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4" r:id="rId8"/>
    <p:sldId id="265" r:id="rId9"/>
    <p:sldId id="268" r:id="rId10"/>
    <p:sldId id="260" r:id="rId11"/>
    <p:sldId id="267" r:id="rId12"/>
    <p:sldId id="266" r:id="rId13"/>
    <p:sldId id="259" r:id="rId14"/>
    <p:sldId id="269"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0261D-8347-4F5A-9898-0F96B5B9A4CF}" v="296" dt="2023-04-27T20:17:20.379"/>
    <p1510:client id="{63CAC949-E085-4DC4-8C92-1EE62AEA0AE6}" v="399" vWet="401" dt="2023-04-27T20:17:08.869"/>
    <p1510:client id="{FCBE821B-7B25-49FB-B67B-D87326BD0D50}" v="62" vWet="64" dt="2023-04-27T20:13:46.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204456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311703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570041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1561647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01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547394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51803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402337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200677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A7CAD-2BC9-4721-AABD-30D478843E32}"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347792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7CAD-2BC9-4721-AABD-30D478843E3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53594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FA7CAD-2BC9-4721-AABD-30D478843E32}"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215550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CFA7CAD-2BC9-4721-AABD-30D478843E32}"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297448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A7CAD-2BC9-4721-AABD-30D478843E32}"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385769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A7CAD-2BC9-4721-AABD-30D478843E3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351903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FA7CAD-2BC9-4721-AABD-30D478843E32}"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D0BC6-5492-4C9F-9BDF-3B80741E8834}" type="slidenum">
              <a:rPr lang="en-US" smtClean="0"/>
              <a:t>‹#›</a:t>
            </a:fld>
            <a:endParaRPr lang="en-US"/>
          </a:p>
        </p:txBody>
      </p:sp>
    </p:spTree>
    <p:extLst>
      <p:ext uri="{BB962C8B-B14F-4D97-AF65-F5344CB8AC3E}">
        <p14:creationId xmlns:p14="http://schemas.microsoft.com/office/powerpoint/2010/main" val="299989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FA7CAD-2BC9-4721-AABD-30D478843E32}" type="datetimeFigureOut">
              <a:rPr lang="en-US" smtClean="0"/>
              <a:t>4/27/2023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7D0BC6-5492-4C9F-9BDF-3B80741E8834}" type="slidenum">
              <a:rPr lang="en-US" smtClean="0"/>
              <a:t>‹#›</a:t>
            </a:fld>
            <a:endParaRPr lang="en-US"/>
          </a:p>
        </p:txBody>
      </p:sp>
    </p:spTree>
    <p:extLst>
      <p:ext uri="{BB962C8B-B14F-4D97-AF65-F5344CB8AC3E}">
        <p14:creationId xmlns:p14="http://schemas.microsoft.com/office/powerpoint/2010/main" val="1570306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BB710E-5FCA-D219-317C-FA56B2FC8068}"/>
              </a:ext>
            </a:extLst>
          </p:cNvPr>
          <p:cNvPicPr>
            <a:picLocks noChangeAspect="1"/>
          </p:cNvPicPr>
          <p:nvPr/>
        </p:nvPicPr>
        <p:blipFill rotWithShape="1">
          <a:blip r:embed="rId2">
            <a:duotone>
              <a:prstClr val="black"/>
              <a:prstClr val="white"/>
            </a:duotone>
          </a:blip>
          <a:srcRect l="13070" r="28980"/>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56FAECD-9B41-20D2-D225-00ABB4832869}"/>
              </a:ext>
            </a:extLst>
          </p:cNvPr>
          <p:cNvSpPr>
            <a:spLocks noGrp="1"/>
          </p:cNvSpPr>
          <p:nvPr>
            <p:ph type="ctrTitle"/>
          </p:nvPr>
        </p:nvSpPr>
        <p:spPr>
          <a:xfrm>
            <a:off x="668866" y="1678666"/>
            <a:ext cx="5123515" cy="2369093"/>
          </a:xfrm>
        </p:spPr>
        <p:txBody>
          <a:bodyPr>
            <a:normAutofit/>
          </a:bodyPr>
          <a:lstStyle/>
          <a:p>
            <a:pPr>
              <a:lnSpc>
                <a:spcPct val="90000"/>
              </a:lnSpc>
            </a:pPr>
            <a:r>
              <a:rPr lang="en-US" sz="4100"/>
              <a:t>Predicting Term Deposit Subscriptions via Telemarketing</a:t>
            </a:r>
          </a:p>
        </p:txBody>
      </p:sp>
      <p:sp>
        <p:nvSpPr>
          <p:cNvPr id="3" name="Subtitle 2">
            <a:extLst>
              <a:ext uri="{FF2B5EF4-FFF2-40B4-BE49-F238E27FC236}">
                <a16:creationId xmlns:a16="http://schemas.microsoft.com/office/drawing/2014/main" id="{61A109A5-20CC-29A3-E757-BE0F0FA2DA03}"/>
              </a:ext>
            </a:extLst>
          </p:cNvPr>
          <p:cNvSpPr>
            <a:spLocks noGrp="1"/>
          </p:cNvSpPr>
          <p:nvPr>
            <p:ph type="subTitle" idx="1"/>
          </p:nvPr>
        </p:nvSpPr>
        <p:spPr>
          <a:xfrm>
            <a:off x="677335" y="4050831"/>
            <a:ext cx="5113217" cy="1096901"/>
          </a:xfrm>
        </p:spPr>
        <p:txBody>
          <a:bodyPr>
            <a:normAutofit/>
          </a:bodyPr>
          <a:lstStyle/>
          <a:p>
            <a:r>
              <a:rPr lang="en-US" sz="1600"/>
              <a:t>Group 5:  Aaron, Armani, Keegan, Max</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40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15CC-1BD9-A1A5-70FC-25C63EEA5F04}"/>
              </a:ext>
            </a:extLst>
          </p:cNvPr>
          <p:cNvSpPr>
            <a:spLocks noGrp="1"/>
          </p:cNvSpPr>
          <p:nvPr>
            <p:ph type="title"/>
          </p:nvPr>
        </p:nvSpPr>
        <p:spPr>
          <a:xfrm>
            <a:off x="677334" y="609600"/>
            <a:ext cx="8596667" cy="1320800"/>
          </a:xfrm>
        </p:spPr>
        <p:txBody>
          <a:bodyPr>
            <a:normAutofit/>
          </a:bodyPr>
          <a:lstStyle/>
          <a:p>
            <a:r>
              <a:rPr lang="en-US"/>
              <a:t>Evaluations:</a:t>
            </a:r>
          </a:p>
        </p:txBody>
      </p:sp>
      <p:sp>
        <p:nvSpPr>
          <p:cNvPr id="1046" name="Isosceles Triangle 8">
            <a:extLst>
              <a:ext uri="{FF2B5EF4-FFF2-40B4-BE49-F238E27FC236}">
                <a16:creationId xmlns:a16="http://schemas.microsoft.com/office/drawing/2014/main" id="{339B2E5C-7D38-46FD-A927-39796E8F9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8" descr="Chart, line chart&#10;&#10;Description automatically generated">
            <a:extLst>
              <a:ext uri="{FF2B5EF4-FFF2-40B4-BE49-F238E27FC236}">
                <a16:creationId xmlns:a16="http://schemas.microsoft.com/office/drawing/2014/main" id="{9D2A72B1-85ED-47FD-CC89-0FDFBFB9CC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3" b="4571"/>
          <a:stretch/>
        </p:blipFill>
        <p:spPr bwMode="auto">
          <a:xfrm>
            <a:off x="112543" y="1145220"/>
            <a:ext cx="3196892" cy="25840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rt, line chart&#10;&#10;Description automatically generated">
            <a:extLst>
              <a:ext uri="{FF2B5EF4-FFF2-40B4-BE49-F238E27FC236}">
                <a16:creationId xmlns:a16="http://schemas.microsoft.com/office/drawing/2014/main" id="{3ABD3163-870C-57C3-B126-47DB2A56BF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37" r="-6" b="5087"/>
          <a:stretch/>
        </p:blipFill>
        <p:spPr bwMode="auto">
          <a:xfrm>
            <a:off x="3493100" y="3857184"/>
            <a:ext cx="3021366" cy="238877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art, line chart&#10;&#10;Description automatically generated">
            <a:extLst>
              <a:ext uri="{FF2B5EF4-FFF2-40B4-BE49-F238E27FC236}">
                <a16:creationId xmlns:a16="http://schemas.microsoft.com/office/drawing/2014/main" id="{022624F4-B29A-6139-4EEC-6BC6DB4D8950}"/>
              </a:ext>
            </a:extLst>
          </p:cNvPr>
          <p:cNvPicPr>
            <a:picLocks noChangeAspect="1"/>
          </p:cNvPicPr>
          <p:nvPr/>
        </p:nvPicPr>
        <p:blipFill rotWithShape="1">
          <a:blip r:embed="rId4"/>
          <a:srcRect t="4403" r="-2" b="4099"/>
          <a:stretch/>
        </p:blipFill>
        <p:spPr>
          <a:xfrm>
            <a:off x="266331" y="3857184"/>
            <a:ext cx="3021366" cy="2391215"/>
          </a:xfrm>
          <a:prstGeom prst="rect">
            <a:avLst/>
          </a:prstGeom>
        </p:spPr>
      </p:pic>
      <p:pic>
        <p:nvPicPr>
          <p:cNvPr id="5" name="Picture 4" descr="Chart, line chart&#10;&#10;Description automatically generated">
            <a:extLst>
              <a:ext uri="{FF2B5EF4-FFF2-40B4-BE49-F238E27FC236}">
                <a16:creationId xmlns:a16="http://schemas.microsoft.com/office/drawing/2014/main" id="{CEB1217F-B8DB-4E0E-130B-6AAFE827998F}"/>
              </a:ext>
            </a:extLst>
          </p:cNvPr>
          <p:cNvPicPr>
            <a:picLocks noChangeAspect="1"/>
          </p:cNvPicPr>
          <p:nvPr/>
        </p:nvPicPr>
        <p:blipFill rotWithShape="1">
          <a:blip r:embed="rId5"/>
          <a:srcRect t="8829" r="-3" b="3970"/>
          <a:stretch/>
        </p:blipFill>
        <p:spPr bwMode="auto">
          <a:xfrm>
            <a:off x="3219212" y="1270000"/>
            <a:ext cx="3196891" cy="2529731"/>
          </a:xfrm>
          <a:prstGeom prst="rect">
            <a:avLst/>
          </a:prstGeom>
          <a:extLst>
            <a:ext uri="{53640926-AAD7-44D8-BBD7-CCE9431645EC}">
              <a14:shadowObscured xmlns:a14="http://schemas.microsoft.com/office/drawing/2010/main"/>
            </a:ext>
          </a:extLst>
        </p:spPr>
      </p:pic>
      <p:sp>
        <p:nvSpPr>
          <p:cNvPr id="1044" name="Content Placeholder 1031">
            <a:extLst>
              <a:ext uri="{FF2B5EF4-FFF2-40B4-BE49-F238E27FC236}">
                <a16:creationId xmlns:a16="http://schemas.microsoft.com/office/drawing/2014/main" id="{597B1DF8-DD9D-3FA1-8202-1FB88700FBBC}"/>
              </a:ext>
            </a:extLst>
          </p:cNvPr>
          <p:cNvSpPr>
            <a:spLocks noGrp="1"/>
          </p:cNvSpPr>
          <p:nvPr>
            <p:ph idx="1"/>
          </p:nvPr>
        </p:nvSpPr>
        <p:spPr>
          <a:xfrm>
            <a:off x="6840784" y="2072814"/>
            <a:ext cx="2948121" cy="3880773"/>
          </a:xfrm>
        </p:spPr>
        <p:txBody>
          <a:bodyPr>
            <a:normAutofit/>
          </a:bodyPr>
          <a:lstStyle/>
          <a:p>
            <a:r>
              <a:rPr lang="en-US"/>
              <a:t>This sensitivity chart shows a smoother curve than the linear regression sensitivity chart</a:t>
            </a:r>
          </a:p>
          <a:p>
            <a:pPr marL="0" indent="0">
              <a:buNone/>
            </a:pPr>
            <a:endParaRPr lang="en-US"/>
          </a:p>
          <a:p>
            <a:r>
              <a:rPr lang="en-US"/>
              <a:t>The lift chart of the boosted model shows a slightly higher curve than the linear regression </a:t>
            </a:r>
          </a:p>
          <a:p>
            <a:pPr marL="0" indent="0">
              <a:buNone/>
            </a:pPr>
            <a:endParaRPr lang="en-US"/>
          </a:p>
          <a:p>
            <a:pPr marL="0" indent="0">
              <a:buNone/>
            </a:pPr>
            <a:endParaRPr lang="en-US"/>
          </a:p>
        </p:txBody>
      </p:sp>
    </p:spTree>
    <p:extLst>
      <p:ext uri="{BB962C8B-B14F-4D97-AF65-F5344CB8AC3E}">
        <p14:creationId xmlns:p14="http://schemas.microsoft.com/office/powerpoint/2010/main" val="196351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6951B5F-FF30-88CC-6685-B5114EF2AEF2}"/>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r>
              <a:rPr lang="en-US" sz="4800"/>
              <a:t>AUC Comparison:</a:t>
            </a:r>
          </a:p>
        </p:txBody>
      </p:sp>
      <p:pic>
        <p:nvPicPr>
          <p:cNvPr id="4" name="Picture 4" descr="Chart, line chart&#10;&#10;Description automatically generated">
            <a:extLst>
              <a:ext uri="{FF2B5EF4-FFF2-40B4-BE49-F238E27FC236}">
                <a16:creationId xmlns:a16="http://schemas.microsoft.com/office/drawing/2014/main" id="{16C62E02-2BB4-5334-E3D0-3365691343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23"/>
          <a:stretch/>
        </p:blipFill>
        <p:spPr bwMode="auto">
          <a:xfrm>
            <a:off x="1005517" y="934220"/>
            <a:ext cx="3869733" cy="33177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 line chart&#10;&#10;Description automatically generated">
            <a:extLst>
              <a:ext uri="{FF2B5EF4-FFF2-40B4-BE49-F238E27FC236}">
                <a16:creationId xmlns:a16="http://schemas.microsoft.com/office/drawing/2014/main" id="{5587949D-F898-8E8A-A9D5-16677901C72D}"/>
              </a:ext>
            </a:extLst>
          </p:cNvPr>
          <p:cNvPicPr>
            <a:picLocks noChangeAspect="1"/>
          </p:cNvPicPr>
          <p:nvPr/>
        </p:nvPicPr>
        <p:blipFill>
          <a:blip r:embed="rId3"/>
          <a:stretch>
            <a:fillRect/>
          </a:stretch>
        </p:blipFill>
        <p:spPr>
          <a:xfrm>
            <a:off x="5266508" y="934221"/>
            <a:ext cx="3985268" cy="3317736"/>
          </a:xfrm>
          <a:prstGeom prst="rect">
            <a:avLst/>
          </a:prstGeom>
        </p:spPr>
      </p:pic>
    </p:spTree>
    <p:extLst>
      <p:ext uri="{BB962C8B-B14F-4D97-AF65-F5344CB8AC3E}">
        <p14:creationId xmlns:p14="http://schemas.microsoft.com/office/powerpoint/2010/main" val="6506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3E7F-F6DC-AA32-701E-FA8A5794F593}"/>
              </a:ext>
            </a:extLst>
          </p:cNvPr>
          <p:cNvSpPr>
            <a:spLocks noGrp="1"/>
          </p:cNvSpPr>
          <p:nvPr>
            <p:ph type="title"/>
          </p:nvPr>
        </p:nvSpPr>
        <p:spPr>
          <a:xfrm>
            <a:off x="2849562" y="609600"/>
            <a:ext cx="6424440" cy="1320800"/>
          </a:xfrm>
        </p:spPr>
        <p:txBody>
          <a:bodyPr>
            <a:normAutofit/>
          </a:bodyPr>
          <a:lstStyle/>
          <a:p>
            <a:r>
              <a:rPr lang="en-US"/>
              <a:t>Recommendations</a:t>
            </a:r>
          </a:p>
        </p:txBody>
      </p:sp>
      <p:pic>
        <p:nvPicPr>
          <p:cNvPr id="5" name="Picture 4" descr="Light bulb on yellow background with sketched light beams and cord">
            <a:extLst>
              <a:ext uri="{FF2B5EF4-FFF2-40B4-BE49-F238E27FC236}">
                <a16:creationId xmlns:a16="http://schemas.microsoft.com/office/drawing/2014/main" id="{51480B4A-DEC2-F754-9912-90F5E8CCAB74}"/>
              </a:ext>
            </a:extLst>
          </p:cNvPr>
          <p:cNvPicPr>
            <a:picLocks noChangeAspect="1"/>
          </p:cNvPicPr>
          <p:nvPr/>
        </p:nvPicPr>
        <p:blipFill rotWithShape="1">
          <a:blip r:embed="rId2"/>
          <a:srcRect l="62979" r="12539"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B79387-1FCE-09A0-20BB-F3F42185FA8A}"/>
              </a:ext>
            </a:extLst>
          </p:cNvPr>
          <p:cNvSpPr>
            <a:spLocks noGrp="1"/>
          </p:cNvSpPr>
          <p:nvPr>
            <p:ph idx="1"/>
          </p:nvPr>
        </p:nvSpPr>
        <p:spPr>
          <a:xfrm>
            <a:off x="2849562" y="2160589"/>
            <a:ext cx="6424440" cy="3880773"/>
          </a:xfrm>
        </p:spPr>
        <p:txBody>
          <a:bodyPr>
            <a:normAutofit/>
          </a:bodyPr>
          <a:lstStyle/>
          <a:p>
            <a:r>
              <a:rPr lang="en-US"/>
              <a:t>Overall, this model suggest banks should target older, retired clients to create more subscriptions to term deposits. Those clients should also be contacted consistently, but not too often. </a:t>
            </a:r>
          </a:p>
          <a:p>
            <a:r>
              <a:rPr lang="en-US"/>
              <a:t>Moving forward, we suggest collecting more information on clients and adding more features to the model. Also, different models could be utilized. </a:t>
            </a:r>
          </a:p>
        </p:txBody>
      </p:sp>
    </p:spTree>
    <p:extLst>
      <p:ext uri="{BB962C8B-B14F-4D97-AF65-F5344CB8AC3E}">
        <p14:creationId xmlns:p14="http://schemas.microsoft.com/office/powerpoint/2010/main" val="8596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804D-68B6-0B3B-970A-B56F6E54A746}"/>
              </a:ext>
            </a:extLst>
          </p:cNvPr>
          <p:cNvSpPr>
            <a:spLocks noGrp="1"/>
          </p:cNvSpPr>
          <p:nvPr>
            <p:ph type="title"/>
          </p:nvPr>
        </p:nvSpPr>
        <p:spPr>
          <a:xfrm>
            <a:off x="2849562" y="609600"/>
            <a:ext cx="6424440" cy="1320800"/>
          </a:xfrm>
        </p:spPr>
        <p:txBody>
          <a:bodyPr>
            <a:normAutofit/>
          </a:bodyPr>
          <a:lstStyle/>
          <a:p>
            <a:r>
              <a:rPr lang="en-US"/>
              <a:t>Problem Description</a:t>
            </a:r>
          </a:p>
        </p:txBody>
      </p:sp>
      <p:pic>
        <p:nvPicPr>
          <p:cNvPr id="11" name="Picture 4" descr="Graph">
            <a:extLst>
              <a:ext uri="{FF2B5EF4-FFF2-40B4-BE49-F238E27FC236}">
                <a16:creationId xmlns:a16="http://schemas.microsoft.com/office/drawing/2014/main" id="{ED1C7E2B-6EA5-4609-7229-A0C3AADB5A67}"/>
              </a:ext>
            </a:extLst>
          </p:cNvPr>
          <p:cNvPicPr>
            <a:picLocks noChangeAspect="1"/>
          </p:cNvPicPr>
          <p:nvPr/>
        </p:nvPicPr>
        <p:blipFill rotWithShape="1">
          <a:blip r:embed="rId2"/>
          <a:srcRect l="35069" r="40050"/>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2"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62CDF4-A1FF-B94A-70A3-447F926CA9AA}"/>
              </a:ext>
            </a:extLst>
          </p:cNvPr>
          <p:cNvSpPr>
            <a:spLocks noGrp="1"/>
          </p:cNvSpPr>
          <p:nvPr>
            <p:ph idx="1"/>
          </p:nvPr>
        </p:nvSpPr>
        <p:spPr>
          <a:xfrm>
            <a:off x="2849562" y="2160589"/>
            <a:ext cx="6424440" cy="3880773"/>
          </a:xfrm>
        </p:spPr>
        <p:txBody>
          <a:bodyPr>
            <a:normAutofit/>
          </a:bodyPr>
          <a:lstStyle/>
          <a:p>
            <a:r>
              <a:rPr lang="en-US"/>
              <a:t>Data is related with direct marketing campaigns of a Portuguese banking institution, based off phone calls with clients.</a:t>
            </a:r>
          </a:p>
          <a:p>
            <a:r>
              <a:rPr lang="en-US"/>
              <a:t>Data is meant to predict whether the client will subscribe to a term deposit with a goal of improving telemarketing methods. </a:t>
            </a:r>
          </a:p>
          <a:p>
            <a:r>
              <a:rPr lang="en-US"/>
              <a:t>A term deposit is an investment with a fixed term requiring a deposit of money to the bank. </a:t>
            </a:r>
          </a:p>
          <a:p>
            <a:endParaRPr lang="en-US"/>
          </a:p>
        </p:txBody>
      </p:sp>
    </p:spTree>
    <p:extLst>
      <p:ext uri="{BB962C8B-B14F-4D97-AF65-F5344CB8AC3E}">
        <p14:creationId xmlns:p14="http://schemas.microsoft.com/office/powerpoint/2010/main" val="285704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6B44-54C5-888F-94F9-FFEC887D935C}"/>
              </a:ext>
            </a:extLst>
          </p:cNvPr>
          <p:cNvSpPr>
            <a:spLocks noGrp="1"/>
          </p:cNvSpPr>
          <p:nvPr>
            <p:ph type="title"/>
          </p:nvPr>
        </p:nvSpPr>
        <p:spPr>
          <a:xfrm>
            <a:off x="4056462" y="609600"/>
            <a:ext cx="5217540" cy="1320800"/>
          </a:xfrm>
        </p:spPr>
        <p:txBody>
          <a:bodyPr>
            <a:normAutofit/>
          </a:bodyPr>
          <a:lstStyle/>
          <a:p>
            <a:r>
              <a:rPr lang="en-US"/>
              <a:t>Data Description</a:t>
            </a:r>
          </a:p>
        </p:txBody>
      </p:sp>
      <p:sp>
        <p:nvSpPr>
          <p:cNvPr id="3" name="Content Placeholder 2">
            <a:extLst>
              <a:ext uri="{FF2B5EF4-FFF2-40B4-BE49-F238E27FC236}">
                <a16:creationId xmlns:a16="http://schemas.microsoft.com/office/drawing/2014/main" id="{C7C96AED-723C-A458-07DF-FCA3C7CCFD6F}"/>
              </a:ext>
            </a:extLst>
          </p:cNvPr>
          <p:cNvSpPr>
            <a:spLocks noGrp="1"/>
          </p:cNvSpPr>
          <p:nvPr>
            <p:ph idx="1"/>
          </p:nvPr>
        </p:nvSpPr>
        <p:spPr>
          <a:xfrm>
            <a:off x="4056462" y="2160589"/>
            <a:ext cx="5217539" cy="3880773"/>
          </a:xfrm>
        </p:spPr>
        <p:txBody>
          <a:bodyPr>
            <a:normAutofit/>
          </a:bodyPr>
          <a:lstStyle/>
          <a:p>
            <a:r>
              <a:rPr lang="en-US"/>
              <a:t>Some variables include age, housing (loan), loan, contact, month, previous, and day.</a:t>
            </a:r>
          </a:p>
          <a:p>
            <a:r>
              <a:rPr lang="en-US"/>
              <a:t>We eliminated insignificant variables: marital, education, default, and duration.</a:t>
            </a:r>
          </a:p>
          <a:p>
            <a:r>
              <a:rPr lang="en-US"/>
              <a:t>We did not have to do any data preprocessing as the data came clean and was absent of any empty values. The models we utilized did not require any rescaling or recoding. </a:t>
            </a:r>
          </a:p>
          <a:p>
            <a:endParaRPr lang="en-US"/>
          </a:p>
        </p:txBody>
      </p:sp>
      <p:pic>
        <p:nvPicPr>
          <p:cNvPr id="2052" name="Picture 4" descr="Chart, treemap chart&#10;&#10;Description automatically generated">
            <a:extLst>
              <a:ext uri="{FF2B5EF4-FFF2-40B4-BE49-F238E27FC236}">
                <a16:creationId xmlns:a16="http://schemas.microsoft.com/office/drawing/2014/main" id="{FD76AF50-3B2B-89E5-D5B4-02491C0F7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2222" y="1930400"/>
            <a:ext cx="3053071" cy="311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98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1C4C-D824-04D4-6DE3-95EB3BE2B66C}"/>
              </a:ext>
            </a:extLst>
          </p:cNvPr>
          <p:cNvSpPr>
            <a:spLocks noGrp="1"/>
          </p:cNvSpPr>
          <p:nvPr>
            <p:ph type="title"/>
          </p:nvPr>
        </p:nvSpPr>
        <p:spPr/>
        <p:txBody>
          <a:bodyPr/>
          <a:lstStyle/>
          <a:p>
            <a:r>
              <a:rPr lang="en-US"/>
              <a:t>Data Description: Age</a:t>
            </a:r>
          </a:p>
        </p:txBody>
      </p:sp>
      <p:pic>
        <p:nvPicPr>
          <p:cNvPr id="3" name="Picture 2" descr="Chart&#10;&#10;Description automatically generated">
            <a:extLst>
              <a:ext uri="{FF2B5EF4-FFF2-40B4-BE49-F238E27FC236}">
                <a16:creationId xmlns:a16="http://schemas.microsoft.com/office/drawing/2014/main" id="{84D72D29-24EB-89A9-3F07-2D2558EB77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98302" y="1471855"/>
            <a:ext cx="5354732" cy="511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0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1C4C-D824-04D4-6DE3-95EB3BE2B66C}"/>
              </a:ext>
            </a:extLst>
          </p:cNvPr>
          <p:cNvSpPr>
            <a:spLocks noGrp="1"/>
          </p:cNvSpPr>
          <p:nvPr>
            <p:ph type="title"/>
          </p:nvPr>
        </p:nvSpPr>
        <p:spPr/>
        <p:txBody>
          <a:bodyPr/>
          <a:lstStyle/>
          <a:p>
            <a:r>
              <a:rPr lang="en-US"/>
              <a:t>Data Description: Job Type</a:t>
            </a:r>
          </a:p>
        </p:txBody>
      </p:sp>
      <p:pic>
        <p:nvPicPr>
          <p:cNvPr id="4" name="Picture 3" descr="Chart, bar chart&#10;&#10;Description automatically generated">
            <a:extLst>
              <a:ext uri="{FF2B5EF4-FFF2-40B4-BE49-F238E27FC236}">
                <a16:creationId xmlns:a16="http://schemas.microsoft.com/office/drawing/2014/main" id="{9A45C7EC-CCA5-D51A-955E-C0B4CC3EADB4}"/>
              </a:ext>
            </a:extLst>
          </p:cNvPr>
          <p:cNvPicPr>
            <a:picLocks noChangeAspect="1"/>
          </p:cNvPicPr>
          <p:nvPr/>
        </p:nvPicPr>
        <p:blipFill>
          <a:blip r:embed="rId2"/>
          <a:stretch>
            <a:fillRect/>
          </a:stretch>
        </p:blipFill>
        <p:spPr>
          <a:xfrm>
            <a:off x="400455" y="1382962"/>
            <a:ext cx="9073458" cy="4375811"/>
          </a:xfrm>
          <a:prstGeom prst="rect">
            <a:avLst/>
          </a:prstGeom>
        </p:spPr>
      </p:pic>
    </p:spTree>
    <p:extLst>
      <p:ext uri="{BB962C8B-B14F-4D97-AF65-F5344CB8AC3E}">
        <p14:creationId xmlns:p14="http://schemas.microsoft.com/office/powerpoint/2010/main" val="271166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1C4C-D824-04D4-6DE3-95EB3BE2B66C}"/>
              </a:ext>
            </a:extLst>
          </p:cNvPr>
          <p:cNvSpPr>
            <a:spLocks noGrp="1"/>
          </p:cNvSpPr>
          <p:nvPr>
            <p:ph type="title"/>
          </p:nvPr>
        </p:nvSpPr>
        <p:spPr/>
        <p:txBody>
          <a:bodyPr/>
          <a:lstStyle/>
          <a:p>
            <a:r>
              <a:rPr lang="en-US"/>
              <a:t>Data Description: Number of previous calls to client before campaign</a:t>
            </a:r>
          </a:p>
        </p:txBody>
      </p:sp>
      <p:pic>
        <p:nvPicPr>
          <p:cNvPr id="5" name="Picture 4">
            <a:extLst>
              <a:ext uri="{FF2B5EF4-FFF2-40B4-BE49-F238E27FC236}">
                <a16:creationId xmlns:a16="http://schemas.microsoft.com/office/drawing/2014/main" id="{45B4647A-22B6-ACE2-9809-7F37FAB17C0E}"/>
              </a:ext>
            </a:extLst>
          </p:cNvPr>
          <p:cNvPicPr>
            <a:picLocks noChangeAspect="1"/>
          </p:cNvPicPr>
          <p:nvPr/>
        </p:nvPicPr>
        <p:blipFill>
          <a:blip r:embed="rId2"/>
          <a:stretch>
            <a:fillRect/>
          </a:stretch>
        </p:blipFill>
        <p:spPr>
          <a:xfrm>
            <a:off x="490813" y="1930400"/>
            <a:ext cx="8969710" cy="4165180"/>
          </a:xfrm>
          <a:prstGeom prst="rect">
            <a:avLst/>
          </a:prstGeom>
        </p:spPr>
      </p:pic>
    </p:spTree>
    <p:extLst>
      <p:ext uri="{BB962C8B-B14F-4D97-AF65-F5344CB8AC3E}">
        <p14:creationId xmlns:p14="http://schemas.microsoft.com/office/powerpoint/2010/main" val="278129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Abstract background">
            <a:extLst>
              <a:ext uri="{FF2B5EF4-FFF2-40B4-BE49-F238E27FC236}">
                <a16:creationId xmlns:a16="http://schemas.microsoft.com/office/drawing/2014/main" id="{26CE469D-D947-999D-0BB5-C2246002410D}"/>
              </a:ext>
            </a:extLst>
          </p:cNvPr>
          <p:cNvPicPr>
            <a:picLocks noChangeAspect="1"/>
          </p:cNvPicPr>
          <p:nvPr/>
        </p:nvPicPr>
        <p:blipFill rotWithShape="1">
          <a:blip r:embed="rId2"/>
          <a:srcRect l="3069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7CEC26B8-0450-1C9D-CDFB-9A51A36D5DDE}"/>
              </a:ext>
            </a:extLst>
          </p:cNvPr>
          <p:cNvSpPr>
            <a:spLocks noGrp="1"/>
          </p:cNvSpPr>
          <p:nvPr>
            <p:ph type="title"/>
          </p:nvPr>
        </p:nvSpPr>
        <p:spPr>
          <a:xfrm>
            <a:off x="677333" y="609600"/>
            <a:ext cx="3851123" cy="1320800"/>
          </a:xfrm>
        </p:spPr>
        <p:txBody>
          <a:bodyPr vert="horz" lIns="91440" tIns="45720" rIns="91440" bIns="45720" rtlCol="0">
            <a:normAutofit/>
          </a:bodyPr>
          <a:lstStyle/>
          <a:p>
            <a:r>
              <a:rPr lang="en-US" kern="1200">
                <a:latin typeface="+mj-lt"/>
                <a:ea typeface="+mj-ea"/>
                <a:cs typeface="+mj-cs"/>
              </a:rPr>
              <a:t>Modeling Description</a:t>
            </a:r>
          </a:p>
        </p:txBody>
      </p:sp>
      <p:sp>
        <p:nvSpPr>
          <p:cNvPr id="3" name="Content Placeholder 2">
            <a:extLst>
              <a:ext uri="{FF2B5EF4-FFF2-40B4-BE49-F238E27FC236}">
                <a16:creationId xmlns:a16="http://schemas.microsoft.com/office/drawing/2014/main" id="{47E0A4B1-62A4-10E7-EC18-53D0C9523676}"/>
              </a:ext>
            </a:extLst>
          </p:cNvPr>
          <p:cNvSpPr>
            <a:spLocks noGrp="1"/>
          </p:cNvSpPr>
          <p:nvPr>
            <p:ph idx="1"/>
          </p:nvPr>
        </p:nvSpPr>
        <p:spPr>
          <a:xfrm>
            <a:off x="677334" y="2160589"/>
            <a:ext cx="3851122" cy="3880773"/>
          </a:xfrm>
        </p:spPr>
        <p:txBody>
          <a:bodyPr vert="horz" lIns="91440" tIns="45720" rIns="91440" bIns="45720" rtlCol="0">
            <a:normAutofit/>
          </a:bodyPr>
          <a:lstStyle/>
          <a:p>
            <a:pPr marL="0" indent="0">
              <a:buNone/>
            </a:pPr>
            <a:r>
              <a:rPr lang="en-US" kern="1200">
                <a:latin typeface="+mn-lt"/>
                <a:ea typeface="+mn-ea"/>
                <a:cs typeface="+mn-cs"/>
              </a:rPr>
              <a:t>Experimented with multiple models including, Linear Regression, Adaptive boost, and Random Forest</a:t>
            </a:r>
          </a:p>
        </p:txBody>
      </p:sp>
      <p:cxnSp>
        <p:nvCxnSpPr>
          <p:cNvPr id="14"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6893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867D-3AB3-D290-2C11-8D7D64B03C33}"/>
              </a:ext>
            </a:extLst>
          </p:cNvPr>
          <p:cNvSpPr>
            <a:spLocks noGrp="1"/>
          </p:cNvSpPr>
          <p:nvPr>
            <p:ph type="title"/>
          </p:nvPr>
        </p:nvSpPr>
        <p:spPr/>
        <p:txBody>
          <a:bodyPr/>
          <a:lstStyle/>
          <a:p>
            <a:pPr algn="ctr"/>
            <a:r>
              <a:rPr lang="en-US"/>
              <a:t>Adaptive Boost Model</a:t>
            </a:r>
          </a:p>
        </p:txBody>
      </p:sp>
      <p:pic>
        <p:nvPicPr>
          <p:cNvPr id="4" name="Picture 6">
            <a:extLst>
              <a:ext uri="{FF2B5EF4-FFF2-40B4-BE49-F238E27FC236}">
                <a16:creationId xmlns:a16="http://schemas.microsoft.com/office/drawing/2014/main" id="{D3BE1EBD-CF88-802F-04F1-0D687A908D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9811" y="1668008"/>
            <a:ext cx="9650160" cy="391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2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EA5B-C963-EC7B-5385-78082E0F4763}"/>
              </a:ext>
            </a:extLst>
          </p:cNvPr>
          <p:cNvSpPr>
            <a:spLocks noGrp="1"/>
          </p:cNvSpPr>
          <p:nvPr>
            <p:ph type="title"/>
          </p:nvPr>
        </p:nvSpPr>
        <p:spPr/>
        <p:txBody>
          <a:bodyPr/>
          <a:lstStyle/>
          <a:p>
            <a:pPr algn="ctr"/>
            <a:r>
              <a:rPr lang="en-US"/>
              <a:t>Logistic Regression Modeling</a:t>
            </a:r>
          </a:p>
        </p:txBody>
      </p:sp>
      <p:pic>
        <p:nvPicPr>
          <p:cNvPr id="4" name="Picture 2">
            <a:extLst>
              <a:ext uri="{FF2B5EF4-FFF2-40B4-BE49-F238E27FC236}">
                <a16:creationId xmlns:a16="http://schemas.microsoft.com/office/drawing/2014/main" id="{106EA18C-71C2-F242-7DE5-71BFA4F44F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11101" y="1270000"/>
            <a:ext cx="4277810" cy="54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4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A2FB57A8295442817790449539DD26" ma:contentTypeVersion="7" ma:contentTypeDescription="Create a new document." ma:contentTypeScope="" ma:versionID="cb32cf53bffec72515b52fc849db8e8d">
  <xsd:schema xmlns:xsd="http://www.w3.org/2001/XMLSchema" xmlns:xs="http://www.w3.org/2001/XMLSchema" xmlns:p="http://schemas.microsoft.com/office/2006/metadata/properties" xmlns:ns3="fdb81a6d-d445-49b9-bb27-8c145bbbcd70" xmlns:ns4="082163f6-2c6e-41a7-afb4-84c634077266" targetNamespace="http://schemas.microsoft.com/office/2006/metadata/properties" ma:root="true" ma:fieldsID="3db868e29fd67318634573c92df7629c" ns3:_="" ns4:_="">
    <xsd:import namespace="fdb81a6d-d445-49b9-bb27-8c145bbbcd70"/>
    <xsd:import namespace="082163f6-2c6e-41a7-afb4-84c63407726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b81a6d-d445-49b9-bb27-8c145bbbc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2163f6-2c6e-41a7-afb4-84c63407726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5E1DF9-5DA8-495E-8F51-618934BEF388}">
  <ds:schemaRefs>
    <ds:schemaRef ds:uri="082163f6-2c6e-41a7-afb4-84c634077266"/>
    <ds:schemaRef ds:uri="fdb81a6d-d445-49b9-bb27-8c145bbbcd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B71DE42-0582-4F1F-95B2-26E58D22D4F4}">
  <ds:schemaRefs>
    <ds:schemaRef ds:uri="http://schemas.microsoft.com/sharepoint/v3/contenttype/forms"/>
  </ds:schemaRefs>
</ds:datastoreItem>
</file>

<file path=customXml/itemProps3.xml><?xml version="1.0" encoding="utf-8"?>
<ds:datastoreItem xmlns:ds="http://schemas.openxmlformats.org/officeDocument/2006/customXml" ds:itemID="{0D7C5DAE-C9BF-44C6-87BC-94A49C961AFB}">
  <ds:schemaRefs>
    <ds:schemaRef ds:uri="082163f6-2c6e-41a7-afb4-84c634077266"/>
    <ds:schemaRef ds:uri="fdb81a6d-d445-49b9-bb27-8c145bbbcd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Predicting Term Deposit Subscriptions via Telemarketing</vt:lpstr>
      <vt:lpstr>Problem Description</vt:lpstr>
      <vt:lpstr>Data Description</vt:lpstr>
      <vt:lpstr>Data Description: Age</vt:lpstr>
      <vt:lpstr>Data Description: Job Type</vt:lpstr>
      <vt:lpstr>Data Description: Number of previous calls to client before campaign</vt:lpstr>
      <vt:lpstr>Modeling Description</vt:lpstr>
      <vt:lpstr>Adaptive Boost Model</vt:lpstr>
      <vt:lpstr>Logistic Regression Modeling</vt:lpstr>
      <vt:lpstr>Evaluations:</vt:lpstr>
      <vt:lpstr>AUC Comparison: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Keegan Nickel</dc:creator>
  <cp:revision>2</cp:revision>
  <dcterms:created xsi:type="dcterms:W3CDTF">2023-04-25T22:27:43Z</dcterms:created>
  <dcterms:modified xsi:type="dcterms:W3CDTF">2023-04-28T03:51:43Z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0x010100FFA2FB57A8295442817790449539DD26</vt:lpwstr>
  </property>
</Properties>
</file>