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70" r:id="rId4"/>
    <p:sldId id="268" r:id="rId5"/>
    <p:sldId id="263" r:id="rId6"/>
    <p:sldId id="262" r:id="rId7"/>
    <p:sldId id="271" r:id="rId8"/>
    <p:sldId id="26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D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09540-43D7-7EAD-08A8-D578996572CC}" v="1481" dt="2022-02-14T03:16:50.862"/>
    <p1510:client id="{28E444A6-2D15-357D-B913-830AE032563D}" v="64" dt="2022-02-16T00:36:51.922"/>
    <p1510:client id="{39030CBA-B06A-4632-B71D-3CEC66A14653}" v="1" dt="2022-02-16T00:37:31.351"/>
    <p1510:client id="{4BE9101E-4549-4E40-B0E1-188FF1AEC611}" v="10" dt="2022-02-12T19:43:47.219"/>
    <p1510:client id="{62CDC3A9-41D3-678D-1ACB-4B5AB0AAB295}" v="2" dt="2022-02-13T02:52:35.983"/>
    <p1510:client id="{8B3A879C-0088-E21E-F5A5-2A233DA8F231}" v="274" dt="2022-02-14T03:40:34.894"/>
    <p1510:client id="{C3F4862A-FC74-5A35-75A5-DE074078555F}" v="1" dt="2022-02-14T00:04:06.917"/>
    <p1510:client id="{C4CFA7FC-D867-B131-C29C-DD2DFFE09CF9}" v="36" dt="2022-02-12T20:05:29.445"/>
    <p1510:client id="{CC535C26-BE30-A9AF-DEEA-A53FF4768C90}" v="2919" dt="2022-02-14T04:00:09.801"/>
    <p1510:client id="{DB9C2E09-BADF-9ECB-2374-30DED4215B8F}" v="1" dt="2022-02-13T19:24:32.776"/>
    <p1510:client id="{E875398B-5711-A5DE-EA42-AC771CD9DE66}" v="12" dt="2022-02-12T05:49:05.477"/>
    <p1510:client id="{FD90F8E6-1E3D-410D-8DEA-19DB08FD62F4}" v="374" dt="2022-02-12T21:38:56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555BC-60B6-4E48-AA59-968B72C9215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F815-B12D-4D75-B82D-61CB24E0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5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Bloomberg, ETF Sponsor websites (iShares), as of Feb 11th,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7021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Bloomberg, ETF Sponsor websites (iShares), as of Feb 11th,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5752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Bloomberg, ETF Sponsor websites (iShares), as of Feb 11th,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7255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Bloomberg, ETF Sponsor websites (iShares), as of Feb 11th,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2391725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Bloomberg, ETF Sponsor websites (iShares), as of Feb 11th,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4617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Bloomberg, ETF Sponsor websites (iShares), as of Feb 11th,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540008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Bloomberg, ETF Sponsor websites (iShares), as of Feb 11th,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6028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Bloomberg, ETF Sponsor websites (iShares), as of Feb 11th,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91127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Bloomberg, ETF Sponsor websites (iShares), as of Feb 11th,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0636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Bloomberg, ETF Sponsor websites (iShares), as of Feb 11th,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8861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Bloomberg, ETF Sponsor websites (iShares), as of Feb 11th,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0169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Bloomberg, ETF Sponsor websites (iShares), as of Feb 11th,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48998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Bloomberg, ETF Sponsor websites (iShares), as of Feb 11th, 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13728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Bloomberg, ETF Sponsor websites (iShares), as of Feb 11th,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9176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Bloomberg, ETF Sponsor websites (iShares), as of Feb 11th,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36411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Bloomberg, ETF Sponsor websites (iShares), as of Feb 11th,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7276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Bloomberg, ETF Sponsor websites (iShares), as of Feb 11th,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9932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Source: Bloomberg, ETF Sponsor websites (iShares), as of Feb 11th,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9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E688E0-C729-4E49-9E7B-4697607D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square and rectangle">
            <a:extLst>
              <a:ext uri="{FF2B5EF4-FFF2-40B4-BE49-F238E27FC236}">
                <a16:creationId xmlns:a16="http://schemas.microsoft.com/office/drawing/2014/main" id="{F80DE973-D5CD-465F-A32F-1E6723F26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8865" b="96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12" y="655073"/>
            <a:ext cx="9297628" cy="2971801"/>
          </a:xfrm>
        </p:spPr>
        <p:txBody>
          <a:bodyPr>
            <a:normAutofit/>
          </a:bodyPr>
          <a:lstStyle/>
          <a:p>
            <a:r>
              <a:rPr lang="en-US" sz="4400" dirty="0">
                <a:cs typeface="Calibri Light"/>
              </a:rPr>
              <a:t>Profile of 'LEMB' &amp; 'EMB' ETF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" y="3837722"/>
            <a:ext cx="7304139" cy="19473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solidFill>
                  <a:schemeClr val="bg1"/>
                </a:solidFill>
                <a:cs typeface="Calibri"/>
              </a:rPr>
              <a:t>By Clayton DeBrower, Alan Chen, Max Stevens, and Eugene Caporale</a:t>
            </a: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D89D74-79DD-4BE2-AA8C-8672382F2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020D6D-57F1-4846-9467-5E54F5B8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A67610-3DFA-4B04-A0F3-FFBF2C97E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6F9FAA7-B1F5-4E7B-BEC6-00158A5F0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4174CF9-D8AD-4A5C-BF99-57B43506D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76B22A1-F450-4EAF-A363-7222D3D52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6C64-B041-427B-AB97-3ADC2BEA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80" y="-42579"/>
            <a:ext cx="10676892" cy="1905000"/>
          </a:xfrm>
        </p:spPr>
        <p:txBody>
          <a:bodyPr>
            <a:normAutofit/>
          </a:bodyPr>
          <a:lstStyle/>
          <a:p>
            <a:r>
              <a:rPr lang="en-US" sz="3200">
                <a:latin typeface="Calibri"/>
                <a:cs typeface="Calibri Light"/>
              </a:rPr>
              <a:t>LEMB (iShares J.P. Morgan EM Local Currency Bond ETF) Overview and Strategy</a:t>
            </a:r>
            <a:r>
              <a:rPr lang="en-US" sz="3200">
                <a:solidFill>
                  <a:schemeClr val="bg1"/>
                </a:solidFill>
                <a:latin typeface="Century Gothic"/>
                <a:cs typeface="Calibri Light"/>
              </a:rPr>
              <a:t> </a:t>
            </a:r>
            <a:r>
              <a:rPr lang="en-US" sz="3200">
                <a:solidFill>
                  <a:schemeClr val="bg1"/>
                </a:solidFill>
                <a:cs typeface="Calibri Light"/>
              </a:rPr>
              <a:t>  </a:t>
            </a:r>
            <a:r>
              <a:rPr lang="en-US" sz="3200">
                <a:cs typeface="Calibri Light"/>
              </a:rPr>
              <a:t>  </a:t>
            </a:r>
            <a:r>
              <a:rPr lang="en-US">
                <a:cs typeface="Calibri Light"/>
              </a:rPr>
              <a:t>                      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A80C-A8B6-485A-BF36-F23598EAE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00" y="1515764"/>
            <a:ext cx="4746391" cy="48021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800" u="sng">
                <a:solidFill>
                  <a:schemeClr val="bg1"/>
                </a:solidFill>
                <a:cs typeface="Calibri"/>
              </a:rPr>
              <a:t>Overview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>
                <a:solidFill>
                  <a:schemeClr val="bg1"/>
                </a:solidFill>
                <a:cs typeface="Calibri"/>
              </a:rPr>
              <a:t>Current Price: $39.98</a:t>
            </a:r>
            <a:endParaRPr lang="en-US" sz="1400">
              <a:solidFill>
                <a:schemeClr val="bg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cs typeface="Calibri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400">
                <a:solidFill>
                  <a:schemeClr val="bg1"/>
                </a:solidFill>
                <a:cs typeface="Calibri"/>
              </a:rPr>
              <a:t>Total Net Assets (mil): $546.1</a:t>
            </a:r>
            <a:endParaRPr lang="en-US" sz="1400">
              <a:solidFill>
                <a:schemeClr val="bg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cs typeface="Calibri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400">
                <a:solidFill>
                  <a:schemeClr val="bg1"/>
                </a:solidFill>
                <a:cs typeface="Calibri"/>
              </a:rPr>
              <a:t>Shares Outstanding (mil): 13.8</a:t>
            </a:r>
            <a:endParaRPr lang="en-US" sz="1400">
              <a:solidFill>
                <a:schemeClr val="bg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cs typeface="Calibri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400">
                <a:solidFill>
                  <a:schemeClr val="bg1"/>
                </a:solidFill>
                <a:cs typeface="Calibri"/>
              </a:rPr>
              <a:t>Bid-Ask Spread: 0.01</a:t>
            </a:r>
            <a:endParaRPr lang="en-US" sz="1400">
              <a:solidFill>
                <a:schemeClr val="bg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cs typeface="Calibri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400">
                <a:solidFill>
                  <a:schemeClr val="bg1"/>
                </a:solidFill>
                <a:cs typeface="Calibri"/>
              </a:rPr>
              <a:t>Premium: 0.68%</a:t>
            </a:r>
            <a:endParaRPr lang="en-US" sz="1400">
              <a:solidFill>
                <a:schemeClr val="bg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cs typeface="Calibri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400">
                <a:solidFill>
                  <a:schemeClr val="bg1"/>
                </a:solidFill>
                <a:cs typeface="Calibri"/>
              </a:rPr>
              <a:t>LTM Total Return (dividends reinvested): -8.82%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r>
              <a:rPr lang="en-US" sz="1100">
                <a:solidFill>
                  <a:schemeClr val="bg1"/>
                </a:solidFill>
                <a:cs typeface="Calibri"/>
              </a:rPr>
              <a:t>                                                                             </a:t>
            </a:r>
            <a:endParaRPr lang="en-US" sz="11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lnSpc>
                <a:spcPct val="200000"/>
              </a:lnSpc>
              <a:buNone/>
            </a:pPr>
            <a:br>
              <a:rPr lang="en-US" sz="1800">
                <a:cs typeface="Calibri"/>
              </a:rPr>
            </a:br>
            <a:endParaRPr lang="en-US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B8861-1E7E-46DE-8BE8-996FFBBE9CB7}"/>
              </a:ext>
            </a:extLst>
          </p:cNvPr>
          <p:cNvSpPr txBox="1"/>
          <p:nvPr/>
        </p:nvSpPr>
        <p:spPr>
          <a:xfrm>
            <a:off x="5748725" y="1514394"/>
            <a:ext cx="4027408" cy="57489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u="sng">
                <a:solidFill>
                  <a:schemeClr val="bg1"/>
                </a:solidFill>
                <a:cs typeface="Calibri" panose="020F0502020204030204"/>
              </a:rPr>
              <a:t>Strategy</a:t>
            </a:r>
          </a:p>
          <a:p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LEMB tracks a market-value weighted index of sovereign debt denominated in issuers' local currencies.</a:t>
            </a:r>
            <a:endParaRPr lang="en-US" sz="1400">
              <a:solidFill>
                <a:schemeClr val="bg1"/>
              </a:solidFill>
            </a:endParaRPr>
          </a:p>
          <a:p>
            <a:endParaRPr lang="en-US" sz="1400">
              <a:solidFill>
                <a:schemeClr val="bg1"/>
              </a:solidFill>
              <a:cs typeface="Calibri" panose="020F0502020204030204"/>
            </a:endParaRPr>
          </a:p>
          <a:p>
            <a:endParaRPr lang="en-US" sz="1400">
              <a:solidFill>
                <a:schemeClr val="bg1"/>
              </a:solidFill>
              <a:ea typeface="+mn-lt"/>
              <a:cs typeface="Calibri" panose="020F0502020204030204"/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Provides access to the local-currency emerging-market sovereign debt space.</a:t>
            </a:r>
            <a:endParaRPr lang="en-US">
              <a:solidFill>
                <a:schemeClr val="bg1"/>
              </a:solidFill>
            </a:endParaRPr>
          </a:p>
          <a:p>
            <a:endParaRPr lang="en-US" sz="1400">
              <a:solidFill>
                <a:schemeClr val="bg1"/>
              </a:solidFill>
              <a:ea typeface="+mn-lt"/>
              <a:cs typeface="Calibri" panose="020F0502020204030204"/>
            </a:endParaRPr>
          </a:p>
          <a:p>
            <a:endParaRPr lang="en-US" sz="1400">
              <a:solidFill>
                <a:schemeClr val="bg1"/>
              </a:solidFill>
              <a:ea typeface="+mn-lt"/>
              <a:cs typeface="Calibri" panose="020F0502020204030204"/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Targets investment-grade, fixed-rate, bullet-maturity emerging market sovereign bonds denominated in local currencies. Remaining maturity of generally six months or greater.</a:t>
            </a:r>
            <a:endParaRPr lang="en-US" sz="1400" err="1">
              <a:solidFill>
                <a:schemeClr val="bg1"/>
              </a:solidFill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C5CE6-4D92-43BF-9568-418329D5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Bloomberg, ETF Sponsor websites (www.ishares.com)</a:t>
            </a:r>
          </a:p>
          <a:p>
            <a:r>
              <a:rPr lang="en-US"/>
              <a:t>Data as of Feb 11th, 2022</a:t>
            </a:r>
          </a:p>
        </p:txBody>
      </p:sp>
    </p:spTree>
    <p:extLst>
      <p:ext uri="{BB962C8B-B14F-4D97-AF65-F5344CB8AC3E}">
        <p14:creationId xmlns:p14="http://schemas.microsoft.com/office/powerpoint/2010/main" val="287299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51EAD30-2F1A-4F24-8D30-9C9551F4C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821" y="1441009"/>
            <a:ext cx="4479260" cy="2136463"/>
          </a:xfrm>
          <a:prstGeom prst="rect">
            <a:avLst/>
          </a:prstGeom>
        </p:spPr>
      </p:pic>
      <p:pic>
        <p:nvPicPr>
          <p:cNvPr id="6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F657955-38C4-441E-89DE-D305B7A21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9" y="4132911"/>
            <a:ext cx="4474824" cy="20420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4038AA-3424-45D1-B1AC-4939D93F7ECF}"/>
              </a:ext>
            </a:extLst>
          </p:cNvPr>
          <p:cNvSpPr txBox="1"/>
          <p:nvPr/>
        </p:nvSpPr>
        <p:spPr>
          <a:xfrm>
            <a:off x="742336" y="1621093"/>
            <a:ext cx="477110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LEMB Holdings: 293 securities </a:t>
            </a: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Avg Credit Quality: BBB (Morningstar)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36EF6-D1C4-431C-AF88-AEB087E2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Bloomberg, ETF Sponsor websites (www.ishares.com)</a:t>
            </a:r>
          </a:p>
          <a:p>
            <a:r>
              <a:rPr lang="en-US"/>
              <a:t>Data as of Feb 11th, 2022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49740-CAE7-4ABC-BDB8-66B84152E6D8}"/>
              </a:ext>
            </a:extLst>
          </p:cNvPr>
          <p:cNvSpPr txBox="1"/>
          <p:nvPr/>
        </p:nvSpPr>
        <p:spPr>
          <a:xfrm>
            <a:off x="711610" y="551835"/>
            <a:ext cx="104799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/>
              <a:t>LEMB-Holdings</a:t>
            </a:r>
          </a:p>
        </p:txBody>
      </p:sp>
    </p:spTree>
    <p:extLst>
      <p:ext uri="{BB962C8B-B14F-4D97-AF65-F5344CB8AC3E}">
        <p14:creationId xmlns:p14="http://schemas.microsoft.com/office/powerpoint/2010/main" val="73092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8C03-DA67-43B0-BE45-AE86A9E8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61" y="363794"/>
            <a:ext cx="9905998" cy="1075404"/>
          </a:xfrm>
        </p:spPr>
        <p:txBody>
          <a:bodyPr>
            <a:normAutofit/>
          </a:bodyPr>
          <a:lstStyle/>
          <a:p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LEMB-Key Portfolio Metrics</a:t>
            </a:r>
            <a:endParaRPr lang="en-US" sz="32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697B-43F7-4E31-8497-13D99C63C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961" y="1640758"/>
            <a:ext cx="9905998" cy="410742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Effective Duration: 5.01 years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Weighted Average Maturity (WAM): 6.93 years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Weighted Average Coupon (WAC): 5.64%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Weighted Average Yield: 6.46%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30-Day Average Daily Trading Volume: 185,389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Expense Ratio: 3 bps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Yield:</a:t>
            </a:r>
          </a:p>
          <a:p>
            <a:pPr marL="342900" indent="-342900"/>
            <a:r>
              <a:rPr lang="en-US">
                <a:solidFill>
                  <a:schemeClr val="bg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SEC 30Day: 5.77%</a:t>
            </a:r>
          </a:p>
          <a:p>
            <a:pPr marL="342900" indent="-342900"/>
            <a:r>
              <a:rPr lang="en-US">
                <a:solidFill>
                  <a:schemeClr val="bg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12Month Trailing: 3.89%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2y Weekly Beta</a:t>
            </a:r>
          </a:p>
          <a:p>
            <a:pPr marL="342900" indent="-342900"/>
            <a:r>
              <a:rPr lang="en-US">
                <a:solidFill>
                  <a:schemeClr val="bg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S&amp;P500: 0.406</a:t>
            </a:r>
          </a:p>
          <a:p>
            <a:pPr marL="342900" indent="-342900"/>
            <a:r>
              <a:rPr lang="en-US">
                <a:solidFill>
                  <a:schemeClr val="bg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UST 10Y </a:t>
            </a:r>
            <a:r>
              <a:rPr lang="en-US" sz="1400">
                <a:solidFill>
                  <a:schemeClr val="bg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(CUSIP: 9128284V9)</a:t>
            </a:r>
            <a:r>
              <a:rPr lang="en-US">
                <a:solidFill>
                  <a:schemeClr val="bg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: 0.306</a:t>
            </a:r>
            <a:endParaRPr lang="en-US" sz="1700">
              <a:solidFill>
                <a:schemeClr val="bg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47E55-9B9F-4D84-91CF-BE86631E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Bloomberg, ETF Sponsor websites (www.ishares.com) </a:t>
            </a:r>
          </a:p>
          <a:p>
            <a:r>
              <a:rPr lang="en-US"/>
              <a:t>Data as of Feb 11th, 2022</a:t>
            </a:r>
          </a:p>
        </p:txBody>
      </p:sp>
    </p:spTree>
    <p:extLst>
      <p:ext uri="{BB962C8B-B14F-4D97-AF65-F5344CB8AC3E}">
        <p14:creationId xmlns:p14="http://schemas.microsoft.com/office/powerpoint/2010/main" val="322318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5E41-4D5C-43F2-A81F-C975CD84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45" y="289246"/>
            <a:ext cx="9905998" cy="1462549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LEMB-Advantages and Concerns</a:t>
            </a:r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9EB6C-9C9C-4D2D-90EE-5018DE7889DC}"/>
              </a:ext>
            </a:extLst>
          </p:cNvPr>
          <p:cNvSpPr txBox="1"/>
          <p:nvPr/>
        </p:nvSpPr>
        <p:spPr>
          <a:xfrm>
            <a:off x="6096586" y="1868784"/>
            <a:ext cx="4454446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u="sng">
                <a:solidFill>
                  <a:schemeClr val="bg1"/>
                </a:solidFill>
              </a:rPr>
              <a:t>Unfavorable Characteristics </a:t>
            </a:r>
          </a:p>
          <a:p>
            <a:endParaRPr lang="en-US" u="sng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Over the last year, the ETF has lost about 10% of its value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Many of the ETF's holdings are in offshore exchanges and treasuries. This may cause additional tax considerations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The high duration presented with the ETF (5.08 years), which will lead to higher interest rate risk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7D4ED-6226-4A40-8685-0A7F3AB38715}"/>
              </a:ext>
            </a:extLst>
          </p:cNvPr>
          <p:cNvSpPr txBox="1"/>
          <p:nvPr/>
        </p:nvSpPr>
        <p:spPr>
          <a:xfrm>
            <a:off x="994287" y="1866899"/>
            <a:ext cx="3990667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u="sng">
                <a:solidFill>
                  <a:schemeClr val="bg1"/>
                </a:solidFill>
              </a:rPr>
              <a:t>Favorable Characteristics</a:t>
            </a:r>
          </a:p>
          <a:p>
            <a:endParaRPr lang="en-US" u="sng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Gives the ability to diversify away from only US dollar-denominated emerging bonds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Credit Rating of BBB, which indicates it is investment grade</a:t>
            </a:r>
            <a:r>
              <a:rPr lang="en-US" dirty="0">
                <a:solidFill>
                  <a:schemeClr val="bg1"/>
                </a:solidFill>
              </a:rPr>
              <a:t> (still good amount of credit risk)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Has a high Yield at 5.77% (SEC 30Day)</a:t>
            </a:r>
            <a:r>
              <a:rPr lang="en-US" dirty="0">
                <a:solidFill>
                  <a:schemeClr val="bg1"/>
                </a:solidFill>
              </a:rPr>
              <a:t> and very</a:t>
            </a:r>
            <a:r>
              <a:rPr lang="en-US">
                <a:solidFill>
                  <a:schemeClr val="bg1"/>
                </a:solidFill>
              </a:rPr>
              <a:t> low expense ratio (3 bps)</a:t>
            </a:r>
          </a:p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B66-1AEC-4176-856D-7D445F7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97" y="222455"/>
            <a:ext cx="10803191" cy="1905000"/>
          </a:xfrm>
        </p:spPr>
        <p:txBody>
          <a:bodyPr/>
          <a:lstStyle/>
          <a:p>
            <a:r>
              <a:rPr lang="en-US" sz="3200">
                <a:cs typeface="Calibri Light"/>
              </a:rPr>
              <a:t>EMB (iShares J.P. Morgan USD Emerging Markets Bond ETF)-Overview &amp; Strategy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B542-DCA2-4088-91E8-CA58B5845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12" y="1911592"/>
            <a:ext cx="4917215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u="sng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Overview:</a:t>
            </a:r>
            <a:endParaRPr lang="en-US" sz="1600" u="sng">
              <a:solidFill>
                <a:schemeClr val="bg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Current Price: $103.50</a:t>
            </a:r>
            <a:endParaRPr lang="en-US" sz="1600">
              <a:solidFill>
                <a:schemeClr val="bg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Total Net Assets (mil): $18,450</a:t>
            </a:r>
            <a:endParaRPr lang="en-US" sz="1600">
              <a:solidFill>
                <a:schemeClr val="bg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Shares Outstanding (mil): 176</a:t>
            </a:r>
            <a:endParaRPr lang="en-US" sz="1600">
              <a:solidFill>
                <a:schemeClr val="bg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Bid-Ask Spread: 0.01</a:t>
            </a:r>
            <a:endParaRPr lang="en-US" sz="1600">
              <a:solidFill>
                <a:schemeClr val="bg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Premium: 0.41%</a:t>
            </a:r>
            <a:endParaRPr lang="en-US" sz="1600">
              <a:solidFill>
                <a:schemeClr val="bg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LTM Total Return (dividends reinvested): -3.90%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                                                                        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6186F-DE37-4EFB-8064-FEDEB9E6998B}"/>
              </a:ext>
            </a:extLst>
          </p:cNvPr>
          <p:cNvSpPr txBox="1"/>
          <p:nvPr/>
        </p:nvSpPr>
        <p:spPr>
          <a:xfrm>
            <a:off x="5883455" y="1913980"/>
            <a:ext cx="4603812" cy="61490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u="sng">
                <a:solidFill>
                  <a:schemeClr val="bg1"/>
                </a:solidFill>
                <a:latin typeface="Century Gothic"/>
                <a:cs typeface="Calibri" panose="020F0502020204030204"/>
              </a:rPr>
              <a:t>Strategy</a:t>
            </a:r>
          </a:p>
          <a:p>
            <a:endParaRPr lang="en-US" sz="1600">
              <a:solidFill>
                <a:schemeClr val="bg1"/>
              </a:solidFill>
              <a:latin typeface="Century Gothic"/>
              <a:cs typeface="Calibri" panose="020F0502020204030204"/>
            </a:endParaRPr>
          </a:p>
          <a:p>
            <a:r>
              <a:rPr lang="en-US" sz="1600">
                <a:solidFill>
                  <a:schemeClr val="bg1"/>
                </a:solidFill>
                <a:latin typeface="Century Gothic"/>
                <a:cs typeface="Calibri" panose="020F0502020204030204"/>
              </a:rPr>
              <a:t>EMB tracks the investment results of an index that is composed of US dollar-denominated, emerging market bonds</a:t>
            </a:r>
          </a:p>
          <a:p>
            <a:endParaRPr lang="en-US" sz="1600">
              <a:solidFill>
                <a:schemeClr val="bg1"/>
              </a:solidFill>
              <a:latin typeface="Century Gothic"/>
              <a:cs typeface="Calibri" panose="020F0502020204030204"/>
            </a:endParaRPr>
          </a:p>
          <a:p>
            <a:r>
              <a:rPr lang="en-US" sz="1600">
                <a:solidFill>
                  <a:schemeClr val="bg1"/>
                </a:solidFill>
                <a:cs typeface="Calibri" panose="020F0502020204030204"/>
              </a:rPr>
              <a:t>The bonds in the index are worth 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more than $1B outstanding and at least two years remaining in maturity</a:t>
            </a:r>
            <a:endParaRPr lang="en-US" sz="1600">
              <a:solidFill>
                <a:schemeClr val="bg1"/>
              </a:solidFill>
              <a:cs typeface="Calibri" panose="020F0502020204030204"/>
            </a:endParaRPr>
          </a:p>
          <a:p>
            <a:endParaRPr lang="en-US" sz="160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Access to the sovereign debt of 30+ emerging market countries in a single fund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AC9C1-16C7-4A13-AA96-45C91037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Bloomberg, ETF Sponsor websites (www.ishares.com) </a:t>
            </a:r>
          </a:p>
          <a:p>
            <a:r>
              <a:rPr lang="en-US"/>
              <a:t>Data as of Feb 11th, 2022</a:t>
            </a:r>
          </a:p>
        </p:txBody>
      </p:sp>
    </p:spTree>
    <p:extLst>
      <p:ext uri="{BB962C8B-B14F-4D97-AF65-F5344CB8AC3E}">
        <p14:creationId xmlns:p14="http://schemas.microsoft.com/office/powerpoint/2010/main" val="90683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637CE-E616-4545-B15A-4998F2E267A4}"/>
              </a:ext>
            </a:extLst>
          </p:cNvPr>
          <p:cNvSpPr txBox="1"/>
          <p:nvPr/>
        </p:nvSpPr>
        <p:spPr>
          <a:xfrm>
            <a:off x="637867" y="576415"/>
            <a:ext cx="1043694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EMB-Holdings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B8466D-5CB1-4130-B132-044B82979046}"/>
              </a:ext>
            </a:extLst>
          </p:cNvPr>
          <p:cNvSpPr txBox="1"/>
          <p:nvPr/>
        </p:nvSpPr>
        <p:spPr>
          <a:xfrm>
            <a:off x="639404" y="1622629"/>
            <a:ext cx="528729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EMB Holdings: 619 securities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     </a:t>
            </a: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Avg Credit Quality: BB (Morningstar)</a:t>
            </a:r>
          </a:p>
          <a:p>
            <a:pPr algn="l"/>
            <a:endParaRPr lang="en-US"/>
          </a:p>
        </p:txBody>
      </p:sp>
      <p:pic>
        <p:nvPicPr>
          <p:cNvPr id="9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A412FC0-F0AE-4D6D-9122-334F9E11F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617" y="1378648"/>
            <a:ext cx="4832554" cy="2175859"/>
          </a:xfrm>
          <a:prstGeom prst="rect">
            <a:avLst/>
          </a:prstGeom>
        </p:spPr>
      </p:pic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5A9598DB-A18E-4523-96D9-030D35BDB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212280"/>
            <a:ext cx="4838700" cy="208366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A98DB3-25C6-4F92-B60C-2602DF02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Bloomberg, ETF Sponsor websites (www.ishares.com) </a:t>
            </a:r>
          </a:p>
          <a:p>
            <a:r>
              <a:rPr lang="en-US"/>
              <a:t>Data as of Feb 11th, 2022</a:t>
            </a:r>
          </a:p>
        </p:txBody>
      </p:sp>
    </p:spTree>
    <p:extLst>
      <p:ext uri="{BB962C8B-B14F-4D97-AF65-F5344CB8AC3E}">
        <p14:creationId xmlns:p14="http://schemas.microsoft.com/office/powerpoint/2010/main" val="375037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BBD3-90FF-4BF0-8F6A-F5BF89F2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478" y="406810"/>
            <a:ext cx="9905998" cy="1124565"/>
          </a:xfrm>
        </p:spPr>
        <p:txBody>
          <a:bodyPr>
            <a:normAutofit/>
          </a:bodyPr>
          <a:lstStyle/>
          <a:p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EMB-Key Portfolio Metrics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AB9F-20E5-44FA-945A-6C6A78659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8" y="1665338"/>
            <a:ext cx="9905998" cy="405826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Effective Duration: 8.21 years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Weighted Average Maturity (WAM): 13.25 years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Weighted Average Coupon (WAC): 4.81%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Weighted Average Yield: 5.08%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30-Day Average Daily Trading Volume: 8.07 million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Expense Ratio: 3.9 bps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Yield:</a:t>
            </a:r>
          </a:p>
          <a:p>
            <a:pPr marL="342900" indent="-342900">
              <a:buClr>
                <a:srgbClr val="FFFFFF"/>
              </a:buClr>
            </a:pPr>
            <a:r>
              <a:rPr lang="en-US">
                <a:solidFill>
                  <a:schemeClr val="bg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SEC 30Day: 4.48%</a:t>
            </a:r>
          </a:p>
          <a:p>
            <a:pPr marL="342900" indent="-342900">
              <a:buClr>
                <a:srgbClr val="FFFFFF"/>
              </a:buClr>
            </a:pPr>
            <a:r>
              <a:rPr lang="en-US">
                <a:solidFill>
                  <a:schemeClr val="bg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12Month Trailing: 4.05%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2y Weekly Beta</a:t>
            </a:r>
          </a:p>
          <a:p>
            <a:pPr marL="342900" indent="-342900">
              <a:buClr>
                <a:srgbClr val="FFFFFF"/>
              </a:buClr>
            </a:pPr>
            <a:r>
              <a:rPr lang="en-US">
                <a:solidFill>
                  <a:schemeClr val="bg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S&amp;P500: 0.458</a:t>
            </a:r>
          </a:p>
          <a:p>
            <a:pPr marL="342900" indent="-342900">
              <a:buClr>
                <a:srgbClr val="FFFFFF"/>
              </a:buClr>
            </a:pPr>
            <a:r>
              <a:rPr lang="en-US">
                <a:solidFill>
                  <a:schemeClr val="bg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UST 10Y (CUSIP: 9128284V9): 0.538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+mn-lt"/>
              <a:cs typeface="Calibri"/>
            </a:endParaRPr>
          </a:p>
          <a:p>
            <a:pPr>
              <a:buClr>
                <a:srgbClr val="FFFFFF"/>
              </a:buClr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2D73E-ABE1-4691-887D-3791F5A4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Bloomberg, ETF Sponsor websites (www.ishares.com)</a:t>
            </a:r>
          </a:p>
          <a:p>
            <a:r>
              <a:rPr lang="en-US"/>
              <a:t>Data as of Feb 11th, 2022</a:t>
            </a:r>
          </a:p>
        </p:txBody>
      </p:sp>
    </p:spTree>
    <p:extLst>
      <p:ext uri="{BB962C8B-B14F-4D97-AF65-F5344CB8AC3E}">
        <p14:creationId xmlns:p14="http://schemas.microsoft.com/office/powerpoint/2010/main" val="319498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D18B-E9A8-4FA5-BCD1-E2DF34FA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68" y="357648"/>
            <a:ext cx="9905998" cy="13949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cs typeface="Calibri Light"/>
              </a:rPr>
              <a:t>EMB-Advantages and Concerns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23301-CE86-43D5-A19F-541AEDC8D7A2}"/>
              </a:ext>
            </a:extLst>
          </p:cNvPr>
          <p:cNvSpPr txBox="1"/>
          <p:nvPr/>
        </p:nvSpPr>
        <p:spPr>
          <a:xfrm>
            <a:off x="6094229" y="1749600"/>
            <a:ext cx="4644947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u="sng">
                <a:solidFill>
                  <a:schemeClr val="bg1"/>
                </a:solidFill>
                <a:cs typeface="Calibri"/>
              </a:rPr>
              <a:t>Unfavorable Attributes</a:t>
            </a:r>
            <a:endParaRPr lang="en-US"/>
          </a:p>
          <a:p>
            <a:pPr algn="ctr"/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cs typeface="Calibri"/>
              </a:rPr>
              <a:t>The ETF has a credit rating of BB, which means it isn't an investment grade ETF</a:t>
            </a:r>
            <a:endParaRPr lang="en-US" sz="2400" u="sng">
              <a:solidFill>
                <a:schemeClr val="bg1"/>
              </a:solidFill>
              <a:cs typeface="Calibri"/>
            </a:endParaRPr>
          </a:p>
          <a:p>
            <a:endParaRPr lang="en-US" sz="2400" u="sng">
              <a:solidFill>
                <a:schemeClr val="bg1"/>
              </a:solidFill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cs typeface="Calibri"/>
              </a:rPr>
              <a:t>The duration of the ETF is 8.21. This is high and indicates a high susceptibility to interest rate risk.</a:t>
            </a:r>
          </a:p>
          <a:p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cs typeface="Calibri"/>
              </a:rPr>
              <a:t>No international exposure since the index is for US emerging markets</a:t>
            </a:r>
          </a:p>
          <a:p>
            <a:endParaRPr lang="en-US">
              <a:solidFill>
                <a:srgbClr val="000000"/>
              </a:solidFill>
              <a:cs typeface="Calibri"/>
            </a:endParaRPr>
          </a:p>
          <a:p>
            <a:endParaRPr lang="en-US">
              <a:solidFill>
                <a:srgbClr val="000000"/>
              </a:solidFill>
              <a:cs typeface="Calibri"/>
            </a:endParaRPr>
          </a:p>
          <a:p>
            <a:pPr algn="ctr"/>
            <a:endParaRPr lang="en-US" sz="2400" u="sng">
              <a:cs typeface="Calibri"/>
            </a:endParaRPr>
          </a:p>
          <a:p>
            <a:pPr algn="ctr"/>
            <a:endParaRPr lang="en-US" sz="2400">
              <a:cs typeface="Calibri"/>
            </a:endParaRPr>
          </a:p>
          <a:p>
            <a:pPr algn="ctr"/>
            <a:endParaRPr lang="en-US" sz="2400">
              <a:cs typeface="Calibri"/>
            </a:endParaRPr>
          </a:p>
          <a:p>
            <a:pPr algn="ctr"/>
            <a:endParaRPr lang="en-US" sz="2400" u="sng">
              <a:cs typeface="Calibri"/>
            </a:endParaRPr>
          </a:p>
          <a:p>
            <a:pPr algn="ctr"/>
            <a:endParaRPr lang="en-US" sz="2400" u="sng">
              <a:cs typeface="Calibri"/>
            </a:endParaRPr>
          </a:p>
          <a:p>
            <a:pPr algn="ctr"/>
            <a:endParaRPr lang="en-US" sz="2400" u="sng">
              <a:cs typeface="Calibri"/>
            </a:endParaRPr>
          </a:p>
          <a:p>
            <a:pPr algn="ctr"/>
            <a:endParaRPr lang="en-US" sz="2400" u="sng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FF222-E16C-4256-8937-17F95060B13D}"/>
              </a:ext>
            </a:extLst>
          </p:cNvPr>
          <p:cNvSpPr txBox="1"/>
          <p:nvPr/>
        </p:nvSpPr>
        <p:spPr>
          <a:xfrm>
            <a:off x="754626" y="1756286"/>
            <a:ext cx="4365521" cy="39857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u="sng">
                <a:solidFill>
                  <a:schemeClr val="bg1"/>
                </a:solidFill>
              </a:rPr>
              <a:t>Favorable Characteristics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Low</a:t>
            </a:r>
            <a:r>
              <a:rPr lang="en-US">
                <a:solidFill>
                  <a:schemeClr val="bg1"/>
                </a:solidFill>
              </a:rPr>
              <a:t> expense ratio (3.9 bps), and high yield (4.48%-SEC 30Day)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Has a history of positive returns over the past 5 years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Very liquid. Roughly 5% of shares are traded daily 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4867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740</Words>
  <Application>Microsoft Office PowerPoint</Application>
  <PresentationFormat>Widescreen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Slice</vt:lpstr>
      <vt:lpstr>Profile of 'LEMB' &amp; 'EMB' ETF</vt:lpstr>
      <vt:lpstr>LEMB (iShares J.P. Morgan EM Local Currency Bond ETF) Overview and Strategy                            </vt:lpstr>
      <vt:lpstr>PowerPoint Presentation</vt:lpstr>
      <vt:lpstr>LEMB-Key Portfolio Metrics</vt:lpstr>
      <vt:lpstr>LEMB-Advantages and Concerns</vt:lpstr>
      <vt:lpstr>EMB (iShares J.P. Morgan USD Emerging Markets Bond ETF)-Overview &amp; Strategy</vt:lpstr>
      <vt:lpstr>PowerPoint Presentation</vt:lpstr>
      <vt:lpstr>EMB-Key Portfolio Metrics</vt:lpstr>
      <vt:lpstr>EMB-Advantages and Concerns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stevens</dc:creator>
  <cp:lastModifiedBy>Stevens, Maxwell L</cp:lastModifiedBy>
  <cp:revision>1</cp:revision>
  <dcterms:created xsi:type="dcterms:W3CDTF">2022-02-09T22:20:30Z</dcterms:created>
  <dcterms:modified xsi:type="dcterms:W3CDTF">2022-02-16T00:37:31Z</dcterms:modified>
</cp:coreProperties>
</file>