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147480312" r:id="rId3"/>
    <p:sldId id="2147480341" r:id="rId4"/>
    <p:sldId id="2147480342" r:id="rId5"/>
    <p:sldId id="2147480344" r:id="rId6"/>
    <p:sldId id="2147480346" r:id="rId7"/>
    <p:sldId id="2147480347" r:id="rId8"/>
    <p:sldId id="2147480349" r:id="rId9"/>
    <p:sldId id="2147480345" r:id="rId10"/>
    <p:sldId id="2147480348" r:id="rId11"/>
    <p:sldId id="2147480350" r:id="rId12"/>
    <p:sldId id="2147480351" r:id="rId13"/>
    <p:sldId id="2147480352" r:id="rId14"/>
    <p:sldId id="2147480356" r:id="rId15"/>
    <p:sldId id="2147480357" r:id="rId16"/>
    <p:sldId id="285" r:id="rId17"/>
    <p:sldId id="264" r:id="rId18"/>
    <p:sldId id="2147480360" r:id="rId19"/>
    <p:sldId id="2147480370" r:id="rId20"/>
    <p:sldId id="2147480372" r:id="rId21"/>
    <p:sldId id="2147480359" r:id="rId22"/>
    <p:sldId id="2147480373" r:id="rId23"/>
    <p:sldId id="2147480361" r:id="rId24"/>
    <p:sldId id="291" r:id="rId25"/>
    <p:sldId id="2147480358" r:id="rId26"/>
    <p:sldId id="2147480362" r:id="rId27"/>
    <p:sldId id="2147480368" r:id="rId28"/>
    <p:sldId id="2147480343" r:id="rId29"/>
    <p:sldId id="2147480363" r:id="rId30"/>
    <p:sldId id="2147480365" r:id="rId31"/>
    <p:sldId id="2147480369" r:id="rId32"/>
    <p:sldId id="257" r:id="rId33"/>
    <p:sldId id="260" r:id="rId34"/>
    <p:sldId id="262" r:id="rId35"/>
    <p:sldId id="261" r:id="rId36"/>
    <p:sldId id="263" r:id="rId37"/>
    <p:sldId id="2147480364" r:id="rId38"/>
    <p:sldId id="2147480366" r:id="rId39"/>
    <p:sldId id="2147480367" r:id="rId40"/>
    <p:sldId id="270" r:id="rId41"/>
    <p:sldId id="275" r:id="rId42"/>
    <p:sldId id="265" r:id="rId43"/>
    <p:sldId id="269" r:id="rId44"/>
    <p:sldId id="267" r:id="rId45"/>
    <p:sldId id="266" r:id="rId46"/>
    <p:sldId id="277" r:id="rId47"/>
    <p:sldId id="268" r:id="rId48"/>
    <p:sldId id="271" r:id="rId49"/>
    <p:sldId id="272" r:id="rId50"/>
    <p:sldId id="273" r:id="rId51"/>
    <p:sldId id="274" r:id="rId52"/>
    <p:sldId id="27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DB7"/>
    <a:srgbClr val="A51431"/>
    <a:srgbClr val="CCE3BC"/>
    <a:srgbClr val="44546A"/>
    <a:srgbClr val="2E75B6"/>
    <a:srgbClr val="9F1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4"/>
    <p:restoredTop sz="69380"/>
  </p:normalViewPr>
  <p:slideViewPr>
    <p:cSldViewPr snapToGrid="0">
      <p:cViewPr>
        <p:scale>
          <a:sx n="79" d="100"/>
          <a:sy n="79" d="100"/>
        </p:scale>
        <p:origin x="6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671CF-5AB3-7B4C-A831-AB5717733CC2}" type="datetimeFigureOut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A3D8-A169-1240-9075-30C35E19A4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63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introduction.</a:t>
            </a:r>
            <a:r>
              <a:rPr kumimoji="1" lang="zh-CN" altLang="en-US" dirty="0"/>
              <a:t> </a:t>
            </a:r>
            <a:r>
              <a:rPr kumimoji="1" lang="en-US" altLang="zh-CN" dirty="0"/>
              <a:t>I’m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Zhenhua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Microsoft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Research.</a:t>
            </a:r>
            <a:r>
              <a:rPr kumimoji="1" lang="zh-CN" altLang="en-US" dirty="0"/>
              <a:t> </a:t>
            </a:r>
            <a:r>
              <a:rPr kumimoji="1" lang="en-US" altLang="zh-CN" dirty="0"/>
              <a:t>I’m</a:t>
            </a:r>
            <a:r>
              <a:rPr kumimoji="1" lang="zh-CN" altLang="en-US" dirty="0"/>
              <a:t> </a:t>
            </a:r>
            <a:r>
              <a:rPr kumimoji="1" lang="en-US" altLang="zh-CN" dirty="0"/>
              <a:t>glad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Shanghai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Jiaotong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Microsoft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45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dependency.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queries.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opportunities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083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blindly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6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957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44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99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1.Developers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orchestration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01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32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097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chain-style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2.3x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delay.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map-reduce-style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2.3x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279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throughput.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9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paradigm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delivering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pre-programmed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flows.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Garner’s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survey,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adopting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GenAI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businesses.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24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request.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chunk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throughput.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objectives.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141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blindly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[CLICK]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[CLICK]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time.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821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85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repetitive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156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1.7x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12x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2.4x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24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opportunities.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order-of-magnitude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25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advertisement,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Microsoft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Asia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Thanks.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I’m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68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task.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293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asynchronous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submitted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Internet.</a:t>
            </a:r>
            <a:r>
              <a:rPr kumimoji="1" lang="zh-CN" altLang="en-US" dirty="0"/>
              <a:t> 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manner.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worry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submitted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31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Langchain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autogen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2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response.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task.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26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92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0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73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drawbacks.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chatty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latency.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co-pilot,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50%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70%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incurring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delay.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03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blindly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misaligned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A3D8-A169-1240-9075-30C35E19A44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3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A5544-2A42-9D5C-A2EA-55FF7DE0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61650-BA62-65C8-B785-4394B8FD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8189D-FD6F-028C-FF82-F401F29A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0513-3340-F64D-947F-656B3152AEC8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ABC4F-68D3-AE4E-0080-50CDF47B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C5DF-CDD3-4417-0107-EBE8657E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9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49D1-3304-3ECE-B479-88528BD8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040C6-AC71-9492-98D9-46C38F23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F2805-9308-22D2-93B1-213BD81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01D7-A78F-C843-A406-17061C60D084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22CE8-3265-677F-F598-4D67399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88381-3E4E-8AE7-E034-C9A5D230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7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55E3A-BC36-E71B-0F0F-A991EC5B1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89943-4985-BF22-CCDC-813C36D0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68714-33EC-15C9-D42F-5465F59B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3039-7A05-E849-9ABA-6F94CFF2E1F0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7E2B4-61AA-17B6-7A4A-540C53A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CEADD-DCE4-CD01-4B70-A93A906B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61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E393-F5F6-DC70-91F7-368838E6C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60" y="153224"/>
            <a:ext cx="11091040" cy="698114"/>
          </a:xfrm>
        </p:spPr>
        <p:txBody>
          <a:bodyPr/>
          <a:lstStyle>
            <a:lvl1pPr>
              <a:defRPr b="1" i="0">
                <a:solidFill>
                  <a:srgbClr val="9F1232"/>
                </a:solidFill>
                <a:latin typeface="Alibaba Sans Heavy" panose="020B0503020203040204" pitchFamily="34" charset="0"/>
                <a:ea typeface="OPPO Sans" pitchFamily="18" charset="-122"/>
                <a:cs typeface="Alibaba Sans Heavy" panose="020B050302020304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8486-29F5-329F-763C-0DDF8472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159"/>
            <a:ext cx="11353800" cy="4766804"/>
          </a:xfrm>
        </p:spPr>
        <p:txBody>
          <a:bodyPr/>
          <a:lstStyle>
            <a:lvl1pPr>
              <a:defRPr>
                <a:latin typeface="Alibaba Sans" panose="020B0503020203040204" pitchFamily="34" charset="0"/>
                <a:ea typeface="SimHei" panose="02010609060101010101" pitchFamily="49" charset="-122"/>
                <a:cs typeface="Alibaba Sans" panose="020B0503020203040204" pitchFamily="34" charset="0"/>
              </a:defRPr>
            </a:lvl1pPr>
            <a:lvl2pPr>
              <a:defRPr>
                <a:latin typeface="Alibaba Sans" panose="020B0503020203040204" pitchFamily="34" charset="0"/>
                <a:ea typeface="SimHei" panose="02010609060101010101" pitchFamily="49" charset="-122"/>
                <a:cs typeface="Alibaba Sans" panose="020B0503020203040204" pitchFamily="34" charset="0"/>
              </a:defRPr>
            </a:lvl2pPr>
            <a:lvl3pPr>
              <a:defRPr>
                <a:latin typeface="Alibaba Sans" panose="020B0503020203040204" pitchFamily="34" charset="0"/>
                <a:ea typeface="SimHei" panose="02010609060101010101" pitchFamily="49" charset="-122"/>
                <a:cs typeface="Alibaba Sans" panose="020B0503020203040204" pitchFamily="34" charset="0"/>
              </a:defRPr>
            </a:lvl3pPr>
            <a:lvl4pPr>
              <a:defRPr>
                <a:latin typeface="Alibaba Sans" panose="020B0503020203040204" pitchFamily="34" charset="0"/>
                <a:ea typeface="SimHei" panose="02010609060101010101" pitchFamily="49" charset="-122"/>
                <a:cs typeface="Alibaba Sans" panose="020B0503020203040204" pitchFamily="34" charset="0"/>
              </a:defRPr>
            </a:lvl4pPr>
            <a:lvl5pPr>
              <a:defRPr>
                <a:latin typeface="Alibaba Sans" panose="020B0503020203040204" pitchFamily="34" charset="0"/>
                <a:ea typeface="SimHei" panose="02010609060101010101" pitchFamily="49" charset="-122"/>
                <a:cs typeface="Alibaba Sans" panose="020B050302020304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25DAA-D2F1-0D53-E863-CDE9BF91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206E-51D0-744B-90B5-339F5B8E2067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456E9-DA59-B1A3-2209-9DC359D4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99D79-8AD7-5D82-BFCE-713CCEA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F1D82-8F18-EE22-1508-A02456D2C377}"/>
              </a:ext>
            </a:extLst>
          </p:cNvPr>
          <p:cNvSpPr/>
          <p:nvPr userDrawn="1"/>
        </p:nvSpPr>
        <p:spPr>
          <a:xfrm>
            <a:off x="0" y="132204"/>
            <a:ext cx="126124" cy="698114"/>
          </a:xfrm>
          <a:prstGeom prst="rect">
            <a:avLst/>
          </a:prstGeom>
          <a:solidFill>
            <a:srgbClr val="9F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96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2AF5-6993-2B63-5240-16841D8C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C88E7-D9D7-CA0E-FEBD-C74FCADF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46583-02D5-F358-74A2-051D7FB0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FCD4-7CF6-0042-A1D8-7E64C174014D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F189E-A9A3-CED7-19AC-3C3A61E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A37BF-6BA4-309F-6070-BDD65E14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8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D7A9-65F0-A65A-7A65-19DD7871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F8972-A770-AE06-4A42-C76BB277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93F64-BF24-2631-E8AC-C7501A53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EFF98-5B5B-9345-3FC9-A3A0D187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6296-DC0F-D341-8459-A54F15ACE92A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36DBA-F3CB-31E9-E760-FDAB22BA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F4E43-2BF3-886F-0FD5-E1F89ECF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8888-C9A6-C0B1-778C-0EA56A99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3F0A0-87C1-5730-267D-552750BD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CD7B8-2106-17B6-AFE8-AC36FCAD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945A16-BFE9-4F3B-4FEF-CBAE6AF19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00552-06E4-544C-75FC-104F52F3F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0E2A3B-4CE8-7DB2-E93C-02B8D3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1BC-BD2C-EF48-8F36-C93664F1C4DE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35E63-3CB6-E6AA-9A8C-62471D7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4FBC3-74BD-3644-82B6-3D764BCA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2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0BEA-D8B5-0BA1-79CD-ACA5443B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A85ED-EDF1-3272-6CA7-CAFC57BB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EBF2-1D88-2B4B-9FA4-FF207CDA3224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A7994C-3619-0637-3043-702F4E60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FA846-25C4-B006-8387-4589C1F6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0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4A6C4-510F-BC1A-CCE7-2918102F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FED5-1E87-8246-9F85-99A28D605D5E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D4AE4F-1D75-1A99-6B8C-6EB8C274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1C59B-49DE-05E2-A86E-03761F1C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C718-AB63-97BD-514D-149272C1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21A66-03CE-7762-5158-072444E4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76B50-C470-2345-0620-E7E13412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9AEB3-10D4-EC6A-EAD1-C92D4E05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FE43-8F29-604F-8140-D9DA35D2E204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9C1C5-0D61-F205-EC26-3FE4AA2C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F6E6A-E2A1-BA4B-02FC-321D61F8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6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ABA2-0E24-272F-BF89-5BCF77FD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428DD0-C408-E4B6-D882-404DBFD0E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FC986-DE67-FFB0-F072-48099B68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3622A-3CB7-4A58-09BA-1AA7EC76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2C44-4BC6-FA41-B611-EBD1418B830E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1D613-9E6A-0B96-5C88-CF24C96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7B981-C2B1-513F-1EE9-C64F947E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8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DCB12-94CA-7DFE-5826-FBCCF2B7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9815A-6657-94FF-311B-858AB2B8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0E2B1-BB14-0362-FBBC-8EBD72642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8423-4010-0847-87A6-30FC1915B422}" type="datetime1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9FC52-C50C-2A9A-65B9-847C9555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3BCB1-1B74-36D0-7A9E-77E1D7F62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AE02-44EE-484B-AF46-D6DF5AA822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013FA-32E6-570F-906B-E6C58FFA3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498" y="576191"/>
            <a:ext cx="10149095" cy="2387600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4000" b="1" dirty="0">
                <a:solidFill>
                  <a:srgbClr val="A51431"/>
                </a:solidFill>
                <a:latin typeface="Alibaba Sans" panose="020B0503020203040204" pitchFamily="34" charset="0"/>
                <a:ea typeface="OPPO Sans" pitchFamily="18" charset="-122"/>
                <a:cs typeface="Alibaba Sans" panose="020B0503020203040204" pitchFamily="34" charset="0"/>
              </a:rPr>
              <a:t>Parrot: Efficient Serving of LLM-based Applications with Semantic Variable</a:t>
            </a:r>
            <a:endParaRPr kumimoji="1" lang="zh-CN" altLang="en-US" sz="4000" b="1" dirty="0">
              <a:solidFill>
                <a:srgbClr val="A51431"/>
              </a:solidFill>
              <a:latin typeface="Alibaba Sans" panose="020B0503020203040204" pitchFamily="34" charset="0"/>
              <a:ea typeface="OPPO Sans" pitchFamily="18" charset="-122"/>
              <a:cs typeface="Alibaba Sans" panose="020B050302020304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99066-1B27-D8EB-2DD2-3448432AE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18" y="3519452"/>
            <a:ext cx="10323616" cy="97080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/>
              <a:t>C</a:t>
            </a:r>
            <a:r>
              <a:rPr lang="en-US" altLang="zh-CN" sz="2800" i="0" dirty="0" err="1">
                <a:solidFill>
                  <a:srgbClr val="333333"/>
                </a:solidFill>
                <a:effectLst/>
                <a:latin typeface="franklin-gothic-urw"/>
              </a:rPr>
              <a:t>haofan</a:t>
            </a:r>
            <a:r>
              <a:rPr lang="en-US" altLang="zh-CN" sz="2800" i="0" dirty="0">
                <a:solidFill>
                  <a:srgbClr val="333333"/>
                </a:solidFill>
                <a:effectLst/>
                <a:latin typeface="franklin-gothic-urw"/>
              </a:rPr>
              <a:t> Lin</a:t>
            </a:r>
            <a:r>
              <a:rPr lang="en-US" altLang="zh-CN" sz="2800" dirty="0">
                <a:solidFill>
                  <a:srgbClr val="333333"/>
                </a:solidFill>
                <a:latin typeface="franklin-gothic-urw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franklin-gothic-urw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</a:rPr>
              <a:t>Zhenhua</a:t>
            </a:r>
            <a:r>
              <a:rPr lang="en-US" altLang="zh-CN" sz="2800" b="1" dirty="0">
                <a:solidFill>
                  <a:srgbClr val="C00000"/>
                </a:solidFill>
              </a:rPr>
              <a:t> Han</a:t>
            </a:r>
            <a:r>
              <a:rPr lang="en-US" altLang="zh-CN" sz="2800" i="0" dirty="0">
                <a:solidFill>
                  <a:srgbClr val="333333"/>
                </a:solidFill>
                <a:effectLst/>
                <a:latin typeface="franklin-gothic-urw"/>
              </a:rPr>
              <a:t>, </a:t>
            </a:r>
            <a:r>
              <a:rPr lang="en-US" altLang="zh-CN" sz="2800" i="0" dirty="0" err="1">
                <a:solidFill>
                  <a:srgbClr val="333333"/>
                </a:solidFill>
                <a:effectLst/>
                <a:latin typeface="franklin-gothic-urw"/>
              </a:rPr>
              <a:t>Chengruidong</a:t>
            </a:r>
            <a:r>
              <a:rPr lang="en-US" altLang="zh-CN" sz="2800" i="0" dirty="0">
                <a:solidFill>
                  <a:srgbClr val="333333"/>
                </a:solidFill>
                <a:effectLst/>
                <a:latin typeface="franklin-gothic-urw"/>
              </a:rPr>
              <a:t> Zhang</a:t>
            </a:r>
            <a:endParaRPr lang="en-US" altLang="zh-CN" sz="2800" i="0" baseline="30000" dirty="0">
              <a:solidFill>
                <a:srgbClr val="333333"/>
              </a:solidFill>
              <a:effectLst/>
              <a:latin typeface="franklin-gothic-urw"/>
            </a:endParaRPr>
          </a:p>
          <a:p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franklin-gothic-urw"/>
              </a:rPr>
              <a:t>Yuqing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franklin-gothic-urw"/>
              </a:rPr>
              <a:t> Yang, Fan Yang, Chen Chen</a:t>
            </a:r>
            <a:r>
              <a:rPr lang="en-US" altLang="zh-CN" sz="2800" dirty="0">
                <a:solidFill>
                  <a:srgbClr val="333333"/>
                </a:solidFill>
                <a:latin typeface="franklin-gothic-urw"/>
              </a:rPr>
              <a:t>,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franklin-gothic-urw"/>
              </a:rPr>
              <a:t>Lili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franklin-gothic-urw"/>
              </a:rPr>
              <a:t>Qiu</a:t>
            </a:r>
            <a:endParaRPr lang="en-US" altLang="zh-CN" sz="2800" b="0" i="0" baseline="30000" dirty="0">
              <a:solidFill>
                <a:srgbClr val="333333"/>
              </a:solidFill>
              <a:effectLst/>
              <a:latin typeface="franklin-gothic-urw"/>
            </a:endParaRPr>
          </a:p>
          <a:p>
            <a:endParaRPr lang="en-US" altLang="zh-CN" sz="28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D56FF-3076-245B-8BE7-99EA58E19393}"/>
              </a:ext>
            </a:extLst>
          </p:cNvPr>
          <p:cNvSpPr txBox="1"/>
          <p:nvPr/>
        </p:nvSpPr>
        <p:spPr>
          <a:xfrm>
            <a:off x="7084291" y="658100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Generated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DALL·E</a:t>
            </a:r>
            <a:endParaRPr kumimoji="1"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3D7F0-E280-6125-A408-384E6DD6D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0" y="5289180"/>
            <a:ext cx="3624089" cy="119138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C31FC0-276E-F23E-ECF5-EB4E993B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96" y="5289180"/>
            <a:ext cx="3511641" cy="9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moji 🦜 | 鹦鹉 | apple | 120 x 120">
            <a:extLst>
              <a:ext uri="{FF2B5EF4-FFF2-40B4-BE49-F238E27FC236}">
                <a16:creationId xmlns:a16="http://schemas.microsoft.com/office/drawing/2014/main" id="{D8B601E6-66FD-8903-76D7-A1A15A9A6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2" y="1769991"/>
            <a:ext cx="1083154" cy="1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EE63DE5-A130-1E90-E6AE-EBB2FC2FF725}"/>
              </a:ext>
            </a:extLst>
          </p:cNvPr>
          <p:cNvSpPr txBox="1">
            <a:spLocks/>
          </p:cNvSpPr>
          <p:nvPr/>
        </p:nvSpPr>
        <p:spPr>
          <a:xfrm>
            <a:off x="141947" y="133736"/>
            <a:ext cx="8071802" cy="40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333333"/>
                </a:solidFill>
                <a:latin typeface="franklin-gothic-urw"/>
                <a:ea typeface="+mn-ea"/>
                <a:cs typeface="+mn-cs"/>
              </a:rPr>
              <a:t>18th USENIX Symposium on Operating Systems Design and Implementation</a:t>
            </a:r>
            <a:endParaRPr lang="en-US" sz="2000" dirty="0">
              <a:solidFill>
                <a:srgbClr val="333333"/>
              </a:solidFill>
              <a:latin typeface="franklin-gothic-urw"/>
              <a:ea typeface="+mn-ea"/>
              <a:cs typeface="+mn-cs"/>
            </a:endParaRPr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F77C34D2-E1E7-176C-FD6B-F7254A7B483E}"/>
              </a:ext>
            </a:extLst>
          </p:cNvPr>
          <p:cNvCxnSpPr>
            <a:cxnSpLocks/>
          </p:cNvCxnSpPr>
          <p:nvPr/>
        </p:nvCxnSpPr>
        <p:spPr>
          <a:xfrm>
            <a:off x="264330" y="536188"/>
            <a:ext cx="7814166" cy="0"/>
          </a:xfrm>
          <a:prstGeom prst="line">
            <a:avLst/>
          </a:prstGeom>
          <a:ln w="28575">
            <a:solidFill>
              <a:srgbClr val="C816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C2D7586-CB7A-5194-1839-803AB501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E3D241-6034-2C6A-51C8-D947BAB89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253" y="133736"/>
            <a:ext cx="3479800" cy="1206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3BDFA0-4660-7C53-EF5B-A0172867D41C}"/>
              </a:ext>
            </a:extLst>
          </p:cNvPr>
          <p:cNvSpPr txBox="1"/>
          <p:nvPr/>
        </p:nvSpPr>
        <p:spPr>
          <a:xfrm>
            <a:off x="3632013" y="4552427"/>
            <a:ext cx="492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https://github.com/microsoft/ParrotServe</a:t>
            </a:r>
          </a:p>
        </p:txBody>
      </p:sp>
    </p:spTree>
    <p:extLst>
      <p:ext uri="{BB962C8B-B14F-4D97-AF65-F5344CB8AC3E}">
        <p14:creationId xmlns:p14="http://schemas.microsoft.com/office/powerpoint/2010/main" val="35808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C478B-1C9B-4DB2-8E89-D10C8DC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Unknown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pic>
        <p:nvPicPr>
          <p:cNvPr id="1026" name="Picture 2" descr="Microsoft Azure Logo, symbol, meaning, history, PNG, brand">
            <a:extLst>
              <a:ext uri="{FF2B5EF4-FFF2-40B4-BE49-F238E27FC236}">
                <a16:creationId xmlns:a16="http://schemas.microsoft.com/office/drawing/2014/main" id="{AE77452D-A873-CCA1-4C77-2BF9F5C1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04" y="2838823"/>
            <a:ext cx="1558174" cy="8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17C9FA-614A-B1E8-2028-93B62DD7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29" y="2781702"/>
            <a:ext cx="989981" cy="1053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4C8AE8-8326-0503-03BE-0BDAD2BA8A06}"/>
              </a:ext>
            </a:extLst>
          </p:cNvPr>
          <p:cNvSpPr txBox="1"/>
          <p:nvPr/>
        </p:nvSpPr>
        <p:spPr>
          <a:xfrm>
            <a:off x="8380435" y="424497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Public LLM Services</a:t>
            </a:r>
          </a:p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(e.g., Azure, </a:t>
            </a:r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A8CCFE-0FDE-9A99-F4EE-49F9BAF98025}"/>
              </a:ext>
            </a:extLst>
          </p:cNvPr>
          <p:cNvSpPr txBox="1"/>
          <p:nvPr/>
        </p:nvSpPr>
        <p:spPr>
          <a:xfrm>
            <a:off x="398786" y="1319160"/>
            <a:ext cx="1096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Existing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LLM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services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receive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”rendered”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prompt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without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structure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info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A39227E-0801-8FB0-DB0F-D4818CD5AC39}"/>
              </a:ext>
            </a:extLst>
          </p:cNvPr>
          <p:cNvSpPr/>
          <p:nvPr/>
        </p:nvSpPr>
        <p:spPr>
          <a:xfrm>
            <a:off x="782476" y="3418782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770CBB3-6F57-E44E-36C5-179156F0CF43}"/>
              </a:ext>
            </a:extLst>
          </p:cNvPr>
          <p:cNvCxnSpPr/>
          <p:nvPr/>
        </p:nvCxnSpPr>
        <p:spPr>
          <a:xfrm>
            <a:off x="7068492" y="3429000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397B31E-3BD1-BB67-94C0-BE8D715002E4}"/>
              </a:ext>
            </a:extLst>
          </p:cNvPr>
          <p:cNvCxnSpPr>
            <a:cxnSpLocks/>
          </p:cNvCxnSpPr>
          <p:nvPr/>
        </p:nvCxnSpPr>
        <p:spPr>
          <a:xfrm flipH="1">
            <a:off x="7044805" y="3418782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04EDA1-2154-F488-A9AC-CD76A47DF1F2}"/>
              </a:ext>
            </a:extLst>
          </p:cNvPr>
          <p:cNvSpPr txBox="1"/>
          <p:nvPr/>
        </p:nvSpPr>
        <p:spPr>
          <a:xfrm>
            <a:off x="1754252" y="4795673"/>
            <a:ext cx="3884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libaba Sans" panose="020B0503020203040204" pitchFamily="34" charset="0"/>
                <a:cs typeface="Alibaba Sans" panose="020B0503020203040204" pitchFamily="34" charset="0"/>
              </a:rPr>
              <a:t>No knowledge about </a:t>
            </a:r>
          </a:p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Shared</a:t>
            </a:r>
            <a:r>
              <a:rPr kumimoji="1" lang="zh-CN" altLang="en-US" sz="2400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 Structure</a:t>
            </a:r>
            <a:endParaRPr kumimoji="1" lang="zh-CN" altLang="en-US" sz="2400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F654EF-F0A7-F25E-0038-763D50732F29}"/>
              </a:ext>
            </a:extLst>
          </p:cNvPr>
          <p:cNvSpPr txBox="1"/>
          <p:nvPr/>
        </p:nvSpPr>
        <p:spPr>
          <a:xfrm>
            <a:off x="2258811" y="2819890"/>
            <a:ext cx="2710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Role Definition</a:t>
            </a:r>
          </a:p>
          <a:p>
            <a:endParaRPr kumimoji="1" lang="en-US" altLang="zh-CN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Few-shot Examples</a:t>
            </a:r>
          </a:p>
          <a:p>
            <a:endParaRPr kumimoji="1" lang="en-US" altLang="zh-CN" b="1" dirty="0"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User Query</a:t>
            </a:r>
            <a:endParaRPr kumimoji="1" lang="zh-CN" altLang="en-US" b="1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CDD7B0A5-7FC6-79A8-ABC4-F6860CD5E247}"/>
              </a:ext>
            </a:extLst>
          </p:cNvPr>
          <p:cNvSpPr/>
          <p:nvPr/>
        </p:nvSpPr>
        <p:spPr>
          <a:xfrm>
            <a:off x="1945810" y="2988528"/>
            <a:ext cx="206375" cy="12564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3B72717-8DD6-A6AC-5FC5-AEDF14716236}"/>
              </a:ext>
            </a:extLst>
          </p:cNvPr>
          <p:cNvSpPr/>
          <p:nvPr/>
        </p:nvSpPr>
        <p:spPr>
          <a:xfrm>
            <a:off x="782476" y="2924507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1F9A7BE-6210-E981-9679-F182721E9DCB}"/>
              </a:ext>
            </a:extLst>
          </p:cNvPr>
          <p:cNvSpPr/>
          <p:nvPr/>
        </p:nvSpPr>
        <p:spPr>
          <a:xfrm>
            <a:off x="783691" y="3898420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0FDCE6A0-B7E2-874B-FADB-D558CE93FD1E}"/>
              </a:ext>
            </a:extLst>
          </p:cNvPr>
          <p:cNvSpPr/>
          <p:nvPr/>
        </p:nvSpPr>
        <p:spPr>
          <a:xfrm flipH="1">
            <a:off x="4896742" y="2988527"/>
            <a:ext cx="111386" cy="830997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C20A5-1791-CBB0-6742-19CF035C789D}"/>
              </a:ext>
            </a:extLst>
          </p:cNvPr>
          <p:cNvSpPr txBox="1"/>
          <p:nvPr/>
        </p:nvSpPr>
        <p:spPr>
          <a:xfrm>
            <a:off x="5008128" y="3086973"/>
            <a:ext cx="18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Same</a:t>
            </a:r>
            <a:r>
              <a:rPr kumimoji="1" lang="zh-CN" altLang="en-US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for all user queries</a:t>
            </a:r>
            <a:endParaRPr kumimoji="1" lang="zh-CN" altLang="en-US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A839A23-3414-67AE-77F6-860384BA0167}"/>
              </a:ext>
            </a:extLst>
          </p:cNvPr>
          <p:cNvGrpSpPr/>
          <p:nvPr/>
        </p:nvGrpSpPr>
        <p:grpSpPr>
          <a:xfrm>
            <a:off x="7077816" y="2404881"/>
            <a:ext cx="914400" cy="914400"/>
            <a:chOff x="7077816" y="2404881"/>
            <a:chExt cx="914400" cy="9144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1A43639-8134-DA5B-80E2-46AD18E145E5}"/>
                </a:ext>
              </a:extLst>
            </p:cNvPr>
            <p:cNvGrpSpPr/>
            <p:nvPr/>
          </p:nvGrpSpPr>
          <p:grpSpPr>
            <a:xfrm>
              <a:off x="7077816" y="2404881"/>
              <a:ext cx="914400" cy="914400"/>
              <a:chOff x="7077816" y="2404881"/>
              <a:chExt cx="914400" cy="914400"/>
            </a:xfrm>
          </p:grpSpPr>
          <p:pic>
            <p:nvPicPr>
              <p:cNvPr id="48" name="图形 47" descr="眼睛 纯色填充">
                <a:extLst>
                  <a:ext uri="{FF2B5EF4-FFF2-40B4-BE49-F238E27FC236}">
                    <a16:creationId xmlns:a16="http://schemas.microsoft.com/office/drawing/2014/main" id="{71266FF9-6797-5E1E-211E-19120800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77816" y="240488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9F14B11B-8E4A-281A-1CA7-E8129546C1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2685" y="2513137"/>
                <a:ext cx="616524" cy="69781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0D85787-A7EA-AF9D-5E20-981C4E54D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1143" y="2769714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2B53B9CC-3E98-7218-65BA-8683AE0D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0866" y="2690009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灯片编号占位符 51">
            <a:extLst>
              <a:ext uri="{FF2B5EF4-FFF2-40B4-BE49-F238E27FC236}">
                <a16:creationId xmlns:a16="http://schemas.microsoft.com/office/drawing/2014/main" id="{D580BC37-BB05-6029-17C3-9CCA8C85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058966-BCD3-75B5-ECF1-3282AAEE23C6}"/>
              </a:ext>
            </a:extLst>
          </p:cNvPr>
          <p:cNvSpPr txBox="1"/>
          <p:nvPr/>
        </p:nvSpPr>
        <p:spPr>
          <a:xfrm>
            <a:off x="637610" y="2033270"/>
            <a:ext cx="770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Some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apps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use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same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prompt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prefix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for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different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user</a:t>
            </a:r>
            <a:r>
              <a:rPr kumimoji="1" lang="zh-CN" altLang="en-US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0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queries</a:t>
            </a:r>
            <a:endParaRPr kumimoji="1" lang="zh-CN" altLang="en-US" sz="20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0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E66A-30D8-8998-8102-D23018CC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/>
              <a:t>Many Optimizations Not Applicable in Public LLM Services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877C5-A598-3BC4-8508-5A0B52BF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1410159"/>
            <a:ext cx="11091040" cy="3553727"/>
          </a:xfrm>
        </p:spPr>
        <p:txBody>
          <a:bodyPr/>
          <a:lstStyle/>
          <a:p>
            <a:r>
              <a:rPr kumimoji="1" lang="en-US" altLang="zh-CN" dirty="0"/>
              <a:t>Public LLM Services face diverse applications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Although there have some system optimizations</a:t>
            </a:r>
          </a:p>
          <a:p>
            <a:pPr lvl="1"/>
            <a:r>
              <a:rPr kumimoji="1" lang="en-US" altLang="zh-CN" dirty="0"/>
              <a:t>Sticky routing, DAG Scheduling, Prefix Sharing, ……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But lacking essential information about applications </a:t>
            </a:r>
          </a:p>
          <a:p>
            <a:pPr lvl="1"/>
            <a:r>
              <a:rPr kumimoji="1" lang="en-US" altLang="zh-CN" dirty="0"/>
              <a:t>Have to blindly use a universal treatment for all requests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68789-E564-9ABD-C736-6093D173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158C-5488-FB71-DD58-8BA64D3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Our Goals in Parrot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72EED-762C-DF14-7880-4967FABD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803400"/>
            <a:ext cx="11315700" cy="4373562"/>
          </a:xfrm>
        </p:spPr>
        <p:txBody>
          <a:bodyPr/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 </a:t>
            </a:r>
            <a:r>
              <a:rPr kumimoji="1" lang="en-US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unified abstraction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to expose application-level knowledge</a:t>
            </a:r>
          </a:p>
          <a:p>
            <a:endParaRPr kumimoji="1" lang="en-US" altLang="zh-CN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  <a:p>
            <a:r>
              <a:rPr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U</a:t>
            </a:r>
            <a:r>
              <a:rPr lang="en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ncover</a:t>
            </a:r>
            <a:r>
              <a:rPr lang="en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correlation</a:t>
            </a:r>
            <a:r>
              <a:rPr lang="en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of multiple requests</a:t>
            </a:r>
          </a:p>
          <a:p>
            <a:endParaRPr kumimoji="1" lang="en" altLang="zh-CN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  <a:p>
            <a:r>
              <a:rPr kumimoji="1" lang="en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End-to-end</a:t>
            </a:r>
            <a:r>
              <a:rPr kumimoji="1" lang="en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optimization</a:t>
            </a:r>
            <a:r>
              <a:rPr kumimoji="1" lang="en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of LLM applications</a:t>
            </a:r>
            <a:endParaRPr kumimoji="1" lang="en-US" altLang="zh-CN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pic>
        <p:nvPicPr>
          <p:cNvPr id="4" name="Picture 8" descr="emoji 🦜 | 鹦鹉 | apple | 120 x 120">
            <a:extLst>
              <a:ext uri="{FF2B5EF4-FFF2-40B4-BE49-F238E27FC236}">
                <a16:creationId xmlns:a16="http://schemas.microsoft.com/office/drawing/2014/main" id="{92E988C2-500A-7D98-7D48-C635CD7A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339965"/>
            <a:ext cx="1083154" cy="1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3ACDA-AB1D-1938-5C18-E4A6D26C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0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B26E-0E8B-E753-72F7-591ECF0D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Insight from Prompt 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CB4A8-6557-0778-C18B-93532A51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8" y="1410159"/>
            <a:ext cx="11091041" cy="1122786"/>
          </a:xfrm>
          <a:ln>
            <a:noFill/>
          </a:ln>
        </p:spPr>
        <p:txBody>
          <a:bodyPr/>
          <a:lstStyle/>
          <a:p>
            <a:r>
              <a:rPr kumimoji="1" lang="en-US" altLang="zh-CN" dirty="0"/>
              <a:t>Developers usually use prompt template to program LLM apps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{{Placeholders}} </a:t>
            </a:r>
            <a:r>
              <a:rPr kumimoji="1" lang="en-US" altLang="zh-CN" dirty="0"/>
              <a:t>are often used for inputs/outputs</a:t>
            </a:r>
            <a:endParaRPr kumimoji="1" lang="zh-CN" altLang="en-US" dirty="0"/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EA6CCD6-5422-BFAA-AC4A-17B9697F43C3}"/>
              </a:ext>
            </a:extLst>
          </p:cNvPr>
          <p:cNvSpPr txBox="1"/>
          <p:nvPr/>
        </p:nvSpPr>
        <p:spPr>
          <a:xfrm>
            <a:off x="4328458" y="4791418"/>
            <a:ext cx="7025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You are expert QA engineer, given code for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{{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input:task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}}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{{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input:code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}}</a:t>
            </a:r>
          </a:p>
          <a:p>
            <a:r>
              <a:rPr 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Your write test cases:</a:t>
            </a:r>
            <a:r>
              <a:rPr lang="zh-CN" alt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{{</a:t>
            </a:r>
            <a:r>
              <a:rPr lang="en-US" altLang="zh-CN" sz="2000" dirty="0" err="1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output:test</a:t>
            </a:r>
            <a:r>
              <a:rPr lang="en-US" altLang="zh-CN" sz="20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}}</a:t>
            </a:r>
            <a:endParaRPr lang="en-US" sz="2000" dirty="0">
              <a:solidFill>
                <a:srgbClr val="FF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FB39E38-D057-A320-7A79-1AE582B78AA2}"/>
              </a:ext>
            </a:extLst>
          </p:cNvPr>
          <p:cNvSpPr txBox="1"/>
          <p:nvPr/>
        </p:nvSpPr>
        <p:spPr>
          <a:xfrm>
            <a:off x="918881" y="3091766"/>
            <a:ext cx="611873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You are an expert software engineer</a:t>
            </a:r>
          </a:p>
          <a:p>
            <a:r>
              <a:rPr 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Write the python code of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{{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input:task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}}</a:t>
            </a:r>
          </a:p>
          <a:p>
            <a:r>
              <a:rPr 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Your Code:</a:t>
            </a:r>
            <a:r>
              <a:rPr lang="zh-CN" altLang="en-US" sz="20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{{</a:t>
            </a:r>
            <a:r>
              <a:rPr lang="en-US" altLang="zh-CN" sz="2000" dirty="0" err="1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output:code</a:t>
            </a:r>
            <a:r>
              <a:rPr lang="en-US" altLang="zh-CN" sz="20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}}</a:t>
            </a:r>
            <a:endParaRPr lang="en-US" sz="2000" dirty="0">
              <a:solidFill>
                <a:srgbClr val="FF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7AACDAA-C122-6E94-161F-6D9EA50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5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8C1B1-8B4D-74CC-F47D-1E25F50B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Key Abstraction: </a:t>
            </a:r>
            <a:r>
              <a:rPr kumimoji="1" lang="en-US" altLang="zh-CN" dirty="0"/>
              <a:t>Semantic Variables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6C96D09-F55A-3A34-0320-A95F1F8E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1" y="2080554"/>
            <a:ext cx="5609168" cy="3250981"/>
          </a:xfrm>
        </p:spPr>
        <p:txBody>
          <a:bodyPr>
            <a:normAutofit/>
          </a:bodyPr>
          <a:lstStyle/>
          <a:p>
            <a:pPr algn="ctr"/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Semantic Variables</a:t>
            </a:r>
          </a:p>
          <a:p>
            <a:pPr marL="0" indent="0" algn="ctr"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pipe that connects </a:t>
            </a:r>
          </a:p>
          <a:p>
            <a:pPr marL="0" indent="0" algn="ctr">
              <a:buNone/>
            </a:pPr>
            <a:r>
              <a:rPr lang="en-US" altLang="zh-CN" dirty="0"/>
              <a:t>multiple LLM calls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A2CCF1-D456-A6E4-E14D-F62F083E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7" y="1079939"/>
            <a:ext cx="5882504" cy="492201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6C6750-62E2-AA75-739A-6744E5F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06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8C1B1-8B4D-74CC-F47D-1E25F50B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Semantic 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Parrot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Front-end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A2CCF1-D456-A6E4-E14D-F62F083E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7" y="1079939"/>
            <a:ext cx="5882504" cy="4922012"/>
          </a:xfrm>
          <a:prstGeom prst="rect">
            <a:avLst/>
          </a:prstGeom>
        </p:spPr>
      </p:pic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83181B11-7ECF-10A8-8D42-CB72D0DDADCC}"/>
              </a:ext>
            </a:extLst>
          </p:cNvPr>
          <p:cNvSpPr/>
          <p:nvPr/>
        </p:nvSpPr>
        <p:spPr>
          <a:xfrm>
            <a:off x="543294" y="1545192"/>
            <a:ext cx="4542422" cy="879423"/>
          </a:xfrm>
          <a:prstGeom prst="roundRect">
            <a:avLst>
              <a:gd name="adj" fmla="val 10627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667C048-A35A-C42B-365E-8B602B063A82}"/>
              </a:ext>
            </a:extLst>
          </p:cNvPr>
          <p:cNvSpPr txBox="1"/>
          <p:nvPr/>
        </p:nvSpPr>
        <p:spPr>
          <a:xfrm>
            <a:off x="5312791" y="178840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C2BE2D4C-ACDC-E5D6-B989-8D08570C907F}"/>
              </a:ext>
            </a:extLst>
          </p:cNvPr>
          <p:cNvSpPr/>
          <p:nvPr/>
        </p:nvSpPr>
        <p:spPr>
          <a:xfrm>
            <a:off x="3039643" y="1788405"/>
            <a:ext cx="1564753" cy="255583"/>
          </a:xfrm>
          <a:prstGeom prst="roundRect">
            <a:avLst>
              <a:gd name="adj" fmla="val 10627"/>
            </a:avLst>
          </a:prstGeom>
          <a:solidFill>
            <a:schemeClr val="bg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</a:t>
            </a:r>
            <a:r>
              <a:rPr lang="zh-CN" altLang="en-US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task</a:t>
            </a:r>
            <a:endParaRPr lang="en-US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id="{0D480CA8-95EE-0FBD-16D7-2A82C6C86D02}"/>
              </a:ext>
            </a:extLst>
          </p:cNvPr>
          <p:cNvSpPr/>
          <p:nvPr/>
        </p:nvSpPr>
        <p:spPr>
          <a:xfrm>
            <a:off x="1526410" y="1977927"/>
            <a:ext cx="1638316" cy="303071"/>
          </a:xfrm>
          <a:prstGeom prst="roundRect">
            <a:avLst>
              <a:gd name="adj" fmla="val 10627"/>
            </a:avLst>
          </a:prstGeom>
          <a:solidFill>
            <a:schemeClr val="bg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Output:</a:t>
            </a:r>
            <a:r>
              <a:rPr lang="zh-CN" altLang="en-US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code</a:t>
            </a:r>
            <a:endParaRPr lang="en-US" sz="16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472AA9AB-8543-2C5B-2116-FC76B014453D}"/>
              </a:ext>
            </a:extLst>
          </p:cNvPr>
          <p:cNvSpPr/>
          <p:nvPr/>
        </p:nvSpPr>
        <p:spPr>
          <a:xfrm>
            <a:off x="416697" y="3505254"/>
            <a:ext cx="4839439" cy="1097565"/>
          </a:xfrm>
          <a:prstGeom prst="roundRect">
            <a:avLst>
              <a:gd name="adj" fmla="val 1062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12">
            <a:extLst>
              <a:ext uri="{FF2B5EF4-FFF2-40B4-BE49-F238E27FC236}">
                <a16:creationId xmlns:a16="http://schemas.microsoft.com/office/drawing/2014/main" id="{176047DA-D4FD-990C-D8CA-BBBC92A6AD1D}"/>
              </a:ext>
            </a:extLst>
          </p:cNvPr>
          <p:cNvSpPr/>
          <p:nvPr/>
        </p:nvSpPr>
        <p:spPr>
          <a:xfrm>
            <a:off x="3329201" y="3717708"/>
            <a:ext cx="1540856" cy="295613"/>
          </a:xfrm>
          <a:prstGeom prst="roundRect">
            <a:avLst>
              <a:gd name="adj" fmla="val 10627"/>
            </a:avLst>
          </a:prstGeom>
          <a:solidFill>
            <a:schemeClr val="bg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</a:t>
            </a:r>
            <a:r>
              <a:rPr lang="zh-CN" altLang="en-US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task</a:t>
            </a:r>
          </a:p>
        </p:txBody>
      </p:sp>
      <p:sp>
        <p:nvSpPr>
          <p:cNvPr id="22" name="Rectangle: Rounded Corners 14">
            <a:extLst>
              <a:ext uri="{FF2B5EF4-FFF2-40B4-BE49-F238E27FC236}">
                <a16:creationId xmlns:a16="http://schemas.microsoft.com/office/drawing/2014/main" id="{D5F2B16B-706E-9D5F-F0C0-EC3E0EAC5B30}"/>
              </a:ext>
            </a:extLst>
          </p:cNvPr>
          <p:cNvSpPr/>
          <p:nvPr/>
        </p:nvSpPr>
        <p:spPr>
          <a:xfrm>
            <a:off x="1504427" y="3952648"/>
            <a:ext cx="1540856" cy="259646"/>
          </a:xfrm>
          <a:prstGeom prst="roundRect">
            <a:avLst>
              <a:gd name="adj" fmla="val 10627"/>
            </a:avLst>
          </a:prstGeom>
          <a:solidFill>
            <a:schemeClr val="bg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code</a:t>
            </a:r>
            <a:endParaRPr lang="en-US" sz="16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id="{E67C889D-FD8C-D795-A735-9C49583D86B7}"/>
              </a:ext>
            </a:extLst>
          </p:cNvPr>
          <p:cNvSpPr/>
          <p:nvPr/>
        </p:nvSpPr>
        <p:spPr>
          <a:xfrm>
            <a:off x="2535060" y="4199108"/>
            <a:ext cx="1763876" cy="232763"/>
          </a:xfrm>
          <a:prstGeom prst="roundRect">
            <a:avLst>
              <a:gd name="adj" fmla="val 10627"/>
            </a:avLst>
          </a:prstGeom>
          <a:solidFill>
            <a:schemeClr val="bg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Output:</a:t>
            </a:r>
            <a:r>
              <a:rPr lang="zh-CN" altLang="en-US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test</a:t>
            </a:r>
            <a:endParaRPr lang="en-US" sz="16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EBDBD5F1-E45F-3465-3696-7C674D0A8428}"/>
              </a:ext>
            </a:extLst>
          </p:cNvPr>
          <p:cNvSpPr txBox="1"/>
          <p:nvPr/>
        </p:nvSpPr>
        <p:spPr>
          <a:xfrm>
            <a:off x="6654650" y="2691315"/>
            <a:ext cx="4868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w/ Semantic Variables as </a:t>
            </a:r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Placeholders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F1FFF73-1F8F-6F40-423E-C5F222BFA4BE}"/>
              </a:ext>
            </a:extLst>
          </p:cNvPr>
          <p:cNvSpPr txBox="1"/>
          <p:nvPr/>
        </p:nvSpPr>
        <p:spPr>
          <a:xfrm>
            <a:off x="5370585" y="382977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805B409-E425-93FB-F919-DAA29866FAFB}"/>
              </a:ext>
            </a:extLst>
          </p:cNvPr>
          <p:cNvSpPr txBox="1"/>
          <p:nvPr/>
        </p:nvSpPr>
        <p:spPr>
          <a:xfrm>
            <a:off x="6228818" y="4864665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Data pipeline by </a:t>
            </a:r>
            <a:r>
              <a:rPr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connecting</a:t>
            </a:r>
            <a:r>
              <a:rPr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  <a:r>
              <a:rPr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Requests</a:t>
            </a:r>
            <a:r>
              <a:rPr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endParaRPr lang="en-US" altLang="zh-CN" b="1" dirty="0"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/>
            <a:r>
              <a:rPr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using</a:t>
            </a:r>
            <a:r>
              <a:rPr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Semantic Variables</a:t>
            </a:r>
          </a:p>
        </p:txBody>
      </p: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1B502134-4972-8E2D-72D5-10118132BE8E}"/>
              </a:ext>
            </a:extLst>
          </p:cNvPr>
          <p:cNvCxnSpPr>
            <a:cxnSpLocks/>
          </p:cNvCxnSpPr>
          <p:nvPr/>
        </p:nvCxnSpPr>
        <p:spPr>
          <a:xfrm>
            <a:off x="1491044" y="5980049"/>
            <a:ext cx="48639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5">
            <a:extLst>
              <a:ext uri="{FF2B5EF4-FFF2-40B4-BE49-F238E27FC236}">
                <a16:creationId xmlns:a16="http://schemas.microsoft.com/office/drawing/2014/main" id="{4EEB50DC-05E5-F5E2-E0CB-21E449323EF1}"/>
              </a:ext>
            </a:extLst>
          </p:cNvPr>
          <p:cNvSpPr txBox="1"/>
          <p:nvPr/>
        </p:nvSpPr>
        <p:spPr>
          <a:xfrm>
            <a:off x="7630399" y="5748603"/>
            <a:ext cx="307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Performance Criteria</a:t>
            </a:r>
          </a:p>
        </p:txBody>
      </p:sp>
      <p:sp>
        <p:nvSpPr>
          <p:cNvPr id="38" name="Freeform: Shape 36">
            <a:extLst>
              <a:ext uri="{FF2B5EF4-FFF2-40B4-BE49-F238E27FC236}">
                <a16:creationId xmlns:a16="http://schemas.microsoft.com/office/drawing/2014/main" id="{58FFD132-A64B-D3B4-A1D6-3D62637ECF9A}"/>
              </a:ext>
            </a:extLst>
          </p:cNvPr>
          <p:cNvSpPr/>
          <p:nvPr/>
        </p:nvSpPr>
        <p:spPr>
          <a:xfrm flipV="1">
            <a:off x="6457691" y="5920114"/>
            <a:ext cx="1051788" cy="45719"/>
          </a:xfrm>
          <a:custGeom>
            <a:avLst/>
            <a:gdLst>
              <a:gd name="connsiteX0" fmla="*/ 620786 w 620786"/>
              <a:gd name="connsiteY0" fmla="*/ 222308 h 234498"/>
              <a:gd name="connsiteX1" fmla="*/ 146808 w 620786"/>
              <a:gd name="connsiteY1" fmla="*/ 209725 h 234498"/>
              <a:gd name="connsiteX2" fmla="*/ 0 w 620786"/>
              <a:gd name="connsiteY2" fmla="*/ 0 h 23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786" h="234498">
                <a:moveTo>
                  <a:pt x="620786" y="222308"/>
                </a:moveTo>
                <a:cubicBezTo>
                  <a:pt x="435529" y="234542"/>
                  <a:pt x="250272" y="246776"/>
                  <a:pt x="146808" y="209725"/>
                </a:cubicBezTo>
                <a:cubicBezTo>
                  <a:pt x="43344" y="172674"/>
                  <a:pt x="21672" y="8633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425D3EB1-06ED-0270-9B1D-159E89B9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40" name="Rectangle: Rounded Corners 7">
            <a:extLst>
              <a:ext uri="{FF2B5EF4-FFF2-40B4-BE49-F238E27FC236}">
                <a16:creationId xmlns:a16="http://schemas.microsoft.com/office/drawing/2014/main" id="{9FA37F9D-F945-9EB2-43D5-DC5AA0102D0F}"/>
              </a:ext>
            </a:extLst>
          </p:cNvPr>
          <p:cNvSpPr/>
          <p:nvPr/>
        </p:nvSpPr>
        <p:spPr>
          <a:xfrm>
            <a:off x="756306" y="5050213"/>
            <a:ext cx="4542422" cy="633245"/>
          </a:xfrm>
          <a:prstGeom prst="roundRect">
            <a:avLst>
              <a:gd name="adj" fmla="val 10627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/>
      <p:bldP spid="37" grpId="0"/>
      <p:bldP spid="38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9E9B-2C8A-FED1-A103-AA52D2D3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Exposing Semantic Variable to </a:t>
            </a:r>
            <a:r>
              <a:rPr lang="en-US" altLang="zh-CN" sz="3200" dirty="0"/>
              <a:t>Parrot</a:t>
            </a:r>
            <a:r>
              <a:rPr lang="en-US" sz="3200" dirty="0"/>
              <a:t> LLM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AE3D-4256-C383-5760-5D92A3B8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19" y="4118885"/>
            <a:ext cx="11091040" cy="2206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Semantic Variable brings: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DAG</a:t>
            </a:r>
            <a:r>
              <a:rPr lang="en-US" dirty="0"/>
              <a:t> construction between requests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Prompt structure </a:t>
            </a:r>
            <a:r>
              <a:rPr lang="en-US" dirty="0"/>
              <a:t>analysis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Data pipelining </a:t>
            </a:r>
            <a:r>
              <a:rPr lang="en-US" dirty="0"/>
              <a:t>between requests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矩形: 圆角 13">
            <a:extLst>
              <a:ext uri="{FF2B5EF4-FFF2-40B4-BE49-F238E27FC236}">
                <a16:creationId xmlns:a16="http://schemas.microsoft.com/office/drawing/2014/main" id="{5F17BE7D-63C2-FE2A-8BA3-9AFDB67FFF2F}"/>
              </a:ext>
            </a:extLst>
          </p:cNvPr>
          <p:cNvSpPr/>
          <p:nvPr/>
        </p:nvSpPr>
        <p:spPr>
          <a:xfrm>
            <a:off x="7431194" y="1299943"/>
            <a:ext cx="892277" cy="2728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libaba Sans" panose="020B0503020203040204" pitchFamily="34" charset="0"/>
                <a:cs typeface="Alibaba Sans" panose="020B0503020203040204" pitchFamily="34" charset="0"/>
              </a:rPr>
              <a:t>task</a:t>
            </a:r>
            <a:endParaRPr lang="zh-CN" alt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7" name="矩形: 圆角 15">
            <a:extLst>
              <a:ext uri="{FF2B5EF4-FFF2-40B4-BE49-F238E27FC236}">
                <a16:creationId xmlns:a16="http://schemas.microsoft.com/office/drawing/2014/main" id="{5942784D-44AF-13B7-FF8B-2D5BA551B4B4}"/>
              </a:ext>
            </a:extLst>
          </p:cNvPr>
          <p:cNvSpPr/>
          <p:nvPr/>
        </p:nvSpPr>
        <p:spPr>
          <a:xfrm>
            <a:off x="8512127" y="2586179"/>
            <a:ext cx="892277" cy="272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libaba Sans" panose="020B0503020203040204" pitchFamily="34" charset="0"/>
                <a:cs typeface="Alibaba Sans" panose="020B0503020203040204" pitchFamily="34" charset="0"/>
              </a:rPr>
              <a:t>code</a:t>
            </a:r>
            <a:endParaRPr lang="zh-CN" alt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A18A2BE1-0FD7-C251-3250-BA96156B37E5}"/>
              </a:ext>
            </a:extLst>
          </p:cNvPr>
          <p:cNvSpPr/>
          <p:nvPr/>
        </p:nvSpPr>
        <p:spPr>
          <a:xfrm>
            <a:off x="7928951" y="1963619"/>
            <a:ext cx="2423329" cy="316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Alibaba Sans" panose="020B0503020203040204" pitchFamily="34" charset="0"/>
                <a:cs typeface="Alibaba Sans" panose="020B0503020203040204" pitchFamily="34" charset="0"/>
              </a:rPr>
              <a:t>WritePythonCode</a:t>
            </a:r>
            <a:endParaRPr lang="zh-CN" alt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9" name="矩形: 圆角 18">
            <a:extLst>
              <a:ext uri="{FF2B5EF4-FFF2-40B4-BE49-F238E27FC236}">
                <a16:creationId xmlns:a16="http://schemas.microsoft.com/office/drawing/2014/main" id="{E511D88C-A94C-BB57-18FE-B5A3DE7FC682}"/>
              </a:ext>
            </a:extLst>
          </p:cNvPr>
          <p:cNvSpPr/>
          <p:nvPr/>
        </p:nvSpPr>
        <p:spPr>
          <a:xfrm>
            <a:off x="7520913" y="3249856"/>
            <a:ext cx="2058628" cy="2728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Alibaba Sans" panose="020B0503020203040204" pitchFamily="34" charset="0"/>
                <a:cs typeface="Alibaba Sans" panose="020B0503020203040204" pitchFamily="34" charset="0"/>
              </a:rPr>
              <a:t>WriteTestCode</a:t>
            </a:r>
            <a:endParaRPr lang="zh-CN" alt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10" name="直接箭头连接符 20">
            <a:extLst>
              <a:ext uri="{FF2B5EF4-FFF2-40B4-BE49-F238E27FC236}">
                <a16:creationId xmlns:a16="http://schemas.microsoft.com/office/drawing/2014/main" id="{6F28B316-9CE9-48F4-4D6D-4523E53874B0}"/>
              </a:ext>
            </a:extLst>
          </p:cNvPr>
          <p:cNvCxnSpPr>
            <a:stCxn id="6" idx="2"/>
          </p:cNvCxnSpPr>
          <p:nvPr/>
        </p:nvCxnSpPr>
        <p:spPr>
          <a:xfrm flipH="1">
            <a:off x="7877332" y="1572788"/>
            <a:ext cx="1" cy="167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23">
            <a:extLst>
              <a:ext uri="{FF2B5EF4-FFF2-40B4-BE49-F238E27FC236}">
                <a16:creationId xmlns:a16="http://schemas.microsoft.com/office/drawing/2014/main" id="{DE1E11B0-49DE-96BC-C95B-5AD6D3497C7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8313559" y="1136561"/>
            <a:ext cx="390831" cy="12632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9">
            <a:extLst>
              <a:ext uri="{FF2B5EF4-FFF2-40B4-BE49-F238E27FC236}">
                <a16:creationId xmlns:a16="http://schemas.microsoft.com/office/drawing/2014/main" id="{9A5FE65A-3627-76B9-FCB0-9DF34DE87F1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958266" y="2280148"/>
            <a:ext cx="182350" cy="306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2">
            <a:extLst>
              <a:ext uri="{FF2B5EF4-FFF2-40B4-BE49-F238E27FC236}">
                <a16:creationId xmlns:a16="http://schemas.microsoft.com/office/drawing/2014/main" id="{66542E50-5300-1300-A677-D5965EACE28D}"/>
              </a:ext>
            </a:extLst>
          </p:cNvPr>
          <p:cNvCxnSpPr>
            <a:stCxn id="7" idx="2"/>
          </p:cNvCxnSpPr>
          <p:nvPr/>
        </p:nvCxnSpPr>
        <p:spPr>
          <a:xfrm flipH="1">
            <a:off x="8958265" y="2859024"/>
            <a:ext cx="1" cy="39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3">
            <a:extLst>
              <a:ext uri="{FF2B5EF4-FFF2-40B4-BE49-F238E27FC236}">
                <a16:creationId xmlns:a16="http://schemas.microsoft.com/office/drawing/2014/main" id="{3D7FB94B-B2CD-CC87-3163-401CA5069A56}"/>
              </a:ext>
            </a:extLst>
          </p:cNvPr>
          <p:cNvSpPr/>
          <p:nvPr/>
        </p:nvSpPr>
        <p:spPr>
          <a:xfrm>
            <a:off x="8104088" y="3820793"/>
            <a:ext cx="892277" cy="272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libaba Sans" panose="020B0503020203040204" pitchFamily="34" charset="0"/>
                <a:cs typeface="Alibaba Sans" panose="020B0503020203040204" pitchFamily="34" charset="0"/>
              </a:rPr>
              <a:t>test</a:t>
            </a:r>
            <a:endParaRPr lang="zh-CN" alt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15" name="直接箭头连接符 34">
            <a:extLst>
              <a:ext uri="{FF2B5EF4-FFF2-40B4-BE49-F238E27FC236}">
                <a16:creationId xmlns:a16="http://schemas.microsoft.com/office/drawing/2014/main" id="{5B9DC854-CA14-157D-BE70-47CC142E59DA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550227" y="3522701"/>
            <a:ext cx="0" cy="29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755F52-5649-B8B7-5659-816EEAE27F71}"/>
              </a:ext>
            </a:extLst>
          </p:cNvPr>
          <p:cNvSpPr/>
          <p:nvPr/>
        </p:nvSpPr>
        <p:spPr>
          <a:xfrm>
            <a:off x="7051567" y="1152822"/>
            <a:ext cx="4297780" cy="3099690"/>
          </a:xfrm>
          <a:prstGeom prst="roundRect">
            <a:avLst>
              <a:gd name="adj" fmla="val 408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A2A5571-7D97-E2F6-24E0-D11A3BEEAF44}"/>
              </a:ext>
            </a:extLst>
          </p:cNvPr>
          <p:cNvSpPr/>
          <p:nvPr/>
        </p:nvSpPr>
        <p:spPr>
          <a:xfrm>
            <a:off x="2939242" y="2702769"/>
            <a:ext cx="1908699" cy="349624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09C05D-2C09-DA76-A53B-88DC21C0E2C4}"/>
              </a:ext>
            </a:extLst>
          </p:cNvPr>
          <p:cNvSpPr/>
          <p:nvPr/>
        </p:nvSpPr>
        <p:spPr>
          <a:xfrm>
            <a:off x="5147973" y="2039863"/>
            <a:ext cx="1072729" cy="1780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Cloud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Service</a:t>
            </a:r>
            <a:endParaRPr lang="en-US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49A8D-B76C-681A-3E71-480969434613}"/>
              </a:ext>
            </a:extLst>
          </p:cNvPr>
          <p:cNvCxnSpPr/>
          <p:nvPr/>
        </p:nvCxnSpPr>
        <p:spPr>
          <a:xfrm flipH="1">
            <a:off x="6240910" y="1190898"/>
            <a:ext cx="765037" cy="816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33F0EB-CEBB-C1E2-B8D9-7CB4312BEE54}"/>
              </a:ext>
            </a:extLst>
          </p:cNvPr>
          <p:cNvCxnSpPr>
            <a:cxnSpLocks/>
          </p:cNvCxnSpPr>
          <p:nvPr/>
        </p:nvCxnSpPr>
        <p:spPr>
          <a:xfrm flipH="1" flipV="1">
            <a:off x="6286530" y="3669639"/>
            <a:ext cx="708755" cy="4912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05144-6F29-E221-4153-456E011432E9}"/>
              </a:ext>
            </a:extLst>
          </p:cNvPr>
          <p:cNvSpPr txBox="1"/>
          <p:nvPr/>
        </p:nvSpPr>
        <p:spPr>
          <a:xfrm>
            <a:off x="347059" y="2664512"/>
            <a:ext cx="280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libaba Sans" panose="020B0503020203040204" pitchFamily="34" charset="0"/>
                <a:cs typeface="Alibaba Sans" panose="020B0503020203040204" pitchFamily="34" charset="0"/>
              </a:rPr>
              <a:t>LLM requests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1A89F-420C-88B5-9F4B-821B662ACF19}"/>
              </a:ext>
            </a:extLst>
          </p:cNvPr>
          <p:cNvSpPr txBox="1"/>
          <p:nvPr/>
        </p:nvSpPr>
        <p:spPr>
          <a:xfrm>
            <a:off x="2555909" y="2112872"/>
            <a:ext cx="26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API</a:t>
            </a:r>
            <a:r>
              <a:rPr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w/ </a:t>
            </a:r>
          </a:p>
          <a:p>
            <a:pPr algn="ctr"/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Semantic Variable</a:t>
            </a:r>
            <a:endParaRPr lang="en-US" sz="1800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32A637-5B4E-EB4D-4228-91EC70FEEE9F}"/>
              </a:ext>
            </a:extLst>
          </p:cNvPr>
          <p:cNvSpPr txBox="1">
            <a:spLocks/>
          </p:cNvSpPr>
          <p:nvPr/>
        </p:nvSpPr>
        <p:spPr>
          <a:xfrm>
            <a:off x="8915597" y="5096726"/>
            <a:ext cx="3172765" cy="54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Parrot Overview</a:t>
            </a:r>
          </a:p>
        </p:txBody>
      </p:sp>
      <p:pic>
        <p:nvPicPr>
          <p:cNvPr id="16" name="Picture 8" descr="emoji 🦜 | 鹦鹉 | apple | 120 x 120">
            <a:extLst>
              <a:ext uri="{FF2B5EF4-FFF2-40B4-BE49-F238E27FC236}">
                <a16:creationId xmlns:a16="http://schemas.microsoft.com/office/drawing/2014/main" id="{D546F23A-8E17-E235-82E0-2DA2AC30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94" y="4796095"/>
            <a:ext cx="1083154" cy="1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2C57FCA5-21B7-4E7E-633E-5EC2130A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76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94BC-BA40-EA0C-249F-61FB07F4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Optimization: App-centric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E4B3-1B14-F5FA-F87D-9F877BDA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>
                <a:solidFill>
                  <a:schemeClr val="accent6"/>
                </a:solidFill>
              </a:rPr>
              <a:t>DAG</a:t>
            </a:r>
            <a:r>
              <a:rPr lang="en-US" dirty="0"/>
              <a:t> of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  <a:r>
              <a:rPr lang="zh-CN" altLang="en-US" dirty="0"/>
              <a:t> </a:t>
            </a:r>
            <a:r>
              <a:rPr lang="en-US" dirty="0"/>
              <a:t>&amp; </a:t>
            </a:r>
            <a:r>
              <a:rPr lang="en-US" dirty="0">
                <a:solidFill>
                  <a:schemeClr val="accent6"/>
                </a:solidFill>
              </a:rPr>
              <a:t>E2E requirement</a:t>
            </a:r>
          </a:p>
          <a:p>
            <a:r>
              <a:rPr lang="en-US" dirty="0"/>
              <a:t>Derive the performance requirement of each LLM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4D763-2AB1-0BE0-B5AE-C10BB8DB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14" y="3181350"/>
            <a:ext cx="5447718" cy="1093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4E289-89BD-49E8-8671-EEC647193EEB}"/>
              </a:ext>
            </a:extLst>
          </p:cNvPr>
          <p:cNvSpPr txBox="1"/>
          <p:nvPr/>
        </p:nvSpPr>
        <p:spPr>
          <a:xfrm>
            <a:off x="1730676" y="4648147"/>
            <a:ext cx="873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From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the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DAG,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derive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requests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can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be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executed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in</a:t>
            </a:r>
            <a:r>
              <a:rPr lang="zh-CN" altLang="en-US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2400" dirty="0">
                <a:latin typeface="Alibaba Sans" panose="020B0503020203040204" pitchFamily="34" charset="0"/>
                <a:cs typeface="Alibaba Sans" panose="020B0503020203040204" pitchFamily="34" charset="0"/>
              </a:rPr>
              <a:t>parallel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75746-0330-E0FA-224C-6E66A04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64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E6C9-15F4-1A17-854B-D77023A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Evaluation: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Chain/Map-Reduce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9AFEED-192C-1747-E2D9-E22AAAA86C4A}"/>
              </a:ext>
            </a:extLst>
          </p:cNvPr>
          <p:cNvSpPr txBox="1"/>
          <p:nvPr/>
        </p:nvSpPr>
        <p:spPr>
          <a:xfrm>
            <a:off x="2204357" y="1524977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Chain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Summary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CA8577-9985-B02E-3B8F-99812120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" y="1986642"/>
            <a:ext cx="5062922" cy="38023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B4B080-3811-DA49-195D-0C132DE4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41" y="2110020"/>
            <a:ext cx="4905307" cy="36789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B25A17-2A29-8654-2F2F-D02CA17EB787}"/>
              </a:ext>
            </a:extLst>
          </p:cNvPr>
          <p:cNvSpPr txBox="1"/>
          <p:nvPr/>
        </p:nvSpPr>
        <p:spPr>
          <a:xfrm>
            <a:off x="7069404" y="1524976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Map-Reduce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Summary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BE32848-21DF-9391-CE29-52A2D2C2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83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D91F-9308-DD1F-6B20-71EF57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AD4F7-AC1F-DDFD-B93D-4736DA86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1410159"/>
            <a:ext cx="11091040" cy="544766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w/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C0596-6005-CDCD-A0D8-851262D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026" name="Picture 2" descr="icono de chatbot sobre fondo blanco. signo de bot de servicio de soporte en línea. signo de bot ...">
            <a:extLst>
              <a:ext uri="{FF2B5EF4-FFF2-40B4-BE49-F238E27FC236}">
                <a16:creationId xmlns:a16="http://schemas.microsoft.com/office/drawing/2014/main" id="{F98F3FC2-0EF0-E896-5A00-B881F38D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65" y="2553932"/>
            <a:ext cx="1321019" cy="13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9DEC55-79AE-FF51-475A-C5A747494F68}"/>
              </a:ext>
            </a:extLst>
          </p:cNvPr>
          <p:cNvSpPr txBox="1"/>
          <p:nvPr/>
        </p:nvSpPr>
        <p:spPr>
          <a:xfrm>
            <a:off x="2339272" y="422154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Chatbot: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Low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Latency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pic>
        <p:nvPicPr>
          <p:cNvPr id="1028" name="Picture 4" descr="Data Processing Icon 10926479 Vector Art at Vecteezy">
            <a:extLst>
              <a:ext uri="{FF2B5EF4-FFF2-40B4-BE49-F238E27FC236}">
                <a16:creationId xmlns:a16="http://schemas.microsoft.com/office/drawing/2014/main" id="{25677323-2CC9-2E6B-354E-852340A5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98" y="2527007"/>
            <a:ext cx="1491237" cy="15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D66715-D5B3-B4B7-4BAD-B6A251546FE9}"/>
              </a:ext>
            </a:extLst>
          </p:cNvPr>
          <p:cNvSpPr txBox="1"/>
          <p:nvPr/>
        </p:nvSpPr>
        <p:spPr>
          <a:xfrm>
            <a:off x="6448574" y="4221540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Data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Analytics: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High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Throughput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6C6424-A724-6EBE-CEE2-6BCB2B633B05}"/>
              </a:ext>
            </a:extLst>
          </p:cNvPr>
          <p:cNvSpPr txBox="1"/>
          <p:nvPr/>
        </p:nvSpPr>
        <p:spPr>
          <a:xfrm>
            <a:off x="438977" y="491258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Batch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Size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0769B-62FF-A550-F0E2-5FB7DA98C0EF}"/>
              </a:ext>
            </a:extLst>
          </p:cNvPr>
          <p:cNvSpPr txBox="1"/>
          <p:nvPr/>
        </p:nvSpPr>
        <p:spPr>
          <a:xfrm>
            <a:off x="3236150" y="489939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Small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5C4231-A088-13B7-0EA7-367E6D76A320}"/>
              </a:ext>
            </a:extLst>
          </p:cNvPr>
          <p:cNvSpPr txBox="1"/>
          <p:nvPr/>
        </p:nvSpPr>
        <p:spPr>
          <a:xfrm>
            <a:off x="8141205" y="4912585"/>
            <a:ext cx="103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Large</a:t>
            </a:r>
          </a:p>
          <a:p>
            <a:endParaRPr kumimoji="1" lang="en-US" altLang="zh-CN" sz="2400" dirty="0">
              <a:solidFill>
                <a:srgbClr val="C00000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C39765-CB30-ACB2-A8E0-12D7F77E37CC}"/>
              </a:ext>
            </a:extLst>
          </p:cNvPr>
          <p:cNvSpPr txBox="1"/>
          <p:nvPr/>
        </p:nvSpPr>
        <p:spPr>
          <a:xfrm>
            <a:off x="2523107" y="5723389"/>
            <a:ext cx="745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Conflict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when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scheduled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to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the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same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GPU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engine</a:t>
            </a:r>
            <a:endParaRPr kumimoji="1" lang="zh-CN" altLang="en-US" sz="2400" dirty="0">
              <a:solidFill>
                <a:srgbClr val="C00000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C296-CA46-5024-70D1-5B7E1E8E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Paradigm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70602-75B2-4C47-C786-CFAE398E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410159"/>
            <a:ext cx="10980173" cy="121505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novel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(LLM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shaping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future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Ability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semantics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beyond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bits</a:t>
            </a:r>
          </a:p>
          <a:p>
            <a:pPr lvl="1"/>
            <a:r>
              <a:rPr kumimoji="1" lang="en-US" altLang="zh-CN" sz="2000" dirty="0"/>
              <a:t>Complex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planning</a:t>
            </a:r>
            <a:endParaRPr kumimoji="1" lang="zh-CN" altLang="en-US" sz="20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479486D-3654-DB57-6664-D9EEF29E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1" y="2746516"/>
            <a:ext cx="7772277" cy="379036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CF00848F-227B-4F2D-E644-6395184E14BC}"/>
              </a:ext>
            </a:extLst>
          </p:cNvPr>
          <p:cNvSpPr txBox="1"/>
          <p:nvPr/>
        </p:nvSpPr>
        <p:spPr>
          <a:xfrm>
            <a:off x="4693021" y="2625213"/>
            <a:ext cx="3183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Aptos" panose="020B0004020202020204" pitchFamily="34" charset="0"/>
              </a:rPr>
              <a:t>Gartner Trending Questions About Generative AI 2024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009ED-29F0-D3A8-4F5A-2664A0CED4F0}"/>
              </a:ext>
            </a:extLst>
          </p:cNvPr>
          <p:cNvSpPr txBox="1"/>
          <p:nvPr/>
        </p:nvSpPr>
        <p:spPr>
          <a:xfrm>
            <a:off x="8171544" y="3995367"/>
            <a:ext cx="360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Increased</a:t>
            </a:r>
            <a:r>
              <a:rPr kumimoji="1"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Adoption</a:t>
            </a:r>
            <a:r>
              <a:rPr kumimoji="1"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of</a:t>
            </a:r>
            <a:r>
              <a:rPr kumimoji="1"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 err="1">
                <a:solidFill>
                  <a:srgbClr val="9F123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GenAI</a:t>
            </a:r>
            <a:r>
              <a:rPr kumimoji="1"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in</a:t>
            </a:r>
            <a:r>
              <a:rPr kumimoji="1" lang="zh-CN" altLang="en-US" b="1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latin typeface="Alibaba Sans" panose="020B0503020203040204" pitchFamily="34" charset="0"/>
                <a:cs typeface="Alibaba Sans" panose="020B0503020203040204" pitchFamily="34" charset="0"/>
              </a:rPr>
              <a:t>production</a:t>
            </a:r>
            <a:endParaRPr kumimoji="1" lang="zh-CN" altLang="en-US" b="1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EEF1A-77F6-E62F-B218-EEDB28D8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71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D91F-9308-DD1F-6B20-71EF57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AD4F7-AC1F-DDFD-B93D-4736DA86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1410159"/>
            <a:ext cx="11091040" cy="544766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w/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C0596-6005-CDCD-A0D8-851262D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C39765-CB30-ACB2-A8E0-12D7F77E37CC}"/>
              </a:ext>
            </a:extLst>
          </p:cNvPr>
          <p:cNvSpPr txBox="1"/>
          <p:nvPr/>
        </p:nvSpPr>
        <p:spPr>
          <a:xfrm>
            <a:off x="1956649" y="5584805"/>
            <a:ext cx="8541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Parrot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can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derive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request-level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scheduling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goal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endParaRPr kumimoji="1" lang="en-US" altLang="zh-CN" sz="2800" dirty="0">
              <a:solidFill>
                <a:schemeClr val="accent6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  <a:p>
            <a:pPr algn="ctr"/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from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end-to-end</a:t>
            </a:r>
            <a:r>
              <a:rPr kumimoji="1" lang="zh-CN" altLang="en-US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requirement</a:t>
            </a:r>
            <a:endParaRPr kumimoji="1" lang="zh-CN" altLang="en-US" sz="2800" dirty="0">
              <a:solidFill>
                <a:schemeClr val="accent6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869DB02-7F6B-ADE8-0140-EF4ACDB2D722}"/>
              </a:ext>
            </a:extLst>
          </p:cNvPr>
          <p:cNvSpPr/>
          <p:nvPr/>
        </p:nvSpPr>
        <p:spPr>
          <a:xfrm>
            <a:off x="2771310" y="2582875"/>
            <a:ext cx="17184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Chat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Prompt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90B21-F3AB-AD3C-4DCF-19CAA8DF08EA}"/>
              </a:ext>
            </a:extLst>
          </p:cNvPr>
          <p:cNvSpPr txBox="1"/>
          <p:nvPr/>
        </p:nvSpPr>
        <p:spPr>
          <a:xfrm>
            <a:off x="2149702" y="3721128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response.get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(perf=</a:t>
            </a:r>
            <a:r>
              <a:rPr kumimoji="1" lang="en-US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LATENCY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309E14E-5166-3AD5-58FE-2D41BD214870}"/>
              </a:ext>
            </a:extLst>
          </p:cNvPr>
          <p:cNvSpPr/>
          <p:nvPr/>
        </p:nvSpPr>
        <p:spPr>
          <a:xfrm>
            <a:off x="7354458" y="3202198"/>
            <a:ext cx="1718442" cy="3097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Response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023D66-0709-EA72-108A-098406E88EFC}"/>
              </a:ext>
            </a:extLst>
          </p:cNvPr>
          <p:cNvSpPr txBox="1"/>
          <p:nvPr/>
        </p:nvSpPr>
        <p:spPr>
          <a:xfrm>
            <a:off x="6545594" y="3721128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response.get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(perf=</a:t>
            </a:r>
            <a:r>
              <a:rPr kumimoji="1" lang="en-US" altLang="zh-CN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LATENCY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5DCDC08-2D5F-B8D5-801A-A930469B90A3}"/>
              </a:ext>
            </a:extLst>
          </p:cNvPr>
          <p:cNvSpPr/>
          <p:nvPr/>
        </p:nvSpPr>
        <p:spPr>
          <a:xfrm>
            <a:off x="6227210" y="2585144"/>
            <a:ext cx="1127248" cy="340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Chunk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82095C9-DC5C-97BD-CB5D-049E40E54AA2}"/>
              </a:ext>
            </a:extLst>
          </p:cNvPr>
          <p:cNvSpPr/>
          <p:nvPr/>
        </p:nvSpPr>
        <p:spPr>
          <a:xfrm>
            <a:off x="7498961" y="2586722"/>
            <a:ext cx="1127248" cy="340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Chunk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D722B16-F9D2-B45C-D3C2-EDC2E31AB5EE}"/>
              </a:ext>
            </a:extLst>
          </p:cNvPr>
          <p:cNvSpPr/>
          <p:nvPr/>
        </p:nvSpPr>
        <p:spPr>
          <a:xfrm>
            <a:off x="8770712" y="2582875"/>
            <a:ext cx="1127248" cy="340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Chunk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107CBCF-B126-634F-75BE-31A015AC9899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6790834" y="2925601"/>
            <a:ext cx="1422845" cy="2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AAB8C8E-0B14-65B6-24EB-752606FD1FD1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062585" y="2927179"/>
            <a:ext cx="151094" cy="27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E801081-C26E-839D-8E62-F106B747983D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flipH="1">
            <a:off x="8213679" y="2923332"/>
            <a:ext cx="1120657" cy="27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2FF1157-7671-A8CB-8EBB-8284962BBF8A}"/>
              </a:ext>
            </a:extLst>
          </p:cNvPr>
          <p:cNvSpPr/>
          <p:nvPr/>
        </p:nvSpPr>
        <p:spPr>
          <a:xfrm>
            <a:off x="6057100" y="2420460"/>
            <a:ext cx="4026464" cy="64230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A34C42-DC8D-EF7A-D864-59B76B64ABEC}"/>
              </a:ext>
            </a:extLst>
          </p:cNvPr>
          <p:cNvSpPr txBox="1"/>
          <p:nvPr/>
        </p:nvSpPr>
        <p:spPr>
          <a:xfrm>
            <a:off x="10099774" y="258592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High</a:t>
            </a:r>
            <a:r>
              <a:rPr kumimoji="1" lang="zh-CN" altLang="en-US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Throughput</a:t>
            </a:r>
            <a:endParaRPr kumimoji="1" lang="zh-CN" altLang="en-US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8A7B3C3-F9D4-E19B-2A24-4810687077DE}"/>
              </a:ext>
            </a:extLst>
          </p:cNvPr>
          <p:cNvSpPr/>
          <p:nvPr/>
        </p:nvSpPr>
        <p:spPr>
          <a:xfrm>
            <a:off x="2771310" y="3193022"/>
            <a:ext cx="1718442" cy="326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Response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DD3B912-39E9-00BE-5146-53A40E7C5A62}"/>
              </a:ext>
            </a:extLst>
          </p:cNvPr>
          <p:cNvCxnSpPr>
            <a:stCxn id="12" idx="2"/>
            <a:endCxn id="34" idx="0"/>
          </p:cNvCxnSpPr>
          <p:nvPr/>
        </p:nvCxnSpPr>
        <p:spPr>
          <a:xfrm>
            <a:off x="3630531" y="2952207"/>
            <a:ext cx="0" cy="2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999B0B4-B1DB-D1A7-B45C-A465B016078C}"/>
              </a:ext>
            </a:extLst>
          </p:cNvPr>
          <p:cNvSpPr txBox="1"/>
          <p:nvPr/>
        </p:nvSpPr>
        <p:spPr>
          <a:xfrm>
            <a:off x="2339272" y="422154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Chatbot: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Low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Latency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1B5DE4-F81A-6ED3-8422-BFACD5FA43F9}"/>
              </a:ext>
            </a:extLst>
          </p:cNvPr>
          <p:cNvSpPr txBox="1"/>
          <p:nvPr/>
        </p:nvSpPr>
        <p:spPr>
          <a:xfrm>
            <a:off x="6448574" y="4221540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Data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Analytics: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High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Throughput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A560E5F-6692-94C1-7F4C-FD686066B5DA}"/>
              </a:ext>
            </a:extLst>
          </p:cNvPr>
          <p:cNvSpPr txBox="1"/>
          <p:nvPr/>
        </p:nvSpPr>
        <p:spPr>
          <a:xfrm>
            <a:off x="438977" y="491258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Batch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Size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A5A33C0-53FC-B2AF-245C-B50834084533}"/>
              </a:ext>
            </a:extLst>
          </p:cNvPr>
          <p:cNvSpPr txBox="1"/>
          <p:nvPr/>
        </p:nvSpPr>
        <p:spPr>
          <a:xfrm>
            <a:off x="3236150" y="489939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Small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1FCC6D-F00E-D6CA-413B-0A7513F522E3}"/>
              </a:ext>
            </a:extLst>
          </p:cNvPr>
          <p:cNvSpPr txBox="1"/>
          <p:nvPr/>
        </p:nvSpPr>
        <p:spPr>
          <a:xfrm>
            <a:off x="8141205" y="4912585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Large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3AD9ABC-D2DD-1C8F-06D6-758814FFC7B9}"/>
              </a:ext>
            </a:extLst>
          </p:cNvPr>
          <p:cNvSpPr txBox="1"/>
          <p:nvPr/>
        </p:nvSpPr>
        <p:spPr>
          <a:xfrm>
            <a:off x="402450" y="2672734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Application</a:t>
            </a:r>
          </a:p>
          <a:p>
            <a:pPr algn="ctr"/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DAG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1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2D20-128F-17BE-7ABA-7D1D7CA7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Evaluation: Scheduling Mixed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0544-16E3-F2A9-A1D2-EA71FB41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248272"/>
            <a:ext cx="5492388" cy="1707237"/>
          </a:xfrm>
        </p:spPr>
        <p:txBody>
          <a:bodyPr>
            <a:normAutofit/>
          </a:bodyPr>
          <a:lstStyle/>
          <a:p>
            <a:r>
              <a:rPr lang="en-US" sz="3200" dirty="0"/>
              <a:t>Mixed workloads </a:t>
            </a:r>
          </a:p>
          <a:p>
            <a:pPr lvl="1"/>
            <a:r>
              <a:rPr lang="en-US" dirty="0"/>
              <a:t>Map-reduce Summary</a:t>
            </a:r>
          </a:p>
          <a:p>
            <a:pPr lvl="1"/>
            <a:r>
              <a:rPr lang="en-US" dirty="0"/>
              <a:t>Latency-sensitive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535C0-9CD6-5150-0718-006780FA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76" y="2725708"/>
            <a:ext cx="8220247" cy="3835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5014D-2A56-F0D4-889A-DBCCE211CEAD}"/>
              </a:ext>
            </a:extLst>
          </p:cNvPr>
          <p:cNvSpPr txBox="1"/>
          <p:nvPr/>
        </p:nvSpPr>
        <p:spPr>
          <a:xfrm>
            <a:off x="8610600" y="214410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Slow Chat Decode!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409E3-A913-1BB9-8740-397D98F5FD5E}"/>
              </a:ext>
            </a:extLst>
          </p:cNvPr>
          <p:cNvCxnSpPr>
            <a:cxnSpLocks/>
          </p:cNvCxnSpPr>
          <p:nvPr/>
        </p:nvCxnSpPr>
        <p:spPr>
          <a:xfrm>
            <a:off x="7684135" y="2369912"/>
            <a:ext cx="1652905" cy="133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DC9E4030-42D2-11E8-4437-4612A2620038}"/>
              </a:ext>
            </a:extLst>
          </p:cNvPr>
          <p:cNvSpPr txBox="1"/>
          <p:nvPr/>
        </p:nvSpPr>
        <p:spPr>
          <a:xfrm>
            <a:off x="5623560" y="1901347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Slow JCT of both Tasks!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9965A06-D1A3-9988-20F4-D08BE4DDD8BD}"/>
              </a:ext>
            </a:extLst>
          </p:cNvPr>
          <p:cNvCxnSpPr>
            <a:cxnSpLocks/>
          </p:cNvCxnSpPr>
          <p:nvPr/>
        </p:nvCxnSpPr>
        <p:spPr>
          <a:xfrm flipH="1">
            <a:off x="4422759" y="2328774"/>
            <a:ext cx="1608472" cy="1422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AB349D7-6345-9167-CD7A-EE5E033031B7}"/>
              </a:ext>
            </a:extLst>
          </p:cNvPr>
          <p:cNvCxnSpPr>
            <a:cxnSpLocks/>
          </p:cNvCxnSpPr>
          <p:nvPr/>
        </p:nvCxnSpPr>
        <p:spPr>
          <a:xfrm flipH="1">
            <a:off x="6410960" y="2626475"/>
            <a:ext cx="2546351" cy="98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D4626-AD28-5756-F7D9-05883EF6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49CA0-2F0A-DC13-E016-8E43E99CBAEA}"/>
              </a:ext>
            </a:extLst>
          </p:cNvPr>
          <p:cNvSpPr txBox="1"/>
          <p:nvPr/>
        </p:nvSpPr>
        <p:spPr>
          <a:xfrm>
            <a:off x="2739731" y="3521561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Chat</a:t>
            </a:r>
          </a:p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E2E</a:t>
            </a:r>
            <a:r>
              <a:rPr kumimoji="1" lang="zh-CN" altLang="en-US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468D0D-8973-0DA5-DBDA-33878A950320}"/>
              </a:ext>
            </a:extLst>
          </p:cNvPr>
          <p:cNvSpPr txBox="1"/>
          <p:nvPr/>
        </p:nvSpPr>
        <p:spPr>
          <a:xfrm>
            <a:off x="5148182" y="350838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Chat</a:t>
            </a:r>
          </a:p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Per-token</a:t>
            </a:r>
            <a:r>
              <a:rPr kumimoji="1" lang="zh-CN" altLang="en-US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336EC3-292F-F7DB-CCFD-E4CB5C82B7B7}"/>
              </a:ext>
            </a:extLst>
          </p:cNvPr>
          <p:cNvSpPr txBox="1"/>
          <p:nvPr/>
        </p:nvSpPr>
        <p:spPr>
          <a:xfrm>
            <a:off x="7824659" y="3508381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Summary</a:t>
            </a:r>
          </a:p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JCT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2D20-128F-17BE-7ABA-7D1D7CA7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Evaluation: Scheduling Mixed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0544-16E3-F2A9-A1D2-EA71FB41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248272"/>
            <a:ext cx="5492388" cy="1707237"/>
          </a:xfrm>
        </p:spPr>
        <p:txBody>
          <a:bodyPr>
            <a:normAutofit/>
          </a:bodyPr>
          <a:lstStyle/>
          <a:p>
            <a:r>
              <a:rPr lang="en-US" sz="3200" dirty="0"/>
              <a:t>Mixed workloads </a:t>
            </a:r>
          </a:p>
          <a:p>
            <a:pPr lvl="1"/>
            <a:r>
              <a:rPr lang="en-US" dirty="0"/>
              <a:t>Map-reduce Summary</a:t>
            </a:r>
          </a:p>
          <a:p>
            <a:pPr lvl="1"/>
            <a:r>
              <a:rPr lang="en-US" dirty="0"/>
              <a:t>Latency-sensitive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535C0-9CD6-5150-0718-006780FA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76" y="2725708"/>
            <a:ext cx="8220247" cy="383539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D4626-AD28-5756-F7D9-05883EF6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49CA0-2F0A-DC13-E016-8E43E99CBAEA}"/>
              </a:ext>
            </a:extLst>
          </p:cNvPr>
          <p:cNvSpPr txBox="1"/>
          <p:nvPr/>
        </p:nvSpPr>
        <p:spPr>
          <a:xfrm>
            <a:off x="2739731" y="3521561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Chat</a:t>
            </a:r>
          </a:p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E2E</a:t>
            </a:r>
            <a:r>
              <a:rPr kumimoji="1" lang="zh-CN" altLang="en-US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468D0D-8973-0DA5-DBDA-33878A950320}"/>
              </a:ext>
            </a:extLst>
          </p:cNvPr>
          <p:cNvSpPr txBox="1"/>
          <p:nvPr/>
        </p:nvSpPr>
        <p:spPr>
          <a:xfrm>
            <a:off x="5148182" y="350838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Chat</a:t>
            </a:r>
          </a:p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Per-token</a:t>
            </a:r>
            <a:r>
              <a:rPr kumimoji="1" lang="zh-CN" altLang="en-US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336EC3-292F-F7DB-CCFD-E4CB5C82B7B7}"/>
              </a:ext>
            </a:extLst>
          </p:cNvPr>
          <p:cNvSpPr txBox="1"/>
          <p:nvPr/>
        </p:nvSpPr>
        <p:spPr>
          <a:xfrm>
            <a:off x="7824659" y="3508381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Summary</a:t>
            </a:r>
          </a:p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JCT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09A3CA5-4E00-7E53-FB86-4678DF6EF676}"/>
              </a:ext>
            </a:extLst>
          </p:cNvPr>
          <p:cNvSpPr/>
          <p:nvPr/>
        </p:nvSpPr>
        <p:spPr>
          <a:xfrm>
            <a:off x="2605293" y="5199851"/>
            <a:ext cx="800638" cy="8909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3D6BDC-3B1A-2996-73FC-5D979D4E4E44}"/>
              </a:ext>
            </a:extLst>
          </p:cNvPr>
          <p:cNvSpPr/>
          <p:nvPr/>
        </p:nvSpPr>
        <p:spPr>
          <a:xfrm>
            <a:off x="5148182" y="4432945"/>
            <a:ext cx="800638" cy="16578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8B614DC-2762-1B2B-0D2A-2363F8C7A1FB}"/>
              </a:ext>
            </a:extLst>
          </p:cNvPr>
          <p:cNvSpPr/>
          <p:nvPr/>
        </p:nvSpPr>
        <p:spPr>
          <a:xfrm>
            <a:off x="7809962" y="5224801"/>
            <a:ext cx="800638" cy="8791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BCC6AD-4447-1FD6-E71F-2F11BDBEE5F3}"/>
              </a:ext>
            </a:extLst>
          </p:cNvPr>
          <p:cNvSpPr txBox="1"/>
          <p:nvPr/>
        </p:nvSpPr>
        <p:spPr>
          <a:xfrm>
            <a:off x="5148182" y="1536658"/>
            <a:ext cx="549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Parrot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achieves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low</a:t>
            </a:r>
            <a:r>
              <a:rPr kumimoji="1" lang="zh-CN" altLang="en-US" sz="24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latency</a:t>
            </a:r>
            <a:r>
              <a:rPr kumimoji="1" lang="zh-CN" altLang="en-US" sz="24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and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high-throughput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for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both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apps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014E9F1-DE79-5F95-3BA1-C8893574049D}"/>
              </a:ext>
            </a:extLst>
          </p:cNvPr>
          <p:cNvCxnSpPr>
            <a:stCxn id="14" idx="2"/>
          </p:cNvCxnSpPr>
          <p:nvPr/>
        </p:nvCxnSpPr>
        <p:spPr>
          <a:xfrm flipH="1">
            <a:off x="3499715" y="2367655"/>
            <a:ext cx="4394661" cy="253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952AEF8-8F45-9576-1140-103B57F0E68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24934" y="2367655"/>
            <a:ext cx="2369442" cy="2058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BDD37C2-A0DF-13BC-E00C-BACA2BF268C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894376" y="2367655"/>
            <a:ext cx="354169" cy="2810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AE119A3-ACF6-92A3-3069-3C93316550DC}"/>
              </a:ext>
            </a:extLst>
          </p:cNvPr>
          <p:cNvSpPr txBox="1"/>
          <p:nvPr/>
        </p:nvSpPr>
        <p:spPr>
          <a:xfrm>
            <a:off x="12215446" y="4360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29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6FCE-FBBC-0559-0111-E312FC54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Optimization: Sharing Prompt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739E-8ADE-B759-1619-75B777D9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518288"/>
            <a:ext cx="10798628" cy="298765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With </a:t>
            </a:r>
            <a:r>
              <a:rPr lang="en-US" altLang="zh-CN" sz="2400" dirty="0">
                <a:solidFill>
                  <a:schemeClr val="accent6"/>
                </a:solidFill>
              </a:rPr>
              <a:t>prompt structure</a:t>
            </a:r>
            <a:r>
              <a:rPr lang="en-US" altLang="zh-CN" sz="2400" dirty="0"/>
              <a:t>, Parrot can </a:t>
            </a:r>
            <a:r>
              <a:rPr lang="en-US" altLang="zh-CN" sz="2400" b="1" dirty="0">
                <a:solidFill>
                  <a:srgbClr val="C00000"/>
                </a:solidFill>
              </a:rPr>
              <a:t>automatically</a:t>
            </a:r>
            <a:r>
              <a:rPr lang="en-US" altLang="zh-CN" sz="2400" dirty="0"/>
              <a:t> detect shared prefix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Optimized </a:t>
            </a:r>
            <a:r>
              <a:rPr lang="en-US" altLang="zh-CN" sz="2400" dirty="0"/>
              <a:t>CUDA </a:t>
            </a:r>
            <a:r>
              <a:rPr lang="en-US" sz="2400" dirty="0"/>
              <a:t>Kernel</a:t>
            </a:r>
          </a:p>
          <a:p>
            <a:pPr lvl="1"/>
            <a:r>
              <a:rPr lang="en-US" altLang="zh-CN" sz="2000" dirty="0"/>
              <a:t>Two-phase attention: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US" sz="2000" dirty="0"/>
              <a:t>void recomputing and reloading shared prefix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9AE7-FAB0-883D-D284-4B35663C443C}"/>
              </a:ext>
            </a:extLst>
          </p:cNvPr>
          <p:cNvSpPr txBox="1"/>
          <p:nvPr/>
        </p:nvSpPr>
        <p:spPr>
          <a:xfrm>
            <a:off x="2912275" y="2429351"/>
            <a:ext cx="630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Your are</a:t>
            </a:r>
            <a:r>
              <a:rPr lang="zh-CN" alt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expert</a:t>
            </a:r>
            <a:r>
              <a:rPr lang="zh-CN" alt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of</a:t>
            </a:r>
            <a:r>
              <a:rPr lang="zh-CN" alt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{task}, here are some examples:</a:t>
            </a:r>
            <a:r>
              <a:rPr lang="zh-CN" alt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sz="1600" dirty="0">
                <a:latin typeface="Alibaba Sans" panose="020B0503020203040204" pitchFamily="34" charset="0"/>
                <a:cs typeface="Alibaba Sans" panose="020B0503020203040204" pitchFamily="34" charset="0"/>
              </a:rPr>
              <a:t>{example}, your response: {response}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496894-0703-2D76-9F87-AA1774ADFC08}"/>
              </a:ext>
            </a:extLst>
          </p:cNvPr>
          <p:cNvCxnSpPr>
            <a:cxnSpLocks/>
          </p:cNvCxnSpPr>
          <p:nvPr/>
        </p:nvCxnSpPr>
        <p:spPr>
          <a:xfrm>
            <a:off x="5345525" y="2222928"/>
            <a:ext cx="0" cy="31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66EF5-AC1A-3923-9089-AB52EBF64FFC}"/>
              </a:ext>
            </a:extLst>
          </p:cNvPr>
          <p:cNvCxnSpPr>
            <a:cxnSpLocks/>
          </p:cNvCxnSpPr>
          <p:nvPr/>
        </p:nvCxnSpPr>
        <p:spPr>
          <a:xfrm>
            <a:off x="8972030" y="2241618"/>
            <a:ext cx="0" cy="31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0AD2FC-C971-A27E-149A-D46DDBCF1923}"/>
              </a:ext>
            </a:extLst>
          </p:cNvPr>
          <p:cNvSpPr txBox="1"/>
          <p:nvPr/>
        </p:nvSpPr>
        <p:spPr>
          <a:xfrm>
            <a:off x="4758297" y="196723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Prefix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058D1-3A76-4FB4-B0B3-4FE7446BC3A7}"/>
              </a:ext>
            </a:extLst>
          </p:cNvPr>
          <p:cNvSpPr txBox="1"/>
          <p:nvPr/>
        </p:nvSpPr>
        <p:spPr>
          <a:xfrm>
            <a:off x="8362564" y="196723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Prefix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2DD8AA-20A8-E8D6-D19D-2F4A0D376BFE}"/>
              </a:ext>
            </a:extLst>
          </p:cNvPr>
          <p:cNvSpPr/>
          <p:nvPr/>
        </p:nvSpPr>
        <p:spPr>
          <a:xfrm>
            <a:off x="2912275" y="2372487"/>
            <a:ext cx="6309247" cy="673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5" name="文本框 23">
            <a:extLst>
              <a:ext uri="{FF2B5EF4-FFF2-40B4-BE49-F238E27FC236}">
                <a16:creationId xmlns:a16="http://schemas.microsoft.com/office/drawing/2014/main" id="{E620AE3C-A654-AFDF-3AC7-3641C3EDAC46}"/>
              </a:ext>
            </a:extLst>
          </p:cNvPr>
          <p:cNvSpPr txBox="1"/>
          <p:nvPr/>
        </p:nvSpPr>
        <p:spPr>
          <a:xfrm>
            <a:off x="2122984" y="6211206"/>
            <a:ext cx="25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Standard Attention</a:t>
            </a:r>
            <a:endParaRPr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516B41-0DE0-6157-CB5E-E920C16C6929}"/>
              </a:ext>
            </a:extLst>
          </p:cNvPr>
          <p:cNvSpPr/>
          <p:nvPr/>
        </p:nvSpPr>
        <p:spPr>
          <a:xfrm>
            <a:off x="2540970" y="4899822"/>
            <a:ext cx="1384183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AB0C3E-4D5C-49B7-F854-450B85A7667E}"/>
              </a:ext>
            </a:extLst>
          </p:cNvPr>
          <p:cNvSpPr/>
          <p:nvPr/>
        </p:nvSpPr>
        <p:spPr>
          <a:xfrm>
            <a:off x="3925153" y="4908708"/>
            <a:ext cx="587229" cy="369332"/>
          </a:xfrm>
          <a:prstGeom prst="roundRect">
            <a:avLst/>
          </a:prstGeom>
          <a:solidFill>
            <a:srgbClr val="D3B5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E5DA69-6FE2-7FCF-1BFB-54607BF55A89}"/>
              </a:ext>
            </a:extLst>
          </p:cNvPr>
          <p:cNvSpPr/>
          <p:nvPr/>
        </p:nvSpPr>
        <p:spPr>
          <a:xfrm>
            <a:off x="1785157" y="4904648"/>
            <a:ext cx="401128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27C097-F018-4354-CCB3-00719E3E5FA7}"/>
              </a:ext>
            </a:extLst>
          </p:cNvPr>
          <p:cNvSpPr/>
          <p:nvPr/>
        </p:nvSpPr>
        <p:spPr>
          <a:xfrm>
            <a:off x="1785157" y="5273980"/>
            <a:ext cx="401128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B3E00B9-B3E7-3B20-C907-CA01A1BE1237}"/>
              </a:ext>
            </a:extLst>
          </p:cNvPr>
          <p:cNvSpPr/>
          <p:nvPr/>
        </p:nvSpPr>
        <p:spPr>
          <a:xfrm>
            <a:off x="1785157" y="5643312"/>
            <a:ext cx="401128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809CE45-A53F-05E9-2692-013E321DE062}"/>
              </a:ext>
            </a:extLst>
          </p:cNvPr>
          <p:cNvSpPr/>
          <p:nvPr/>
        </p:nvSpPr>
        <p:spPr>
          <a:xfrm>
            <a:off x="2540970" y="5273980"/>
            <a:ext cx="1384183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E1DCC3-5E0C-E5C5-BA95-BCAF6C0C363E}"/>
              </a:ext>
            </a:extLst>
          </p:cNvPr>
          <p:cNvSpPr/>
          <p:nvPr/>
        </p:nvSpPr>
        <p:spPr>
          <a:xfrm>
            <a:off x="2540970" y="5652965"/>
            <a:ext cx="1384183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25BC7C2-0B7F-D716-54B9-14F2BB711A12}"/>
              </a:ext>
            </a:extLst>
          </p:cNvPr>
          <p:cNvSpPr/>
          <p:nvPr/>
        </p:nvSpPr>
        <p:spPr>
          <a:xfrm>
            <a:off x="3925153" y="5273980"/>
            <a:ext cx="587229" cy="369332"/>
          </a:xfrm>
          <a:prstGeom prst="roundRect">
            <a:avLst/>
          </a:prstGeom>
          <a:solidFill>
            <a:srgbClr val="6E508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2134A2D-FE09-2DD1-CB45-FB63ECB1C32A}"/>
              </a:ext>
            </a:extLst>
          </p:cNvPr>
          <p:cNvSpPr/>
          <p:nvPr/>
        </p:nvSpPr>
        <p:spPr>
          <a:xfrm>
            <a:off x="3925477" y="5652382"/>
            <a:ext cx="586906" cy="36933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E207D760-AF6F-592B-1F56-52BAA69D907E}"/>
              </a:ext>
            </a:extLst>
          </p:cNvPr>
          <p:cNvSpPr/>
          <p:nvPr/>
        </p:nvSpPr>
        <p:spPr>
          <a:xfrm>
            <a:off x="2221176" y="5347938"/>
            <a:ext cx="284902" cy="3044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94FCBD45-0633-91C5-7CC8-41A8B0B508EE}"/>
              </a:ext>
            </a:extLst>
          </p:cNvPr>
          <p:cNvSpPr txBox="1"/>
          <p:nvPr/>
        </p:nvSpPr>
        <p:spPr>
          <a:xfrm>
            <a:off x="7630202" y="6106119"/>
            <a:ext cx="174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Our Algorithm</a:t>
            </a:r>
            <a:endParaRPr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34B209E-939B-E70D-D005-487A09E68C28}"/>
              </a:ext>
            </a:extLst>
          </p:cNvPr>
          <p:cNvSpPr/>
          <p:nvPr/>
        </p:nvSpPr>
        <p:spPr>
          <a:xfrm>
            <a:off x="5850122" y="4873519"/>
            <a:ext cx="401128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34124C3-5621-7945-AE3C-43EEF9CB8F56}"/>
              </a:ext>
            </a:extLst>
          </p:cNvPr>
          <p:cNvSpPr/>
          <p:nvPr/>
        </p:nvSpPr>
        <p:spPr>
          <a:xfrm>
            <a:off x="5850122" y="5242851"/>
            <a:ext cx="401128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A4BA93-1F2D-4FE0-4FDC-5025C29F965B}"/>
              </a:ext>
            </a:extLst>
          </p:cNvPr>
          <p:cNvSpPr/>
          <p:nvPr/>
        </p:nvSpPr>
        <p:spPr>
          <a:xfrm>
            <a:off x="5850122" y="5612183"/>
            <a:ext cx="401128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9AE8121F-B54A-F91D-E94C-48EB72257766}"/>
              </a:ext>
            </a:extLst>
          </p:cNvPr>
          <p:cNvSpPr/>
          <p:nvPr/>
        </p:nvSpPr>
        <p:spPr>
          <a:xfrm>
            <a:off x="6294900" y="5289323"/>
            <a:ext cx="284902" cy="3044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22A20C-414E-7910-73C9-231F4CD31F72}"/>
              </a:ext>
            </a:extLst>
          </p:cNvPr>
          <p:cNvSpPr/>
          <p:nvPr/>
        </p:nvSpPr>
        <p:spPr>
          <a:xfrm>
            <a:off x="6629206" y="5242851"/>
            <a:ext cx="1384183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29" name="文本框 52">
            <a:extLst>
              <a:ext uri="{FF2B5EF4-FFF2-40B4-BE49-F238E27FC236}">
                <a16:creationId xmlns:a16="http://schemas.microsoft.com/office/drawing/2014/main" id="{1C02D36F-B8A0-DC9F-B0F7-A463DB229291}"/>
              </a:ext>
            </a:extLst>
          </p:cNvPr>
          <p:cNvSpPr txBox="1"/>
          <p:nvPr/>
        </p:nvSpPr>
        <p:spPr>
          <a:xfrm>
            <a:off x="6105834" y="4607645"/>
            <a:ext cx="206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Step 1:</a:t>
            </a:r>
            <a:r>
              <a:rPr lang="zh-CN" altLang="en-US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 err="1">
                <a:latin typeface="Alibaba Sans" panose="020B0503020203040204" pitchFamily="34" charset="0"/>
                <a:cs typeface="Alibaba Sans" panose="020B0503020203040204" pitchFamily="34" charset="0"/>
              </a:rPr>
              <a:t>FlashAttention</a:t>
            </a:r>
            <a:endParaRPr lang="zh-CN" altLang="en-US" sz="1400" baseline="30000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0" name="文本框 53">
            <a:extLst>
              <a:ext uri="{FF2B5EF4-FFF2-40B4-BE49-F238E27FC236}">
                <a16:creationId xmlns:a16="http://schemas.microsoft.com/office/drawing/2014/main" id="{96A9F172-1CB1-98F0-6067-A49C9460D957}"/>
              </a:ext>
            </a:extLst>
          </p:cNvPr>
          <p:cNvSpPr txBox="1"/>
          <p:nvPr/>
        </p:nvSpPr>
        <p:spPr>
          <a:xfrm>
            <a:off x="8504042" y="4608897"/>
            <a:ext cx="217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Step 2: </a:t>
            </a:r>
            <a:r>
              <a:rPr lang="en-US" altLang="zh-CN" sz="1400" dirty="0" err="1">
                <a:latin typeface="Alibaba Sans" panose="020B0503020203040204" pitchFamily="34" charset="0"/>
                <a:cs typeface="Alibaba Sans" panose="020B0503020203040204" pitchFamily="34" charset="0"/>
              </a:rPr>
              <a:t>PagedAttention</a:t>
            </a:r>
            <a:endParaRPr lang="zh-CN" altLang="en-US" sz="1400" baseline="30000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A81257E-EB58-B53F-18E0-05CDC26DDAF4}"/>
              </a:ext>
            </a:extLst>
          </p:cNvPr>
          <p:cNvSpPr/>
          <p:nvPr/>
        </p:nvSpPr>
        <p:spPr>
          <a:xfrm>
            <a:off x="8820395" y="4935443"/>
            <a:ext cx="401128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61D45C-7D19-EE34-6D92-5F6DAD87C945}"/>
              </a:ext>
            </a:extLst>
          </p:cNvPr>
          <p:cNvSpPr/>
          <p:nvPr/>
        </p:nvSpPr>
        <p:spPr>
          <a:xfrm>
            <a:off x="8820395" y="5304775"/>
            <a:ext cx="401128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EF4E0A5-29B2-89E3-25E8-BC77A1BA222F}"/>
              </a:ext>
            </a:extLst>
          </p:cNvPr>
          <p:cNvSpPr/>
          <p:nvPr/>
        </p:nvSpPr>
        <p:spPr>
          <a:xfrm>
            <a:off x="8820395" y="5674107"/>
            <a:ext cx="401128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baseline="30000" dirty="0">
              <a:solidFill>
                <a:schemeClr val="tx1"/>
              </a:solidFill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7FE3BE11-0058-3E31-4E6F-FD7FC06FC3B5}"/>
              </a:ext>
            </a:extLst>
          </p:cNvPr>
          <p:cNvSpPr/>
          <p:nvPr/>
        </p:nvSpPr>
        <p:spPr>
          <a:xfrm>
            <a:off x="9328805" y="5285138"/>
            <a:ext cx="284902" cy="3044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336C467-DB6A-60FF-9026-7CB9D673EE53}"/>
              </a:ext>
            </a:extLst>
          </p:cNvPr>
          <p:cNvSpPr/>
          <p:nvPr/>
        </p:nvSpPr>
        <p:spPr>
          <a:xfrm>
            <a:off x="9749373" y="4929152"/>
            <a:ext cx="587229" cy="369332"/>
          </a:xfrm>
          <a:prstGeom prst="roundRect">
            <a:avLst/>
          </a:prstGeom>
          <a:solidFill>
            <a:srgbClr val="D3B5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65F623C-98A8-AB7B-BB25-BDC509376466}"/>
              </a:ext>
            </a:extLst>
          </p:cNvPr>
          <p:cNvSpPr/>
          <p:nvPr/>
        </p:nvSpPr>
        <p:spPr>
          <a:xfrm>
            <a:off x="9749373" y="5294424"/>
            <a:ext cx="587229" cy="369332"/>
          </a:xfrm>
          <a:prstGeom prst="roundRect">
            <a:avLst/>
          </a:prstGeom>
          <a:solidFill>
            <a:srgbClr val="6E508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48F776B-6686-9805-9B42-924B43A2DF4F}"/>
              </a:ext>
            </a:extLst>
          </p:cNvPr>
          <p:cNvSpPr/>
          <p:nvPr/>
        </p:nvSpPr>
        <p:spPr>
          <a:xfrm>
            <a:off x="9749697" y="5672826"/>
            <a:ext cx="586906" cy="36933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D8CBDB49-A8CD-C526-63E7-6817E9E9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BACB31-846A-AD98-6EE7-F837CC7AFF39}"/>
              </a:ext>
            </a:extLst>
          </p:cNvPr>
          <p:cNvSpPr txBox="1"/>
          <p:nvPr/>
        </p:nvSpPr>
        <p:spPr>
          <a:xfrm>
            <a:off x="1227504" y="51915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Q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F3C464-3AE0-668A-2A62-E2B12FFB9C60}"/>
              </a:ext>
            </a:extLst>
          </p:cNvPr>
          <p:cNvSpPr txBox="1"/>
          <p:nvPr/>
        </p:nvSpPr>
        <p:spPr>
          <a:xfrm>
            <a:off x="2427347" y="44400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Key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Value</a:t>
            </a:r>
            <a:r>
              <a:rPr kumimoji="1"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Tokens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284AB7-0898-AE83-6467-31534663BEED}"/>
              </a:ext>
            </a:extLst>
          </p:cNvPr>
          <p:cNvSpPr txBox="1"/>
          <p:nvPr/>
        </p:nvSpPr>
        <p:spPr>
          <a:xfrm>
            <a:off x="12426462" y="3470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6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D96FC8-92A1-EE8F-3E20-A8265CAF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2525455"/>
            <a:ext cx="5361340" cy="2680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E5FD-D5BD-A326-230B-CA835B69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Evaluation</a:t>
            </a:r>
            <a:r>
              <a:rPr lang="en-US" sz="3600" dirty="0"/>
              <a:t>: Popular Apps (Bing Copilot, GPTs)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1B6C5B-623B-E994-4EDF-A22B6F784E8C}"/>
              </a:ext>
            </a:extLst>
          </p:cNvPr>
          <p:cNvCxnSpPr>
            <a:cxnSpLocks/>
          </p:cNvCxnSpPr>
          <p:nvPr/>
        </p:nvCxnSpPr>
        <p:spPr>
          <a:xfrm>
            <a:off x="7455502" y="3216317"/>
            <a:ext cx="2849055" cy="1437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7ECF92-BB64-9042-E1DC-9F1FB1E1525E}"/>
              </a:ext>
            </a:extLst>
          </p:cNvPr>
          <p:cNvSpPr txBox="1"/>
          <p:nvPr/>
        </p:nvSpPr>
        <p:spPr>
          <a:xfrm>
            <a:off x="8792136" y="3223504"/>
            <a:ext cx="84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12x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F32021-3368-3519-5D41-F48633C165C5}"/>
              </a:ext>
            </a:extLst>
          </p:cNvPr>
          <p:cNvCxnSpPr>
            <a:cxnSpLocks/>
          </p:cNvCxnSpPr>
          <p:nvPr/>
        </p:nvCxnSpPr>
        <p:spPr>
          <a:xfrm>
            <a:off x="8705020" y="2768571"/>
            <a:ext cx="219206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0CE45D-07B6-B6AA-59D5-5F79F759C4A0}"/>
              </a:ext>
            </a:extLst>
          </p:cNvPr>
          <p:cNvSpPr txBox="1"/>
          <p:nvPr/>
        </p:nvSpPr>
        <p:spPr>
          <a:xfrm>
            <a:off x="9437660" y="23651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2.4x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D8264-B029-4C01-594D-2BBF60C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6" y="2521701"/>
            <a:ext cx="5368847" cy="268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2BF873-45B1-CFA8-2757-968BB40B1389}"/>
              </a:ext>
            </a:extLst>
          </p:cNvPr>
          <p:cNvSpPr txBox="1">
            <a:spLocks/>
          </p:cNvSpPr>
          <p:nvPr/>
        </p:nvSpPr>
        <p:spPr>
          <a:xfrm>
            <a:off x="6501751" y="1680305"/>
            <a:ext cx="4728099" cy="74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Synthesized requests from 4 different popular GPTs applications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D1870-E396-40ED-B977-EDB101DC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448E-2C40-9915-82EB-43287A089528}"/>
              </a:ext>
            </a:extLst>
          </p:cNvPr>
          <p:cNvSpPr txBox="1"/>
          <p:nvPr/>
        </p:nvSpPr>
        <p:spPr>
          <a:xfrm>
            <a:off x="999569" y="167254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Synthesized requests following Bing Copilot</a:t>
            </a:r>
            <a:r>
              <a:rPr lang="zh-CN" altLang="en-US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length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0438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BF2B5-C73B-B946-250F-27165C0C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FDF43F-9E73-D608-5C10-0C9671CC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05F06B-F598-63E9-E02A-245457FE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355271"/>
            <a:ext cx="11919858" cy="4821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Multi-tenant </a:t>
            </a:r>
            <a:r>
              <a:rPr lang="en-US" dirty="0"/>
              <a:t>cloud LLM services running </a:t>
            </a:r>
            <a:r>
              <a:rPr lang="en-US" dirty="0">
                <a:solidFill>
                  <a:srgbClr val="FF0000"/>
                </a:solidFill>
              </a:rPr>
              <a:t>diverse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apps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Lacking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misses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opportunities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Parrot: uses a unified abstraction </a:t>
            </a:r>
            <a:r>
              <a:rPr lang="en-US" dirty="0">
                <a:solidFill>
                  <a:schemeClr val="accent6"/>
                </a:solidFill>
              </a:rPr>
              <a:t>Semantic Variable</a:t>
            </a:r>
          </a:p>
          <a:p>
            <a:pPr lvl="1"/>
            <a:r>
              <a:rPr lang="en-US" dirty="0"/>
              <a:t>To expose essential application-level information</a:t>
            </a:r>
          </a:p>
          <a:p>
            <a:pPr lvl="1"/>
            <a:r>
              <a:rPr lang="en-US" altLang="zh-CN" dirty="0"/>
              <a:t>End-to-end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order-of-magnitude</a:t>
            </a:r>
            <a:r>
              <a:rPr 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dirty="0"/>
              <a:t>for practical use-cases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4287C-9543-6808-78D5-D245FB6C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40" y="77787"/>
            <a:ext cx="3479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F140-71BE-67E4-9C52-F6F70E1D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0" y="2434193"/>
            <a:ext cx="11091040" cy="1989613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Microsoft</a:t>
            </a:r>
            <a:r>
              <a:rPr kumimoji="1" lang="zh-CN" altLang="en-US" sz="4000" dirty="0">
                <a:solidFill>
                  <a:schemeClr val="tx1"/>
                </a:solidFill>
              </a:rPr>
              <a:t> </a:t>
            </a:r>
            <a:r>
              <a:rPr kumimoji="1" lang="en-US" altLang="zh-CN" sz="4000" dirty="0">
                <a:solidFill>
                  <a:schemeClr val="tx1"/>
                </a:solidFill>
              </a:rPr>
              <a:t>Research</a:t>
            </a:r>
            <a:r>
              <a:rPr kumimoji="1" lang="zh-CN" altLang="en-US" sz="4000" dirty="0">
                <a:solidFill>
                  <a:schemeClr val="tx1"/>
                </a:solidFill>
              </a:rPr>
              <a:t> </a:t>
            </a:r>
            <a:r>
              <a:rPr kumimoji="1" lang="en-US" altLang="zh-CN" sz="4000" dirty="0">
                <a:solidFill>
                  <a:schemeClr val="tx1"/>
                </a:solidFill>
              </a:rPr>
              <a:t>Asia</a:t>
            </a:r>
            <a:r>
              <a:rPr kumimoji="1" lang="zh-CN" altLang="en-US" sz="4000" dirty="0">
                <a:solidFill>
                  <a:schemeClr val="tx1"/>
                </a:solidFill>
              </a:rPr>
              <a:t> </a:t>
            </a:r>
            <a:r>
              <a:rPr kumimoji="1" lang="en-US" altLang="zh-CN" sz="4000" dirty="0">
                <a:solidFill>
                  <a:schemeClr val="tx1"/>
                </a:solidFill>
              </a:rPr>
              <a:t>is</a:t>
            </a:r>
            <a:r>
              <a:rPr kumimoji="1" lang="zh-CN" altLang="en-US" sz="4000" dirty="0">
                <a:solidFill>
                  <a:schemeClr val="tx1"/>
                </a:solidFill>
              </a:rPr>
              <a:t> </a:t>
            </a:r>
            <a:r>
              <a:rPr kumimoji="1" lang="en-US" altLang="zh-CN" sz="4000" dirty="0">
                <a:solidFill>
                  <a:schemeClr val="tx1"/>
                </a:solidFill>
              </a:rPr>
              <a:t>hiring</a:t>
            </a:r>
            <a:br>
              <a:rPr kumimoji="1" lang="en-US" altLang="zh-CN" sz="4000" dirty="0">
                <a:solidFill>
                  <a:schemeClr val="tx1"/>
                </a:solidFill>
              </a:rPr>
            </a:br>
            <a:r>
              <a:rPr kumimoji="1" lang="en-US" altLang="zh-CN" sz="2200" dirty="0">
                <a:solidFill>
                  <a:schemeClr val="tx1"/>
                </a:solidFill>
              </a:rPr>
              <a:t>Beijing,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Shanghai,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Vancouver,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Singapore,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Hong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Kong,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Tokyo,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Seoul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Thanks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2700" b="0" dirty="0" err="1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Zhenhua</a:t>
            </a:r>
            <a:r>
              <a:rPr kumimoji="1" lang="zh-CN" altLang="en-US" sz="2700" b="0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700" b="0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Han</a:t>
            </a:r>
            <a:br>
              <a:rPr kumimoji="1" lang="en-US" altLang="zh-CN" b="0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</a:br>
            <a:r>
              <a:rPr kumimoji="1" lang="en-US" altLang="zh-CN" sz="2000" b="0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hzhua201@gmail.com</a:t>
            </a:r>
            <a:endParaRPr kumimoji="1" lang="zh-CN" altLang="en-US" b="0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55B1E-EA74-D954-F525-BA7EF6A9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08BD-A531-F9B4-3E68-7E3CA11D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37" y="5122102"/>
            <a:ext cx="3511641" cy="9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29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FE4B-69C4-520E-9B8D-2CEB553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A02B2-6A7B-BCF8-2E80-0BD2CE21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FFD49-4651-FFAC-39C8-356C558A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57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716DF-4EE9-46E2-8DB8-33ABE4B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Diverse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Workflows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of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LLM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Apps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(or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Agents)</a:t>
            </a:r>
            <a:endParaRPr kumimoji="1" lang="zh-CN" altLang="en-US" sz="3200" dirty="0"/>
          </a:p>
        </p:txBody>
      </p:sp>
      <p:sp>
        <p:nvSpPr>
          <p:cNvPr id="4" name="内容占位符 12">
            <a:extLst>
              <a:ext uri="{FF2B5EF4-FFF2-40B4-BE49-F238E27FC236}">
                <a16:creationId xmlns:a16="http://schemas.microsoft.com/office/drawing/2014/main" id="{77234119-15F3-3E8A-C5C1-887A0BC8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1224022"/>
            <a:ext cx="9983209" cy="962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High-quality LLM</a:t>
            </a:r>
            <a:r>
              <a:rPr lang="zh-CN" altLang="en-US" dirty="0"/>
              <a:t> </a:t>
            </a:r>
            <a:r>
              <a:rPr lang="en-US" altLang="zh-CN" dirty="0"/>
              <a:t>apps often need multiple </a:t>
            </a:r>
            <a:r>
              <a:rPr lang="en-US" altLang="zh-CN" dirty="0">
                <a:solidFill>
                  <a:srgbClr val="FF0000"/>
                </a:solidFill>
              </a:rPr>
              <a:t>LLM requests </a:t>
            </a:r>
            <a:r>
              <a:rPr lang="en-US" altLang="zh-CN" dirty="0"/>
              <a:t>to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collaborate in different workflows</a:t>
            </a:r>
            <a:endParaRPr lang="zh-CN" altLang="en-US" dirty="0"/>
          </a:p>
        </p:txBody>
      </p:sp>
      <p:pic>
        <p:nvPicPr>
          <p:cNvPr id="5" name="Picture 109">
            <a:extLst>
              <a:ext uri="{FF2B5EF4-FFF2-40B4-BE49-F238E27FC236}">
                <a16:creationId xmlns:a16="http://schemas.microsoft.com/office/drawing/2014/main" id="{2E730698-C747-8EC8-15F7-97A265CC9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57" t="47559" r="7068" b="1220"/>
          <a:stretch/>
        </p:blipFill>
        <p:spPr>
          <a:xfrm>
            <a:off x="1775209" y="2446809"/>
            <a:ext cx="6835392" cy="407406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5A8221-EE4B-48CE-26AB-AEF3F03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00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46B1-3365-3AF5-CCAD-BF48CD6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Problems of Request-centric LLM APIs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2D48C-75D6-7770-D72E-6FED8C628C6D}"/>
              </a:ext>
            </a:extLst>
          </p:cNvPr>
          <p:cNvSpPr txBox="1"/>
          <p:nvPr/>
        </p:nvSpPr>
        <p:spPr>
          <a:xfrm>
            <a:off x="6212815" y="1725588"/>
            <a:ext cx="5285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Misaligned</a:t>
            </a:r>
          </a:p>
          <a:p>
            <a:pPr algn="ctr"/>
            <a:r>
              <a:rPr kumimoji="1" lang="en-US" altLang="zh-CN" sz="28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Scheduling Objectives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14F731-CC7C-2E69-E144-C149E239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5" y="4152900"/>
            <a:ext cx="5932030" cy="8995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DF0495-AA00-9E68-1CF0-66CA81A2D496}"/>
              </a:ext>
            </a:extLst>
          </p:cNvPr>
          <p:cNvSpPr txBox="1"/>
          <p:nvPr/>
        </p:nvSpPr>
        <p:spPr>
          <a:xfrm>
            <a:off x="655294" y="5355448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Small Batch Size for Low Per-Request 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780F57-8303-4DFD-DA8A-1BC67F1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429000"/>
            <a:ext cx="4163734" cy="17225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D4B72D-2A8F-F2D4-C100-2037529DC232}"/>
              </a:ext>
            </a:extLst>
          </p:cNvPr>
          <p:cNvSpPr txBox="1"/>
          <p:nvPr/>
        </p:nvSpPr>
        <p:spPr>
          <a:xfrm>
            <a:off x="9855200" y="3683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1100ms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E72A08-D4F4-0684-7CE4-AE7AE25F32CC}"/>
              </a:ext>
            </a:extLst>
          </p:cNvPr>
          <p:cNvSpPr txBox="1"/>
          <p:nvPr/>
        </p:nvSpPr>
        <p:spPr>
          <a:xfrm>
            <a:off x="7396776" y="540770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Large Batch Size for Map Stage</a:t>
            </a:r>
            <a:endParaRPr kumimoji="1" lang="zh-CN" altLang="en-US" dirty="0">
              <a:solidFill>
                <a:srgbClr val="00B050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DE61E227-7039-E6A6-0537-3F567EE6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38CC50-126F-CB89-6F73-EBA5F14B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490322"/>
            <a:ext cx="4229100" cy="16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5300-11DA-9176-BBA3-2C90283E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Paradigm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9D539-5644-78FE-0B1F-87508A7E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2" y="1410159"/>
            <a:ext cx="10963507" cy="4766804"/>
          </a:xfrm>
        </p:spPr>
        <p:txBody>
          <a:bodyPr/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novel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(LLM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shaping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future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Ability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semantics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beyond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bits</a:t>
            </a:r>
          </a:p>
          <a:p>
            <a:pPr lvl="1"/>
            <a:r>
              <a:rPr kumimoji="1" lang="en-US" altLang="zh-CN" sz="2000" dirty="0"/>
              <a:t>Complex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planning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CA88B5-3850-230C-5908-C9AF052E35DD}"/>
              </a:ext>
            </a:extLst>
          </p:cNvPr>
          <p:cNvSpPr txBox="1">
            <a:spLocks/>
          </p:cNvSpPr>
          <p:nvPr/>
        </p:nvSpPr>
        <p:spPr>
          <a:xfrm>
            <a:off x="8419839" y="3429000"/>
            <a:ext cx="3124721" cy="1304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6000" dirty="0"/>
              <a:t>🔥</a:t>
            </a:r>
            <a:r>
              <a:rPr lang="en-US" altLang="zh-CN" sz="6000" dirty="0"/>
              <a:t>Hot!</a:t>
            </a:r>
            <a:endParaRPr lang="en-US" sz="6000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AA4F-5DA3-60E1-A7C7-A82B4D57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0" y="4549701"/>
            <a:ext cx="3703641" cy="1623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8AB70E-8110-E44D-827D-DC721E314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0" y="2876502"/>
            <a:ext cx="3505504" cy="1104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44B33D-0B11-34DF-04F7-AB7C171E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813" y="4501383"/>
            <a:ext cx="4016088" cy="1653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E65328-A93A-B24C-3068-FE50C16BC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378" y="2806861"/>
            <a:ext cx="3566469" cy="1364098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E5B1D39C-D97A-4F7D-DA4B-F9CA34AA55FB}"/>
              </a:ext>
            </a:extLst>
          </p:cNvPr>
          <p:cNvSpPr/>
          <p:nvPr/>
        </p:nvSpPr>
        <p:spPr>
          <a:xfrm>
            <a:off x="1462336" y="3488910"/>
            <a:ext cx="791852" cy="413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16107B-C5D8-B1DA-AA8F-6971964495A4}"/>
              </a:ext>
            </a:extLst>
          </p:cNvPr>
          <p:cNvSpPr/>
          <p:nvPr/>
        </p:nvSpPr>
        <p:spPr>
          <a:xfrm>
            <a:off x="2048796" y="5668073"/>
            <a:ext cx="791852" cy="413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91444B-8791-3547-0018-09EDD7244C77}"/>
              </a:ext>
            </a:extLst>
          </p:cNvPr>
          <p:cNvSpPr/>
          <p:nvPr/>
        </p:nvSpPr>
        <p:spPr>
          <a:xfrm>
            <a:off x="5295758" y="3742831"/>
            <a:ext cx="791852" cy="413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38CBE0-9AA3-7968-F742-D5C7AF920D51}"/>
              </a:ext>
            </a:extLst>
          </p:cNvPr>
          <p:cNvSpPr/>
          <p:nvPr/>
        </p:nvSpPr>
        <p:spPr>
          <a:xfrm>
            <a:off x="5490300" y="5735239"/>
            <a:ext cx="791852" cy="413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64720A4-5EE0-E127-C0BE-32685FEC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18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7E899-D523-D0DC-8FA6-62271678F8D2}"/>
              </a:ext>
            </a:extLst>
          </p:cNvPr>
          <p:cNvSpPr/>
          <p:nvPr/>
        </p:nvSpPr>
        <p:spPr>
          <a:xfrm>
            <a:off x="2016235" y="2603279"/>
            <a:ext cx="471487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099CA-7408-5A9A-389A-E15674EB6DB4}"/>
              </a:ext>
            </a:extLst>
          </p:cNvPr>
          <p:cNvSpPr/>
          <p:nvPr/>
        </p:nvSpPr>
        <p:spPr>
          <a:xfrm>
            <a:off x="2544873" y="2603279"/>
            <a:ext cx="471488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C0B5A-39E9-D3A0-F5B8-E05F7550A545}"/>
              </a:ext>
            </a:extLst>
          </p:cNvPr>
          <p:cNvSpPr/>
          <p:nvPr/>
        </p:nvSpPr>
        <p:spPr>
          <a:xfrm>
            <a:off x="3073512" y="2603279"/>
            <a:ext cx="471487" cy="29845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1DB1A-963A-43B8-EAB1-6745364D0652}"/>
              </a:ext>
            </a:extLst>
          </p:cNvPr>
          <p:cNvSpPr/>
          <p:nvPr/>
        </p:nvSpPr>
        <p:spPr>
          <a:xfrm>
            <a:off x="3602150" y="2603279"/>
            <a:ext cx="471488" cy="29845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8CF03-CB61-9462-42CD-81A8870D552C}"/>
              </a:ext>
            </a:extLst>
          </p:cNvPr>
          <p:cNvSpPr/>
          <p:nvPr/>
        </p:nvSpPr>
        <p:spPr>
          <a:xfrm>
            <a:off x="5102050" y="2585805"/>
            <a:ext cx="471487" cy="298450"/>
          </a:xfrm>
          <a:prstGeom prst="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0B464-8195-B5EE-3259-1AC8E1F4168D}"/>
              </a:ext>
            </a:extLst>
          </p:cNvPr>
          <p:cNvSpPr/>
          <p:nvPr/>
        </p:nvSpPr>
        <p:spPr>
          <a:xfrm>
            <a:off x="5630688" y="2585805"/>
            <a:ext cx="471488" cy="298450"/>
          </a:xfrm>
          <a:prstGeom prst="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E86819-F453-9600-CE6B-5E0B7154D40E}"/>
              </a:ext>
            </a:extLst>
          </p:cNvPr>
          <p:cNvSpPr/>
          <p:nvPr/>
        </p:nvSpPr>
        <p:spPr>
          <a:xfrm>
            <a:off x="2016235" y="1860329"/>
            <a:ext cx="471487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1843B-54E0-780A-2CEF-C7EDA6B9A0C1}"/>
              </a:ext>
            </a:extLst>
          </p:cNvPr>
          <p:cNvSpPr/>
          <p:nvPr/>
        </p:nvSpPr>
        <p:spPr>
          <a:xfrm>
            <a:off x="4115990" y="1858591"/>
            <a:ext cx="471488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1BE352-C9BC-D697-4251-FC509BB92659}"/>
              </a:ext>
            </a:extLst>
          </p:cNvPr>
          <p:cNvSpPr/>
          <p:nvPr/>
        </p:nvSpPr>
        <p:spPr>
          <a:xfrm>
            <a:off x="2535350" y="1860329"/>
            <a:ext cx="471487" cy="29845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2B7D9-C8C4-7C48-8F14-77C7ADDA3839}"/>
              </a:ext>
            </a:extLst>
          </p:cNvPr>
          <p:cNvSpPr/>
          <p:nvPr/>
        </p:nvSpPr>
        <p:spPr>
          <a:xfrm>
            <a:off x="4621607" y="1858591"/>
            <a:ext cx="471488" cy="29845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8186E-D23D-5657-3F11-67A31B1DB33E}"/>
              </a:ext>
            </a:extLst>
          </p:cNvPr>
          <p:cNvSpPr txBox="1"/>
          <p:nvPr/>
        </p:nvSpPr>
        <p:spPr>
          <a:xfrm>
            <a:off x="3023760" y="176663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E566A-8B71-276E-E3F0-ECA9CD9176F3}"/>
              </a:ext>
            </a:extLst>
          </p:cNvPr>
          <p:cNvSpPr/>
          <p:nvPr/>
        </p:nvSpPr>
        <p:spPr>
          <a:xfrm>
            <a:off x="3592779" y="1858591"/>
            <a:ext cx="471487" cy="298450"/>
          </a:xfrm>
          <a:prstGeom prst="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3B260-7610-FD3F-E740-6F4C234CA4A7}"/>
              </a:ext>
            </a:extLst>
          </p:cNvPr>
          <p:cNvSpPr/>
          <p:nvPr/>
        </p:nvSpPr>
        <p:spPr>
          <a:xfrm>
            <a:off x="5605613" y="1868939"/>
            <a:ext cx="471488" cy="298450"/>
          </a:xfrm>
          <a:prstGeom prst="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baseline="-2500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DE8D7-8B9D-B3AF-0A72-93047E31E994}"/>
              </a:ext>
            </a:extLst>
          </p:cNvPr>
          <p:cNvGrpSpPr/>
          <p:nvPr/>
        </p:nvGrpSpPr>
        <p:grpSpPr>
          <a:xfrm>
            <a:off x="2016235" y="3024738"/>
            <a:ext cx="2070103" cy="126999"/>
            <a:chOff x="1638302" y="2225675"/>
            <a:chExt cx="1012826" cy="12700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29267FF-8A03-53E5-6034-51F4570D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2" y="2292350"/>
              <a:ext cx="101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E30E38-ECEA-7A30-29AA-C43EAA6EA9D1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602EA9-7EF4-FC1A-808D-6F5325A449A2}"/>
                </a:ext>
              </a:extLst>
            </p:cNvPr>
            <p:cNvCxnSpPr/>
            <p:nvPr/>
          </p:nvCxnSpPr>
          <p:spPr>
            <a:xfrm flipV="1">
              <a:off x="2646194" y="2228850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21E750-028A-1CF8-F718-D36F8B7CA53F}"/>
              </a:ext>
            </a:extLst>
          </p:cNvPr>
          <p:cNvGrpSpPr/>
          <p:nvPr/>
        </p:nvGrpSpPr>
        <p:grpSpPr>
          <a:xfrm>
            <a:off x="2016235" y="2919191"/>
            <a:ext cx="1012826" cy="123825"/>
            <a:chOff x="1638302" y="2225675"/>
            <a:chExt cx="1012826" cy="1238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D3B9189-FFB0-3B83-0A1F-3C57688D788C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2" y="2292350"/>
              <a:ext cx="101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AB7D55-EA03-EF66-AAD5-E8F3A09DD1AF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8C4D2D-056D-1FC1-8E65-96D65381F3E9}"/>
                </a:ext>
              </a:extLst>
            </p:cNvPr>
            <p:cNvCxnSpPr/>
            <p:nvPr/>
          </p:nvCxnSpPr>
          <p:spPr>
            <a:xfrm flipV="1">
              <a:off x="2638428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E3079E-8E64-58AA-E76D-E3B86C4DB9DC}"/>
              </a:ext>
            </a:extLst>
          </p:cNvPr>
          <p:cNvGrpSpPr/>
          <p:nvPr/>
        </p:nvGrpSpPr>
        <p:grpSpPr>
          <a:xfrm>
            <a:off x="2016236" y="3146976"/>
            <a:ext cx="4079764" cy="130927"/>
            <a:chOff x="1638302" y="2225675"/>
            <a:chExt cx="1017960" cy="12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D5E69D-02FD-899E-04FC-4688CED3C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2" y="2287587"/>
              <a:ext cx="1017960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BF346A-F688-3B8F-C222-61A0F72E9668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C65A2C-4DC6-71E4-B678-FAD851ABECA7}"/>
                </a:ext>
              </a:extLst>
            </p:cNvPr>
            <p:cNvCxnSpPr/>
            <p:nvPr/>
          </p:nvCxnSpPr>
          <p:spPr>
            <a:xfrm flipV="1">
              <a:off x="265626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8AB08F-79A8-84AE-8A4F-2DEA858740E2}"/>
              </a:ext>
            </a:extLst>
          </p:cNvPr>
          <p:cNvGrpSpPr/>
          <p:nvPr/>
        </p:nvGrpSpPr>
        <p:grpSpPr>
          <a:xfrm>
            <a:off x="2016235" y="2275386"/>
            <a:ext cx="3061869" cy="130631"/>
            <a:chOff x="1638302" y="2225675"/>
            <a:chExt cx="1007892" cy="127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957A3F6-125E-9993-9628-D23551DC6DC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2" y="2292350"/>
              <a:ext cx="1007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C36E7A-A686-3E6B-D3D9-24BE2F91D21D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4C9C4-C9E8-875C-2F39-92FE31EC6826}"/>
                </a:ext>
              </a:extLst>
            </p:cNvPr>
            <p:cNvCxnSpPr/>
            <p:nvPr/>
          </p:nvCxnSpPr>
          <p:spPr>
            <a:xfrm flipV="1">
              <a:off x="2646194" y="2228850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08C933-B41D-1A6F-785E-87405FA73C2D}"/>
              </a:ext>
            </a:extLst>
          </p:cNvPr>
          <p:cNvGrpSpPr/>
          <p:nvPr/>
        </p:nvGrpSpPr>
        <p:grpSpPr>
          <a:xfrm>
            <a:off x="2016234" y="2169839"/>
            <a:ext cx="2572700" cy="145955"/>
            <a:chOff x="1638302" y="2225675"/>
            <a:chExt cx="1000126" cy="1238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472243-2B1B-4510-5A06-7454E9167E6C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2" y="2292350"/>
              <a:ext cx="999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5BD66E9-6AB3-CFC9-927B-8644DC2078BE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9B314C-F7FA-2B97-07AA-CD993FD0DA28}"/>
                </a:ext>
              </a:extLst>
            </p:cNvPr>
            <p:cNvCxnSpPr/>
            <p:nvPr/>
          </p:nvCxnSpPr>
          <p:spPr>
            <a:xfrm flipV="1">
              <a:off x="2638428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629AA9-E37F-04EC-7EDF-7E1100B25B8F}"/>
              </a:ext>
            </a:extLst>
          </p:cNvPr>
          <p:cNvGrpSpPr/>
          <p:nvPr/>
        </p:nvGrpSpPr>
        <p:grpSpPr>
          <a:xfrm>
            <a:off x="2016236" y="2397624"/>
            <a:ext cx="4079762" cy="126145"/>
            <a:chOff x="1638302" y="2225675"/>
            <a:chExt cx="1017960" cy="1238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3F9C86-5B5D-CF0B-F9B9-0DD4AA5B0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2" y="2287587"/>
              <a:ext cx="1017960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0F25F8-0CF6-2641-64AE-4BD323071182}"/>
                </a:ext>
              </a:extLst>
            </p:cNvPr>
            <p:cNvCxnSpPr/>
            <p:nvPr/>
          </p:nvCxnSpPr>
          <p:spPr>
            <a:xfrm flipV="1">
              <a:off x="163830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DDE582-449D-94C6-1059-7FE1776265D2}"/>
                </a:ext>
              </a:extLst>
            </p:cNvPr>
            <p:cNvCxnSpPr/>
            <p:nvPr/>
          </p:nvCxnSpPr>
          <p:spPr>
            <a:xfrm flipV="1">
              <a:off x="2656262" y="2225675"/>
              <a:ext cx="0" cy="123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890272-1F31-3A16-473C-072A19C6261D}"/>
              </a:ext>
            </a:extLst>
          </p:cNvPr>
          <p:cNvSpPr txBox="1"/>
          <p:nvPr/>
        </p:nvSpPr>
        <p:spPr>
          <a:xfrm>
            <a:off x="6250003" y="3069347"/>
            <a:ext cx="138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Response Time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5CD8CE-9740-BAC1-4C35-95FF62F3B65E}"/>
                  </a:ext>
                </a:extLst>
              </p:cNvPr>
              <p:cNvSpPr txBox="1"/>
              <p:nvPr/>
            </p:nvSpPr>
            <p:spPr>
              <a:xfrm>
                <a:off x="6417262" y="1857759"/>
                <a:ext cx="1053815" cy="501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5CD8CE-9740-BAC1-4C35-95FF62F3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62" y="1857759"/>
                <a:ext cx="1053815" cy="501291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DA7943-BFCE-8362-300C-BEB7D0E924A9}"/>
                  </a:ext>
                </a:extLst>
              </p:cNvPr>
              <p:cNvSpPr txBox="1"/>
              <p:nvPr/>
            </p:nvSpPr>
            <p:spPr>
              <a:xfrm>
                <a:off x="6417262" y="2633609"/>
                <a:ext cx="1053815" cy="501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DA7943-BFCE-8362-300C-BEB7D0E9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62" y="2633609"/>
                <a:ext cx="1053815" cy="50129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72C39D4-D24E-4C7B-C42D-071D646EDAEB}"/>
              </a:ext>
            </a:extLst>
          </p:cNvPr>
          <p:cNvSpPr txBox="1"/>
          <p:nvPr/>
        </p:nvSpPr>
        <p:spPr>
          <a:xfrm>
            <a:off x="405387" y="1844224"/>
            <a:ext cx="155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Request-level</a:t>
            </a:r>
          </a:p>
          <a:p>
            <a:pPr algn="ctr"/>
            <a:r>
              <a:rPr lang="en-US"/>
              <a:t>FIFO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8B694C-33E8-4625-A023-F1FB3C4337E8}"/>
              </a:ext>
            </a:extLst>
          </p:cNvPr>
          <p:cNvSpPr txBox="1"/>
          <p:nvPr/>
        </p:nvSpPr>
        <p:spPr>
          <a:xfrm>
            <a:off x="425368" y="2605420"/>
            <a:ext cx="149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Agent-aware</a:t>
            </a:r>
          </a:p>
          <a:p>
            <a:pPr algn="ctr"/>
            <a:r>
              <a:rPr lang="en-US"/>
              <a:t>Scheduling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7DAC9-60CA-A76E-A182-919DF6B08485}"/>
              </a:ext>
            </a:extLst>
          </p:cNvPr>
          <p:cNvSpPr txBox="1"/>
          <p:nvPr/>
        </p:nvSpPr>
        <p:spPr>
          <a:xfrm>
            <a:off x="5069820" y="17809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5739C1-7ED3-070F-3A3E-EC7241786413}"/>
              </a:ext>
            </a:extLst>
          </p:cNvPr>
          <p:cNvSpPr/>
          <p:nvPr/>
        </p:nvSpPr>
        <p:spPr>
          <a:xfrm>
            <a:off x="3023760" y="2198503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3B3F61-90FA-CAB3-2A9F-48F780C971A8}"/>
              </a:ext>
            </a:extLst>
          </p:cNvPr>
          <p:cNvSpPr/>
          <p:nvPr/>
        </p:nvSpPr>
        <p:spPr>
          <a:xfrm>
            <a:off x="3610231" y="2290095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445D80-E4CB-A513-F936-EDD1D113ADAC}"/>
              </a:ext>
            </a:extLst>
          </p:cNvPr>
          <p:cNvSpPr/>
          <p:nvPr/>
        </p:nvSpPr>
        <p:spPr>
          <a:xfrm>
            <a:off x="4182000" y="2406978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0DF934-6410-C3ED-78C7-6859FE2E27FC}"/>
              </a:ext>
            </a:extLst>
          </p:cNvPr>
          <p:cNvSpPr/>
          <p:nvPr/>
        </p:nvSpPr>
        <p:spPr>
          <a:xfrm>
            <a:off x="2255241" y="2943629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024925-682D-B5EC-4B5D-F34F185669CD}"/>
              </a:ext>
            </a:extLst>
          </p:cNvPr>
          <p:cNvSpPr/>
          <p:nvPr/>
        </p:nvSpPr>
        <p:spPr>
          <a:xfrm>
            <a:off x="2806105" y="3056524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118F358-76EC-261B-C716-B8768B16AF14}"/>
              </a:ext>
            </a:extLst>
          </p:cNvPr>
          <p:cNvSpPr/>
          <p:nvPr/>
        </p:nvSpPr>
        <p:spPr>
          <a:xfrm>
            <a:off x="3665774" y="3172614"/>
            <a:ext cx="534814" cy="101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App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41451-C051-41BF-3380-B344E1E313B7}"/>
              </a:ext>
            </a:extLst>
          </p:cNvPr>
          <p:cNvSpPr/>
          <p:nvPr/>
        </p:nvSpPr>
        <p:spPr>
          <a:xfrm>
            <a:off x="2003535" y="2585804"/>
            <a:ext cx="1020226" cy="336185"/>
          </a:xfrm>
          <a:prstGeom prst="rect">
            <a:avLst/>
          </a:prstGeom>
          <a:noFill/>
          <a:ln w="28575">
            <a:solidFill>
              <a:srgbClr val="D83B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BD960C-AB8D-EE2F-B92C-8826A2F765D9}"/>
              </a:ext>
            </a:extLst>
          </p:cNvPr>
          <p:cNvSpPr/>
          <p:nvPr/>
        </p:nvSpPr>
        <p:spPr>
          <a:xfrm>
            <a:off x="3071328" y="2587035"/>
            <a:ext cx="1020226" cy="336185"/>
          </a:xfrm>
          <a:prstGeom prst="rect">
            <a:avLst/>
          </a:prstGeom>
          <a:noFill/>
          <a:ln w="28575">
            <a:solidFill>
              <a:srgbClr val="D83B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13B188-1C96-AC86-BEEE-CFADE3EF6633}"/>
              </a:ext>
            </a:extLst>
          </p:cNvPr>
          <p:cNvSpPr/>
          <p:nvPr/>
        </p:nvSpPr>
        <p:spPr>
          <a:xfrm>
            <a:off x="5095500" y="2567747"/>
            <a:ext cx="1020226" cy="336185"/>
          </a:xfrm>
          <a:prstGeom prst="rect">
            <a:avLst/>
          </a:prstGeom>
          <a:noFill/>
          <a:ln w="28575">
            <a:solidFill>
              <a:srgbClr val="D83B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1D555-CFE2-DFBF-4480-159C9699E449}"/>
              </a:ext>
            </a:extLst>
          </p:cNvPr>
          <p:cNvSpPr txBox="1"/>
          <p:nvPr/>
        </p:nvSpPr>
        <p:spPr>
          <a:xfrm>
            <a:off x="4308458" y="252903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BC6875-CEB7-E19A-6BBD-0100F50C46F7}"/>
              </a:ext>
            </a:extLst>
          </p:cNvPr>
          <p:cNvSpPr txBox="1"/>
          <p:nvPr/>
        </p:nvSpPr>
        <p:spPr>
          <a:xfrm>
            <a:off x="6250003" y="2295502"/>
            <a:ext cx="13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Response Time</a:t>
            </a:r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A5D885-4C0B-0CC6-C8F4-D972D756C47E}"/>
              </a:ext>
            </a:extLst>
          </p:cNvPr>
          <p:cNvSpPr txBox="1"/>
          <p:nvPr/>
        </p:nvSpPr>
        <p:spPr>
          <a:xfrm>
            <a:off x="1425489" y="1473435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App 1, Step 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A70E98-C01F-31DC-3713-25EAD8BCD360}"/>
              </a:ext>
            </a:extLst>
          </p:cNvPr>
          <p:cNvSpPr txBox="1"/>
          <p:nvPr/>
        </p:nvSpPr>
        <p:spPr>
          <a:xfrm>
            <a:off x="4485260" y="1473435"/>
            <a:ext cx="109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App 1, Step 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D7C046-9096-D468-3213-A3D69DB80551}"/>
              </a:ext>
            </a:extLst>
          </p:cNvPr>
          <p:cNvCxnSpPr>
            <a:cxnSpLocks/>
            <a:stCxn id="65" idx="2"/>
            <a:endCxn id="22" idx="0"/>
          </p:cNvCxnSpPr>
          <p:nvPr/>
        </p:nvCxnSpPr>
        <p:spPr>
          <a:xfrm>
            <a:off x="1958263" y="1750434"/>
            <a:ext cx="293716" cy="109895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2384D2-3A1E-DA58-62B7-50A544D6D7FC}"/>
              </a:ext>
            </a:extLst>
          </p:cNvPr>
          <p:cNvSpPr txBox="1"/>
          <p:nvPr/>
        </p:nvSpPr>
        <p:spPr>
          <a:xfrm>
            <a:off x="2445641" y="1473435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App 2, Step 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39F0BA-35A6-6232-0E00-8D72E244711C}"/>
              </a:ext>
            </a:extLst>
          </p:cNvPr>
          <p:cNvCxnSpPr>
            <a:cxnSpLocks/>
            <a:stCxn id="71" idx="2"/>
            <a:endCxn id="24" idx="0"/>
          </p:cNvCxnSpPr>
          <p:nvPr/>
        </p:nvCxnSpPr>
        <p:spPr>
          <a:xfrm flipH="1">
            <a:off x="2771094" y="1750434"/>
            <a:ext cx="207321" cy="109895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9BE691-8641-FC42-5CB4-41964CB7B396}"/>
              </a:ext>
            </a:extLst>
          </p:cNvPr>
          <p:cNvCxnSpPr>
            <a:cxnSpLocks/>
            <a:stCxn id="66" idx="2"/>
            <a:endCxn id="23" idx="0"/>
          </p:cNvCxnSpPr>
          <p:nvPr/>
        </p:nvCxnSpPr>
        <p:spPr>
          <a:xfrm flipH="1">
            <a:off x="4351734" y="1750434"/>
            <a:ext cx="679926" cy="10815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CD7444-666E-3EB8-EBC5-CD753A1AC622}"/>
              </a:ext>
            </a:extLst>
          </p:cNvPr>
          <p:cNvSpPr txBox="1"/>
          <p:nvPr/>
        </p:nvSpPr>
        <p:spPr>
          <a:xfrm>
            <a:off x="3419712" y="1473435"/>
            <a:ext cx="109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App 3, Step 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4C4460-5B6A-1555-97E4-2890937CE805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3828523" y="1750434"/>
            <a:ext cx="137589" cy="10815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CF7AE1D-2CC8-15E1-0B57-B7A90DD4349C}"/>
              </a:ext>
            </a:extLst>
          </p:cNvPr>
          <p:cNvSpPr/>
          <p:nvPr/>
        </p:nvSpPr>
        <p:spPr>
          <a:xfrm>
            <a:off x="2149925" y="4727563"/>
            <a:ext cx="1200151" cy="518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>
                <a:solidFill>
                  <a:schemeClr val="tx1"/>
                </a:solidFill>
              </a:rPr>
              <a:t>LLM Engine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37E1311-0CC8-DF65-DD67-D5600D621805}"/>
              </a:ext>
            </a:extLst>
          </p:cNvPr>
          <p:cNvSpPr/>
          <p:nvPr/>
        </p:nvSpPr>
        <p:spPr>
          <a:xfrm>
            <a:off x="3399150" y="4727555"/>
            <a:ext cx="1200151" cy="518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>
                <a:solidFill>
                  <a:schemeClr val="tx1"/>
                </a:solidFill>
              </a:rPr>
              <a:t>LLM Engine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DA68F427-B965-DA16-D433-BA9FCD631C6A}"/>
              </a:ext>
            </a:extLst>
          </p:cNvPr>
          <p:cNvSpPr/>
          <p:nvPr/>
        </p:nvSpPr>
        <p:spPr>
          <a:xfrm>
            <a:off x="4640832" y="4727554"/>
            <a:ext cx="1200151" cy="518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>
                <a:solidFill>
                  <a:schemeClr val="tx1"/>
                </a:solidFill>
              </a:rPr>
              <a:t>LLM Engine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A2C134C-FE7E-B5FE-919B-9D00A0053A54}"/>
              </a:ext>
            </a:extLst>
          </p:cNvPr>
          <p:cNvSpPr/>
          <p:nvPr/>
        </p:nvSpPr>
        <p:spPr>
          <a:xfrm>
            <a:off x="2149925" y="4424878"/>
            <a:ext cx="3691058" cy="251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5A78F05A-D285-1B98-BC54-BEA42C061FD6}"/>
              </a:ext>
            </a:extLst>
          </p:cNvPr>
          <p:cNvCxnSpPr>
            <a:cxnSpLocks/>
          </p:cNvCxnSpPr>
          <p:nvPr/>
        </p:nvCxnSpPr>
        <p:spPr>
          <a:xfrm>
            <a:off x="2149926" y="3997313"/>
            <a:ext cx="36910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72A63D9A-6E03-14EA-0039-83141A262907}"/>
              </a:ext>
            </a:extLst>
          </p:cNvPr>
          <p:cNvSpPr/>
          <p:nvPr/>
        </p:nvSpPr>
        <p:spPr>
          <a:xfrm>
            <a:off x="2168976" y="3188746"/>
            <a:ext cx="1244600" cy="207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LLM Step A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8B644561-CC3D-8411-07D5-692B4BA2DD86}"/>
              </a:ext>
            </a:extLst>
          </p:cNvPr>
          <p:cNvSpPr/>
          <p:nvPr/>
        </p:nvSpPr>
        <p:spPr>
          <a:xfrm>
            <a:off x="2168976" y="3487196"/>
            <a:ext cx="1244600" cy="207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LLM Step B</a:t>
            </a: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DABBD1EE-A551-C980-E233-72C83037799E}"/>
              </a:ext>
            </a:extLst>
          </p:cNvPr>
          <p:cNvSpPr/>
          <p:nvPr/>
        </p:nvSpPr>
        <p:spPr>
          <a:xfrm>
            <a:off x="2126643" y="3129481"/>
            <a:ext cx="1329266" cy="632883"/>
          </a:xfrm>
          <a:prstGeom prst="roundRect">
            <a:avLst>
              <a:gd name="adj" fmla="val 611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E0176256-B1A6-6DDC-4CFF-5F3BB3C99F0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91276" y="3396180"/>
            <a:ext cx="0" cy="9101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4514378A-F7F0-60C5-F727-503D8D0C5040}"/>
              </a:ext>
            </a:extLst>
          </p:cNvPr>
          <p:cNvSpPr/>
          <p:nvPr/>
        </p:nvSpPr>
        <p:spPr>
          <a:xfrm>
            <a:off x="2715076" y="3778547"/>
            <a:ext cx="499955" cy="413387"/>
          </a:xfrm>
          <a:custGeom>
            <a:avLst/>
            <a:gdLst>
              <a:gd name="connsiteX0" fmla="*/ 0 w 429370"/>
              <a:gd name="connsiteY0" fmla="*/ 0 h 402054"/>
              <a:gd name="connsiteX1" fmla="*/ 75537 w 429370"/>
              <a:gd name="connsiteY1" fmla="*/ 337930 h 402054"/>
              <a:gd name="connsiteX2" fmla="*/ 429370 w 429370"/>
              <a:gd name="connsiteY2" fmla="*/ 401540 h 4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370" h="402054">
                <a:moveTo>
                  <a:pt x="0" y="0"/>
                </a:moveTo>
                <a:cubicBezTo>
                  <a:pt x="1987" y="135503"/>
                  <a:pt x="3975" y="271007"/>
                  <a:pt x="75537" y="337930"/>
                </a:cubicBezTo>
                <a:cubicBezTo>
                  <a:pt x="147099" y="404853"/>
                  <a:pt x="288234" y="403196"/>
                  <a:pt x="429370" y="401540"/>
                </a:cubicBezTo>
              </a:path>
            </a:pathLst>
          </a:custGeom>
          <a:ln w="38100">
            <a:solidFill>
              <a:srgbClr val="A02B93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617E48F1-21D4-0AB3-BEB6-3C974DD401E7}"/>
              </a:ext>
            </a:extLst>
          </p:cNvPr>
          <p:cNvSpPr txBox="1"/>
          <p:nvPr/>
        </p:nvSpPr>
        <p:spPr>
          <a:xfrm>
            <a:off x="2192999" y="3660178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A02B93"/>
                </a:solidFill>
              </a:rPr>
              <a:t>①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DAFD3EBD-F8FE-A340-444B-675FC9858931}"/>
              </a:ext>
            </a:extLst>
          </p:cNvPr>
          <p:cNvSpPr txBox="1"/>
          <p:nvPr/>
        </p:nvSpPr>
        <p:spPr>
          <a:xfrm>
            <a:off x="1758306" y="4727554"/>
            <a:ext cx="35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196B24"/>
                </a:solidFill>
              </a:defRPr>
            </a:lvl1pPr>
          </a:lstStyle>
          <a:p>
            <a:r>
              <a:rPr lang="en-US" sz="3600">
                <a:solidFill>
                  <a:srgbClr val="A02B93"/>
                </a:solidFill>
              </a:rPr>
              <a:t>②</a:t>
            </a:r>
          </a:p>
        </p:txBody>
      </p:sp>
      <p:sp>
        <p:nvSpPr>
          <p:cNvPr id="47" name="Freeform: Shape 40">
            <a:extLst>
              <a:ext uri="{FF2B5EF4-FFF2-40B4-BE49-F238E27FC236}">
                <a16:creationId xmlns:a16="http://schemas.microsoft.com/office/drawing/2014/main" id="{9F1283D1-7E01-3B36-345A-D9895365EC40}"/>
              </a:ext>
            </a:extLst>
          </p:cNvPr>
          <p:cNvSpPr/>
          <p:nvPr/>
        </p:nvSpPr>
        <p:spPr>
          <a:xfrm>
            <a:off x="2754868" y="4224928"/>
            <a:ext cx="458358" cy="485608"/>
          </a:xfrm>
          <a:custGeom>
            <a:avLst/>
            <a:gdLst>
              <a:gd name="connsiteX0" fmla="*/ 946205 w 946205"/>
              <a:gd name="connsiteY0" fmla="*/ 0 h 659959"/>
              <a:gd name="connsiteX1" fmla="*/ 210710 w 946205"/>
              <a:gd name="connsiteY1" fmla="*/ 234564 h 659959"/>
              <a:gd name="connsiteX2" fmla="*/ 0 w 946205"/>
              <a:gd name="connsiteY2" fmla="*/ 659959 h 65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205" h="659959">
                <a:moveTo>
                  <a:pt x="946205" y="0"/>
                </a:moveTo>
                <a:cubicBezTo>
                  <a:pt x="657308" y="62285"/>
                  <a:pt x="368411" y="124571"/>
                  <a:pt x="210710" y="234564"/>
                </a:cubicBezTo>
                <a:cubicBezTo>
                  <a:pt x="53009" y="344557"/>
                  <a:pt x="26504" y="502258"/>
                  <a:pt x="0" y="659959"/>
                </a:cubicBezTo>
              </a:path>
            </a:pathLst>
          </a:custGeom>
          <a:ln w="38100">
            <a:solidFill>
              <a:srgbClr val="A02B93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6D53BE82-73FF-29B3-E87D-8F040948719F}"/>
              </a:ext>
            </a:extLst>
          </p:cNvPr>
          <p:cNvSpPr/>
          <p:nvPr/>
        </p:nvSpPr>
        <p:spPr>
          <a:xfrm>
            <a:off x="3231540" y="3876989"/>
            <a:ext cx="1468967" cy="2092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9958D34-6440-CDF0-BBAF-65B106B760F3}"/>
              </a:ext>
            </a:extLst>
          </p:cNvPr>
          <p:cNvSpPr/>
          <p:nvPr/>
        </p:nvSpPr>
        <p:spPr>
          <a:xfrm>
            <a:off x="2217583" y="5007652"/>
            <a:ext cx="337641" cy="191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0000"/>
                </a:solidFill>
              </a:rPr>
              <a:t>A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CB667830-D4E1-F6AB-6E5C-17CFFC7C2C3E}"/>
              </a:ext>
            </a:extLst>
          </p:cNvPr>
          <p:cNvSpPr/>
          <p:nvPr/>
        </p:nvSpPr>
        <p:spPr>
          <a:xfrm>
            <a:off x="2882591" y="5009431"/>
            <a:ext cx="358154" cy="192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0000"/>
                </a:solidFill>
              </a:rPr>
              <a:t>B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3C4E1494-0379-B1C1-32CF-AA8A4C3B3751}"/>
              </a:ext>
            </a:extLst>
          </p:cNvPr>
          <p:cNvSpPr/>
          <p:nvPr/>
        </p:nvSpPr>
        <p:spPr>
          <a:xfrm>
            <a:off x="3234931" y="4148679"/>
            <a:ext cx="1828799" cy="205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6">
            <a:extLst>
              <a:ext uri="{FF2B5EF4-FFF2-40B4-BE49-F238E27FC236}">
                <a16:creationId xmlns:a16="http://schemas.microsoft.com/office/drawing/2014/main" id="{1533F75C-BE81-C4BF-F7CE-33F8268094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6634" y="4266107"/>
            <a:ext cx="91480" cy="1543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8">
            <a:extLst>
              <a:ext uri="{FF2B5EF4-FFF2-40B4-BE49-F238E27FC236}">
                <a16:creationId xmlns:a16="http://schemas.microsoft.com/office/drawing/2014/main" id="{4D173E64-BCA2-BE7B-C6E4-6D6C44A68514}"/>
              </a:ext>
            </a:extLst>
          </p:cNvPr>
          <p:cNvSpPr/>
          <p:nvPr/>
        </p:nvSpPr>
        <p:spPr>
          <a:xfrm>
            <a:off x="3270760" y="4171886"/>
            <a:ext cx="295330" cy="154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0000"/>
                </a:solidFill>
              </a:rPr>
              <a:t>A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DAE781E-6508-64AD-FB2E-7EA9255F3114}"/>
              </a:ext>
            </a:extLst>
          </p:cNvPr>
          <p:cNvSpPr/>
          <p:nvPr/>
        </p:nvSpPr>
        <p:spPr>
          <a:xfrm>
            <a:off x="3566090" y="4171886"/>
            <a:ext cx="295330" cy="154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0000"/>
                </a:solidFill>
              </a:rPr>
              <a:t>B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64" name="TextBox 62">
            <a:extLst>
              <a:ext uri="{FF2B5EF4-FFF2-40B4-BE49-F238E27FC236}">
                <a16:creationId xmlns:a16="http://schemas.microsoft.com/office/drawing/2014/main" id="{D489B20B-6B38-F9D3-1199-EDF698E03FA7}"/>
              </a:ext>
            </a:extLst>
          </p:cNvPr>
          <p:cNvSpPr txBox="1"/>
          <p:nvPr/>
        </p:nvSpPr>
        <p:spPr>
          <a:xfrm>
            <a:off x="5099558" y="40459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Queue</a:t>
            </a:r>
          </a:p>
        </p:txBody>
      </p:sp>
      <p:cxnSp>
        <p:nvCxnSpPr>
          <p:cNvPr id="65" name="Straight Arrow Connector 63">
            <a:extLst>
              <a:ext uri="{FF2B5EF4-FFF2-40B4-BE49-F238E27FC236}">
                <a16:creationId xmlns:a16="http://schemas.microsoft.com/office/drawing/2014/main" id="{8ABA0EBD-DA97-F648-0A60-70DAEB95BE4B}"/>
              </a:ext>
            </a:extLst>
          </p:cNvPr>
          <p:cNvCxnSpPr/>
          <p:nvPr/>
        </p:nvCxnSpPr>
        <p:spPr>
          <a:xfrm flipH="1">
            <a:off x="4889015" y="4250232"/>
            <a:ext cx="2794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Freeform: Shape 64">
            <a:extLst>
              <a:ext uri="{FF2B5EF4-FFF2-40B4-BE49-F238E27FC236}">
                <a16:creationId xmlns:a16="http://schemas.microsoft.com/office/drawing/2014/main" id="{FC10AEC1-A225-C538-1E11-A9E4DA2D28D4}"/>
              </a:ext>
            </a:extLst>
          </p:cNvPr>
          <p:cNvSpPr/>
          <p:nvPr/>
        </p:nvSpPr>
        <p:spPr>
          <a:xfrm>
            <a:off x="2555225" y="5110275"/>
            <a:ext cx="310982" cy="77191"/>
          </a:xfrm>
          <a:custGeom>
            <a:avLst/>
            <a:gdLst>
              <a:gd name="connsiteX0" fmla="*/ 0 w 286247"/>
              <a:gd name="connsiteY0" fmla="*/ 0 h 95443"/>
              <a:gd name="connsiteX1" fmla="*/ 163002 w 286247"/>
              <a:gd name="connsiteY1" fmla="*/ 95415 h 95443"/>
              <a:gd name="connsiteX2" fmla="*/ 286247 w 286247"/>
              <a:gd name="connsiteY2" fmla="*/ 7951 h 9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47" h="95443">
                <a:moveTo>
                  <a:pt x="0" y="0"/>
                </a:moveTo>
                <a:cubicBezTo>
                  <a:pt x="57647" y="47045"/>
                  <a:pt x="115294" y="94090"/>
                  <a:pt x="163002" y="95415"/>
                </a:cubicBezTo>
                <a:cubicBezTo>
                  <a:pt x="210710" y="96740"/>
                  <a:pt x="248478" y="52345"/>
                  <a:pt x="286247" y="7951"/>
                </a:cubicBezTo>
              </a:path>
            </a:pathLst>
          </a:custGeom>
          <a:noFill/>
          <a:ln w="28575">
            <a:solidFill>
              <a:srgbClr val="A02B93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F50CA98A-4991-4122-CC1C-9CEBA57F7933}"/>
              </a:ext>
            </a:extLst>
          </p:cNvPr>
          <p:cNvSpPr/>
          <p:nvPr/>
        </p:nvSpPr>
        <p:spPr>
          <a:xfrm>
            <a:off x="3880413" y="5033084"/>
            <a:ext cx="295330" cy="1543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68" name="Rectangle 15">
            <a:extLst>
              <a:ext uri="{FF2B5EF4-FFF2-40B4-BE49-F238E27FC236}">
                <a16:creationId xmlns:a16="http://schemas.microsoft.com/office/drawing/2014/main" id="{40B8F29A-9C23-58A5-62DC-596B246D1DBE}"/>
              </a:ext>
            </a:extLst>
          </p:cNvPr>
          <p:cNvSpPr/>
          <p:nvPr/>
        </p:nvSpPr>
        <p:spPr>
          <a:xfrm>
            <a:off x="5106856" y="5033084"/>
            <a:ext cx="295330" cy="1543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pic>
        <p:nvPicPr>
          <p:cNvPr id="69" name="Graphic 16" descr="User Crown Male with solid fill">
            <a:extLst>
              <a:ext uri="{FF2B5EF4-FFF2-40B4-BE49-F238E27FC236}">
                <a16:creationId xmlns:a16="http://schemas.microsoft.com/office/drawing/2014/main" id="{2AEA77BB-74AE-2FEE-0C60-D5C45C14F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331" y="3246593"/>
            <a:ext cx="408943" cy="408943"/>
          </a:xfrm>
          <a:prstGeom prst="rect">
            <a:avLst/>
          </a:prstGeom>
        </p:spPr>
      </p:pic>
      <p:cxnSp>
        <p:nvCxnSpPr>
          <p:cNvPr id="70" name="Straight Arrow Connector 17">
            <a:extLst>
              <a:ext uri="{FF2B5EF4-FFF2-40B4-BE49-F238E27FC236}">
                <a16:creationId xmlns:a16="http://schemas.microsoft.com/office/drawing/2014/main" id="{A9BDAEB9-0ADD-6F58-99D2-559E32F19D4B}"/>
              </a:ext>
            </a:extLst>
          </p:cNvPr>
          <p:cNvCxnSpPr>
            <a:cxnSpLocks/>
          </p:cNvCxnSpPr>
          <p:nvPr/>
        </p:nvCxnSpPr>
        <p:spPr>
          <a:xfrm>
            <a:off x="1511250" y="3399615"/>
            <a:ext cx="602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18">
            <a:extLst>
              <a:ext uri="{FF2B5EF4-FFF2-40B4-BE49-F238E27FC236}">
                <a16:creationId xmlns:a16="http://schemas.microsoft.com/office/drawing/2014/main" id="{C49C5452-74A6-7250-7521-404D2B02E3D1}"/>
              </a:ext>
            </a:extLst>
          </p:cNvPr>
          <p:cNvSpPr txBox="1"/>
          <p:nvPr/>
        </p:nvSpPr>
        <p:spPr>
          <a:xfrm>
            <a:off x="1489335" y="314642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Query</a:t>
            </a:r>
          </a:p>
        </p:txBody>
      </p:sp>
      <p:cxnSp>
        <p:nvCxnSpPr>
          <p:cNvPr id="72" name="Straight Arrow Connector 19">
            <a:extLst>
              <a:ext uri="{FF2B5EF4-FFF2-40B4-BE49-F238E27FC236}">
                <a16:creationId xmlns:a16="http://schemas.microsoft.com/office/drawing/2014/main" id="{570739E3-F42B-8B19-1FD9-7E995E8B57D3}"/>
              </a:ext>
            </a:extLst>
          </p:cNvPr>
          <p:cNvCxnSpPr>
            <a:cxnSpLocks/>
          </p:cNvCxnSpPr>
          <p:nvPr/>
        </p:nvCxnSpPr>
        <p:spPr>
          <a:xfrm flipH="1">
            <a:off x="1500659" y="3454960"/>
            <a:ext cx="612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20">
            <a:extLst>
              <a:ext uri="{FF2B5EF4-FFF2-40B4-BE49-F238E27FC236}">
                <a16:creationId xmlns:a16="http://schemas.microsoft.com/office/drawing/2014/main" id="{6C9EDEE4-13B1-FF24-2760-A3EADAF9AFFA}"/>
              </a:ext>
            </a:extLst>
          </p:cNvPr>
          <p:cNvSpPr txBox="1"/>
          <p:nvPr/>
        </p:nvSpPr>
        <p:spPr>
          <a:xfrm>
            <a:off x="1451103" y="342043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/>
              <a:t>Response</a:t>
            </a:r>
            <a:endParaRPr lang="en-US" sz="1000" b="1"/>
          </a:p>
        </p:txBody>
      </p:sp>
      <p:sp>
        <p:nvSpPr>
          <p:cNvPr id="74" name="TextBox 5">
            <a:extLst>
              <a:ext uri="{FF2B5EF4-FFF2-40B4-BE49-F238E27FC236}">
                <a16:creationId xmlns:a16="http://schemas.microsoft.com/office/drawing/2014/main" id="{B77CDD20-628C-0F71-CD07-F915B646C428}"/>
              </a:ext>
            </a:extLst>
          </p:cNvPr>
          <p:cNvSpPr txBox="1"/>
          <p:nvPr/>
        </p:nvSpPr>
        <p:spPr>
          <a:xfrm>
            <a:off x="2277346" y="276868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LLM App</a:t>
            </a:r>
          </a:p>
        </p:txBody>
      </p:sp>
      <p:sp>
        <p:nvSpPr>
          <p:cNvPr id="75" name="Rectangle: Rounded Corners 6">
            <a:extLst>
              <a:ext uri="{FF2B5EF4-FFF2-40B4-BE49-F238E27FC236}">
                <a16:creationId xmlns:a16="http://schemas.microsoft.com/office/drawing/2014/main" id="{5C78B3DA-7AE3-D44B-9B63-D8CEECE8551E}"/>
              </a:ext>
            </a:extLst>
          </p:cNvPr>
          <p:cNvSpPr/>
          <p:nvPr/>
        </p:nvSpPr>
        <p:spPr>
          <a:xfrm>
            <a:off x="3522265" y="3129480"/>
            <a:ext cx="2249483" cy="599039"/>
          </a:xfrm>
          <a:prstGeom prst="roundRect">
            <a:avLst>
              <a:gd name="adj" fmla="val 6111"/>
            </a:avLst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Other LLM </a:t>
            </a:r>
            <a:r>
              <a:rPr lang="en-US" altLang="zh-CN" b="1" dirty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9253000-56F9-5878-A9FF-1DE7AD7D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0" y="153224"/>
            <a:ext cx="11091040" cy="698114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Optimization: App-centric Scheduling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0225EEC-E69F-7B26-01F3-E74639E8F62B}"/>
              </a:ext>
            </a:extLst>
          </p:cNvPr>
          <p:cNvSpPr txBox="1"/>
          <p:nvPr/>
        </p:nvSpPr>
        <p:spPr>
          <a:xfrm>
            <a:off x="976816" y="1596489"/>
            <a:ext cx="9358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Schedule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requests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from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the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same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app</a:t>
            </a:r>
            <a:r>
              <a:rPr kumimoji="1" lang="zh-CN" altLang="en-US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sz="3200" dirty="0">
                <a:latin typeface="Alibaba Sans" panose="020B0503020203040204" pitchFamily="34" charset="0"/>
                <a:cs typeface="Alibaba Sans" panose="020B0503020203040204" pitchFamily="34" charset="0"/>
              </a:rPr>
              <a:t>together</a:t>
            </a:r>
            <a:endParaRPr kumimoji="1" lang="zh-CN" altLang="en-US" sz="3200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B80829-D276-357C-C216-BFA891D6374D}"/>
              </a:ext>
            </a:extLst>
          </p:cNvPr>
          <p:cNvSpPr txBox="1"/>
          <p:nvPr/>
        </p:nvSpPr>
        <p:spPr>
          <a:xfrm>
            <a:off x="6571951" y="3471115"/>
            <a:ext cx="4979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Avoid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unnecessary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network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communication</a:t>
            </a:r>
          </a:p>
          <a:p>
            <a:endParaRPr kumimoji="1" lang="en-US" altLang="zh-CN" dirty="0"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Avoid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queuing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delay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from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other</a:t>
            </a:r>
            <a:r>
              <a:rPr kumimoji="1" lang="zh-CN" altLang="en-US" dirty="0"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apps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42" grpId="0"/>
      <p:bldP spid="47" grpId="0" animBg="1"/>
      <p:bldP spid="50" grpId="0" animBg="1"/>
      <p:bldP spid="51" grpId="0" animBg="1"/>
      <p:bldP spid="60" grpId="0" animBg="1"/>
      <p:bldP spid="61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0CD1B59-3A41-F152-E473-26F15F66E5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083092" y="3376682"/>
            <a:ext cx="11927" cy="648000"/>
          </a:xfrm>
          <a:prstGeom prst="bentConnector3">
            <a:avLst>
              <a:gd name="adj1" fmla="val -10166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F6374B8-6652-AAC8-8F73-137207C3CCE4}"/>
              </a:ext>
            </a:extLst>
          </p:cNvPr>
          <p:cNvCxnSpPr>
            <a:cxnSpLocks/>
            <a:stCxn id="143" idx="3"/>
            <a:endCxn id="166" idx="1"/>
          </p:cNvCxnSpPr>
          <p:nvPr/>
        </p:nvCxnSpPr>
        <p:spPr>
          <a:xfrm flipV="1">
            <a:off x="8586653" y="4051478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C29F8BD-4E16-1D4B-722E-6446EF8CA310}"/>
              </a:ext>
            </a:extLst>
          </p:cNvPr>
          <p:cNvCxnSpPr>
            <a:cxnSpLocks/>
          </p:cNvCxnSpPr>
          <p:nvPr/>
        </p:nvCxnSpPr>
        <p:spPr>
          <a:xfrm>
            <a:off x="8063778" y="2736391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D042EB5-3876-EB40-F415-40822FFEE687}"/>
              </a:ext>
            </a:extLst>
          </p:cNvPr>
          <p:cNvCxnSpPr>
            <a:cxnSpLocks/>
          </p:cNvCxnSpPr>
          <p:nvPr/>
        </p:nvCxnSpPr>
        <p:spPr>
          <a:xfrm>
            <a:off x="8063778" y="3090952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FE74CA1-9BF5-DA8F-568C-E521622AC99B}"/>
              </a:ext>
            </a:extLst>
          </p:cNvPr>
          <p:cNvCxnSpPr>
            <a:cxnSpLocks/>
          </p:cNvCxnSpPr>
          <p:nvPr/>
        </p:nvCxnSpPr>
        <p:spPr>
          <a:xfrm>
            <a:off x="8063778" y="3442134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D85795-CDAC-C3B7-7314-7ED5CAFF9230}"/>
              </a:ext>
            </a:extLst>
          </p:cNvPr>
          <p:cNvCxnSpPr>
            <a:cxnSpLocks/>
          </p:cNvCxnSpPr>
          <p:nvPr/>
        </p:nvCxnSpPr>
        <p:spPr>
          <a:xfrm flipV="1">
            <a:off x="7669256" y="3451290"/>
            <a:ext cx="0" cy="146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86335A-13A4-A64B-6D57-84D371348ECC}"/>
              </a:ext>
            </a:extLst>
          </p:cNvPr>
          <p:cNvCxnSpPr>
            <a:cxnSpLocks/>
          </p:cNvCxnSpPr>
          <p:nvPr/>
        </p:nvCxnSpPr>
        <p:spPr>
          <a:xfrm flipV="1">
            <a:off x="7668848" y="2736391"/>
            <a:ext cx="0" cy="16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4CC9E69-6269-AF6D-265B-3F651865B58A}"/>
              </a:ext>
            </a:extLst>
          </p:cNvPr>
          <p:cNvCxnSpPr>
            <a:cxnSpLocks/>
          </p:cNvCxnSpPr>
          <p:nvPr/>
        </p:nvCxnSpPr>
        <p:spPr>
          <a:xfrm flipV="1">
            <a:off x="7671208" y="3081308"/>
            <a:ext cx="0" cy="16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5FFC9B-94B8-E096-F6DC-9534B53DAC7B}"/>
              </a:ext>
            </a:extLst>
          </p:cNvPr>
          <p:cNvCxnSpPr>
            <a:cxnSpLocks/>
          </p:cNvCxnSpPr>
          <p:nvPr/>
        </p:nvCxnSpPr>
        <p:spPr>
          <a:xfrm flipH="1">
            <a:off x="7158721" y="632821"/>
            <a:ext cx="0" cy="75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E325BE-1260-D02F-A0F5-A0CB370403C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785129" y="948732"/>
            <a:ext cx="1" cy="4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414AD7-5BE7-4428-A823-AD73C22E0E6C}"/>
              </a:ext>
            </a:extLst>
          </p:cNvPr>
          <p:cNvSpPr/>
          <p:nvPr/>
        </p:nvSpPr>
        <p:spPr>
          <a:xfrm>
            <a:off x="1366298" y="46293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F23BA7-2120-F481-5DC0-0FF4E7F875D9}"/>
              </a:ext>
            </a:extLst>
          </p:cNvPr>
          <p:cNvSpPr/>
          <p:nvPr/>
        </p:nvSpPr>
        <p:spPr>
          <a:xfrm>
            <a:off x="1366298" y="76773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7A025-33B8-307F-2958-BF6A438A325E}"/>
              </a:ext>
            </a:extLst>
          </p:cNvPr>
          <p:cNvSpPr txBox="1"/>
          <p:nvPr/>
        </p:nvSpPr>
        <p:spPr>
          <a:xfrm rot="5400000">
            <a:off x="1724935" y="106089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F3349C-6374-DA6D-CE37-4C043AEEDA8C}"/>
              </a:ext>
            </a:extLst>
          </p:cNvPr>
          <p:cNvSpPr/>
          <p:nvPr/>
        </p:nvSpPr>
        <p:spPr>
          <a:xfrm>
            <a:off x="1378225" y="133821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AB5E6-F1A9-FB39-B661-CF7F43207BE5}"/>
              </a:ext>
            </a:extLst>
          </p:cNvPr>
          <p:cNvSpPr/>
          <p:nvPr/>
        </p:nvSpPr>
        <p:spPr>
          <a:xfrm>
            <a:off x="2430006" y="462741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99AC3C-2FAC-C015-5F2E-AC4414C4826F}"/>
              </a:ext>
            </a:extLst>
          </p:cNvPr>
          <p:cNvSpPr/>
          <p:nvPr/>
        </p:nvSpPr>
        <p:spPr>
          <a:xfrm>
            <a:off x="2430006" y="767736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A20D43-6A12-E8E7-3D0E-A795EFDF5F46}"/>
              </a:ext>
            </a:extLst>
          </p:cNvPr>
          <p:cNvSpPr/>
          <p:nvPr/>
        </p:nvSpPr>
        <p:spPr>
          <a:xfrm>
            <a:off x="2430006" y="1338216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B5C8A-8BB9-2DD2-74EA-EC44735546AD}"/>
              </a:ext>
            </a:extLst>
          </p:cNvPr>
          <p:cNvSpPr txBox="1"/>
          <p:nvPr/>
        </p:nvSpPr>
        <p:spPr>
          <a:xfrm rot="5400000">
            <a:off x="2588627" y="10608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648BF-C283-8195-5A4E-EE03A0F7D59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6298" y="562132"/>
            <a:ext cx="163708" cy="19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92EF7-7E05-0EB4-AB10-F0B8A8043E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66298" y="867127"/>
            <a:ext cx="163708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DB8615-A9F1-1D54-5201-87D3F9D670B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78225" y="1437607"/>
            <a:ext cx="151781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5DBB2-308C-7CE6-9060-8E4D1FA17E9F}"/>
              </a:ext>
            </a:extLst>
          </p:cNvPr>
          <p:cNvSpPr/>
          <p:nvPr/>
        </p:nvSpPr>
        <p:spPr>
          <a:xfrm>
            <a:off x="3217185" y="462741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A81F70-7A99-1E14-BCAE-A18058738A63}"/>
              </a:ext>
            </a:extLst>
          </p:cNvPr>
          <p:cNvSpPr/>
          <p:nvPr/>
        </p:nvSpPr>
        <p:spPr>
          <a:xfrm>
            <a:off x="3217184" y="773036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3DB7BB-DC86-84A4-711A-B5CA626A70D7}"/>
              </a:ext>
            </a:extLst>
          </p:cNvPr>
          <p:cNvSpPr/>
          <p:nvPr/>
        </p:nvSpPr>
        <p:spPr>
          <a:xfrm>
            <a:off x="3217184" y="1335564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B3221A-9A6E-9DCE-B9AE-001B905A21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29004" y="562132"/>
            <a:ext cx="188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81C454-194E-014D-88AC-1BF4626CDCB0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3029004" y="867127"/>
            <a:ext cx="18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FFAC74-DAD2-B465-8DA1-3EC8B29E9DB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029004" y="1434955"/>
            <a:ext cx="188180" cy="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9722D18-F6B1-9C2B-FD06-647C46BC12B8}"/>
              </a:ext>
            </a:extLst>
          </p:cNvPr>
          <p:cNvSpPr txBox="1"/>
          <p:nvPr/>
        </p:nvSpPr>
        <p:spPr>
          <a:xfrm rot="5400000">
            <a:off x="3311558" y="105608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FA1D72-2D51-FAEF-5D06-EF4FE55C3762}"/>
              </a:ext>
            </a:extLst>
          </p:cNvPr>
          <p:cNvSpPr/>
          <p:nvPr/>
        </p:nvSpPr>
        <p:spPr>
          <a:xfrm>
            <a:off x="4037665" y="991325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82CF28-6A20-7AD3-8AF9-77870CA80F20}"/>
              </a:ext>
            </a:extLst>
          </p:cNvPr>
          <p:cNvSpPr/>
          <p:nvPr/>
        </p:nvSpPr>
        <p:spPr>
          <a:xfrm>
            <a:off x="4758028" y="784695"/>
            <a:ext cx="926356" cy="6158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Summary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5BB4FF-8E8B-BD2D-104E-7C9C63CB421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4636663" y="1090716"/>
            <a:ext cx="121365" cy="1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5B8CD8C-A91E-F28B-2358-60CEA14CAD11}"/>
              </a:ext>
            </a:extLst>
          </p:cNvPr>
          <p:cNvSpPr/>
          <p:nvPr/>
        </p:nvSpPr>
        <p:spPr>
          <a:xfrm>
            <a:off x="5827319" y="445150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32830AF-B28D-B0C5-1E1C-66520DC0BD6B}"/>
              </a:ext>
            </a:extLst>
          </p:cNvPr>
          <p:cNvSpPr/>
          <p:nvPr/>
        </p:nvSpPr>
        <p:spPr>
          <a:xfrm>
            <a:off x="5827319" y="749950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EAA6C5-80A8-EBFB-CF37-B640AD123554}"/>
              </a:ext>
            </a:extLst>
          </p:cNvPr>
          <p:cNvSpPr txBox="1"/>
          <p:nvPr/>
        </p:nvSpPr>
        <p:spPr>
          <a:xfrm rot="5400000">
            <a:off x="6175085" y="107167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51CAF9B-A6A1-4F9B-5255-B4621FDEF91C}"/>
              </a:ext>
            </a:extLst>
          </p:cNvPr>
          <p:cNvSpPr/>
          <p:nvPr/>
        </p:nvSpPr>
        <p:spPr>
          <a:xfrm>
            <a:off x="5839246" y="1384263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200C5F-0B24-AA68-69BD-A960E54C9D55}"/>
              </a:ext>
            </a:extLst>
          </p:cNvPr>
          <p:cNvSpPr/>
          <p:nvPr/>
        </p:nvSpPr>
        <p:spPr>
          <a:xfrm>
            <a:off x="6941827" y="444955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865351-DB8E-D0A7-B422-18CEA1BB57E7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 flipV="1">
            <a:off x="6727319" y="544346"/>
            <a:ext cx="214508" cy="19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8FE49D8-EAF5-63C2-A357-582B5C4B8868}"/>
              </a:ext>
            </a:extLst>
          </p:cNvPr>
          <p:cNvSpPr/>
          <p:nvPr/>
        </p:nvSpPr>
        <p:spPr>
          <a:xfrm>
            <a:off x="6941827" y="742933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FC39F1-6D4A-4D39-76BD-EA52FC9C0B0D}"/>
              </a:ext>
            </a:extLst>
          </p:cNvPr>
          <p:cNvSpPr txBox="1"/>
          <p:nvPr/>
        </p:nvSpPr>
        <p:spPr>
          <a:xfrm>
            <a:off x="6675797" y="6748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517A102-6D62-9454-DD07-2FA900B862A8}"/>
              </a:ext>
            </a:extLst>
          </p:cNvPr>
          <p:cNvSpPr/>
          <p:nvPr/>
        </p:nvSpPr>
        <p:spPr>
          <a:xfrm>
            <a:off x="7563156" y="749097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F364C09-CF5E-B444-549E-67739510FFE4}"/>
              </a:ext>
            </a:extLst>
          </p:cNvPr>
          <p:cNvCxnSpPr>
            <a:cxnSpLocks/>
          </p:cNvCxnSpPr>
          <p:nvPr/>
        </p:nvCxnSpPr>
        <p:spPr>
          <a:xfrm>
            <a:off x="7385774" y="847592"/>
            <a:ext cx="181894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AB276DD-D8E7-228A-3FFB-3073767F4EA0}"/>
              </a:ext>
            </a:extLst>
          </p:cNvPr>
          <p:cNvSpPr/>
          <p:nvPr/>
        </p:nvSpPr>
        <p:spPr>
          <a:xfrm>
            <a:off x="6941827" y="1384263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80D39-CD69-B3DF-8542-51F21DFABD23}"/>
              </a:ext>
            </a:extLst>
          </p:cNvPr>
          <p:cNvSpPr txBox="1"/>
          <p:nvPr/>
        </p:nvSpPr>
        <p:spPr>
          <a:xfrm>
            <a:off x="6675797" y="129898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9091440-0C7E-F283-CB31-064F967448DE}"/>
              </a:ext>
            </a:extLst>
          </p:cNvPr>
          <p:cNvSpPr/>
          <p:nvPr/>
        </p:nvSpPr>
        <p:spPr>
          <a:xfrm>
            <a:off x="7563156" y="1384263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0CFB6C-DBD2-D594-0DC3-B15D72553BF3}"/>
              </a:ext>
            </a:extLst>
          </p:cNvPr>
          <p:cNvSpPr txBox="1"/>
          <p:nvPr/>
        </p:nvSpPr>
        <p:spPr>
          <a:xfrm>
            <a:off x="7322672" y="129898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E14462-C0D2-D4E2-0223-DA424DF4EDA9}"/>
              </a:ext>
            </a:extLst>
          </p:cNvPr>
          <p:cNvSpPr txBox="1"/>
          <p:nvPr/>
        </p:nvSpPr>
        <p:spPr>
          <a:xfrm rot="10800000">
            <a:off x="7962050" y="1408891"/>
            <a:ext cx="3385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9666BFB-407C-A6AE-7406-18EF6809CA16}"/>
              </a:ext>
            </a:extLst>
          </p:cNvPr>
          <p:cNvSpPr/>
          <p:nvPr/>
        </p:nvSpPr>
        <p:spPr>
          <a:xfrm>
            <a:off x="8257178" y="1384263"/>
            <a:ext cx="514654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altLang="zh-CN" sz="1200" b="1" baseline="-25000">
                <a:solidFill>
                  <a:schemeClr val="tx1"/>
                </a:solidFill>
              </a:rPr>
              <a:t>N-1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CEFE2C4-33E6-7E50-41FD-520256F7D430}"/>
              </a:ext>
            </a:extLst>
          </p:cNvPr>
          <p:cNvSpPr/>
          <p:nvPr/>
        </p:nvSpPr>
        <p:spPr>
          <a:xfrm>
            <a:off x="8982895" y="1384263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B2F504A-A5EB-8FA8-F309-E07FFC11DE4C}"/>
              </a:ext>
            </a:extLst>
          </p:cNvPr>
          <p:cNvCxnSpPr>
            <a:cxnSpLocks/>
          </p:cNvCxnSpPr>
          <p:nvPr/>
        </p:nvCxnSpPr>
        <p:spPr>
          <a:xfrm>
            <a:off x="8758933" y="1483654"/>
            <a:ext cx="223962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DF80AE47-AE6D-B5AC-912D-1807974105C4}"/>
              </a:ext>
            </a:extLst>
          </p:cNvPr>
          <p:cNvSpPr/>
          <p:nvPr/>
        </p:nvSpPr>
        <p:spPr>
          <a:xfrm>
            <a:off x="9788671" y="1204623"/>
            <a:ext cx="905260" cy="4999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Summary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102046D-0575-9DEB-E959-CB91553FB2FA}"/>
              </a:ext>
            </a:extLst>
          </p:cNvPr>
          <p:cNvCxnSpPr>
            <a:cxnSpLocks/>
          </p:cNvCxnSpPr>
          <p:nvPr/>
        </p:nvCxnSpPr>
        <p:spPr>
          <a:xfrm flipV="1">
            <a:off x="9584470" y="1478473"/>
            <a:ext cx="204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B79EB-FD85-F0A0-BD9D-607047FB0D96}"/>
              </a:ext>
            </a:extLst>
          </p:cNvPr>
          <p:cNvSpPr txBox="1"/>
          <p:nvPr/>
        </p:nvSpPr>
        <p:spPr>
          <a:xfrm>
            <a:off x="2032596" y="1704610"/>
            <a:ext cx="296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(1) Map-Reduce </a:t>
            </a:r>
            <a:r>
              <a:rPr lang="en-US" altLang="zh-CN" b="1"/>
              <a:t>Summary</a:t>
            </a:r>
            <a:endParaRPr lang="en-US" b="1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06A1F7-6417-EF8E-F0FA-B4C845A0F7AD}"/>
              </a:ext>
            </a:extLst>
          </p:cNvPr>
          <p:cNvSpPr txBox="1"/>
          <p:nvPr/>
        </p:nvSpPr>
        <p:spPr>
          <a:xfrm>
            <a:off x="7291719" y="1704610"/>
            <a:ext cx="22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(2) Chain Summary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2A11E5-B5E7-B865-DA97-40771F9E2F02}"/>
              </a:ext>
            </a:extLst>
          </p:cNvPr>
          <p:cNvCxnSpPr>
            <a:cxnSpLocks/>
          </p:cNvCxnSpPr>
          <p:nvPr/>
        </p:nvCxnSpPr>
        <p:spPr>
          <a:xfrm>
            <a:off x="5737119" y="339211"/>
            <a:ext cx="0" cy="43508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5166EC-2A2B-9D04-D081-283A706ACBB7}"/>
              </a:ext>
            </a:extLst>
          </p:cNvPr>
          <p:cNvSpPr txBox="1"/>
          <p:nvPr/>
        </p:nvSpPr>
        <p:spPr>
          <a:xfrm>
            <a:off x="7210846" y="4354381"/>
            <a:ext cx="24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(4) Multi-agent Coding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C304AE-337E-8C44-F2BA-6C01B3463EF3}"/>
              </a:ext>
            </a:extLst>
          </p:cNvPr>
          <p:cNvSpPr txBox="1"/>
          <p:nvPr/>
        </p:nvSpPr>
        <p:spPr>
          <a:xfrm>
            <a:off x="2369623" y="4354381"/>
            <a:ext cx="202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(3) Chat Search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6F21250-9731-38DE-7880-079711279CCD}"/>
              </a:ext>
            </a:extLst>
          </p:cNvPr>
          <p:cNvSpPr/>
          <p:nvPr/>
        </p:nvSpPr>
        <p:spPr>
          <a:xfrm>
            <a:off x="2693673" y="2578835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Query Rewriter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487C320-207F-E485-DC45-11763D096836}"/>
              </a:ext>
            </a:extLst>
          </p:cNvPr>
          <p:cNvSpPr/>
          <p:nvPr/>
        </p:nvSpPr>
        <p:spPr>
          <a:xfrm>
            <a:off x="2693673" y="2933396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LLM-powered Search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4677AFE-8A0F-024A-8DC8-715DF271AB98}"/>
              </a:ext>
            </a:extLst>
          </p:cNvPr>
          <p:cNvSpPr/>
          <p:nvPr/>
        </p:nvSpPr>
        <p:spPr>
          <a:xfrm>
            <a:off x="2693673" y="3287957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QA w/ search result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17AE8F9-1093-CD2C-9D66-00DE0D9CD14E}"/>
              </a:ext>
            </a:extLst>
          </p:cNvPr>
          <p:cNvSpPr/>
          <p:nvPr/>
        </p:nvSpPr>
        <p:spPr>
          <a:xfrm>
            <a:off x="2693673" y="3642518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Safety Checker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39650BC-B13F-56A8-EB7D-DA3E513808E3}"/>
              </a:ext>
            </a:extLst>
          </p:cNvPr>
          <p:cNvSpPr/>
          <p:nvPr/>
        </p:nvSpPr>
        <p:spPr>
          <a:xfrm>
            <a:off x="4671043" y="3081308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768FC2-343F-96C1-5941-02AC15962D64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4185307" y="2678226"/>
            <a:ext cx="485736" cy="50247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B00AF5-D8C3-32B0-B67A-72F7C17B8A75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4185307" y="3032787"/>
            <a:ext cx="485736" cy="14791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BF8E866-BA79-A350-3C19-3867EDDBC58C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4185307" y="3180699"/>
            <a:ext cx="485736" cy="20664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D9B264-1926-BA44-F59D-7A733E208D60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185307" y="3180699"/>
            <a:ext cx="485736" cy="5612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E5620F-239F-C75B-1138-9228322B2E49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3439490" y="2777617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145CF-FFB5-EE8E-FBCC-F6BAF591F97F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3439490" y="3132178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39234F-BBAD-50C6-F91A-09F55552572B}"/>
              </a:ext>
            </a:extLst>
          </p:cNvPr>
          <p:cNvSpPr/>
          <p:nvPr/>
        </p:nvSpPr>
        <p:spPr>
          <a:xfrm>
            <a:off x="4477558" y="3741909"/>
            <a:ext cx="926356" cy="420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</a:t>
            </a:r>
            <a:r>
              <a:rPr lang="en-US" altLang="zh-CN" sz="1200" b="1">
                <a:solidFill>
                  <a:schemeClr val="tx1"/>
                </a:solidFill>
              </a:rPr>
              <a:t>Answer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0E388E7-7766-7E7E-4B71-9765B560E1DE}"/>
              </a:ext>
            </a:extLst>
          </p:cNvPr>
          <p:cNvCxnSpPr>
            <a:cxnSpLocks/>
          </p:cNvCxnSpPr>
          <p:nvPr/>
        </p:nvCxnSpPr>
        <p:spPr>
          <a:xfrm>
            <a:off x="3439490" y="3483360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CDE220A-B68C-9A79-9188-D990A5D936C8}"/>
              </a:ext>
            </a:extLst>
          </p:cNvPr>
          <p:cNvCxnSpPr>
            <a:stCxn id="95" idx="2"/>
            <a:endCxn id="109" idx="1"/>
          </p:cNvCxnSpPr>
          <p:nvPr/>
        </p:nvCxnSpPr>
        <p:spPr>
          <a:xfrm rot="16200000" flipH="1">
            <a:off x="3903011" y="3377779"/>
            <a:ext cx="111026" cy="10380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20BB90E-2B3C-818B-197F-54C6A867CBD1}"/>
              </a:ext>
            </a:extLst>
          </p:cNvPr>
          <p:cNvSpPr/>
          <p:nvPr/>
        </p:nvSpPr>
        <p:spPr>
          <a:xfrm>
            <a:off x="1466600" y="2535964"/>
            <a:ext cx="937645" cy="478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User Query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52E0035-0498-BAB9-8115-1EA240A0C815}"/>
              </a:ext>
            </a:extLst>
          </p:cNvPr>
          <p:cNvCxnSpPr>
            <a:cxnSpLocks/>
          </p:cNvCxnSpPr>
          <p:nvPr/>
        </p:nvCxnSpPr>
        <p:spPr>
          <a:xfrm flipV="1">
            <a:off x="2408797" y="2680591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EB2EC93-1A7C-AC9A-8018-09C149C889C0}"/>
              </a:ext>
            </a:extLst>
          </p:cNvPr>
          <p:cNvCxnSpPr>
            <a:cxnSpLocks/>
          </p:cNvCxnSpPr>
          <p:nvPr/>
        </p:nvCxnSpPr>
        <p:spPr>
          <a:xfrm>
            <a:off x="1366298" y="2220343"/>
            <a:ext cx="9285226" cy="443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1BAFF70-8921-4024-27EF-6FC0AE61A280}"/>
              </a:ext>
            </a:extLst>
          </p:cNvPr>
          <p:cNvSpPr/>
          <p:nvPr/>
        </p:nvSpPr>
        <p:spPr>
          <a:xfrm>
            <a:off x="7083092" y="2537609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Product Manger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A675EB1-D647-1C20-8058-3EED8DF0015E}"/>
              </a:ext>
            </a:extLst>
          </p:cNvPr>
          <p:cNvSpPr/>
          <p:nvPr/>
        </p:nvSpPr>
        <p:spPr>
          <a:xfrm>
            <a:off x="7083092" y="2892170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Architect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9F3DF29-CBD2-BCDF-C8EA-EF63C4C40551}"/>
              </a:ext>
            </a:extLst>
          </p:cNvPr>
          <p:cNvSpPr/>
          <p:nvPr/>
        </p:nvSpPr>
        <p:spPr>
          <a:xfrm>
            <a:off x="7083092" y="3246731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4A1F68E-C2E0-A202-F5AD-ACDCBA4CA59A}"/>
              </a:ext>
            </a:extLst>
          </p:cNvPr>
          <p:cNvSpPr/>
          <p:nvPr/>
        </p:nvSpPr>
        <p:spPr>
          <a:xfrm>
            <a:off x="7095019" y="3955854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QA Tester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132E6DC-3107-9D6D-07A5-FD34D3B5018E}"/>
              </a:ext>
            </a:extLst>
          </p:cNvPr>
          <p:cNvSpPr/>
          <p:nvPr/>
        </p:nvSpPr>
        <p:spPr>
          <a:xfrm>
            <a:off x="7083092" y="3601292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Code Reviewer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B51A6CE-E1F6-7BDD-05EB-2FBB5E6C3EF7}"/>
              </a:ext>
            </a:extLst>
          </p:cNvPr>
          <p:cNvSpPr/>
          <p:nvPr/>
        </p:nvSpPr>
        <p:spPr>
          <a:xfrm>
            <a:off x="9060462" y="3180460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BA9DCD6-A65F-8589-5017-911F1BA3524B}"/>
              </a:ext>
            </a:extLst>
          </p:cNvPr>
          <p:cNvCxnSpPr>
            <a:stCxn id="140" idx="3"/>
            <a:endCxn id="145" idx="1"/>
          </p:cNvCxnSpPr>
          <p:nvPr/>
        </p:nvCxnSpPr>
        <p:spPr>
          <a:xfrm>
            <a:off x="8574726" y="2637000"/>
            <a:ext cx="485736" cy="64285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FADDFBD-7483-60A8-47EA-40B2CCA2BDBB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8574726" y="2991561"/>
            <a:ext cx="485736" cy="28829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914871-126B-1CC0-0373-2A10C97D86ED}"/>
              </a:ext>
            </a:extLst>
          </p:cNvPr>
          <p:cNvCxnSpPr>
            <a:cxnSpLocks/>
            <a:stCxn id="142" idx="3"/>
            <a:endCxn id="145" idx="1"/>
          </p:cNvCxnSpPr>
          <p:nvPr/>
        </p:nvCxnSpPr>
        <p:spPr>
          <a:xfrm flipV="1">
            <a:off x="8574726" y="3279851"/>
            <a:ext cx="485736" cy="6627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474C2A4-9497-1753-60FB-5B877BFC7EF9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8574726" y="3279851"/>
            <a:ext cx="485736" cy="42083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034E610-410B-5F6C-EB38-FA4421DEF517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8586653" y="3279851"/>
            <a:ext cx="473809" cy="77539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F590C6C-6F98-C767-25BF-DDE01EB7C19F}"/>
              </a:ext>
            </a:extLst>
          </p:cNvPr>
          <p:cNvCxnSpPr>
            <a:cxnSpLocks/>
          </p:cNvCxnSpPr>
          <p:nvPr/>
        </p:nvCxnSpPr>
        <p:spPr>
          <a:xfrm rot="10800000">
            <a:off x="7077126" y="3304682"/>
            <a:ext cx="11927" cy="792000"/>
          </a:xfrm>
          <a:prstGeom prst="bentConnector3">
            <a:avLst>
              <a:gd name="adj1" fmla="val 20166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7A8478D-7847-CD94-F9A6-960F9FDE1753}"/>
              </a:ext>
            </a:extLst>
          </p:cNvPr>
          <p:cNvSpPr/>
          <p:nvPr/>
        </p:nvSpPr>
        <p:spPr>
          <a:xfrm>
            <a:off x="8866977" y="3841061"/>
            <a:ext cx="926356" cy="420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Code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54A25217-DD03-A0C1-DB5E-698545B5F467}"/>
              </a:ext>
            </a:extLst>
          </p:cNvPr>
          <p:cNvSpPr/>
          <p:nvPr/>
        </p:nvSpPr>
        <p:spPr>
          <a:xfrm rot="16200000">
            <a:off x="6415422" y="2624330"/>
            <a:ext cx="526761" cy="207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</a:t>
            </a:r>
            <a:r>
              <a:rPr lang="en-US" altLang="zh-CN" sz="1200" b="1">
                <a:solidFill>
                  <a:schemeClr val="tx1"/>
                </a:solidFill>
              </a:rPr>
              <a:t>ask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F1FBF3-2714-B44C-016A-1C39B7661A09}"/>
              </a:ext>
            </a:extLst>
          </p:cNvPr>
          <p:cNvCxnSpPr>
            <a:cxnSpLocks/>
          </p:cNvCxnSpPr>
          <p:nvPr/>
        </p:nvCxnSpPr>
        <p:spPr>
          <a:xfrm flipV="1">
            <a:off x="6784890" y="2633815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0406FC6-AF31-0938-58AA-9F5EF133E258}"/>
              </a:ext>
            </a:extLst>
          </p:cNvPr>
          <p:cNvCxnSpPr>
            <a:cxnSpLocks/>
          </p:cNvCxnSpPr>
          <p:nvPr/>
        </p:nvCxnSpPr>
        <p:spPr>
          <a:xfrm>
            <a:off x="8982895" y="477710"/>
            <a:ext cx="377983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CBE3BC7-2053-483A-34D2-A013A768BD7C}"/>
              </a:ext>
            </a:extLst>
          </p:cNvPr>
          <p:cNvSpPr txBox="1"/>
          <p:nvPr/>
        </p:nvSpPr>
        <p:spPr>
          <a:xfrm>
            <a:off x="9414847" y="339211"/>
            <a:ext cx="108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/>
              <a:t>LLM Request</a:t>
            </a:r>
            <a:endParaRPr lang="en-US" sz="1200" b="1" i="1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798EFC6D-857B-0A2D-361B-433211056A0D}"/>
              </a:ext>
            </a:extLst>
          </p:cNvPr>
          <p:cNvSpPr/>
          <p:nvPr/>
        </p:nvSpPr>
        <p:spPr>
          <a:xfrm>
            <a:off x="3958827" y="671280"/>
            <a:ext cx="756000" cy="17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14DDFEC-5A0D-8383-7451-47CBA4824FF2}"/>
              </a:ext>
            </a:extLst>
          </p:cNvPr>
          <p:cNvCxnSpPr/>
          <p:nvPr/>
        </p:nvCxnSpPr>
        <p:spPr>
          <a:xfrm>
            <a:off x="4114800" y="671280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17B2D6E-C457-929A-232E-8B9E94DEEEC3}"/>
              </a:ext>
            </a:extLst>
          </p:cNvPr>
          <p:cNvCxnSpPr/>
          <p:nvPr/>
        </p:nvCxnSpPr>
        <p:spPr>
          <a:xfrm>
            <a:off x="4257040" y="664353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B6C6333-40A0-485B-226E-B3BF438E8C3E}"/>
              </a:ext>
            </a:extLst>
          </p:cNvPr>
          <p:cNvCxnSpPr>
            <a:cxnSpLocks/>
          </p:cNvCxnSpPr>
          <p:nvPr/>
        </p:nvCxnSpPr>
        <p:spPr>
          <a:xfrm>
            <a:off x="4394200" y="668466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1DE3772-C286-1A86-23AE-D86B2AD77688}"/>
              </a:ext>
            </a:extLst>
          </p:cNvPr>
          <p:cNvCxnSpPr>
            <a:cxnSpLocks/>
          </p:cNvCxnSpPr>
          <p:nvPr/>
        </p:nvCxnSpPr>
        <p:spPr>
          <a:xfrm>
            <a:off x="4541520" y="671280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5E44A3EC-532A-CF3F-C6E7-FCB021B729F5}"/>
              </a:ext>
            </a:extLst>
          </p:cNvPr>
          <p:cNvCxnSpPr>
            <a:stCxn id="32" idx="3"/>
            <a:endCxn id="177" idx="0"/>
          </p:cNvCxnSpPr>
          <p:nvPr/>
        </p:nvCxnSpPr>
        <p:spPr>
          <a:xfrm>
            <a:off x="3661132" y="562132"/>
            <a:ext cx="675695" cy="1091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F6C2AC08-C6AA-483F-FDF8-FCDDC68FCFD4}"/>
              </a:ext>
            </a:extLst>
          </p:cNvPr>
          <p:cNvCxnSpPr>
            <a:stCxn id="33" idx="3"/>
            <a:endCxn id="177" idx="0"/>
          </p:cNvCxnSpPr>
          <p:nvPr/>
        </p:nvCxnSpPr>
        <p:spPr>
          <a:xfrm flipV="1">
            <a:off x="3661131" y="671280"/>
            <a:ext cx="675696" cy="201147"/>
          </a:xfrm>
          <a:prstGeom prst="bentConnector4">
            <a:avLst>
              <a:gd name="adj1" fmla="val 22029"/>
              <a:gd name="adj2" fmla="val 1530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32B1848D-00DA-F197-F8A8-8AA93C38BBC2}"/>
              </a:ext>
            </a:extLst>
          </p:cNvPr>
          <p:cNvCxnSpPr>
            <a:stCxn id="37" idx="3"/>
            <a:endCxn id="177" idx="0"/>
          </p:cNvCxnSpPr>
          <p:nvPr/>
        </p:nvCxnSpPr>
        <p:spPr>
          <a:xfrm flipV="1">
            <a:off x="3661131" y="671280"/>
            <a:ext cx="675696" cy="763675"/>
          </a:xfrm>
          <a:prstGeom prst="bentConnector4">
            <a:avLst>
              <a:gd name="adj1" fmla="val 22029"/>
              <a:gd name="adj2" fmla="val 1133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C9A8E99-0B5C-94C9-D7F8-2C965D9280B2}"/>
              </a:ext>
            </a:extLst>
          </p:cNvPr>
          <p:cNvCxnSpPr>
            <a:cxnSpLocks/>
            <a:stCxn id="177" idx="2"/>
            <a:endCxn id="50" idx="0"/>
          </p:cNvCxnSpPr>
          <p:nvPr/>
        </p:nvCxnSpPr>
        <p:spPr>
          <a:xfrm>
            <a:off x="4336827" y="842473"/>
            <a:ext cx="337" cy="14885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742D178-8CDF-4229-9D66-556D2F68F04E}"/>
              </a:ext>
            </a:extLst>
          </p:cNvPr>
          <p:cNvCxnSpPr>
            <a:cxnSpLocks/>
          </p:cNvCxnSpPr>
          <p:nvPr/>
        </p:nvCxnSpPr>
        <p:spPr>
          <a:xfrm>
            <a:off x="8981129" y="735576"/>
            <a:ext cx="37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8A3CDEA-EFD3-F47C-B8F5-3B06570B5FF0}"/>
              </a:ext>
            </a:extLst>
          </p:cNvPr>
          <p:cNvSpPr txBox="1"/>
          <p:nvPr/>
        </p:nvSpPr>
        <p:spPr>
          <a:xfrm>
            <a:off x="9413081" y="597077"/>
            <a:ext cx="141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959507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414AD7-5BE7-4428-A823-AD73C22E0E6C}"/>
              </a:ext>
            </a:extLst>
          </p:cNvPr>
          <p:cNvSpPr/>
          <p:nvPr/>
        </p:nvSpPr>
        <p:spPr>
          <a:xfrm>
            <a:off x="1366298" y="46293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F23BA7-2120-F481-5DC0-0FF4E7F875D9}"/>
              </a:ext>
            </a:extLst>
          </p:cNvPr>
          <p:cNvSpPr/>
          <p:nvPr/>
        </p:nvSpPr>
        <p:spPr>
          <a:xfrm>
            <a:off x="1366298" y="76773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7A025-33B8-307F-2958-BF6A438A325E}"/>
              </a:ext>
            </a:extLst>
          </p:cNvPr>
          <p:cNvSpPr txBox="1"/>
          <p:nvPr/>
        </p:nvSpPr>
        <p:spPr>
          <a:xfrm rot="5400000">
            <a:off x="1724935" y="106089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F3349C-6374-DA6D-CE37-4C043AEEDA8C}"/>
              </a:ext>
            </a:extLst>
          </p:cNvPr>
          <p:cNvSpPr/>
          <p:nvPr/>
        </p:nvSpPr>
        <p:spPr>
          <a:xfrm>
            <a:off x="1378225" y="133821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AB5E6-F1A9-FB39-B661-CF7F43207BE5}"/>
              </a:ext>
            </a:extLst>
          </p:cNvPr>
          <p:cNvSpPr/>
          <p:nvPr/>
        </p:nvSpPr>
        <p:spPr>
          <a:xfrm>
            <a:off x="2430006" y="462741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99AC3C-2FAC-C015-5F2E-AC4414C4826F}"/>
              </a:ext>
            </a:extLst>
          </p:cNvPr>
          <p:cNvSpPr/>
          <p:nvPr/>
        </p:nvSpPr>
        <p:spPr>
          <a:xfrm>
            <a:off x="2430006" y="767736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A20D43-6A12-E8E7-3D0E-A795EFDF5F46}"/>
              </a:ext>
            </a:extLst>
          </p:cNvPr>
          <p:cNvSpPr/>
          <p:nvPr/>
        </p:nvSpPr>
        <p:spPr>
          <a:xfrm>
            <a:off x="2430006" y="1338216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B5C8A-8BB9-2DD2-74EA-EC44735546AD}"/>
              </a:ext>
            </a:extLst>
          </p:cNvPr>
          <p:cNvSpPr txBox="1"/>
          <p:nvPr/>
        </p:nvSpPr>
        <p:spPr>
          <a:xfrm rot="5400000">
            <a:off x="2588627" y="10608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648BF-C283-8195-5A4E-EE03A0F7D59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66298" y="562132"/>
            <a:ext cx="163708" cy="19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92EF7-7E05-0EB4-AB10-F0B8A8043E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66298" y="867127"/>
            <a:ext cx="163708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DB8615-A9F1-1D54-5201-87D3F9D670B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78225" y="1437607"/>
            <a:ext cx="151781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5DBB2-308C-7CE6-9060-8E4D1FA17E9F}"/>
              </a:ext>
            </a:extLst>
          </p:cNvPr>
          <p:cNvSpPr/>
          <p:nvPr/>
        </p:nvSpPr>
        <p:spPr>
          <a:xfrm>
            <a:off x="3217185" y="462741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A81F70-7A99-1E14-BCAE-A18058738A63}"/>
              </a:ext>
            </a:extLst>
          </p:cNvPr>
          <p:cNvSpPr/>
          <p:nvPr/>
        </p:nvSpPr>
        <p:spPr>
          <a:xfrm>
            <a:off x="3217184" y="773036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3DB7BB-DC86-84A4-711A-B5CA626A70D7}"/>
              </a:ext>
            </a:extLst>
          </p:cNvPr>
          <p:cNvSpPr/>
          <p:nvPr/>
        </p:nvSpPr>
        <p:spPr>
          <a:xfrm>
            <a:off x="3217184" y="1335564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B3221A-9A6E-9DCE-B9AE-001B905A21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29004" y="562132"/>
            <a:ext cx="188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81C454-194E-014D-88AC-1BF4626CDCB0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3029004" y="867127"/>
            <a:ext cx="18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FFAC74-DAD2-B465-8DA1-3EC8B29E9DB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029004" y="1434955"/>
            <a:ext cx="188180" cy="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9722D18-F6B1-9C2B-FD06-647C46BC12B8}"/>
              </a:ext>
            </a:extLst>
          </p:cNvPr>
          <p:cNvSpPr txBox="1"/>
          <p:nvPr/>
        </p:nvSpPr>
        <p:spPr>
          <a:xfrm rot="5400000">
            <a:off x="3311558" y="105608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FA1D72-2D51-FAEF-5D06-EF4FE55C3762}"/>
              </a:ext>
            </a:extLst>
          </p:cNvPr>
          <p:cNvSpPr/>
          <p:nvPr/>
        </p:nvSpPr>
        <p:spPr>
          <a:xfrm>
            <a:off x="4037665" y="991325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82CF28-6A20-7AD3-8AF9-77870CA80F20}"/>
              </a:ext>
            </a:extLst>
          </p:cNvPr>
          <p:cNvSpPr/>
          <p:nvPr/>
        </p:nvSpPr>
        <p:spPr>
          <a:xfrm>
            <a:off x="4758028" y="784695"/>
            <a:ext cx="926356" cy="6158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Summary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5BB4FF-8E8B-BD2D-104E-7C9C63CB421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4636663" y="1090716"/>
            <a:ext cx="121365" cy="1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798EFC6D-857B-0A2D-361B-433211056A0D}"/>
              </a:ext>
            </a:extLst>
          </p:cNvPr>
          <p:cNvSpPr/>
          <p:nvPr/>
        </p:nvSpPr>
        <p:spPr>
          <a:xfrm>
            <a:off x="3958827" y="671280"/>
            <a:ext cx="756000" cy="17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14DDFEC-5A0D-8383-7451-47CBA4824FF2}"/>
              </a:ext>
            </a:extLst>
          </p:cNvPr>
          <p:cNvCxnSpPr/>
          <p:nvPr/>
        </p:nvCxnSpPr>
        <p:spPr>
          <a:xfrm>
            <a:off x="4114800" y="671280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17B2D6E-C457-929A-232E-8B9E94DEEEC3}"/>
              </a:ext>
            </a:extLst>
          </p:cNvPr>
          <p:cNvCxnSpPr/>
          <p:nvPr/>
        </p:nvCxnSpPr>
        <p:spPr>
          <a:xfrm>
            <a:off x="4257040" y="664353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B6C6333-40A0-485B-226E-B3BF438E8C3E}"/>
              </a:ext>
            </a:extLst>
          </p:cNvPr>
          <p:cNvCxnSpPr>
            <a:cxnSpLocks/>
          </p:cNvCxnSpPr>
          <p:nvPr/>
        </p:nvCxnSpPr>
        <p:spPr>
          <a:xfrm>
            <a:off x="4394200" y="668466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1DE3772-C286-1A86-23AE-D86B2AD77688}"/>
              </a:ext>
            </a:extLst>
          </p:cNvPr>
          <p:cNvCxnSpPr>
            <a:cxnSpLocks/>
          </p:cNvCxnSpPr>
          <p:nvPr/>
        </p:nvCxnSpPr>
        <p:spPr>
          <a:xfrm>
            <a:off x="4541520" y="671280"/>
            <a:ext cx="0" cy="171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5E44A3EC-532A-CF3F-C6E7-FCB021B729F5}"/>
              </a:ext>
            </a:extLst>
          </p:cNvPr>
          <p:cNvCxnSpPr>
            <a:stCxn id="32" idx="3"/>
            <a:endCxn id="177" idx="0"/>
          </p:cNvCxnSpPr>
          <p:nvPr/>
        </p:nvCxnSpPr>
        <p:spPr>
          <a:xfrm>
            <a:off x="3661132" y="562132"/>
            <a:ext cx="675695" cy="1091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F6C2AC08-C6AA-483F-FDF8-FCDDC68FCFD4}"/>
              </a:ext>
            </a:extLst>
          </p:cNvPr>
          <p:cNvCxnSpPr>
            <a:stCxn id="33" idx="3"/>
            <a:endCxn id="177" idx="0"/>
          </p:cNvCxnSpPr>
          <p:nvPr/>
        </p:nvCxnSpPr>
        <p:spPr>
          <a:xfrm flipV="1">
            <a:off x="3661131" y="671280"/>
            <a:ext cx="675696" cy="201147"/>
          </a:xfrm>
          <a:prstGeom prst="bentConnector4">
            <a:avLst>
              <a:gd name="adj1" fmla="val 22029"/>
              <a:gd name="adj2" fmla="val 1530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32B1848D-00DA-F197-F8A8-8AA93C38BBC2}"/>
              </a:ext>
            </a:extLst>
          </p:cNvPr>
          <p:cNvCxnSpPr>
            <a:stCxn id="37" idx="3"/>
            <a:endCxn id="177" idx="0"/>
          </p:cNvCxnSpPr>
          <p:nvPr/>
        </p:nvCxnSpPr>
        <p:spPr>
          <a:xfrm flipV="1">
            <a:off x="3661131" y="671280"/>
            <a:ext cx="675696" cy="763675"/>
          </a:xfrm>
          <a:prstGeom prst="bentConnector4">
            <a:avLst>
              <a:gd name="adj1" fmla="val 22029"/>
              <a:gd name="adj2" fmla="val 1133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C9A8E99-0B5C-94C9-D7F8-2C965D9280B2}"/>
              </a:ext>
            </a:extLst>
          </p:cNvPr>
          <p:cNvCxnSpPr>
            <a:cxnSpLocks/>
            <a:stCxn id="177" idx="2"/>
            <a:endCxn id="50" idx="0"/>
          </p:cNvCxnSpPr>
          <p:nvPr/>
        </p:nvCxnSpPr>
        <p:spPr>
          <a:xfrm>
            <a:off x="4336827" y="842473"/>
            <a:ext cx="337" cy="14885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F41979-F19F-6743-0BE6-1B1F8673BF37}"/>
              </a:ext>
            </a:extLst>
          </p:cNvPr>
          <p:cNvCxnSpPr>
            <a:cxnSpLocks/>
          </p:cNvCxnSpPr>
          <p:nvPr/>
        </p:nvCxnSpPr>
        <p:spPr>
          <a:xfrm flipH="1">
            <a:off x="7158721" y="632821"/>
            <a:ext cx="0" cy="75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8A3AB6-5FE7-20F1-177B-BEDD4FB32A0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785129" y="948732"/>
            <a:ext cx="1" cy="4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C8B30B-3BC6-CA0B-6AC2-194AE16678C0}"/>
              </a:ext>
            </a:extLst>
          </p:cNvPr>
          <p:cNvSpPr/>
          <p:nvPr/>
        </p:nvSpPr>
        <p:spPr>
          <a:xfrm>
            <a:off x="5827319" y="445150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CBB8A-E444-EBCE-6A1A-599851B5D951}"/>
              </a:ext>
            </a:extLst>
          </p:cNvPr>
          <p:cNvSpPr/>
          <p:nvPr/>
        </p:nvSpPr>
        <p:spPr>
          <a:xfrm>
            <a:off x="5827319" y="749950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999C5-B44C-0064-678D-57A67AC757E3}"/>
              </a:ext>
            </a:extLst>
          </p:cNvPr>
          <p:cNvSpPr txBox="1"/>
          <p:nvPr/>
        </p:nvSpPr>
        <p:spPr>
          <a:xfrm rot="5400000">
            <a:off x="6175085" y="107167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C15EC1-7A5E-992A-D90E-AE3212D3F2B1}"/>
              </a:ext>
            </a:extLst>
          </p:cNvPr>
          <p:cNvSpPr/>
          <p:nvPr/>
        </p:nvSpPr>
        <p:spPr>
          <a:xfrm>
            <a:off x="5839246" y="1384263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Chunk 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71AE87-8D1D-C77F-16EE-AD1ADBDF45BA}"/>
              </a:ext>
            </a:extLst>
          </p:cNvPr>
          <p:cNvSpPr/>
          <p:nvPr/>
        </p:nvSpPr>
        <p:spPr>
          <a:xfrm>
            <a:off x="6941827" y="444955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D4E9B-19D1-4319-4D05-810CF75B337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727319" y="544346"/>
            <a:ext cx="214508" cy="19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998A2B-452E-E072-5D74-EE1A24005345}"/>
              </a:ext>
            </a:extLst>
          </p:cNvPr>
          <p:cNvSpPr/>
          <p:nvPr/>
        </p:nvSpPr>
        <p:spPr>
          <a:xfrm>
            <a:off x="6941827" y="742933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0A649-AF5A-DAFA-4E16-F2AF27C10F60}"/>
              </a:ext>
            </a:extLst>
          </p:cNvPr>
          <p:cNvSpPr txBox="1"/>
          <p:nvPr/>
        </p:nvSpPr>
        <p:spPr>
          <a:xfrm>
            <a:off x="6675797" y="6748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BC9B67-D1DA-743D-79D9-0C01F77837A3}"/>
              </a:ext>
            </a:extLst>
          </p:cNvPr>
          <p:cNvSpPr/>
          <p:nvPr/>
        </p:nvSpPr>
        <p:spPr>
          <a:xfrm>
            <a:off x="7563156" y="749097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058069-EB4B-9927-0FF7-A14813AB9B19}"/>
              </a:ext>
            </a:extLst>
          </p:cNvPr>
          <p:cNvCxnSpPr>
            <a:cxnSpLocks/>
          </p:cNvCxnSpPr>
          <p:nvPr/>
        </p:nvCxnSpPr>
        <p:spPr>
          <a:xfrm>
            <a:off x="7385774" y="847592"/>
            <a:ext cx="181894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18CFA8-92D6-E202-AF10-785CAE6DE7DC}"/>
              </a:ext>
            </a:extLst>
          </p:cNvPr>
          <p:cNvSpPr/>
          <p:nvPr/>
        </p:nvSpPr>
        <p:spPr>
          <a:xfrm>
            <a:off x="6941827" y="1384263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5EBC4-CC28-4430-23C1-D8491C4EB78F}"/>
              </a:ext>
            </a:extLst>
          </p:cNvPr>
          <p:cNvSpPr txBox="1"/>
          <p:nvPr/>
        </p:nvSpPr>
        <p:spPr>
          <a:xfrm>
            <a:off x="6675797" y="129898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C0B78A-1B79-13F9-4427-D343B2C90147}"/>
              </a:ext>
            </a:extLst>
          </p:cNvPr>
          <p:cNvSpPr/>
          <p:nvPr/>
        </p:nvSpPr>
        <p:spPr>
          <a:xfrm>
            <a:off x="7563156" y="1384263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sz="12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59757-E72A-81F0-9248-C1613FCE83AD}"/>
              </a:ext>
            </a:extLst>
          </p:cNvPr>
          <p:cNvSpPr txBox="1"/>
          <p:nvPr/>
        </p:nvSpPr>
        <p:spPr>
          <a:xfrm>
            <a:off x="7322672" y="129898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9560F-728C-E93A-08A3-CB6C7FF853ED}"/>
              </a:ext>
            </a:extLst>
          </p:cNvPr>
          <p:cNvSpPr txBox="1"/>
          <p:nvPr/>
        </p:nvSpPr>
        <p:spPr>
          <a:xfrm rot="10800000">
            <a:off x="7962050" y="1408891"/>
            <a:ext cx="3385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AA3ECF-5E06-6053-C803-8788FF68F5BB}"/>
              </a:ext>
            </a:extLst>
          </p:cNvPr>
          <p:cNvSpPr/>
          <p:nvPr/>
        </p:nvSpPr>
        <p:spPr>
          <a:xfrm>
            <a:off x="8257178" y="1384263"/>
            <a:ext cx="514654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</a:t>
            </a:r>
            <a:r>
              <a:rPr lang="en-US" altLang="zh-CN" sz="1200" b="1" baseline="-25000">
                <a:solidFill>
                  <a:schemeClr val="tx1"/>
                </a:solidFill>
              </a:rPr>
              <a:t>N-1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DC1AA-8C13-9772-6AFA-E29B17C79E14}"/>
              </a:ext>
            </a:extLst>
          </p:cNvPr>
          <p:cNvSpPr/>
          <p:nvPr/>
        </p:nvSpPr>
        <p:spPr>
          <a:xfrm>
            <a:off x="8982895" y="1384263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91D18A-37DA-18DE-D410-A5A94D8BE1BF}"/>
              </a:ext>
            </a:extLst>
          </p:cNvPr>
          <p:cNvCxnSpPr>
            <a:cxnSpLocks/>
          </p:cNvCxnSpPr>
          <p:nvPr/>
        </p:nvCxnSpPr>
        <p:spPr>
          <a:xfrm>
            <a:off x="8758933" y="1483654"/>
            <a:ext cx="223962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37514F-E941-C7A9-578F-0B4C5B1BBEA4}"/>
              </a:ext>
            </a:extLst>
          </p:cNvPr>
          <p:cNvSpPr/>
          <p:nvPr/>
        </p:nvSpPr>
        <p:spPr>
          <a:xfrm>
            <a:off x="9788671" y="1204623"/>
            <a:ext cx="905260" cy="4999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Summary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B30B10-585F-970A-D463-63E05DF35FA9}"/>
              </a:ext>
            </a:extLst>
          </p:cNvPr>
          <p:cNvCxnSpPr>
            <a:cxnSpLocks/>
          </p:cNvCxnSpPr>
          <p:nvPr/>
        </p:nvCxnSpPr>
        <p:spPr>
          <a:xfrm flipV="1">
            <a:off x="9584470" y="1478473"/>
            <a:ext cx="204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A476BD-4799-852D-3346-E47B285570B4}"/>
              </a:ext>
            </a:extLst>
          </p:cNvPr>
          <p:cNvCxnSpPr>
            <a:cxnSpLocks/>
          </p:cNvCxnSpPr>
          <p:nvPr/>
        </p:nvCxnSpPr>
        <p:spPr>
          <a:xfrm>
            <a:off x="8982895" y="477710"/>
            <a:ext cx="377983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8820EE-767B-0F4F-012E-66A51C0D170D}"/>
              </a:ext>
            </a:extLst>
          </p:cNvPr>
          <p:cNvSpPr txBox="1"/>
          <p:nvPr/>
        </p:nvSpPr>
        <p:spPr>
          <a:xfrm>
            <a:off x="9414847" y="339211"/>
            <a:ext cx="108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/>
              <a:t>LLM Request</a:t>
            </a:r>
            <a:endParaRPr lang="en-US" sz="1200" b="1" i="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1BCE13-4B6C-384A-614D-2C982E4D34CF}"/>
              </a:ext>
            </a:extLst>
          </p:cNvPr>
          <p:cNvCxnSpPr>
            <a:cxnSpLocks/>
          </p:cNvCxnSpPr>
          <p:nvPr/>
        </p:nvCxnSpPr>
        <p:spPr>
          <a:xfrm>
            <a:off x="8981129" y="735576"/>
            <a:ext cx="37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CF4F2E-2984-920C-6F89-5C5EA651EF17}"/>
              </a:ext>
            </a:extLst>
          </p:cNvPr>
          <p:cNvSpPr txBox="1"/>
          <p:nvPr/>
        </p:nvSpPr>
        <p:spPr>
          <a:xfrm>
            <a:off x="9413081" y="597077"/>
            <a:ext cx="141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46020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E46670-F5BD-CC02-C264-BB83F14A8573}"/>
              </a:ext>
            </a:extLst>
          </p:cNvPr>
          <p:cNvSpPr/>
          <p:nvPr/>
        </p:nvSpPr>
        <p:spPr>
          <a:xfrm>
            <a:off x="2693673" y="2578835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Query Rewriter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09E36-012B-0587-A65F-31744F5C91DD}"/>
              </a:ext>
            </a:extLst>
          </p:cNvPr>
          <p:cNvSpPr/>
          <p:nvPr/>
        </p:nvSpPr>
        <p:spPr>
          <a:xfrm>
            <a:off x="2693673" y="2933396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LLM-powered Search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D46D87-6EEC-EB2B-1D31-1934DD5EF283}"/>
              </a:ext>
            </a:extLst>
          </p:cNvPr>
          <p:cNvSpPr/>
          <p:nvPr/>
        </p:nvSpPr>
        <p:spPr>
          <a:xfrm>
            <a:off x="2693673" y="3287957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QA w/ search result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F8D866-DA06-48F5-7E60-0C322574D917}"/>
              </a:ext>
            </a:extLst>
          </p:cNvPr>
          <p:cNvSpPr/>
          <p:nvPr/>
        </p:nvSpPr>
        <p:spPr>
          <a:xfrm>
            <a:off x="2693673" y="3642518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Safety Checker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1CAB6-6103-1164-D434-B0CB483B5ED2}"/>
              </a:ext>
            </a:extLst>
          </p:cNvPr>
          <p:cNvSpPr/>
          <p:nvPr/>
        </p:nvSpPr>
        <p:spPr>
          <a:xfrm>
            <a:off x="4671043" y="3081308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9B418F-476F-46CF-FB17-C34181E324B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185307" y="2678226"/>
            <a:ext cx="485736" cy="50247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1CC64-C1C9-1E7C-A445-49FDAD767AE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185307" y="3032787"/>
            <a:ext cx="485736" cy="14791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1891F-535F-D0D1-DAD7-D63B2FDFEA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185307" y="3180699"/>
            <a:ext cx="485736" cy="20664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0CB8E-D812-24FD-F8F5-D55D11D604E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85307" y="3180699"/>
            <a:ext cx="485736" cy="5612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7B6618-68F6-619F-220E-93CBD4AB8D4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39490" y="2777617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287E80-FE6E-24F3-21F1-C716A058334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39490" y="3132178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6B90D5-C8F3-E8C0-9253-D52B6118E4B9}"/>
              </a:ext>
            </a:extLst>
          </p:cNvPr>
          <p:cNvSpPr/>
          <p:nvPr/>
        </p:nvSpPr>
        <p:spPr>
          <a:xfrm>
            <a:off x="4477558" y="3741909"/>
            <a:ext cx="926356" cy="420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</a:t>
            </a:r>
            <a:r>
              <a:rPr lang="en-US" altLang="zh-CN" sz="1200" b="1">
                <a:solidFill>
                  <a:schemeClr val="tx1"/>
                </a:solidFill>
              </a:rPr>
              <a:t>Answer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08EBB-E089-846A-86DB-D484378EDC88}"/>
              </a:ext>
            </a:extLst>
          </p:cNvPr>
          <p:cNvCxnSpPr>
            <a:cxnSpLocks/>
          </p:cNvCxnSpPr>
          <p:nvPr/>
        </p:nvCxnSpPr>
        <p:spPr>
          <a:xfrm>
            <a:off x="3439490" y="3483360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EB98EC-57D1-B9AD-0BE6-431ACC65F01B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3903011" y="3377779"/>
            <a:ext cx="111026" cy="10380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912AB2-7AAC-80C7-FC2B-7F3D3BBE5808}"/>
              </a:ext>
            </a:extLst>
          </p:cNvPr>
          <p:cNvSpPr/>
          <p:nvPr/>
        </p:nvSpPr>
        <p:spPr>
          <a:xfrm>
            <a:off x="1466600" y="2535964"/>
            <a:ext cx="937645" cy="478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User Query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E085F-D77E-8CE4-4CE1-8D5116CDD27D}"/>
              </a:ext>
            </a:extLst>
          </p:cNvPr>
          <p:cNvCxnSpPr>
            <a:cxnSpLocks/>
          </p:cNvCxnSpPr>
          <p:nvPr/>
        </p:nvCxnSpPr>
        <p:spPr>
          <a:xfrm flipV="1">
            <a:off x="2408797" y="2680591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9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1D1AA1D-2EF1-F142-A4F1-4F9AFDAE823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083092" y="3376682"/>
            <a:ext cx="11927" cy="648000"/>
          </a:xfrm>
          <a:prstGeom prst="bentConnector3">
            <a:avLst>
              <a:gd name="adj1" fmla="val -10166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52EF3-C4DC-07F5-AACA-0DFF6709CF22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8586653" y="4051478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0ED038-4F27-B29A-2E7D-6848C594356E}"/>
              </a:ext>
            </a:extLst>
          </p:cNvPr>
          <p:cNvCxnSpPr>
            <a:cxnSpLocks/>
          </p:cNvCxnSpPr>
          <p:nvPr/>
        </p:nvCxnSpPr>
        <p:spPr>
          <a:xfrm>
            <a:off x="8063778" y="2736391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83D10-6D56-0278-D1AE-576443F8B3A9}"/>
              </a:ext>
            </a:extLst>
          </p:cNvPr>
          <p:cNvCxnSpPr>
            <a:cxnSpLocks/>
          </p:cNvCxnSpPr>
          <p:nvPr/>
        </p:nvCxnSpPr>
        <p:spPr>
          <a:xfrm>
            <a:off x="8063778" y="3090952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ED761-971C-D357-284C-96FFFA863051}"/>
              </a:ext>
            </a:extLst>
          </p:cNvPr>
          <p:cNvCxnSpPr>
            <a:cxnSpLocks/>
          </p:cNvCxnSpPr>
          <p:nvPr/>
        </p:nvCxnSpPr>
        <p:spPr>
          <a:xfrm>
            <a:off x="8063778" y="3442134"/>
            <a:ext cx="0" cy="1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A76350-D6E3-E3D9-D9FF-93E7AE58F54F}"/>
              </a:ext>
            </a:extLst>
          </p:cNvPr>
          <p:cNvCxnSpPr>
            <a:cxnSpLocks/>
          </p:cNvCxnSpPr>
          <p:nvPr/>
        </p:nvCxnSpPr>
        <p:spPr>
          <a:xfrm flipV="1">
            <a:off x="7669256" y="3451290"/>
            <a:ext cx="0" cy="146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B35261-BCDE-926E-8558-82391A9709D4}"/>
              </a:ext>
            </a:extLst>
          </p:cNvPr>
          <p:cNvCxnSpPr>
            <a:cxnSpLocks/>
          </p:cNvCxnSpPr>
          <p:nvPr/>
        </p:nvCxnSpPr>
        <p:spPr>
          <a:xfrm flipV="1">
            <a:off x="7668848" y="2736391"/>
            <a:ext cx="0" cy="16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0350B-FE75-22AD-07F8-1BFE8A3C63F7}"/>
              </a:ext>
            </a:extLst>
          </p:cNvPr>
          <p:cNvCxnSpPr>
            <a:cxnSpLocks/>
          </p:cNvCxnSpPr>
          <p:nvPr/>
        </p:nvCxnSpPr>
        <p:spPr>
          <a:xfrm flipV="1">
            <a:off x="7671208" y="3081308"/>
            <a:ext cx="0" cy="16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9FFD2A-B332-11AC-78CD-1AAEB66F1086}"/>
              </a:ext>
            </a:extLst>
          </p:cNvPr>
          <p:cNvSpPr/>
          <p:nvPr/>
        </p:nvSpPr>
        <p:spPr>
          <a:xfrm>
            <a:off x="7083092" y="2537609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Product Manger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1E1B90-44F2-0755-FD13-68B0754FD896}"/>
              </a:ext>
            </a:extLst>
          </p:cNvPr>
          <p:cNvSpPr/>
          <p:nvPr/>
        </p:nvSpPr>
        <p:spPr>
          <a:xfrm>
            <a:off x="7083092" y="2892170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Architect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F10CF8-C4D9-BE5D-4C0F-C1C82A82A1C5}"/>
              </a:ext>
            </a:extLst>
          </p:cNvPr>
          <p:cNvSpPr/>
          <p:nvPr/>
        </p:nvSpPr>
        <p:spPr>
          <a:xfrm>
            <a:off x="7083092" y="3246731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409711-4F0F-356F-0AB9-B7809EBD7850}"/>
              </a:ext>
            </a:extLst>
          </p:cNvPr>
          <p:cNvSpPr/>
          <p:nvPr/>
        </p:nvSpPr>
        <p:spPr>
          <a:xfrm>
            <a:off x="7095019" y="3955854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QA Tester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F6CB17-EF47-CA99-C1F3-CF9F0D4B40CF}"/>
              </a:ext>
            </a:extLst>
          </p:cNvPr>
          <p:cNvSpPr/>
          <p:nvPr/>
        </p:nvSpPr>
        <p:spPr>
          <a:xfrm>
            <a:off x="7083092" y="3601292"/>
            <a:ext cx="1491634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Code Reviewer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C277E-FA1B-4E6F-BD53-E35741087A3F}"/>
              </a:ext>
            </a:extLst>
          </p:cNvPr>
          <p:cNvSpPr/>
          <p:nvPr/>
        </p:nvSpPr>
        <p:spPr>
          <a:xfrm>
            <a:off x="9060462" y="3180460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C81DD-ADCF-2AA4-EDA2-3D419CFBAC05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8574726" y="2637000"/>
            <a:ext cx="485736" cy="64285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06CEA1-652C-EDD2-EE2F-522B7E61244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574726" y="2991561"/>
            <a:ext cx="485736" cy="28829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DE6716-A986-C0F3-348D-A650C96B214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574726" y="3279851"/>
            <a:ext cx="485736" cy="6627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117053-AAB7-363A-DA88-A6D9B021567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574726" y="3279851"/>
            <a:ext cx="485736" cy="42083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CE91D-370D-8873-A2BB-364C7574C5E9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586653" y="3279851"/>
            <a:ext cx="473809" cy="77539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66BE109-C92D-0247-7CD1-212696CCB236}"/>
              </a:ext>
            </a:extLst>
          </p:cNvPr>
          <p:cNvCxnSpPr>
            <a:cxnSpLocks/>
          </p:cNvCxnSpPr>
          <p:nvPr/>
        </p:nvCxnSpPr>
        <p:spPr>
          <a:xfrm rot="10800000">
            <a:off x="7077126" y="3304682"/>
            <a:ext cx="11927" cy="792000"/>
          </a:xfrm>
          <a:prstGeom prst="bentConnector3">
            <a:avLst>
              <a:gd name="adj1" fmla="val 20166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142189-7E34-11F7-E2D9-468996ECB147}"/>
              </a:ext>
            </a:extLst>
          </p:cNvPr>
          <p:cNvSpPr/>
          <p:nvPr/>
        </p:nvSpPr>
        <p:spPr>
          <a:xfrm>
            <a:off x="8866977" y="3841061"/>
            <a:ext cx="926356" cy="420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Final Code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C3914F-7A92-E99D-5AF8-B20A94232C9E}"/>
              </a:ext>
            </a:extLst>
          </p:cNvPr>
          <p:cNvSpPr/>
          <p:nvPr/>
        </p:nvSpPr>
        <p:spPr>
          <a:xfrm rot="16200000">
            <a:off x="6415422" y="2624330"/>
            <a:ext cx="526761" cy="207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</a:t>
            </a:r>
            <a:r>
              <a:rPr lang="en-US" altLang="zh-CN" sz="1200" b="1">
                <a:solidFill>
                  <a:schemeClr val="tx1"/>
                </a:solidFill>
              </a:rPr>
              <a:t>ask</a:t>
            </a:r>
            <a:endParaRPr 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C5308C-6166-19C4-8EE6-AA99BB30F71C}"/>
              </a:ext>
            </a:extLst>
          </p:cNvPr>
          <p:cNvCxnSpPr>
            <a:cxnSpLocks/>
          </p:cNvCxnSpPr>
          <p:nvPr/>
        </p:nvCxnSpPr>
        <p:spPr>
          <a:xfrm flipV="1">
            <a:off x="6784890" y="2633815"/>
            <a:ext cx="280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1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5FFC9B-94B8-E096-F6DC-9534B53DAC7B}"/>
              </a:ext>
            </a:extLst>
          </p:cNvPr>
          <p:cNvCxnSpPr>
            <a:cxnSpLocks/>
          </p:cNvCxnSpPr>
          <p:nvPr/>
        </p:nvCxnSpPr>
        <p:spPr>
          <a:xfrm>
            <a:off x="7474086" y="639312"/>
            <a:ext cx="0" cy="942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E325BE-1260-D02F-A0F5-A0CB370403CE}"/>
              </a:ext>
            </a:extLst>
          </p:cNvPr>
          <p:cNvCxnSpPr>
            <a:cxnSpLocks/>
          </p:cNvCxnSpPr>
          <p:nvPr/>
        </p:nvCxnSpPr>
        <p:spPr>
          <a:xfrm>
            <a:off x="8040928" y="954586"/>
            <a:ext cx="0" cy="645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414AD7-5BE7-4428-A823-AD73C22E0E6C}"/>
              </a:ext>
            </a:extLst>
          </p:cNvPr>
          <p:cNvSpPr/>
          <p:nvPr/>
        </p:nvSpPr>
        <p:spPr>
          <a:xfrm>
            <a:off x="1358206" y="48721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F23BA7-2120-F481-5DC0-0FF4E7F875D9}"/>
              </a:ext>
            </a:extLst>
          </p:cNvPr>
          <p:cNvSpPr/>
          <p:nvPr/>
        </p:nvSpPr>
        <p:spPr>
          <a:xfrm>
            <a:off x="1358206" y="79201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FF77E0-F94B-37E6-98F4-F80145BE496A}"/>
              </a:ext>
            </a:extLst>
          </p:cNvPr>
          <p:cNvSpPr/>
          <p:nvPr/>
        </p:nvSpPr>
        <p:spPr>
          <a:xfrm>
            <a:off x="1358206" y="109681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7A025-33B8-307F-2958-BF6A438A325E}"/>
              </a:ext>
            </a:extLst>
          </p:cNvPr>
          <p:cNvSpPr txBox="1"/>
          <p:nvPr/>
        </p:nvSpPr>
        <p:spPr>
          <a:xfrm rot="5400000">
            <a:off x="1724858" y="137734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F3349C-6374-DA6D-CE37-4C043AEEDA8C}"/>
              </a:ext>
            </a:extLst>
          </p:cNvPr>
          <p:cNvSpPr/>
          <p:nvPr/>
        </p:nvSpPr>
        <p:spPr>
          <a:xfrm>
            <a:off x="1370133" y="164697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AB5E6-F1A9-FB39-B661-CF7F43207BE5}"/>
              </a:ext>
            </a:extLst>
          </p:cNvPr>
          <p:cNvSpPr/>
          <p:nvPr/>
        </p:nvSpPr>
        <p:spPr>
          <a:xfrm>
            <a:off x="2421914" y="487017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99AC3C-2FAC-C015-5F2E-AC4414C4826F}"/>
              </a:ext>
            </a:extLst>
          </p:cNvPr>
          <p:cNvSpPr/>
          <p:nvPr/>
        </p:nvSpPr>
        <p:spPr>
          <a:xfrm>
            <a:off x="2421914" y="792012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DB334B-1B08-694E-0796-350827DC4474}"/>
              </a:ext>
            </a:extLst>
          </p:cNvPr>
          <p:cNvSpPr/>
          <p:nvPr/>
        </p:nvSpPr>
        <p:spPr>
          <a:xfrm>
            <a:off x="2421914" y="1096812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A20D43-6A12-E8E7-3D0E-A795EFDF5F46}"/>
              </a:ext>
            </a:extLst>
          </p:cNvPr>
          <p:cNvSpPr/>
          <p:nvPr/>
        </p:nvSpPr>
        <p:spPr>
          <a:xfrm>
            <a:off x="2421914" y="1646972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B5C8A-8BB9-2DD2-74EA-EC44735546AD}"/>
              </a:ext>
            </a:extLst>
          </p:cNvPr>
          <p:cNvSpPr txBox="1"/>
          <p:nvPr/>
        </p:nvSpPr>
        <p:spPr>
          <a:xfrm rot="5400000">
            <a:off x="2588550" y="137734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648BF-C283-8195-5A4E-EE03A0F7D59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258206" y="586408"/>
            <a:ext cx="163708" cy="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92EF7-7E05-0EB4-AB10-F0B8A8043E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58206" y="891403"/>
            <a:ext cx="163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4A08BF-E94F-F79B-10B0-C87FCEFDD59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258206" y="1196203"/>
            <a:ext cx="163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DB8615-A9F1-1D54-5201-87D3F9D670B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70133" y="1746363"/>
            <a:ext cx="151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5DBB2-308C-7CE6-9060-8E4D1FA17E9F}"/>
              </a:ext>
            </a:extLst>
          </p:cNvPr>
          <p:cNvSpPr/>
          <p:nvPr/>
        </p:nvSpPr>
        <p:spPr>
          <a:xfrm>
            <a:off x="3209093" y="487017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1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A81F70-7A99-1E14-BCAE-A18058738A63}"/>
              </a:ext>
            </a:extLst>
          </p:cNvPr>
          <p:cNvSpPr/>
          <p:nvPr/>
        </p:nvSpPr>
        <p:spPr>
          <a:xfrm>
            <a:off x="3209092" y="797312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1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DB8DF2C-D9EE-9EB5-2D42-DA80CF288A8E}"/>
              </a:ext>
            </a:extLst>
          </p:cNvPr>
          <p:cNvSpPr/>
          <p:nvPr/>
        </p:nvSpPr>
        <p:spPr>
          <a:xfrm>
            <a:off x="3209092" y="1096811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1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3DB7BB-DC86-84A4-711A-B5CA626A70D7}"/>
              </a:ext>
            </a:extLst>
          </p:cNvPr>
          <p:cNvSpPr/>
          <p:nvPr/>
        </p:nvSpPr>
        <p:spPr>
          <a:xfrm>
            <a:off x="3209092" y="1644320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1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B3221A-9A6E-9DCE-B9AE-001B905A21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20912" y="586408"/>
            <a:ext cx="188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81C454-194E-014D-88AC-1BF4626CDCB0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3020912" y="891403"/>
            <a:ext cx="188180" cy="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5B3E99-42AB-7AF8-BA13-829A179D0E4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3020912" y="1196202"/>
            <a:ext cx="1881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FFAC74-DAD2-B465-8DA1-3EC8B29E9DB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020912" y="1743711"/>
            <a:ext cx="188180" cy="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9722D18-F6B1-9C2B-FD06-647C46BC12B8}"/>
              </a:ext>
            </a:extLst>
          </p:cNvPr>
          <p:cNvSpPr txBox="1"/>
          <p:nvPr/>
        </p:nvSpPr>
        <p:spPr>
          <a:xfrm rot="5400000">
            <a:off x="3311481" y="137253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FA1D72-2D51-FAEF-5D06-EF4FE55C3762}"/>
              </a:ext>
            </a:extLst>
          </p:cNvPr>
          <p:cNvSpPr/>
          <p:nvPr/>
        </p:nvSpPr>
        <p:spPr>
          <a:xfrm>
            <a:off x="3916760" y="990794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2F5ABB-477B-A79F-F5C1-315C9055A686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>
            <a:off x="3653040" y="586408"/>
            <a:ext cx="263720" cy="5037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29971B-512C-9172-F852-8F3143030E34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3653039" y="896703"/>
            <a:ext cx="263721" cy="1934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A9DA00-203D-384A-B755-8A8114EA651B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653039" y="1090185"/>
            <a:ext cx="263721" cy="1060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2D53CD-F393-7A41-351D-D6B7165A7079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3653039" y="1090185"/>
            <a:ext cx="263721" cy="6535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82CF28-6A20-7AD3-8AF9-77870CA80F20}"/>
              </a:ext>
            </a:extLst>
          </p:cNvPr>
          <p:cNvSpPr/>
          <p:nvPr/>
        </p:nvSpPr>
        <p:spPr>
          <a:xfrm>
            <a:off x="4719959" y="923870"/>
            <a:ext cx="905260" cy="332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 Summary</a:t>
            </a:r>
            <a:endParaRPr lang="en-US" sz="1100" baseline="-2500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5BB4FF-8E8B-BD2D-104E-7C9C63CB421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4515758" y="1090185"/>
            <a:ext cx="204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5B8CD8C-A91E-F28B-2358-60CEA14CAD11}"/>
              </a:ext>
            </a:extLst>
          </p:cNvPr>
          <p:cNvSpPr/>
          <p:nvPr/>
        </p:nvSpPr>
        <p:spPr>
          <a:xfrm>
            <a:off x="6083118" y="45100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32830AF-B28D-B0C5-1E1C-66520DC0BD6B}"/>
              </a:ext>
            </a:extLst>
          </p:cNvPr>
          <p:cNvSpPr/>
          <p:nvPr/>
        </p:nvSpPr>
        <p:spPr>
          <a:xfrm>
            <a:off x="6083118" y="75580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A9D457-5223-8EBD-4E32-DA891E900420}"/>
              </a:ext>
            </a:extLst>
          </p:cNvPr>
          <p:cNvSpPr/>
          <p:nvPr/>
        </p:nvSpPr>
        <p:spPr>
          <a:xfrm>
            <a:off x="6083118" y="1056121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EAA6C5-80A8-EBFB-CF37-B640AD123554}"/>
              </a:ext>
            </a:extLst>
          </p:cNvPr>
          <p:cNvSpPr txBox="1"/>
          <p:nvPr/>
        </p:nvSpPr>
        <p:spPr>
          <a:xfrm rot="5400000">
            <a:off x="6436210" y="133880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51CAF9B-A6A1-4F9B-5255-B4621FDEF91C}"/>
              </a:ext>
            </a:extLst>
          </p:cNvPr>
          <p:cNvSpPr/>
          <p:nvPr/>
        </p:nvSpPr>
        <p:spPr>
          <a:xfrm>
            <a:off x="6095045" y="1593317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200C5F-0B24-AA68-69BD-A960E54C9D55}"/>
              </a:ext>
            </a:extLst>
          </p:cNvPr>
          <p:cNvSpPr/>
          <p:nvPr/>
        </p:nvSpPr>
        <p:spPr>
          <a:xfrm>
            <a:off x="7197626" y="450809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865351-DB8E-D0A7-B422-18CEA1BB57E7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 flipV="1">
            <a:off x="6983118" y="550200"/>
            <a:ext cx="214508" cy="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8FE49D8-EAF5-63C2-A357-582B5C4B8868}"/>
              </a:ext>
            </a:extLst>
          </p:cNvPr>
          <p:cNvSpPr/>
          <p:nvPr/>
        </p:nvSpPr>
        <p:spPr>
          <a:xfrm>
            <a:off x="7197626" y="748787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FC39F1-6D4A-4D39-76BD-EA52FC9C0B0D}"/>
              </a:ext>
            </a:extLst>
          </p:cNvPr>
          <p:cNvSpPr txBox="1"/>
          <p:nvPr/>
        </p:nvSpPr>
        <p:spPr>
          <a:xfrm>
            <a:off x="6931596" y="680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517A102-6D62-9454-DD07-2FA900B862A8}"/>
              </a:ext>
            </a:extLst>
          </p:cNvPr>
          <p:cNvSpPr/>
          <p:nvPr/>
        </p:nvSpPr>
        <p:spPr>
          <a:xfrm>
            <a:off x="7818955" y="754951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F364C09-CF5E-B444-549E-67739510FFE4}"/>
              </a:ext>
            </a:extLst>
          </p:cNvPr>
          <p:cNvCxnSpPr>
            <a:cxnSpLocks/>
          </p:cNvCxnSpPr>
          <p:nvPr/>
        </p:nvCxnSpPr>
        <p:spPr>
          <a:xfrm>
            <a:off x="7641573" y="853446"/>
            <a:ext cx="181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9B73192-02CC-558A-C82E-7003435E8EF8}"/>
              </a:ext>
            </a:extLst>
          </p:cNvPr>
          <p:cNvSpPr/>
          <p:nvPr/>
        </p:nvSpPr>
        <p:spPr>
          <a:xfrm>
            <a:off x="7197626" y="1056121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31F1CB-6F31-A08B-DFAB-8F65F9BB3903}"/>
              </a:ext>
            </a:extLst>
          </p:cNvPr>
          <p:cNvSpPr txBox="1"/>
          <p:nvPr/>
        </p:nvSpPr>
        <p:spPr>
          <a:xfrm>
            <a:off x="6931596" y="978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0ABB9F5-DF4D-2BCA-632C-F6CE398822BE}"/>
              </a:ext>
            </a:extLst>
          </p:cNvPr>
          <p:cNvSpPr/>
          <p:nvPr/>
        </p:nvSpPr>
        <p:spPr>
          <a:xfrm>
            <a:off x="7818955" y="1056121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6963D3-3964-E2B4-A8A7-6388B6228F97}"/>
              </a:ext>
            </a:extLst>
          </p:cNvPr>
          <p:cNvSpPr txBox="1"/>
          <p:nvPr/>
        </p:nvSpPr>
        <p:spPr>
          <a:xfrm>
            <a:off x="7578471" y="9788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AB276DD-D8E7-228A-3FFB-3073767F4EA0}"/>
              </a:ext>
            </a:extLst>
          </p:cNvPr>
          <p:cNvSpPr/>
          <p:nvPr/>
        </p:nvSpPr>
        <p:spPr>
          <a:xfrm>
            <a:off x="7197626" y="1593317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80D39-CD69-B3DF-8542-51F21DFABD23}"/>
              </a:ext>
            </a:extLst>
          </p:cNvPr>
          <p:cNvSpPr txBox="1"/>
          <p:nvPr/>
        </p:nvSpPr>
        <p:spPr>
          <a:xfrm>
            <a:off x="6931596" y="1508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9091440-0C7E-F283-CB31-064F967448DE}"/>
              </a:ext>
            </a:extLst>
          </p:cNvPr>
          <p:cNvSpPr/>
          <p:nvPr/>
        </p:nvSpPr>
        <p:spPr>
          <a:xfrm>
            <a:off x="7818955" y="1593317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0CFB6C-DBD2-D594-0DC3-B15D72553BF3}"/>
              </a:ext>
            </a:extLst>
          </p:cNvPr>
          <p:cNvSpPr txBox="1"/>
          <p:nvPr/>
        </p:nvSpPr>
        <p:spPr>
          <a:xfrm>
            <a:off x="7578471" y="1508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E14462-C0D2-D4E2-0223-DA424DF4EDA9}"/>
              </a:ext>
            </a:extLst>
          </p:cNvPr>
          <p:cNvSpPr txBox="1"/>
          <p:nvPr/>
        </p:nvSpPr>
        <p:spPr>
          <a:xfrm rot="10800000">
            <a:off x="8947370" y="1592680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/>
              <a:t>……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9666BFB-407C-A6AE-7406-18EF6809CA16}"/>
              </a:ext>
            </a:extLst>
          </p:cNvPr>
          <p:cNvSpPr/>
          <p:nvPr/>
        </p:nvSpPr>
        <p:spPr>
          <a:xfrm>
            <a:off x="9288395" y="1593317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altLang="zh-CN" sz="1200" baseline="-25000">
                <a:solidFill>
                  <a:schemeClr val="tx1"/>
                </a:solidFill>
              </a:rPr>
              <a:t>N-1</a:t>
            </a:r>
            <a:endParaRPr lang="en-US" sz="1200" baseline="-250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CEFE2C4-33E6-7E50-41FD-520256F7D430}"/>
              </a:ext>
            </a:extLst>
          </p:cNvPr>
          <p:cNvSpPr/>
          <p:nvPr/>
        </p:nvSpPr>
        <p:spPr>
          <a:xfrm>
            <a:off x="9943406" y="1593317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B2F504A-A5EB-8FA8-F309-E07FFC11DE4C}"/>
              </a:ext>
            </a:extLst>
          </p:cNvPr>
          <p:cNvCxnSpPr>
            <a:cxnSpLocks/>
          </p:cNvCxnSpPr>
          <p:nvPr/>
        </p:nvCxnSpPr>
        <p:spPr>
          <a:xfrm>
            <a:off x="9719444" y="1692708"/>
            <a:ext cx="223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DF80AE47-AE6D-B5AC-912D-1807974105C4}"/>
              </a:ext>
            </a:extLst>
          </p:cNvPr>
          <p:cNvSpPr/>
          <p:nvPr/>
        </p:nvSpPr>
        <p:spPr>
          <a:xfrm>
            <a:off x="10749182" y="1508042"/>
            <a:ext cx="905260" cy="332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Final Summary</a:t>
            </a:r>
            <a:endParaRPr 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102046D-0575-9DEB-E959-CB91553FB2FA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10544981" y="1674357"/>
            <a:ext cx="204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328EA8E-FC9A-D52E-EA0B-9855C2742F97}"/>
              </a:ext>
            </a:extLst>
          </p:cNvPr>
          <p:cNvCxnSpPr>
            <a:cxnSpLocks/>
          </p:cNvCxnSpPr>
          <p:nvPr/>
        </p:nvCxnSpPr>
        <p:spPr>
          <a:xfrm>
            <a:off x="9498080" y="1442601"/>
            <a:ext cx="0" cy="15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B1AA733-070F-ED16-453E-4EAD0981F5A8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8662258" y="1242651"/>
            <a:ext cx="0" cy="35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FFD9AB9C-EB15-03E7-FE94-900C7F0C3BC5}"/>
              </a:ext>
            </a:extLst>
          </p:cNvPr>
          <p:cNvSpPr/>
          <p:nvPr/>
        </p:nvSpPr>
        <p:spPr>
          <a:xfrm>
            <a:off x="8442688" y="1050033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568604-3E25-03A8-97A5-3BB453AFDE0F}"/>
              </a:ext>
            </a:extLst>
          </p:cNvPr>
          <p:cNvCxnSpPr>
            <a:cxnSpLocks/>
          </p:cNvCxnSpPr>
          <p:nvPr/>
        </p:nvCxnSpPr>
        <p:spPr>
          <a:xfrm>
            <a:off x="8265306" y="1148528"/>
            <a:ext cx="181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6370F1C1-2543-D3A5-04F1-90B1A7DDC0AA}"/>
              </a:ext>
            </a:extLst>
          </p:cNvPr>
          <p:cNvSpPr/>
          <p:nvPr/>
        </p:nvSpPr>
        <p:spPr>
          <a:xfrm>
            <a:off x="8440284" y="1593317"/>
            <a:ext cx="443947" cy="19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153B4D-FD32-09C9-6C14-2CB398792018}"/>
              </a:ext>
            </a:extLst>
          </p:cNvPr>
          <p:cNvSpPr txBox="1"/>
          <p:nvPr/>
        </p:nvSpPr>
        <p:spPr>
          <a:xfrm>
            <a:off x="8199800" y="1508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B79EB-FD85-F0A0-BD9D-607047FB0D96}"/>
              </a:ext>
            </a:extLst>
          </p:cNvPr>
          <p:cNvSpPr txBox="1"/>
          <p:nvPr/>
        </p:nvSpPr>
        <p:spPr>
          <a:xfrm>
            <a:off x="2061891" y="1937193"/>
            <a:ext cx="282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libaba Sans" panose="020B0503020203040204" pitchFamily="34" charset="0"/>
                <a:cs typeface="Alibaba Sans" panose="020B0503020203040204" pitchFamily="34" charset="0"/>
              </a:rPr>
              <a:t>(1) Map-Reduce </a:t>
            </a:r>
            <a:r>
              <a:rPr lang="en-US" altLang="zh-CN" sz="1600">
                <a:latin typeface="Alibaba Sans" panose="020B0503020203040204" pitchFamily="34" charset="0"/>
                <a:cs typeface="Alibaba Sans" panose="020B0503020203040204" pitchFamily="34" charset="0"/>
              </a:rPr>
              <a:t>Summary</a:t>
            </a:r>
            <a:endParaRPr lang="en-US" sz="16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06A1F7-6417-EF8E-F0FA-B4C845A0F7AD}"/>
              </a:ext>
            </a:extLst>
          </p:cNvPr>
          <p:cNvSpPr txBox="1"/>
          <p:nvPr/>
        </p:nvSpPr>
        <p:spPr>
          <a:xfrm>
            <a:off x="7732520" y="1912917"/>
            <a:ext cx="22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(2) Chain Summary</a:t>
            </a:r>
          </a:p>
        </p:txBody>
      </p:sp>
    </p:spTree>
    <p:extLst>
      <p:ext uri="{BB962C8B-B14F-4D97-AF65-F5344CB8AC3E}">
        <p14:creationId xmlns:p14="http://schemas.microsoft.com/office/powerpoint/2010/main" val="550711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0EFDCC0-AF0A-FE1E-EEF4-4DF00625815E}"/>
              </a:ext>
            </a:extLst>
          </p:cNvPr>
          <p:cNvSpPr/>
          <p:nvPr/>
        </p:nvSpPr>
        <p:spPr>
          <a:xfrm>
            <a:off x="1681018" y="2583867"/>
            <a:ext cx="1426933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Doc</a:t>
            </a:r>
            <a:endParaRPr lang="en-US" sz="14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32019C2A-C428-3180-F189-4037D53297D1}"/>
              </a:ext>
            </a:extLst>
          </p:cNvPr>
          <p:cNvSpPr/>
          <p:nvPr/>
        </p:nvSpPr>
        <p:spPr>
          <a:xfrm>
            <a:off x="1681018" y="2888667"/>
            <a:ext cx="1426933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Doc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E7309378-1103-77EF-D92E-78F2DEF1146E}"/>
              </a:ext>
            </a:extLst>
          </p:cNvPr>
          <p:cNvSpPr/>
          <p:nvPr/>
        </p:nvSpPr>
        <p:spPr>
          <a:xfrm>
            <a:off x="1681018" y="3193467"/>
            <a:ext cx="1426933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Doc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F03D5B-96CF-1D4C-C939-AA04D309AD4F}"/>
              </a:ext>
            </a:extLst>
          </p:cNvPr>
          <p:cNvSpPr txBox="1"/>
          <p:nvPr/>
        </p:nvSpPr>
        <p:spPr>
          <a:xfrm rot="5400000">
            <a:off x="2503216" y="3466310"/>
            <a:ext cx="3481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E032ED0C-3217-8799-B7F8-EF66219016BA}"/>
              </a:ext>
            </a:extLst>
          </p:cNvPr>
          <p:cNvSpPr/>
          <p:nvPr/>
        </p:nvSpPr>
        <p:spPr>
          <a:xfrm>
            <a:off x="1692945" y="3743627"/>
            <a:ext cx="1426933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Input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Doc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7B5B8016-7272-C9E2-22D1-AF16321DBA8B}"/>
              </a:ext>
            </a:extLst>
          </p:cNvPr>
          <p:cNvSpPr/>
          <p:nvPr/>
        </p:nvSpPr>
        <p:spPr>
          <a:xfrm>
            <a:off x="3371273" y="2583120"/>
            <a:ext cx="1210584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ED6F8F40-06FB-E7C8-4A1C-DEBEC20C3713}"/>
              </a:ext>
            </a:extLst>
          </p:cNvPr>
          <p:cNvSpPr/>
          <p:nvPr/>
        </p:nvSpPr>
        <p:spPr>
          <a:xfrm>
            <a:off x="3371273" y="2888115"/>
            <a:ext cx="1210584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310C1B00-697F-11D5-4591-17295BCD0AA5}"/>
              </a:ext>
            </a:extLst>
          </p:cNvPr>
          <p:cNvSpPr/>
          <p:nvPr/>
        </p:nvSpPr>
        <p:spPr>
          <a:xfrm>
            <a:off x="3371273" y="3192915"/>
            <a:ext cx="1210584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3</a:t>
            </a:r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id="{DFF11FEA-F6F1-87C1-C5B5-A709867B8663}"/>
              </a:ext>
            </a:extLst>
          </p:cNvPr>
          <p:cNvSpPr/>
          <p:nvPr/>
        </p:nvSpPr>
        <p:spPr>
          <a:xfrm>
            <a:off x="3371273" y="3743075"/>
            <a:ext cx="1210584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16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4568772-1444-195C-6997-0840743E95BE}"/>
              </a:ext>
            </a:extLst>
          </p:cNvPr>
          <p:cNvSpPr txBox="1"/>
          <p:nvPr/>
        </p:nvSpPr>
        <p:spPr>
          <a:xfrm rot="5400000">
            <a:off x="4034543" y="3465757"/>
            <a:ext cx="3481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AB4B0FB9-B046-32BC-DB84-9C638B72A1E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107951" y="2682511"/>
            <a:ext cx="263322" cy="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DB60C60-9EDC-D8C6-B548-D08B06A703F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107951" y="2987506"/>
            <a:ext cx="263322" cy="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FCB2EBCE-475F-C1D2-B032-A40A6ACF4A1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107951" y="3292306"/>
            <a:ext cx="263322" cy="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3">
            <a:extLst>
              <a:ext uri="{FF2B5EF4-FFF2-40B4-BE49-F238E27FC236}">
                <a16:creationId xmlns:a16="http://schemas.microsoft.com/office/drawing/2014/main" id="{6785D1B2-B359-2224-8E37-DC2720C57F1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119878" y="3842466"/>
            <a:ext cx="251395" cy="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942AEF03-C38A-B4DD-DB3F-39B3869A5F51}"/>
              </a:ext>
            </a:extLst>
          </p:cNvPr>
          <p:cNvSpPr/>
          <p:nvPr/>
        </p:nvSpPr>
        <p:spPr>
          <a:xfrm>
            <a:off x="4770038" y="2583120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2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</a:t>
            </a: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ED1FD5B5-C932-7ED1-8F56-2C5A3F4F8EAA}"/>
              </a:ext>
            </a:extLst>
          </p:cNvPr>
          <p:cNvSpPr/>
          <p:nvPr/>
        </p:nvSpPr>
        <p:spPr>
          <a:xfrm>
            <a:off x="4770037" y="2893415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2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</a:p>
        </p:txBody>
      </p:sp>
      <p:sp>
        <p:nvSpPr>
          <p:cNvPr id="21" name="Rectangle: Rounded Corners 33">
            <a:extLst>
              <a:ext uri="{FF2B5EF4-FFF2-40B4-BE49-F238E27FC236}">
                <a16:creationId xmlns:a16="http://schemas.microsoft.com/office/drawing/2014/main" id="{F9D59262-A404-32E1-689B-F9423F83DDAD}"/>
              </a:ext>
            </a:extLst>
          </p:cNvPr>
          <p:cNvSpPr/>
          <p:nvPr/>
        </p:nvSpPr>
        <p:spPr>
          <a:xfrm>
            <a:off x="4770037" y="3192914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2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3</a:t>
            </a:r>
          </a:p>
        </p:txBody>
      </p:sp>
      <p:sp>
        <p:nvSpPr>
          <p:cNvPr id="22" name="Rectangle: Rounded Corners 36">
            <a:extLst>
              <a:ext uri="{FF2B5EF4-FFF2-40B4-BE49-F238E27FC236}">
                <a16:creationId xmlns:a16="http://schemas.microsoft.com/office/drawing/2014/main" id="{39C8803C-3FD6-45E0-4E6E-85A5558D1FBE}"/>
              </a:ext>
            </a:extLst>
          </p:cNvPr>
          <p:cNvSpPr/>
          <p:nvPr/>
        </p:nvSpPr>
        <p:spPr>
          <a:xfrm>
            <a:off x="4770037" y="3740423"/>
            <a:ext cx="443947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</a:t>
            </a:r>
            <a:r>
              <a:rPr lang="en-US" sz="1200" baseline="-250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N</a:t>
            </a:r>
          </a:p>
        </p:txBody>
      </p:sp>
      <p:cxnSp>
        <p:nvCxnSpPr>
          <p:cNvPr id="23" name="Straight Arrow Connector 37">
            <a:extLst>
              <a:ext uri="{FF2B5EF4-FFF2-40B4-BE49-F238E27FC236}">
                <a16:creationId xmlns:a16="http://schemas.microsoft.com/office/drawing/2014/main" id="{F18D962E-C5FD-4F39-2C70-39F6291D097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81857" y="2682511"/>
            <a:ext cx="188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EB1E71CF-99AC-02FA-9641-A62891B8A1F8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581857" y="2987506"/>
            <a:ext cx="188180" cy="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F3E79C92-8CCE-D90D-5697-4553F2E9FBE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4581857" y="3292305"/>
            <a:ext cx="1881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5">
            <a:extLst>
              <a:ext uri="{FF2B5EF4-FFF2-40B4-BE49-F238E27FC236}">
                <a16:creationId xmlns:a16="http://schemas.microsoft.com/office/drawing/2014/main" id="{009590FC-73A2-1C6F-04B0-7FDC33C15A96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581857" y="3839814"/>
            <a:ext cx="188180" cy="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48">
            <a:extLst>
              <a:ext uri="{FF2B5EF4-FFF2-40B4-BE49-F238E27FC236}">
                <a16:creationId xmlns:a16="http://schemas.microsoft.com/office/drawing/2014/main" id="{3B6C7A13-9669-6767-34D9-E9D284924B51}"/>
              </a:ext>
            </a:extLst>
          </p:cNvPr>
          <p:cNvSpPr txBox="1"/>
          <p:nvPr/>
        </p:nvSpPr>
        <p:spPr>
          <a:xfrm rot="5400000">
            <a:off x="4859602" y="346094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28" name="Rectangle: Rounded Corners 49">
            <a:extLst>
              <a:ext uri="{FF2B5EF4-FFF2-40B4-BE49-F238E27FC236}">
                <a16:creationId xmlns:a16="http://schemas.microsoft.com/office/drawing/2014/main" id="{467D882A-78D7-5316-F828-A0F9AD85FC25}"/>
              </a:ext>
            </a:extLst>
          </p:cNvPr>
          <p:cNvSpPr/>
          <p:nvPr/>
        </p:nvSpPr>
        <p:spPr>
          <a:xfrm>
            <a:off x="5477705" y="3086897"/>
            <a:ext cx="598998" cy="198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LLM</a:t>
            </a:r>
          </a:p>
        </p:txBody>
      </p:sp>
      <p:cxnSp>
        <p:nvCxnSpPr>
          <p:cNvPr id="29" name="Straight Arrow Connector 51">
            <a:extLst>
              <a:ext uri="{FF2B5EF4-FFF2-40B4-BE49-F238E27FC236}">
                <a16:creationId xmlns:a16="http://schemas.microsoft.com/office/drawing/2014/main" id="{A1347D20-3FB9-2653-A7FC-A2BCBD50A412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>
            <a:off x="5213985" y="2682511"/>
            <a:ext cx="263720" cy="5037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2">
            <a:extLst>
              <a:ext uri="{FF2B5EF4-FFF2-40B4-BE49-F238E27FC236}">
                <a16:creationId xmlns:a16="http://schemas.microsoft.com/office/drawing/2014/main" id="{3102EE84-3C66-C497-394F-256AA622E6B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5213984" y="2992806"/>
            <a:ext cx="263721" cy="1934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55">
            <a:extLst>
              <a:ext uri="{FF2B5EF4-FFF2-40B4-BE49-F238E27FC236}">
                <a16:creationId xmlns:a16="http://schemas.microsoft.com/office/drawing/2014/main" id="{72E20B3D-5106-EBA2-41B9-0D92ACE59D0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13984" y="3186288"/>
            <a:ext cx="263721" cy="1060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58">
            <a:extLst>
              <a:ext uri="{FF2B5EF4-FFF2-40B4-BE49-F238E27FC236}">
                <a16:creationId xmlns:a16="http://schemas.microsoft.com/office/drawing/2014/main" id="{BE7B28B4-284A-D07D-1722-FFB854FDC8EC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213984" y="3186288"/>
            <a:ext cx="263721" cy="6535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67">
            <a:extLst>
              <a:ext uri="{FF2B5EF4-FFF2-40B4-BE49-F238E27FC236}">
                <a16:creationId xmlns:a16="http://schemas.microsoft.com/office/drawing/2014/main" id="{E7D8BC17-695F-D690-7948-6FBF459D418A}"/>
              </a:ext>
            </a:extLst>
          </p:cNvPr>
          <p:cNvSpPr/>
          <p:nvPr/>
        </p:nvSpPr>
        <p:spPr>
          <a:xfrm>
            <a:off x="6280903" y="3019973"/>
            <a:ext cx="1570005" cy="332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 </a:t>
            </a:r>
            <a:r>
              <a:rPr lang="en-US" altLang="zh-CN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Answer</a:t>
            </a:r>
            <a:endParaRPr lang="en-US" sz="1200" baseline="-250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34" name="Straight Arrow Connector 68">
            <a:extLst>
              <a:ext uri="{FF2B5EF4-FFF2-40B4-BE49-F238E27FC236}">
                <a16:creationId xmlns:a16="http://schemas.microsoft.com/office/drawing/2014/main" id="{46A3E1BB-F1CD-9B57-56DC-FC6DDECDAF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6076703" y="3186288"/>
            <a:ext cx="20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51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9B69EA-7E54-76A7-32BD-2A3BF8DDB9F2}"/>
              </a:ext>
            </a:extLst>
          </p:cNvPr>
          <p:cNvCxnSpPr>
            <a:cxnSpLocks/>
          </p:cNvCxnSpPr>
          <p:nvPr/>
        </p:nvCxnSpPr>
        <p:spPr>
          <a:xfrm flipV="1">
            <a:off x="2608790" y="2655349"/>
            <a:ext cx="5687383" cy="1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AB0437-DA8B-5854-9507-14A3CD2BED1D}"/>
              </a:ext>
            </a:extLst>
          </p:cNvPr>
          <p:cNvCxnSpPr>
            <a:cxnSpLocks/>
          </p:cNvCxnSpPr>
          <p:nvPr/>
        </p:nvCxnSpPr>
        <p:spPr>
          <a:xfrm flipV="1">
            <a:off x="2608790" y="2014035"/>
            <a:ext cx="0" cy="65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C0D60F-0A97-38C3-FC85-CCB42FB9A808}"/>
              </a:ext>
            </a:extLst>
          </p:cNvPr>
          <p:cNvSpPr/>
          <p:nvPr/>
        </p:nvSpPr>
        <p:spPr>
          <a:xfrm>
            <a:off x="2612765" y="245606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 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FC71EF-0F1E-308D-4708-0ECABB7FE149}"/>
              </a:ext>
            </a:extLst>
          </p:cNvPr>
          <p:cNvSpPr/>
          <p:nvPr/>
        </p:nvSpPr>
        <p:spPr>
          <a:xfrm>
            <a:off x="2608790" y="225219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  <a:endParaRPr lang="en-US" sz="14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2DD533D-9824-0688-DE0F-DEB53E9CF6C4}"/>
              </a:ext>
            </a:extLst>
          </p:cNvPr>
          <p:cNvSpPr/>
          <p:nvPr/>
        </p:nvSpPr>
        <p:spPr>
          <a:xfrm>
            <a:off x="3517891" y="245606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2FD771-702C-147A-05EF-4F079765E50E}"/>
              </a:ext>
            </a:extLst>
          </p:cNvPr>
          <p:cNvSpPr/>
          <p:nvPr/>
        </p:nvSpPr>
        <p:spPr>
          <a:xfrm>
            <a:off x="3513916" y="225219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9EAF39-5167-AF08-7973-0D92E00E94CE}"/>
              </a:ext>
            </a:extLst>
          </p:cNvPr>
          <p:cNvSpPr txBox="1"/>
          <p:nvPr/>
        </p:nvSpPr>
        <p:spPr>
          <a:xfrm>
            <a:off x="5300129" y="22256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82B1F42-5AC5-8DBF-1416-6039CDCA219E}"/>
              </a:ext>
            </a:extLst>
          </p:cNvPr>
          <p:cNvSpPr/>
          <p:nvPr/>
        </p:nvSpPr>
        <p:spPr>
          <a:xfrm>
            <a:off x="6763168" y="2460040"/>
            <a:ext cx="143105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</a:t>
            </a:r>
            <a:r>
              <a:rPr lang="zh-CN" alt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Answer</a:t>
            </a:r>
            <a:endParaRPr lang="en-US" sz="14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E97F9-DFF4-E722-5A2C-A70795692EAF}"/>
              </a:ext>
            </a:extLst>
          </p:cNvPr>
          <p:cNvSpPr/>
          <p:nvPr/>
        </p:nvSpPr>
        <p:spPr>
          <a:xfrm>
            <a:off x="4413915" y="245870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5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4DB3C67-A83F-F2E7-1DF3-EC0FAA1AD778}"/>
              </a:ext>
            </a:extLst>
          </p:cNvPr>
          <p:cNvSpPr/>
          <p:nvPr/>
        </p:nvSpPr>
        <p:spPr>
          <a:xfrm>
            <a:off x="4409940" y="225483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32708B3-3CA7-7591-40F1-74D259577A62}"/>
              </a:ext>
            </a:extLst>
          </p:cNvPr>
          <p:cNvSpPr/>
          <p:nvPr/>
        </p:nvSpPr>
        <p:spPr>
          <a:xfrm>
            <a:off x="5858042" y="246090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15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F2AA65-EAB5-160E-82A1-0304FBD5309C}"/>
              </a:ext>
            </a:extLst>
          </p:cNvPr>
          <p:cNvSpPr/>
          <p:nvPr/>
        </p:nvSpPr>
        <p:spPr>
          <a:xfrm>
            <a:off x="5854067" y="2257038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2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0F4392-DD49-1D58-D59B-ABD7C8DDF2FC}"/>
              </a:ext>
            </a:extLst>
          </p:cNvPr>
          <p:cNvSpPr txBox="1"/>
          <p:nvPr/>
        </p:nvSpPr>
        <p:spPr>
          <a:xfrm rot="16200000">
            <a:off x="1894828" y="22131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D83B01"/>
                </a:solidFill>
              </a:defRPr>
            </a:lvl1pPr>
          </a:lstStyle>
          <a:p>
            <a:r>
              <a:rPr lang="en-US" altLang="zh-CN" b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Batch=</a:t>
            </a:r>
            <a:r>
              <a:rPr lang="en-US" altLang="zh-CN" b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  <a:endParaRPr lang="en-US" b="0">
              <a:solidFill>
                <a:srgbClr val="FF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82A85E-63F5-476C-7556-4B24AAE9F579}"/>
              </a:ext>
            </a:extLst>
          </p:cNvPr>
          <p:cNvSpPr txBox="1"/>
          <p:nvPr/>
        </p:nvSpPr>
        <p:spPr>
          <a:xfrm>
            <a:off x="7770067" y="26447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libaba Sans" panose="020B0503020203040204" pitchFamily="34" charset="0"/>
                <a:cs typeface="Alibaba Sans" panose="020B0503020203040204" pitchFamily="34" charset="0"/>
              </a:rPr>
              <a:t>Time</a:t>
            </a:r>
            <a:endParaRPr lang="en-US" sz="12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83647F-43DA-1250-0AB2-BF89587A2904}"/>
              </a:ext>
            </a:extLst>
          </p:cNvPr>
          <p:cNvCxnSpPr>
            <a:cxnSpLocks/>
          </p:cNvCxnSpPr>
          <p:nvPr/>
        </p:nvCxnSpPr>
        <p:spPr>
          <a:xfrm>
            <a:off x="2627737" y="5626943"/>
            <a:ext cx="3884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6A012C-6DE1-96C2-8181-02A49B48FF0D}"/>
              </a:ext>
            </a:extLst>
          </p:cNvPr>
          <p:cNvCxnSpPr>
            <a:cxnSpLocks/>
          </p:cNvCxnSpPr>
          <p:nvPr/>
        </p:nvCxnSpPr>
        <p:spPr>
          <a:xfrm flipV="1">
            <a:off x="2627674" y="4043843"/>
            <a:ext cx="3157" cy="1583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F65CBAA-A79F-C1DB-4C1C-7779B53FA6B4}"/>
              </a:ext>
            </a:extLst>
          </p:cNvPr>
          <p:cNvSpPr/>
          <p:nvPr/>
        </p:nvSpPr>
        <p:spPr>
          <a:xfrm>
            <a:off x="2626993" y="5415446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CEAC8C1-AD41-5725-7948-D8E4592D8B3D}"/>
              </a:ext>
            </a:extLst>
          </p:cNvPr>
          <p:cNvSpPr/>
          <p:nvPr/>
        </p:nvSpPr>
        <p:spPr>
          <a:xfrm>
            <a:off x="4873984" y="5415624"/>
            <a:ext cx="1447135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 Answer</a:t>
            </a:r>
            <a:endParaRPr lang="en-US" sz="1400" dirty="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EF8F58-6B30-0475-236C-F143E143251C}"/>
              </a:ext>
            </a:extLst>
          </p:cNvPr>
          <p:cNvSpPr txBox="1"/>
          <p:nvPr/>
        </p:nvSpPr>
        <p:spPr>
          <a:xfrm rot="16200000">
            <a:off x="1879070" y="473044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libaba Sans" panose="020B0503020203040204" pitchFamily="34" charset="0"/>
                <a:cs typeface="Alibaba Sans" panose="020B0503020203040204" pitchFamily="34" charset="0"/>
              </a:rPr>
              <a:t>Batch=</a:t>
            </a:r>
            <a:r>
              <a:rPr lang="en-US" altLang="zh-CN">
                <a:solidFill>
                  <a:schemeClr val="accent6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8</a:t>
            </a:r>
            <a:endParaRPr lang="en-US">
              <a:solidFill>
                <a:schemeClr val="accent6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02DA0FC-62DC-B388-0E45-1E4F9061C68D}"/>
              </a:ext>
            </a:extLst>
          </p:cNvPr>
          <p:cNvSpPr/>
          <p:nvPr/>
        </p:nvSpPr>
        <p:spPr>
          <a:xfrm>
            <a:off x="3750542" y="5413093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4F6383-F8E3-7F33-C75D-7FDC97C0055B}"/>
              </a:ext>
            </a:extLst>
          </p:cNvPr>
          <p:cNvSpPr txBox="1"/>
          <p:nvPr/>
        </p:nvSpPr>
        <p:spPr>
          <a:xfrm>
            <a:off x="6476170" y="547337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libaba Sans" panose="020B0503020203040204" pitchFamily="34" charset="0"/>
                <a:cs typeface="Alibaba Sans" panose="020B0503020203040204" pitchFamily="34" charset="0"/>
              </a:rPr>
              <a:t>Time</a:t>
            </a:r>
            <a:endParaRPr lang="en-US" sz="12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4DC2CF-F2C9-2F1E-706B-B32D974237C1}"/>
              </a:ext>
            </a:extLst>
          </p:cNvPr>
          <p:cNvSpPr txBox="1"/>
          <p:nvPr/>
        </p:nvSpPr>
        <p:spPr>
          <a:xfrm>
            <a:off x="4202973" y="2720178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(1) </a:t>
            </a:r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Per-r</a:t>
            </a:r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equest latency optimized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0C305D-3544-FD6C-BC0A-958B178A7951}"/>
              </a:ext>
            </a:extLst>
          </p:cNvPr>
          <p:cNvSpPr txBox="1"/>
          <p:nvPr/>
        </p:nvSpPr>
        <p:spPr>
          <a:xfrm>
            <a:off x="4436838" y="5780508"/>
            <a:ext cx="301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(2) End-to-end latency</a:t>
            </a:r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 optimized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827381-A47A-C68E-1A0E-02CB7BB6EC03}"/>
              </a:ext>
            </a:extLst>
          </p:cNvPr>
          <p:cNvSpPr/>
          <p:nvPr/>
        </p:nvSpPr>
        <p:spPr>
          <a:xfrm>
            <a:off x="2627737" y="4381474"/>
            <a:ext cx="2246246" cy="12454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105EB-C687-ACB8-1771-7B624E74071C}"/>
              </a:ext>
            </a:extLst>
          </p:cNvPr>
          <p:cNvSpPr txBox="1"/>
          <p:nvPr/>
        </p:nvSpPr>
        <p:spPr>
          <a:xfrm>
            <a:off x="2785822" y="3936242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Maximize Throughput</a:t>
            </a:r>
            <a:endParaRPr lang="en-US" sz="14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B54FA4-3200-5327-A06E-9574C7E5E1F0}"/>
              </a:ext>
            </a:extLst>
          </p:cNvPr>
          <p:cNvSpPr txBox="1"/>
          <p:nvPr/>
        </p:nvSpPr>
        <p:spPr>
          <a:xfrm>
            <a:off x="4870630" y="4861364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Minimize Latency</a:t>
            </a:r>
            <a:endParaRPr lang="en-US" sz="14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B7E59B-E5C1-56AA-53F9-9D692734A2F8}"/>
              </a:ext>
            </a:extLst>
          </p:cNvPr>
          <p:cNvSpPr/>
          <p:nvPr/>
        </p:nvSpPr>
        <p:spPr>
          <a:xfrm>
            <a:off x="4870630" y="5393518"/>
            <a:ext cx="1461803" cy="2334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C7879-AFB2-9ED1-3430-E9E34F37E5EA}"/>
              </a:ext>
            </a:extLst>
          </p:cNvPr>
          <p:cNvSpPr txBox="1"/>
          <p:nvPr/>
        </p:nvSpPr>
        <p:spPr>
          <a:xfrm>
            <a:off x="6731728" y="1894902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Latency=2700 ms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4F1BAD-CDEF-8238-16B9-116E999E47E7}"/>
              </a:ext>
            </a:extLst>
          </p:cNvPr>
          <p:cNvSpPr txBox="1"/>
          <p:nvPr/>
        </p:nvSpPr>
        <p:spPr>
          <a:xfrm>
            <a:off x="6713591" y="4833471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Latency=1100 ms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2F6A8C-B738-F1B2-E257-D8C9DA454FDD}"/>
              </a:ext>
            </a:extLst>
          </p:cNvPr>
          <p:cNvSpPr txBox="1"/>
          <p:nvPr/>
        </p:nvSpPr>
        <p:spPr>
          <a:xfrm>
            <a:off x="6939698" y="213286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Reduce Stage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4DF862DE-F725-D6D1-C33B-4E727F2ACB17}"/>
              </a:ext>
            </a:extLst>
          </p:cNvPr>
          <p:cNvSpPr/>
          <p:nvPr/>
        </p:nvSpPr>
        <p:spPr>
          <a:xfrm rot="5400000">
            <a:off x="7403013" y="1683164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809451-1634-139A-7BDB-871412CF7342}"/>
              </a:ext>
            </a:extLst>
          </p:cNvPr>
          <p:cNvSpPr txBox="1"/>
          <p:nvPr/>
        </p:nvSpPr>
        <p:spPr>
          <a:xfrm>
            <a:off x="4273831" y="1894902"/>
            <a:ext cx="10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Map Stage</a:t>
            </a:r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61A5BACB-7585-15A6-31E3-636A0A159375}"/>
              </a:ext>
            </a:extLst>
          </p:cNvPr>
          <p:cNvSpPr/>
          <p:nvPr/>
        </p:nvSpPr>
        <p:spPr>
          <a:xfrm rot="5400000">
            <a:off x="4613064" y="121074"/>
            <a:ext cx="139688" cy="41118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D243B4A-DCA3-B87B-C27F-A8F51CE0AB62}"/>
              </a:ext>
            </a:extLst>
          </p:cNvPr>
          <p:cNvSpPr txBox="1"/>
          <p:nvPr/>
        </p:nvSpPr>
        <p:spPr>
          <a:xfrm>
            <a:off x="5076987" y="505198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Reduce Stage</a:t>
            </a:r>
          </a:p>
        </p:txBody>
      </p: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05A3AEFD-DA99-786F-4B3B-884D9B07F304}"/>
              </a:ext>
            </a:extLst>
          </p:cNvPr>
          <p:cNvSpPr/>
          <p:nvPr/>
        </p:nvSpPr>
        <p:spPr>
          <a:xfrm rot="5400000">
            <a:off x="5540302" y="4602283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A7F20F-7A49-EDEF-C0B1-38D0BEB72224}"/>
              </a:ext>
            </a:extLst>
          </p:cNvPr>
          <p:cNvSpPr/>
          <p:nvPr/>
        </p:nvSpPr>
        <p:spPr>
          <a:xfrm>
            <a:off x="2626993" y="5212688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7870C-B74F-C880-2FDF-CD5CCFC68C78}"/>
              </a:ext>
            </a:extLst>
          </p:cNvPr>
          <p:cNvSpPr/>
          <p:nvPr/>
        </p:nvSpPr>
        <p:spPr>
          <a:xfrm>
            <a:off x="3750542" y="5210335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3A078C-FB94-5925-620C-2659569B042B}"/>
              </a:ext>
            </a:extLst>
          </p:cNvPr>
          <p:cNvSpPr/>
          <p:nvPr/>
        </p:nvSpPr>
        <p:spPr>
          <a:xfrm>
            <a:off x="2626993" y="4591132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352596-ABA1-C9C0-0883-0C7FF533FA9C}"/>
              </a:ext>
            </a:extLst>
          </p:cNvPr>
          <p:cNvSpPr/>
          <p:nvPr/>
        </p:nvSpPr>
        <p:spPr>
          <a:xfrm>
            <a:off x="3750542" y="4588779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048B99-E3B3-FA99-7E82-38B8C3F888C7}"/>
              </a:ext>
            </a:extLst>
          </p:cNvPr>
          <p:cNvSpPr/>
          <p:nvPr/>
        </p:nvSpPr>
        <p:spPr>
          <a:xfrm>
            <a:off x="2626993" y="4397637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AE1F20-C215-C861-EE0F-0015075800AD}"/>
              </a:ext>
            </a:extLst>
          </p:cNvPr>
          <p:cNvSpPr/>
          <p:nvPr/>
        </p:nvSpPr>
        <p:spPr>
          <a:xfrm>
            <a:off x="3750542" y="4395284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Agent</a:t>
            </a:r>
            <a:r>
              <a:rPr lang="en-US" sz="1400" dirty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C38A65-4AF9-C7BD-5324-71CEF0A96918}"/>
              </a:ext>
            </a:extLst>
          </p:cNvPr>
          <p:cNvSpPr txBox="1"/>
          <p:nvPr/>
        </p:nvSpPr>
        <p:spPr>
          <a:xfrm>
            <a:off x="3138808" y="4081552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Map Stage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8D447A-5298-345C-1CDB-32021DDD9ACB}"/>
              </a:ext>
            </a:extLst>
          </p:cNvPr>
          <p:cNvSpPr/>
          <p:nvPr/>
        </p:nvSpPr>
        <p:spPr>
          <a:xfrm>
            <a:off x="2523645" y="4381475"/>
            <a:ext cx="100935" cy="1245464"/>
          </a:xfrm>
          <a:prstGeom prst="leftBrace">
            <a:avLst/>
          </a:prstGeom>
          <a:ln>
            <a:solidFill>
              <a:srgbClr val="D83B0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66636-40E5-09CE-4AF0-2CC0A1C15A36}"/>
              </a:ext>
            </a:extLst>
          </p:cNvPr>
          <p:cNvSpPr txBox="1"/>
          <p:nvPr/>
        </p:nvSpPr>
        <p:spPr>
          <a:xfrm rot="16200000">
            <a:off x="2886838" y="48049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65ED76-F88B-C28A-00DD-FA0D851B5EA5}"/>
              </a:ext>
            </a:extLst>
          </p:cNvPr>
          <p:cNvSpPr txBox="1"/>
          <p:nvPr/>
        </p:nvSpPr>
        <p:spPr>
          <a:xfrm rot="16200000">
            <a:off x="4010387" y="481954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902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716DF-4EE9-46E2-8DB8-33ABE4B3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0" y="153224"/>
            <a:ext cx="11395840" cy="698114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Diverse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Workflows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of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LLM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Apps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(or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Agents)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内容占位符 12">
            <a:extLst>
              <a:ext uri="{FF2B5EF4-FFF2-40B4-BE49-F238E27FC236}">
                <a16:creationId xmlns:a16="http://schemas.microsoft.com/office/drawing/2014/main" id="{77234119-15F3-3E8A-C5C1-887A0BC8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045029"/>
            <a:ext cx="10220183" cy="1141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High-quality LLM</a:t>
            </a:r>
            <a:r>
              <a:rPr lang="zh-CN" altLang="en-US" dirty="0"/>
              <a:t> </a:t>
            </a:r>
            <a:r>
              <a:rPr lang="en-US" altLang="zh-CN" dirty="0"/>
              <a:t>apps often need multiple </a:t>
            </a:r>
            <a:r>
              <a:rPr lang="en-US" altLang="zh-CN" dirty="0">
                <a:solidFill>
                  <a:srgbClr val="FF0000"/>
                </a:solidFill>
              </a:rPr>
              <a:t>LLM requests </a:t>
            </a:r>
            <a:r>
              <a:rPr lang="en-US" altLang="zh-CN" dirty="0"/>
              <a:t>to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collaborate in different workflows</a:t>
            </a:r>
            <a:endParaRPr lang="zh-CN" altLang="en-US" dirty="0"/>
          </a:p>
        </p:txBody>
      </p:sp>
      <p:pic>
        <p:nvPicPr>
          <p:cNvPr id="5" name="Picture 109">
            <a:extLst>
              <a:ext uri="{FF2B5EF4-FFF2-40B4-BE49-F238E27FC236}">
                <a16:creationId xmlns:a16="http://schemas.microsoft.com/office/drawing/2014/main" id="{2E730698-C747-8EC8-15F7-97A265CC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57" y="2186938"/>
            <a:ext cx="9069058" cy="430295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03A81-063B-92F0-D041-DE8010A8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89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0B1AD0-3828-AE30-175E-F662A8E526D6}"/>
              </a:ext>
            </a:extLst>
          </p:cNvPr>
          <p:cNvSpPr/>
          <p:nvPr/>
        </p:nvSpPr>
        <p:spPr>
          <a:xfrm>
            <a:off x="2874395" y="1971922"/>
            <a:ext cx="902473" cy="174929"/>
          </a:xfrm>
          <a:prstGeom prst="roundRect">
            <a:avLst/>
          </a:prstGeom>
          <a:solidFill>
            <a:srgbClr val="FBE3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Agent App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51B81-6C0D-70D4-1D97-8B21058C1BA2}"/>
              </a:ext>
            </a:extLst>
          </p:cNvPr>
          <p:cNvSpPr/>
          <p:nvPr/>
        </p:nvSpPr>
        <p:spPr>
          <a:xfrm>
            <a:off x="3853731" y="1969272"/>
            <a:ext cx="902473" cy="174929"/>
          </a:xfrm>
          <a:prstGeom prst="roundRect">
            <a:avLst/>
          </a:prstGeom>
          <a:solidFill>
            <a:srgbClr val="FBE3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Agent App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AD533E-6C8F-34C0-274F-016DF585BD9C}"/>
              </a:ext>
            </a:extLst>
          </p:cNvPr>
          <p:cNvSpPr/>
          <p:nvPr/>
        </p:nvSpPr>
        <p:spPr>
          <a:xfrm>
            <a:off x="4833067" y="1969271"/>
            <a:ext cx="902473" cy="174929"/>
          </a:xfrm>
          <a:prstGeom prst="roundRect">
            <a:avLst/>
          </a:prstGeom>
          <a:solidFill>
            <a:srgbClr val="FBE3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Agent App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666B3-A5C7-87D6-2BEE-EAEFF5EF3C5B}"/>
              </a:ext>
            </a:extLst>
          </p:cNvPr>
          <p:cNvCxnSpPr>
            <a:cxnSpLocks/>
          </p:cNvCxnSpPr>
          <p:nvPr/>
        </p:nvCxnSpPr>
        <p:spPr>
          <a:xfrm>
            <a:off x="1650972" y="2327285"/>
            <a:ext cx="410804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F71CB-8DA4-EF2F-AA51-360BC7701992}"/>
              </a:ext>
            </a:extLst>
          </p:cNvPr>
          <p:cNvSpPr/>
          <p:nvPr/>
        </p:nvSpPr>
        <p:spPr>
          <a:xfrm>
            <a:off x="3101861" y="2239821"/>
            <a:ext cx="2450516" cy="174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Parrot APIs w/ </a:t>
            </a:r>
            <a:r>
              <a:rPr lang="en-US" sz="1000" b="1">
                <a:solidFill>
                  <a:srgbClr val="A02B93"/>
                </a:solidFill>
              </a:rPr>
              <a:t>Semantic Variables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32618D-8144-2050-3804-05A88260B13F}"/>
              </a:ext>
            </a:extLst>
          </p:cNvPr>
          <p:cNvSpPr/>
          <p:nvPr/>
        </p:nvSpPr>
        <p:spPr>
          <a:xfrm>
            <a:off x="2874016" y="3139672"/>
            <a:ext cx="902472" cy="3750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LLM Engine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C5F9B8-8503-0579-1DCE-9D5BA2FEAB88}"/>
              </a:ext>
            </a:extLst>
          </p:cNvPr>
          <p:cNvSpPr/>
          <p:nvPr/>
        </p:nvSpPr>
        <p:spPr>
          <a:xfrm>
            <a:off x="3854012" y="3139671"/>
            <a:ext cx="902473" cy="3750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LLM Engine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1CF069-E401-E9C8-ABD7-06518979FB30}"/>
              </a:ext>
            </a:extLst>
          </p:cNvPr>
          <p:cNvSpPr/>
          <p:nvPr/>
        </p:nvSpPr>
        <p:spPr>
          <a:xfrm>
            <a:off x="4834010" y="3139671"/>
            <a:ext cx="902473" cy="3750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LLM Engine</a:t>
            </a:r>
            <a:endParaRPr lang="en-US" sz="1100" b="1">
              <a:solidFill>
                <a:schemeClr val="tx1"/>
              </a:solidFill>
            </a:endParaRPr>
          </a:p>
        </p:txBody>
      </p:sp>
      <p:pic>
        <p:nvPicPr>
          <p:cNvPr id="16" name="Graphic 15" descr="Processor outline">
            <a:extLst>
              <a:ext uri="{FF2B5EF4-FFF2-40B4-BE49-F238E27FC236}">
                <a16:creationId xmlns:a16="http://schemas.microsoft.com/office/drawing/2014/main" id="{798DAE4C-2CB8-9FC9-8F07-919EB88A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2657" y="3170172"/>
            <a:ext cx="314074" cy="314074"/>
          </a:xfrm>
          <a:prstGeom prst="rect">
            <a:avLst/>
          </a:prstGeom>
        </p:spPr>
      </p:pic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FCDB72C1-910F-74AB-0D96-266BAE40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5968" y="3170172"/>
            <a:ext cx="314074" cy="314074"/>
          </a:xfrm>
          <a:prstGeom prst="rect">
            <a:avLst/>
          </a:prstGeom>
        </p:spPr>
      </p:pic>
      <p:pic>
        <p:nvPicPr>
          <p:cNvPr id="20" name="Graphic 19" descr="Processor outline">
            <a:extLst>
              <a:ext uri="{FF2B5EF4-FFF2-40B4-BE49-F238E27FC236}">
                <a16:creationId xmlns:a16="http://schemas.microsoft.com/office/drawing/2014/main" id="{EA02E1A4-C8D6-8A19-5940-EDBB9360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182" y="3170172"/>
            <a:ext cx="314074" cy="31407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59297D-7FEC-2F88-F3E2-70D0F70849BD}"/>
              </a:ext>
            </a:extLst>
          </p:cNvPr>
          <p:cNvSpPr/>
          <p:nvPr/>
        </p:nvSpPr>
        <p:spPr>
          <a:xfrm>
            <a:off x="2873072" y="2502213"/>
            <a:ext cx="2862467" cy="549997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Manager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Inter-Request Communication, 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Context Management,</a:t>
            </a:r>
            <a:r>
              <a:rPr lang="zh-CN" altLang="en-US" sz="1050">
                <a:solidFill>
                  <a:schemeClr val="tx1"/>
                </a:solidFill>
              </a:rPr>
              <a:t> </a:t>
            </a:r>
            <a:r>
              <a:rPr lang="en-US" sz="105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68214-8534-85BB-FEC9-99AC4BBDBDA9}"/>
              </a:ext>
            </a:extLst>
          </p:cNvPr>
          <p:cNvSpPr txBox="1"/>
          <p:nvPr/>
        </p:nvSpPr>
        <p:spPr>
          <a:xfrm>
            <a:off x="1650972" y="2673139"/>
            <a:ext cx="11807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/>
              <a:t>Parrot </a:t>
            </a:r>
          </a:p>
          <a:p>
            <a:pPr algn="ctr"/>
            <a:r>
              <a:rPr lang="en-US" altLang="zh-CN" sz="1200" b="1"/>
              <a:t>Agent-centric</a:t>
            </a:r>
            <a:r>
              <a:rPr lang="en-US" sz="1200" b="1"/>
              <a:t> </a:t>
            </a:r>
          </a:p>
          <a:p>
            <a:pPr algn="ctr"/>
            <a:r>
              <a:rPr lang="en-US" sz="1200" b="1"/>
              <a:t>LLM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5A1BF3-5EF8-BB6E-2484-7003D867D3B3}"/>
              </a:ext>
            </a:extLst>
          </p:cNvPr>
          <p:cNvSpPr txBox="1"/>
          <p:nvPr/>
        </p:nvSpPr>
        <p:spPr>
          <a:xfrm>
            <a:off x="1706896" y="1951175"/>
            <a:ext cx="106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Applications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0F881-029F-EF4E-908B-EA47B3B64054}"/>
              </a:ext>
            </a:extLst>
          </p:cNvPr>
          <p:cNvSpPr txBox="1"/>
          <p:nvPr/>
        </p:nvSpPr>
        <p:spPr>
          <a:xfrm>
            <a:off x="7724042" y="47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2F6FB-96EB-6BB8-3B0F-E292D2326E91}"/>
              </a:ext>
            </a:extLst>
          </p:cNvPr>
          <p:cNvSpPr/>
          <p:nvPr/>
        </p:nvSpPr>
        <p:spPr>
          <a:xfrm>
            <a:off x="1886543" y="2237899"/>
            <a:ext cx="700793" cy="178772"/>
          </a:xfrm>
          <a:prstGeom prst="round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Internet</a:t>
            </a:r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03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C0AAF51-53A4-C6CB-F806-867E947DF533}"/>
              </a:ext>
            </a:extLst>
          </p:cNvPr>
          <p:cNvGrpSpPr/>
          <p:nvPr/>
        </p:nvGrpSpPr>
        <p:grpSpPr>
          <a:xfrm>
            <a:off x="3616823" y="2152357"/>
            <a:ext cx="1366478" cy="349856"/>
            <a:chOff x="3607496" y="2152357"/>
            <a:chExt cx="1366478" cy="34985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04989B-0973-72A8-60BF-2E6B431F5882}"/>
                </a:ext>
              </a:extLst>
            </p:cNvPr>
            <p:cNvCxnSpPr/>
            <p:nvPr/>
          </p:nvCxnSpPr>
          <p:spPr>
            <a:xfrm>
              <a:off x="3607496" y="2152358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EE5045-7460-4C8B-9D24-83D09BA51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974" y="2152357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DFAA80-4C9F-7C22-51CA-18FC8C25A6AD}"/>
              </a:ext>
            </a:extLst>
          </p:cNvPr>
          <p:cNvSpPr/>
          <p:nvPr/>
        </p:nvSpPr>
        <p:spPr>
          <a:xfrm>
            <a:off x="2857091" y="3633935"/>
            <a:ext cx="2885942" cy="568519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LLM Engine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666B3-A5C7-87D6-2BEE-EAEFF5EF3C5B}"/>
              </a:ext>
            </a:extLst>
          </p:cNvPr>
          <p:cNvCxnSpPr>
            <a:cxnSpLocks/>
          </p:cNvCxnSpPr>
          <p:nvPr/>
        </p:nvCxnSpPr>
        <p:spPr>
          <a:xfrm>
            <a:off x="1650972" y="2327285"/>
            <a:ext cx="410804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F71CB-8DA4-EF2F-AA51-360BC7701992}"/>
              </a:ext>
            </a:extLst>
          </p:cNvPr>
          <p:cNvSpPr/>
          <p:nvPr/>
        </p:nvSpPr>
        <p:spPr>
          <a:xfrm>
            <a:off x="3074804" y="2239821"/>
            <a:ext cx="2450516" cy="174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Parrot APIs w/ </a:t>
            </a:r>
            <a:r>
              <a:rPr lang="en-US" sz="1000" b="1">
                <a:solidFill>
                  <a:srgbClr val="A02B93"/>
                </a:solidFill>
              </a:rPr>
              <a:t>Semantic Variables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59297D-7FEC-2F88-F3E2-70D0F70849BD}"/>
              </a:ext>
            </a:extLst>
          </p:cNvPr>
          <p:cNvSpPr/>
          <p:nvPr/>
        </p:nvSpPr>
        <p:spPr>
          <a:xfrm>
            <a:off x="2857091" y="2502213"/>
            <a:ext cx="2885942" cy="785869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Manager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68214-8534-85BB-FEC9-99AC4BBDBDA9}"/>
              </a:ext>
            </a:extLst>
          </p:cNvPr>
          <p:cNvSpPr txBox="1"/>
          <p:nvPr/>
        </p:nvSpPr>
        <p:spPr>
          <a:xfrm>
            <a:off x="1650972" y="2673139"/>
            <a:ext cx="11807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/>
              <a:t>Parrot </a:t>
            </a:r>
          </a:p>
          <a:p>
            <a:pPr algn="ctr"/>
            <a:r>
              <a:rPr lang="en-US" altLang="zh-CN" sz="1200" b="1"/>
              <a:t>App-centric</a:t>
            </a:r>
            <a:r>
              <a:rPr lang="en-US" sz="1200" b="1"/>
              <a:t> </a:t>
            </a:r>
          </a:p>
          <a:p>
            <a:pPr algn="ctr"/>
            <a:r>
              <a:rPr lang="en-US" sz="1200" b="1"/>
              <a:t>LLM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5A1BF3-5EF8-BB6E-2484-7003D867D3B3}"/>
              </a:ext>
            </a:extLst>
          </p:cNvPr>
          <p:cNvSpPr txBox="1"/>
          <p:nvPr/>
        </p:nvSpPr>
        <p:spPr>
          <a:xfrm>
            <a:off x="1706896" y="1951175"/>
            <a:ext cx="106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Applications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0F881-029F-EF4E-908B-EA47B3B64054}"/>
              </a:ext>
            </a:extLst>
          </p:cNvPr>
          <p:cNvSpPr txBox="1"/>
          <p:nvPr/>
        </p:nvSpPr>
        <p:spPr>
          <a:xfrm>
            <a:off x="7724042" y="47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2F6FB-96EB-6BB8-3B0F-E292D2326E91}"/>
              </a:ext>
            </a:extLst>
          </p:cNvPr>
          <p:cNvSpPr/>
          <p:nvPr/>
        </p:nvSpPr>
        <p:spPr>
          <a:xfrm>
            <a:off x="1886543" y="2237899"/>
            <a:ext cx="700793" cy="178772"/>
          </a:xfrm>
          <a:prstGeom prst="round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Internet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9F6211-4542-2B4D-1B7D-BD283042E3A5}"/>
              </a:ext>
            </a:extLst>
          </p:cNvPr>
          <p:cNvSpPr/>
          <p:nvPr/>
        </p:nvSpPr>
        <p:spPr>
          <a:xfrm>
            <a:off x="2857091" y="1595120"/>
            <a:ext cx="2885943" cy="557237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Apps. FrontEnd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DD1E6-01CC-A5D1-8541-4FE25EEA26F5}"/>
              </a:ext>
            </a:extLst>
          </p:cNvPr>
          <p:cNvGrpSpPr/>
          <p:nvPr/>
        </p:nvGrpSpPr>
        <p:grpSpPr>
          <a:xfrm>
            <a:off x="2976865" y="1851315"/>
            <a:ext cx="2646395" cy="182880"/>
            <a:chOff x="3003067" y="1785275"/>
            <a:chExt cx="2646395" cy="1828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60B1AD0-3828-AE30-175E-F662A8E526D6}"/>
                </a:ext>
              </a:extLst>
            </p:cNvPr>
            <p:cNvSpPr/>
            <p:nvPr/>
          </p:nvSpPr>
          <p:spPr>
            <a:xfrm>
              <a:off x="3003067" y="178527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Parrot FE</a:t>
              </a:r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AD533E-6C8F-34C0-274F-016DF585BD9C}"/>
                </a:ext>
              </a:extLst>
            </p:cNvPr>
            <p:cNvSpPr/>
            <p:nvPr/>
          </p:nvSpPr>
          <p:spPr>
            <a:xfrm>
              <a:off x="4369302" y="178527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err="1">
                  <a:solidFill>
                    <a:schemeClr val="tx1"/>
                  </a:solidFill>
                </a:rPr>
                <a:t>LangChain</a:t>
              </a:r>
              <a:r>
                <a:rPr lang="en-US" altLang="zh-CN" sz="1050">
                  <a:solidFill>
                    <a:schemeClr val="tx1"/>
                  </a:solidFill>
                </a:rPr>
                <a:t> (Parrot)</a:t>
              </a:r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75904-3F09-212A-E254-7505496BDB8C}"/>
              </a:ext>
            </a:extLst>
          </p:cNvPr>
          <p:cNvGrpSpPr/>
          <p:nvPr/>
        </p:nvGrpSpPr>
        <p:grpSpPr>
          <a:xfrm>
            <a:off x="2976865" y="2758565"/>
            <a:ext cx="2646395" cy="182880"/>
            <a:chOff x="3003067" y="2758565"/>
            <a:chExt cx="2646395" cy="1828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1E0D64-FC44-E46E-1C39-F80F1D8DFCB6}"/>
                </a:ext>
              </a:extLst>
            </p:cNvPr>
            <p:cNvSpPr/>
            <p:nvPr/>
          </p:nvSpPr>
          <p:spPr>
            <a:xfrm>
              <a:off x="4369302" y="275856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Perf. Obj. </a:t>
              </a:r>
              <a:r>
                <a:rPr lang="en-US" altLang="zh-CN" sz="1000" err="1">
                  <a:solidFill>
                    <a:schemeClr val="tx1"/>
                  </a:solidFill>
                </a:rPr>
                <a:t>Deduc</a:t>
              </a:r>
              <a:r>
                <a:rPr lang="en-US" altLang="zh-CN" sz="1000">
                  <a:solidFill>
                    <a:schemeClr val="tx1"/>
                  </a:solidFill>
                </a:rPr>
                <a:t>.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98D5FD-580C-70C6-D1BA-0B07DAF6F83A}"/>
                </a:ext>
              </a:extLst>
            </p:cNvPr>
            <p:cNvSpPr/>
            <p:nvPr/>
          </p:nvSpPr>
          <p:spPr>
            <a:xfrm>
              <a:off x="3003067" y="275856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S-Var Mgmt.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610043-B0F0-A8F2-7B0E-40EA0385D10E}"/>
              </a:ext>
            </a:extLst>
          </p:cNvPr>
          <p:cNvGrpSpPr/>
          <p:nvPr/>
        </p:nvGrpSpPr>
        <p:grpSpPr>
          <a:xfrm>
            <a:off x="2976865" y="3023323"/>
            <a:ext cx="2646395" cy="182880"/>
            <a:chOff x="3003067" y="3023323"/>
            <a:chExt cx="2646395" cy="18288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90466D-BEA0-96EF-C3FA-2FB3BF677B62}"/>
                </a:ext>
              </a:extLst>
            </p:cNvPr>
            <p:cNvSpPr/>
            <p:nvPr/>
          </p:nvSpPr>
          <p:spPr>
            <a:xfrm>
              <a:off x="3003067" y="3023323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Inter-Req Comm.</a:t>
              </a:r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E8D666-5A69-5806-FDEC-3BFE6B9EC0AE}"/>
                </a:ext>
              </a:extLst>
            </p:cNvPr>
            <p:cNvSpPr/>
            <p:nvPr/>
          </p:nvSpPr>
          <p:spPr>
            <a:xfrm>
              <a:off x="4369302" y="3023323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Scheduling</a:t>
              </a:r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47C73-E500-87D2-7B53-8703BB19C5F0}"/>
              </a:ext>
            </a:extLst>
          </p:cNvPr>
          <p:cNvGrpSpPr/>
          <p:nvPr/>
        </p:nvGrpSpPr>
        <p:grpSpPr>
          <a:xfrm>
            <a:off x="2976865" y="3898478"/>
            <a:ext cx="2646395" cy="182880"/>
            <a:chOff x="3003067" y="2758565"/>
            <a:chExt cx="2646395" cy="1828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9595DE-EA6D-00C7-161E-E9A20274B5FD}"/>
                </a:ext>
              </a:extLst>
            </p:cNvPr>
            <p:cNvSpPr/>
            <p:nvPr/>
          </p:nvSpPr>
          <p:spPr>
            <a:xfrm>
              <a:off x="4369302" y="275856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Comp. Kernels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53D1502-1BC5-F690-F5CD-B21B948C5855}"/>
                </a:ext>
              </a:extLst>
            </p:cNvPr>
            <p:cNvSpPr/>
            <p:nvPr/>
          </p:nvSpPr>
          <p:spPr>
            <a:xfrm>
              <a:off x="3003067" y="2758565"/>
              <a:ext cx="1280160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Context Mgmt.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83DB9C-DF7C-1EDC-F365-8E1BD9A09DD9}"/>
              </a:ext>
            </a:extLst>
          </p:cNvPr>
          <p:cNvGrpSpPr/>
          <p:nvPr/>
        </p:nvGrpSpPr>
        <p:grpSpPr>
          <a:xfrm>
            <a:off x="3616823" y="3288082"/>
            <a:ext cx="1366478" cy="349856"/>
            <a:chOff x="3607496" y="3288082"/>
            <a:chExt cx="1366478" cy="34985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76B9C4-0265-CCF4-0E71-CC3F308D92F4}"/>
                </a:ext>
              </a:extLst>
            </p:cNvPr>
            <p:cNvCxnSpPr/>
            <p:nvPr/>
          </p:nvCxnSpPr>
          <p:spPr>
            <a:xfrm>
              <a:off x="3607496" y="3288083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381585-49CF-3E06-03EF-E522D50AB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974" y="3288082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8AFCD3-C23A-27A7-247B-45B93A32A4E1}"/>
              </a:ext>
            </a:extLst>
          </p:cNvPr>
          <p:cNvSpPr/>
          <p:nvPr/>
        </p:nvSpPr>
        <p:spPr>
          <a:xfrm>
            <a:off x="3339942" y="3376310"/>
            <a:ext cx="1920240" cy="174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Contextual Fill / Gen</a:t>
            </a:r>
            <a:endParaRPr lang="en-US" sz="1000" b="1">
              <a:solidFill>
                <a:srgbClr val="A02B93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5677CBD-DFC1-646D-256A-6864D2DB9A68}"/>
              </a:ext>
            </a:extLst>
          </p:cNvPr>
          <p:cNvGraphicFramePr>
            <a:graphicFrameLocks noGrp="1"/>
          </p:cNvGraphicFramePr>
          <p:nvPr/>
        </p:nvGraphicFramePr>
        <p:xfrm>
          <a:off x="4303965" y="4707780"/>
          <a:ext cx="9756096" cy="29362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93526">
                  <a:extLst>
                    <a:ext uri="{9D8B030D-6E8A-4147-A177-3AD203B41FA5}">
                      <a16:colId xmlns:a16="http://schemas.microsoft.com/office/drawing/2014/main" val="3024440732"/>
                    </a:ext>
                  </a:extLst>
                </a:gridCol>
                <a:gridCol w="1319865">
                  <a:extLst>
                    <a:ext uri="{9D8B030D-6E8A-4147-A177-3AD203B41FA5}">
                      <a16:colId xmlns:a16="http://schemas.microsoft.com/office/drawing/2014/main" val="1943787621"/>
                    </a:ext>
                  </a:extLst>
                </a:gridCol>
                <a:gridCol w="1328541">
                  <a:extLst>
                    <a:ext uri="{9D8B030D-6E8A-4147-A177-3AD203B41FA5}">
                      <a16:colId xmlns:a16="http://schemas.microsoft.com/office/drawing/2014/main" val="1164232423"/>
                    </a:ext>
                  </a:extLst>
                </a:gridCol>
                <a:gridCol w="1328541">
                  <a:extLst>
                    <a:ext uri="{9D8B030D-6E8A-4147-A177-3AD203B41FA5}">
                      <a16:colId xmlns:a16="http://schemas.microsoft.com/office/drawing/2014/main" val="1767837270"/>
                    </a:ext>
                  </a:extLst>
                </a:gridCol>
                <a:gridCol w="1328541">
                  <a:extLst>
                    <a:ext uri="{9D8B030D-6E8A-4147-A177-3AD203B41FA5}">
                      <a16:colId xmlns:a16="http://schemas.microsoft.com/office/drawing/2014/main" val="944043457"/>
                    </a:ext>
                  </a:extLst>
                </a:gridCol>
                <a:gridCol w="1328541">
                  <a:extLst>
                    <a:ext uri="{9D8B030D-6E8A-4147-A177-3AD203B41FA5}">
                      <a16:colId xmlns:a16="http://schemas.microsoft.com/office/drawing/2014/main" val="3925561007"/>
                    </a:ext>
                  </a:extLst>
                </a:gridCol>
                <a:gridCol w="1328541">
                  <a:extLst>
                    <a:ext uri="{9D8B030D-6E8A-4147-A177-3AD203B41FA5}">
                      <a16:colId xmlns:a16="http://schemas.microsoft.com/office/drawing/2014/main" val="2666442438"/>
                    </a:ext>
                  </a:extLst>
                </a:gridCol>
              </a:tblGrid>
              <a:tr h="5501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Baseline 1 (B1) </a:t>
                      </a:r>
                      <a:r>
                        <a:rPr lang="en-US" err="1"/>
                        <a:t>lp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Baseline 2 (B2)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Baseline 3</a:t>
                      </a:r>
                    </a:p>
                    <a:p>
                      <a:pPr algn="ctr"/>
                      <a:r>
                        <a:rPr lang="en-US"/>
                        <a:t>(B3)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37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Front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LangChain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LangChain</a:t>
                      </a:r>
                      <a:r>
                        <a:rPr lang="en-US"/>
                        <a:t>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 FE</a:t>
                      </a:r>
                    </a:p>
                    <a:p>
                      <a:pPr algn="ctr"/>
                      <a:r>
                        <a:rPr lang="en-US"/>
                        <a:t>(LC opt.)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 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LangChain</a:t>
                      </a:r>
                      <a:r>
                        <a:rPr lang="en-US"/>
                        <a:t> /Parrot 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 FE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76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FastChat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FastChat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FastChat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 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 (FC)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76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Engine (Kernels)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vLLM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vLLM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Parrot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Langchain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+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FastChat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(w/o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vLLM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):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Langchain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+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FastChat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(w/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vLLM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):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Parrot +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FastChat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(w/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vLLM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):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Parrot main: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Parrot baseline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Parrot +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FastChat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 (w/o </a:t>
                      </a:r>
                      <a:r>
                        <a:rPr lang="en-US" b="0" err="1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vLLM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JetBrainsMono"/>
                        </a:rPr>
                        <a:t>):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8757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6E1DA24-1486-0ADA-130B-6218196BA5BB}"/>
              </a:ext>
            </a:extLst>
          </p:cNvPr>
          <p:cNvSpPr txBox="1"/>
          <p:nvPr/>
        </p:nvSpPr>
        <p:spPr>
          <a:xfrm>
            <a:off x="5994585" y="1625049"/>
            <a:ext cx="10667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Langchain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+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FastChat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(w/o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vLLM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): 31.95, 31.67, 31.76, 32.07, 32.44, 32.41, 32.20, 31.94, 32.43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Langchain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+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FastChat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(w/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vLLM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): 23.54, 23.60, 23.54, 23.56, 23.57, 23.59, 23.59, 23.57, 23.57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Parrot +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FastChat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(w/o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vLLM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): 33.42, 33.10, 33.70, 32.64, 32.98, 31.47, 32.12, 32.64, 31.89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Parrot +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FastChat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 (w/ </a:t>
            </a:r>
            <a:r>
              <a:rPr lang="en-US" b="0" err="1">
                <a:solidFill>
                  <a:srgbClr val="CE9178"/>
                </a:solidFill>
                <a:effectLst/>
                <a:latin typeface="JetBrainsMono"/>
              </a:rPr>
              <a:t>vLLM</a:t>
            </a:r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): 13.60, 13.42, 13.54, 13.55, 13.58, 13.60, 13.58, 13.59, 13.58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Parrot baseline: 14.14, 14.12, 14.00, 13.95, 14.15, 14.12, 14.11, 14.17, 14.04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  <a:p>
            <a:r>
              <a:rPr lang="en-US" b="0">
                <a:solidFill>
                  <a:srgbClr val="CE9178"/>
                </a:solidFill>
                <a:effectLst/>
                <a:latin typeface="JetBrainsMono"/>
              </a:rPr>
              <a:t>- Parrot main: 5.30, 5.45, 5.30, 5.38, 5.35, 5.32, 5.32, 5.37, 5.37</a:t>
            </a:r>
            <a:endParaRPr lang="en-US" b="0">
              <a:solidFill>
                <a:srgbClr val="CCCCCC"/>
              </a:solidFill>
              <a:effectLst/>
              <a:latin typeface="JetBrainsMono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C12F0EB-908B-C13E-B126-C3A350D9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22" y="-3114593"/>
            <a:ext cx="12192000" cy="40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9B69EA-7E54-76A7-32BD-2A3BF8DDB9F2}"/>
              </a:ext>
            </a:extLst>
          </p:cNvPr>
          <p:cNvCxnSpPr>
            <a:cxnSpLocks/>
          </p:cNvCxnSpPr>
          <p:nvPr/>
        </p:nvCxnSpPr>
        <p:spPr>
          <a:xfrm flipV="1">
            <a:off x="345881" y="1050510"/>
            <a:ext cx="5687383" cy="1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AB0437-DA8B-5854-9507-14A3CD2BED1D}"/>
              </a:ext>
            </a:extLst>
          </p:cNvPr>
          <p:cNvCxnSpPr>
            <a:cxnSpLocks/>
          </p:cNvCxnSpPr>
          <p:nvPr/>
        </p:nvCxnSpPr>
        <p:spPr>
          <a:xfrm flipV="1">
            <a:off x="345881" y="409196"/>
            <a:ext cx="0" cy="65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C0D60F-0A97-38C3-FC85-CCB42FB9A808}"/>
              </a:ext>
            </a:extLst>
          </p:cNvPr>
          <p:cNvSpPr/>
          <p:nvPr/>
        </p:nvSpPr>
        <p:spPr>
          <a:xfrm>
            <a:off x="349856" y="851225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FC71EF-0F1E-308D-4708-0ECABB7FE149}"/>
              </a:ext>
            </a:extLst>
          </p:cNvPr>
          <p:cNvSpPr/>
          <p:nvPr/>
        </p:nvSpPr>
        <p:spPr>
          <a:xfrm>
            <a:off x="345881" y="647357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2DD533D-9824-0688-DE0F-DEB53E9CF6C4}"/>
              </a:ext>
            </a:extLst>
          </p:cNvPr>
          <p:cNvSpPr/>
          <p:nvPr/>
        </p:nvSpPr>
        <p:spPr>
          <a:xfrm>
            <a:off x="1254982" y="851225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2FD771-702C-147A-05EF-4F079765E50E}"/>
              </a:ext>
            </a:extLst>
          </p:cNvPr>
          <p:cNvSpPr/>
          <p:nvPr/>
        </p:nvSpPr>
        <p:spPr>
          <a:xfrm>
            <a:off x="1251007" y="647357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9EAF39-5167-AF08-7973-0D92E00E94CE}"/>
              </a:ext>
            </a:extLst>
          </p:cNvPr>
          <p:cNvSpPr txBox="1"/>
          <p:nvPr/>
        </p:nvSpPr>
        <p:spPr>
          <a:xfrm>
            <a:off x="3037220" y="62084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82B1F42-5AC5-8DBF-1416-6039CDCA219E}"/>
              </a:ext>
            </a:extLst>
          </p:cNvPr>
          <p:cNvSpPr/>
          <p:nvPr/>
        </p:nvSpPr>
        <p:spPr>
          <a:xfrm>
            <a:off x="4500259" y="855201"/>
            <a:ext cx="143105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Final Summary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E97F9-DFF4-E722-5A2C-A70795692EAF}"/>
              </a:ext>
            </a:extLst>
          </p:cNvPr>
          <p:cNvSpPr/>
          <p:nvPr/>
        </p:nvSpPr>
        <p:spPr>
          <a:xfrm>
            <a:off x="2151006" y="853863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5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4DB3C67-A83F-F2E7-1DF3-EC0FAA1AD778}"/>
              </a:ext>
            </a:extLst>
          </p:cNvPr>
          <p:cNvSpPr/>
          <p:nvPr/>
        </p:nvSpPr>
        <p:spPr>
          <a:xfrm>
            <a:off x="2147031" y="649995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32708B3-3CA7-7591-40F1-74D259577A62}"/>
              </a:ext>
            </a:extLst>
          </p:cNvPr>
          <p:cNvSpPr/>
          <p:nvPr/>
        </p:nvSpPr>
        <p:spPr>
          <a:xfrm>
            <a:off x="3595133" y="856067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Chunk 15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F2AA65-EAB5-160E-82A1-0304FBD5309C}"/>
              </a:ext>
            </a:extLst>
          </p:cNvPr>
          <p:cNvSpPr/>
          <p:nvPr/>
        </p:nvSpPr>
        <p:spPr>
          <a:xfrm>
            <a:off x="3591158" y="652199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Chunk 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0F4392-DD49-1D58-D59B-ABD7C8DDF2FC}"/>
              </a:ext>
            </a:extLst>
          </p:cNvPr>
          <p:cNvSpPr txBox="1"/>
          <p:nvPr/>
        </p:nvSpPr>
        <p:spPr>
          <a:xfrm rot="16200000">
            <a:off x="-137359" y="66085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Batch=2</a:t>
            </a:r>
            <a:endParaRPr 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82A85E-63F5-476C-7556-4B24AAE9F579}"/>
              </a:ext>
            </a:extLst>
          </p:cNvPr>
          <p:cNvSpPr txBox="1"/>
          <p:nvPr/>
        </p:nvSpPr>
        <p:spPr>
          <a:xfrm>
            <a:off x="5507158" y="103992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Time</a:t>
            </a:r>
            <a:endParaRPr lang="en-US" sz="120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83647F-43DA-1250-0AB2-BF89587A2904}"/>
              </a:ext>
            </a:extLst>
          </p:cNvPr>
          <p:cNvCxnSpPr>
            <a:cxnSpLocks/>
          </p:cNvCxnSpPr>
          <p:nvPr/>
        </p:nvCxnSpPr>
        <p:spPr>
          <a:xfrm>
            <a:off x="345881" y="2526178"/>
            <a:ext cx="3884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6A012C-6DE1-96C2-8181-02A49B48FF0D}"/>
              </a:ext>
            </a:extLst>
          </p:cNvPr>
          <p:cNvCxnSpPr>
            <a:cxnSpLocks/>
          </p:cNvCxnSpPr>
          <p:nvPr/>
        </p:nvCxnSpPr>
        <p:spPr>
          <a:xfrm flipV="1">
            <a:off x="345881" y="1602501"/>
            <a:ext cx="0" cy="92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F65CBAA-A79F-C1DB-4C1C-7779B53FA6B4}"/>
              </a:ext>
            </a:extLst>
          </p:cNvPr>
          <p:cNvSpPr/>
          <p:nvPr/>
        </p:nvSpPr>
        <p:spPr>
          <a:xfrm>
            <a:off x="349856" y="2314681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AD22785-2E57-1584-EBBD-F6EEA1040136}"/>
              </a:ext>
            </a:extLst>
          </p:cNvPr>
          <p:cNvSpPr/>
          <p:nvPr/>
        </p:nvSpPr>
        <p:spPr>
          <a:xfrm>
            <a:off x="349856" y="1711978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8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CEAC8C1-AD41-5725-7948-D8E4592D8B3D}"/>
              </a:ext>
            </a:extLst>
          </p:cNvPr>
          <p:cNvSpPr/>
          <p:nvPr/>
        </p:nvSpPr>
        <p:spPr>
          <a:xfrm>
            <a:off x="2592128" y="2314859"/>
            <a:ext cx="1447135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Final Summary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958716-B6DC-3FE2-4E80-82800E43C208}"/>
              </a:ext>
            </a:extLst>
          </p:cNvPr>
          <p:cNvSpPr txBox="1"/>
          <p:nvPr/>
        </p:nvSpPr>
        <p:spPr>
          <a:xfrm rot="5400000">
            <a:off x="808033" y="199787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……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EF8F58-6B30-0475-236C-F143E143251C}"/>
              </a:ext>
            </a:extLst>
          </p:cNvPr>
          <p:cNvSpPr txBox="1"/>
          <p:nvPr/>
        </p:nvSpPr>
        <p:spPr>
          <a:xfrm rot="16200000">
            <a:off x="-137360" y="195163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Batch=8</a:t>
            </a:r>
            <a:endParaRPr lang="en-US" sz="110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02DA0FC-62DC-B388-0E45-1E4F9061C68D}"/>
              </a:ext>
            </a:extLst>
          </p:cNvPr>
          <p:cNvSpPr/>
          <p:nvPr/>
        </p:nvSpPr>
        <p:spPr>
          <a:xfrm>
            <a:off x="1470992" y="2312328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9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4549E3D-887D-BAF4-9C45-21A69A2DE5B7}"/>
              </a:ext>
            </a:extLst>
          </p:cNvPr>
          <p:cNvSpPr/>
          <p:nvPr/>
        </p:nvSpPr>
        <p:spPr>
          <a:xfrm>
            <a:off x="1470992" y="1713601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Chunk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7A07EC8-B537-26D4-2A85-2DD4D1F5DCCC}"/>
              </a:ext>
            </a:extLst>
          </p:cNvPr>
          <p:cNvSpPr txBox="1"/>
          <p:nvPr/>
        </p:nvSpPr>
        <p:spPr>
          <a:xfrm rot="5400000">
            <a:off x="1929169" y="199552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……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4F6383-F8E3-7F33-C75D-7FDC97C0055B}"/>
              </a:ext>
            </a:extLst>
          </p:cNvPr>
          <p:cNvSpPr txBox="1"/>
          <p:nvPr/>
        </p:nvSpPr>
        <p:spPr>
          <a:xfrm>
            <a:off x="4194314" y="237261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Time</a:t>
            </a:r>
            <a:endParaRPr lang="en-US" sz="12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4DC2CF-F2C9-2F1E-706B-B32D974237C1}"/>
              </a:ext>
            </a:extLst>
          </p:cNvPr>
          <p:cNvSpPr txBox="1"/>
          <p:nvPr/>
        </p:nvSpPr>
        <p:spPr>
          <a:xfrm>
            <a:off x="1940064" y="1115339"/>
            <a:ext cx="28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(1) </a:t>
            </a:r>
            <a:r>
              <a:rPr lang="en-US" altLang="zh-CN" sz="1400"/>
              <a:t>Per-r</a:t>
            </a:r>
            <a:r>
              <a:rPr lang="en-US" sz="1400"/>
              <a:t>equest latency optimized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0C305D-3544-FD6C-BC0A-958B178A7951}"/>
              </a:ext>
            </a:extLst>
          </p:cNvPr>
          <p:cNvSpPr txBox="1"/>
          <p:nvPr/>
        </p:nvSpPr>
        <p:spPr>
          <a:xfrm>
            <a:off x="1840711" y="2662770"/>
            <a:ext cx="270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(2) End-to-end latency</a:t>
            </a:r>
            <a:r>
              <a:rPr lang="en-US" sz="1400"/>
              <a:t> optimized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827381-A47A-C68E-1A0E-02CB7BB6EC03}"/>
              </a:ext>
            </a:extLst>
          </p:cNvPr>
          <p:cNvSpPr/>
          <p:nvPr/>
        </p:nvSpPr>
        <p:spPr>
          <a:xfrm>
            <a:off x="345881" y="1692175"/>
            <a:ext cx="2246246" cy="833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105EB-C687-ACB8-1771-7B624E74071C}"/>
              </a:ext>
            </a:extLst>
          </p:cNvPr>
          <p:cNvSpPr txBox="1"/>
          <p:nvPr/>
        </p:nvSpPr>
        <p:spPr>
          <a:xfrm>
            <a:off x="504285" y="1384399"/>
            <a:ext cx="1929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/>
              <a:t>Maximize Throughput</a:t>
            </a:r>
            <a:endParaRPr lang="en-US" sz="1400" b="1" i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B54FA4-3200-5327-A06E-9574C7E5E1F0}"/>
              </a:ext>
            </a:extLst>
          </p:cNvPr>
          <p:cNvSpPr txBox="1"/>
          <p:nvPr/>
        </p:nvSpPr>
        <p:spPr>
          <a:xfrm>
            <a:off x="2588774" y="1760599"/>
            <a:ext cx="16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/>
              <a:t>Minimize Latency</a:t>
            </a:r>
            <a:endParaRPr lang="en-US" sz="1400" b="1" i="1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B7E59B-E5C1-56AA-53F9-9D692734A2F8}"/>
              </a:ext>
            </a:extLst>
          </p:cNvPr>
          <p:cNvSpPr/>
          <p:nvPr/>
        </p:nvSpPr>
        <p:spPr>
          <a:xfrm>
            <a:off x="2588774" y="2292753"/>
            <a:ext cx="1461803" cy="2334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C38A65-4AF9-C7BD-5324-71CEF0A96918}"/>
              </a:ext>
            </a:extLst>
          </p:cNvPr>
          <p:cNvSpPr txBox="1"/>
          <p:nvPr/>
        </p:nvSpPr>
        <p:spPr>
          <a:xfrm>
            <a:off x="955340" y="1925544"/>
            <a:ext cx="11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</a:rPr>
              <a:t>Map Stage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C7879-AFB2-9ED1-3430-E9E34F37E5EA}"/>
              </a:ext>
            </a:extLst>
          </p:cNvPr>
          <p:cNvSpPr txBox="1"/>
          <p:nvPr/>
        </p:nvSpPr>
        <p:spPr>
          <a:xfrm>
            <a:off x="4468819" y="290063"/>
            <a:ext cx="160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Latency=2700 ms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4F1BAD-CDEF-8238-16B9-116E999E47E7}"/>
              </a:ext>
            </a:extLst>
          </p:cNvPr>
          <p:cNvSpPr txBox="1"/>
          <p:nvPr/>
        </p:nvSpPr>
        <p:spPr>
          <a:xfrm>
            <a:off x="4475914" y="2030462"/>
            <a:ext cx="160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Latency=1100 ms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2F6A8C-B738-F1B2-E257-D8C9DA454FDD}"/>
              </a:ext>
            </a:extLst>
          </p:cNvPr>
          <p:cNvSpPr txBox="1"/>
          <p:nvPr/>
        </p:nvSpPr>
        <p:spPr>
          <a:xfrm>
            <a:off x="4676789" y="528027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>
                <a:solidFill>
                  <a:schemeClr val="accent2"/>
                </a:solidFill>
              </a:rPr>
              <a:t>Reduce Stage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4DF862DE-F725-D6D1-C33B-4E727F2ACB17}"/>
              </a:ext>
            </a:extLst>
          </p:cNvPr>
          <p:cNvSpPr/>
          <p:nvPr/>
        </p:nvSpPr>
        <p:spPr>
          <a:xfrm rot="5400000">
            <a:off x="5140104" y="78325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809451-1634-139A-7BDB-871412CF7342}"/>
              </a:ext>
            </a:extLst>
          </p:cNvPr>
          <p:cNvSpPr txBox="1"/>
          <p:nvPr/>
        </p:nvSpPr>
        <p:spPr>
          <a:xfrm>
            <a:off x="2010922" y="290063"/>
            <a:ext cx="10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>
                <a:solidFill>
                  <a:schemeClr val="accent2"/>
                </a:solidFill>
              </a:rPr>
              <a:t>Map Stage</a:t>
            </a:r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61A5BACB-7585-15A6-31E3-636A0A159375}"/>
              </a:ext>
            </a:extLst>
          </p:cNvPr>
          <p:cNvSpPr/>
          <p:nvPr/>
        </p:nvSpPr>
        <p:spPr>
          <a:xfrm rot="5400000">
            <a:off x="2350155" y="-1483765"/>
            <a:ext cx="139688" cy="41118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D243B4A-DCA3-B87B-C27F-A8F51CE0AB62}"/>
              </a:ext>
            </a:extLst>
          </p:cNvPr>
          <p:cNvSpPr txBox="1"/>
          <p:nvPr/>
        </p:nvSpPr>
        <p:spPr>
          <a:xfrm>
            <a:off x="2795131" y="19512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>
                <a:solidFill>
                  <a:schemeClr val="accent2"/>
                </a:solidFill>
              </a:rPr>
              <a:t>Reduce Stage</a:t>
            </a:r>
          </a:p>
        </p:txBody>
      </p: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05A3AEFD-DA99-786F-4B3B-884D9B07F304}"/>
              </a:ext>
            </a:extLst>
          </p:cNvPr>
          <p:cNvSpPr/>
          <p:nvPr/>
        </p:nvSpPr>
        <p:spPr>
          <a:xfrm rot="5400000">
            <a:off x="3258446" y="1501518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7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9B69EA-7E54-76A7-32BD-2A3BF8DDB9F2}"/>
              </a:ext>
            </a:extLst>
          </p:cNvPr>
          <p:cNvCxnSpPr>
            <a:cxnSpLocks/>
          </p:cNvCxnSpPr>
          <p:nvPr/>
        </p:nvCxnSpPr>
        <p:spPr>
          <a:xfrm flipV="1">
            <a:off x="3174806" y="2238269"/>
            <a:ext cx="5687383" cy="1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AB0437-DA8B-5854-9507-14A3CD2BED1D}"/>
              </a:ext>
            </a:extLst>
          </p:cNvPr>
          <p:cNvCxnSpPr>
            <a:cxnSpLocks/>
          </p:cNvCxnSpPr>
          <p:nvPr/>
        </p:nvCxnSpPr>
        <p:spPr>
          <a:xfrm flipV="1">
            <a:off x="3174806" y="1596955"/>
            <a:ext cx="0" cy="65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C0D60F-0A97-38C3-FC85-CCB42FB9A808}"/>
              </a:ext>
            </a:extLst>
          </p:cNvPr>
          <p:cNvSpPr/>
          <p:nvPr/>
        </p:nvSpPr>
        <p:spPr>
          <a:xfrm>
            <a:off x="3178781" y="203898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FC71EF-0F1E-308D-4708-0ECABB7FE149}"/>
              </a:ext>
            </a:extLst>
          </p:cNvPr>
          <p:cNvSpPr/>
          <p:nvPr/>
        </p:nvSpPr>
        <p:spPr>
          <a:xfrm>
            <a:off x="3174806" y="183511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2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2DD533D-9824-0688-DE0F-DEB53E9CF6C4}"/>
              </a:ext>
            </a:extLst>
          </p:cNvPr>
          <p:cNvSpPr/>
          <p:nvPr/>
        </p:nvSpPr>
        <p:spPr>
          <a:xfrm>
            <a:off x="4083907" y="203898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2FD771-702C-147A-05EF-4F079765E50E}"/>
              </a:ext>
            </a:extLst>
          </p:cNvPr>
          <p:cNvSpPr/>
          <p:nvPr/>
        </p:nvSpPr>
        <p:spPr>
          <a:xfrm>
            <a:off x="4079932" y="183511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9EAF39-5167-AF08-7973-0D92E00E94CE}"/>
              </a:ext>
            </a:extLst>
          </p:cNvPr>
          <p:cNvSpPr txBox="1"/>
          <p:nvPr/>
        </p:nvSpPr>
        <p:spPr>
          <a:xfrm>
            <a:off x="5866145" y="180859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82B1F42-5AC5-8DBF-1416-6039CDCA219E}"/>
              </a:ext>
            </a:extLst>
          </p:cNvPr>
          <p:cNvSpPr/>
          <p:nvPr/>
        </p:nvSpPr>
        <p:spPr>
          <a:xfrm>
            <a:off x="7329184" y="2042960"/>
            <a:ext cx="143105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 Summary</a:t>
            </a:r>
            <a:endParaRPr lang="en-US" sz="120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E97F9-DFF4-E722-5A2C-A70795692EAF}"/>
              </a:ext>
            </a:extLst>
          </p:cNvPr>
          <p:cNvSpPr/>
          <p:nvPr/>
        </p:nvSpPr>
        <p:spPr>
          <a:xfrm>
            <a:off x="4979931" y="2041622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5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4DB3C67-A83F-F2E7-1DF3-EC0FAA1AD778}"/>
              </a:ext>
            </a:extLst>
          </p:cNvPr>
          <p:cNvSpPr/>
          <p:nvPr/>
        </p:nvSpPr>
        <p:spPr>
          <a:xfrm>
            <a:off x="4975956" y="1837754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32708B3-3CA7-7591-40F1-74D259577A62}"/>
              </a:ext>
            </a:extLst>
          </p:cNvPr>
          <p:cNvSpPr/>
          <p:nvPr/>
        </p:nvSpPr>
        <p:spPr>
          <a:xfrm>
            <a:off x="6424058" y="2043826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15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F2AA65-EAB5-160E-82A1-0304FBD5309C}"/>
              </a:ext>
            </a:extLst>
          </p:cNvPr>
          <p:cNvSpPr/>
          <p:nvPr/>
        </p:nvSpPr>
        <p:spPr>
          <a:xfrm>
            <a:off x="6420083" y="1839958"/>
            <a:ext cx="900000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0F4392-DD49-1D58-D59B-ABD7C8DDF2FC}"/>
              </a:ext>
            </a:extLst>
          </p:cNvPr>
          <p:cNvSpPr txBox="1"/>
          <p:nvPr/>
        </p:nvSpPr>
        <p:spPr>
          <a:xfrm rot="16200000">
            <a:off x="2460844" y="179603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D83B01"/>
                </a:solidFill>
              </a:defRPr>
            </a:lvl1pPr>
          </a:lstStyle>
          <a:p>
            <a:r>
              <a:rPr lang="en-US" altLang="zh-CN" b="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Batch=</a:t>
            </a:r>
            <a:r>
              <a:rPr lang="en-US" altLang="zh-CN" b="0">
                <a:solidFill>
                  <a:srgbClr val="FF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</a:t>
            </a:r>
            <a:endParaRPr lang="en-US" b="0">
              <a:solidFill>
                <a:srgbClr val="FF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82A85E-63F5-476C-7556-4B24AAE9F579}"/>
              </a:ext>
            </a:extLst>
          </p:cNvPr>
          <p:cNvSpPr txBox="1"/>
          <p:nvPr/>
        </p:nvSpPr>
        <p:spPr>
          <a:xfrm>
            <a:off x="8336083" y="222768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libaba Sans" panose="020B0503020203040204" pitchFamily="34" charset="0"/>
                <a:cs typeface="Alibaba Sans" panose="020B0503020203040204" pitchFamily="34" charset="0"/>
              </a:rPr>
              <a:t>Time</a:t>
            </a:r>
            <a:endParaRPr lang="en-US" sz="12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83647F-43DA-1250-0AB2-BF89587A2904}"/>
              </a:ext>
            </a:extLst>
          </p:cNvPr>
          <p:cNvCxnSpPr>
            <a:cxnSpLocks/>
          </p:cNvCxnSpPr>
          <p:nvPr/>
        </p:nvCxnSpPr>
        <p:spPr>
          <a:xfrm>
            <a:off x="3174806" y="4373360"/>
            <a:ext cx="3884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6A012C-6DE1-96C2-8181-02A49B48FF0D}"/>
              </a:ext>
            </a:extLst>
          </p:cNvPr>
          <p:cNvCxnSpPr>
            <a:cxnSpLocks/>
          </p:cNvCxnSpPr>
          <p:nvPr/>
        </p:nvCxnSpPr>
        <p:spPr>
          <a:xfrm flipV="1">
            <a:off x="3174743" y="2790260"/>
            <a:ext cx="3157" cy="1583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F65CBAA-A79F-C1DB-4C1C-7779B53FA6B4}"/>
              </a:ext>
            </a:extLst>
          </p:cNvPr>
          <p:cNvSpPr/>
          <p:nvPr/>
        </p:nvSpPr>
        <p:spPr>
          <a:xfrm>
            <a:off x="3174062" y="4161863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CEAC8C1-AD41-5725-7948-D8E4592D8B3D}"/>
              </a:ext>
            </a:extLst>
          </p:cNvPr>
          <p:cNvSpPr/>
          <p:nvPr/>
        </p:nvSpPr>
        <p:spPr>
          <a:xfrm>
            <a:off x="5421053" y="4162041"/>
            <a:ext cx="1447135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Final Summary</a:t>
            </a:r>
            <a:endParaRPr lang="en-US" sz="1200">
              <a:solidFill>
                <a:schemeClr val="tx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EF8F58-6B30-0475-236C-F143E143251C}"/>
              </a:ext>
            </a:extLst>
          </p:cNvPr>
          <p:cNvSpPr txBox="1"/>
          <p:nvPr/>
        </p:nvSpPr>
        <p:spPr>
          <a:xfrm rot="16200000">
            <a:off x="2426139" y="347685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libaba Sans" panose="020B0503020203040204" pitchFamily="34" charset="0"/>
                <a:cs typeface="Alibaba Sans" panose="020B0503020203040204" pitchFamily="34" charset="0"/>
              </a:rPr>
              <a:t>Batch=</a:t>
            </a:r>
            <a:r>
              <a:rPr lang="en-US" altLang="zh-CN">
                <a:solidFill>
                  <a:schemeClr val="accent6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8</a:t>
            </a:r>
            <a:endParaRPr lang="en-US">
              <a:solidFill>
                <a:schemeClr val="accent6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02DA0FC-62DC-B388-0E45-1E4F9061C68D}"/>
              </a:ext>
            </a:extLst>
          </p:cNvPr>
          <p:cNvSpPr/>
          <p:nvPr/>
        </p:nvSpPr>
        <p:spPr>
          <a:xfrm>
            <a:off x="4297611" y="4159510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4F6383-F8E3-7F33-C75D-7FDC97C0055B}"/>
              </a:ext>
            </a:extLst>
          </p:cNvPr>
          <p:cNvSpPr txBox="1"/>
          <p:nvPr/>
        </p:nvSpPr>
        <p:spPr>
          <a:xfrm>
            <a:off x="7023239" y="421979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libaba Sans" panose="020B0503020203040204" pitchFamily="34" charset="0"/>
                <a:cs typeface="Alibaba Sans" panose="020B0503020203040204" pitchFamily="34" charset="0"/>
              </a:rPr>
              <a:t>Time</a:t>
            </a:r>
            <a:endParaRPr lang="en-US" sz="12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4DC2CF-F2C9-2F1E-706B-B32D974237C1}"/>
              </a:ext>
            </a:extLst>
          </p:cNvPr>
          <p:cNvSpPr txBox="1"/>
          <p:nvPr/>
        </p:nvSpPr>
        <p:spPr>
          <a:xfrm>
            <a:off x="4768989" y="2303098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(1) </a:t>
            </a:r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Per-r</a:t>
            </a:r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equest latency optimized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0C305D-3544-FD6C-BC0A-958B178A7951}"/>
              </a:ext>
            </a:extLst>
          </p:cNvPr>
          <p:cNvSpPr txBox="1"/>
          <p:nvPr/>
        </p:nvSpPr>
        <p:spPr>
          <a:xfrm>
            <a:off x="4983907" y="4526925"/>
            <a:ext cx="301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(2) End-to-end latency</a:t>
            </a:r>
            <a:r>
              <a:rPr lang="en-US" sz="1400">
                <a:latin typeface="Alibaba Sans" panose="020B0503020203040204" pitchFamily="34" charset="0"/>
                <a:cs typeface="Alibaba Sans" panose="020B0503020203040204" pitchFamily="34" charset="0"/>
              </a:rPr>
              <a:t> optimized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827381-A47A-C68E-1A0E-02CB7BB6EC03}"/>
              </a:ext>
            </a:extLst>
          </p:cNvPr>
          <p:cNvSpPr/>
          <p:nvPr/>
        </p:nvSpPr>
        <p:spPr>
          <a:xfrm>
            <a:off x="3174806" y="3127891"/>
            <a:ext cx="2246246" cy="12454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105EB-C687-ACB8-1771-7B624E74071C}"/>
              </a:ext>
            </a:extLst>
          </p:cNvPr>
          <p:cNvSpPr txBox="1"/>
          <p:nvPr/>
        </p:nvSpPr>
        <p:spPr>
          <a:xfrm>
            <a:off x="3332891" y="2682659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Maximize Throughput</a:t>
            </a:r>
            <a:endParaRPr lang="en-US" sz="14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B54FA4-3200-5327-A06E-9574C7E5E1F0}"/>
              </a:ext>
            </a:extLst>
          </p:cNvPr>
          <p:cNvSpPr txBox="1"/>
          <p:nvPr/>
        </p:nvSpPr>
        <p:spPr>
          <a:xfrm>
            <a:off x="5417699" y="3607781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libaba Sans" panose="020B0503020203040204" pitchFamily="34" charset="0"/>
                <a:cs typeface="Alibaba Sans" panose="020B0503020203040204" pitchFamily="34" charset="0"/>
              </a:rPr>
              <a:t>Minimize Latency</a:t>
            </a:r>
            <a:endParaRPr lang="en-US" sz="140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B7E59B-E5C1-56AA-53F9-9D692734A2F8}"/>
              </a:ext>
            </a:extLst>
          </p:cNvPr>
          <p:cNvSpPr/>
          <p:nvPr/>
        </p:nvSpPr>
        <p:spPr>
          <a:xfrm>
            <a:off x="5417699" y="4139935"/>
            <a:ext cx="1461803" cy="2334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C7879-AFB2-9ED1-3430-E9E34F37E5EA}"/>
              </a:ext>
            </a:extLst>
          </p:cNvPr>
          <p:cNvSpPr txBox="1"/>
          <p:nvPr/>
        </p:nvSpPr>
        <p:spPr>
          <a:xfrm>
            <a:off x="7297744" y="1477822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Latency=2700 ms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4F1BAD-CDEF-8238-16B9-116E999E47E7}"/>
              </a:ext>
            </a:extLst>
          </p:cNvPr>
          <p:cNvSpPr txBox="1"/>
          <p:nvPr/>
        </p:nvSpPr>
        <p:spPr>
          <a:xfrm>
            <a:off x="7260660" y="3579888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libaba Sans" panose="020B0503020203040204" pitchFamily="34" charset="0"/>
                <a:cs typeface="Alibaba Sans" panose="020B0503020203040204" pitchFamily="34" charset="0"/>
              </a:rPr>
              <a:t>Latency=1100 ms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2F6A8C-B738-F1B2-E257-D8C9DA454FDD}"/>
              </a:ext>
            </a:extLst>
          </p:cNvPr>
          <p:cNvSpPr txBox="1"/>
          <p:nvPr/>
        </p:nvSpPr>
        <p:spPr>
          <a:xfrm>
            <a:off x="7505714" y="171578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Reduce Stage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4DF862DE-F725-D6D1-C33B-4E727F2ACB17}"/>
              </a:ext>
            </a:extLst>
          </p:cNvPr>
          <p:cNvSpPr/>
          <p:nvPr/>
        </p:nvSpPr>
        <p:spPr>
          <a:xfrm rot="5400000">
            <a:off x="7969029" y="1266084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809451-1634-139A-7BDB-871412CF7342}"/>
              </a:ext>
            </a:extLst>
          </p:cNvPr>
          <p:cNvSpPr txBox="1"/>
          <p:nvPr/>
        </p:nvSpPr>
        <p:spPr>
          <a:xfrm>
            <a:off x="4839847" y="1477822"/>
            <a:ext cx="10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Map Stage</a:t>
            </a:r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61A5BACB-7585-15A6-31E3-636A0A159375}"/>
              </a:ext>
            </a:extLst>
          </p:cNvPr>
          <p:cNvSpPr/>
          <p:nvPr/>
        </p:nvSpPr>
        <p:spPr>
          <a:xfrm rot="5400000">
            <a:off x="5179080" y="-296006"/>
            <a:ext cx="139688" cy="41118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D243B4A-DCA3-B87B-C27F-A8F51CE0AB62}"/>
              </a:ext>
            </a:extLst>
          </p:cNvPr>
          <p:cNvSpPr txBox="1"/>
          <p:nvPr/>
        </p:nvSpPr>
        <p:spPr>
          <a:xfrm>
            <a:off x="5624056" y="379840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Reduce Stage</a:t>
            </a:r>
          </a:p>
        </p:txBody>
      </p: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05A3AEFD-DA99-786F-4B3B-884D9B07F304}"/>
              </a:ext>
            </a:extLst>
          </p:cNvPr>
          <p:cNvSpPr/>
          <p:nvPr/>
        </p:nvSpPr>
        <p:spPr>
          <a:xfrm rot="5400000">
            <a:off x="6087371" y="3348700"/>
            <a:ext cx="139688" cy="143105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A7F20F-7A49-EDEF-C0B1-38D0BEB72224}"/>
              </a:ext>
            </a:extLst>
          </p:cNvPr>
          <p:cNvSpPr/>
          <p:nvPr/>
        </p:nvSpPr>
        <p:spPr>
          <a:xfrm>
            <a:off x="3174062" y="3959105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7870C-B74F-C880-2FDF-CD5CCFC68C78}"/>
              </a:ext>
            </a:extLst>
          </p:cNvPr>
          <p:cNvSpPr/>
          <p:nvPr/>
        </p:nvSpPr>
        <p:spPr>
          <a:xfrm>
            <a:off x="4297611" y="3956752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3A078C-FB94-5925-620C-2659569B042B}"/>
              </a:ext>
            </a:extLst>
          </p:cNvPr>
          <p:cNvSpPr/>
          <p:nvPr/>
        </p:nvSpPr>
        <p:spPr>
          <a:xfrm>
            <a:off x="3174062" y="3337549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352596-ABA1-C9C0-0883-0C7FF533FA9C}"/>
              </a:ext>
            </a:extLst>
          </p:cNvPr>
          <p:cNvSpPr/>
          <p:nvPr/>
        </p:nvSpPr>
        <p:spPr>
          <a:xfrm>
            <a:off x="4297611" y="3335196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048B99-E3B3-FA99-7E82-38B8C3F888C7}"/>
              </a:ext>
            </a:extLst>
          </p:cNvPr>
          <p:cNvSpPr/>
          <p:nvPr/>
        </p:nvSpPr>
        <p:spPr>
          <a:xfrm>
            <a:off x="3174062" y="3144054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AE1F20-C215-C861-EE0F-0015075800AD}"/>
              </a:ext>
            </a:extLst>
          </p:cNvPr>
          <p:cNvSpPr/>
          <p:nvPr/>
        </p:nvSpPr>
        <p:spPr>
          <a:xfrm>
            <a:off x="4297611" y="3141701"/>
            <a:ext cx="1121136" cy="198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Chunk 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C38A65-4AF9-C7BD-5324-71CEF0A96918}"/>
              </a:ext>
            </a:extLst>
          </p:cNvPr>
          <p:cNvSpPr txBox="1"/>
          <p:nvPr/>
        </p:nvSpPr>
        <p:spPr>
          <a:xfrm>
            <a:off x="3685877" y="2827969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Map Stage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8D447A-5298-345C-1CDB-32021DDD9ACB}"/>
              </a:ext>
            </a:extLst>
          </p:cNvPr>
          <p:cNvSpPr/>
          <p:nvPr/>
        </p:nvSpPr>
        <p:spPr>
          <a:xfrm>
            <a:off x="3070714" y="3127892"/>
            <a:ext cx="100935" cy="1245464"/>
          </a:xfrm>
          <a:prstGeom prst="leftBrace">
            <a:avLst/>
          </a:prstGeom>
          <a:ln>
            <a:solidFill>
              <a:srgbClr val="D83B0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66636-40E5-09CE-4AF0-2CC0A1C15A36}"/>
              </a:ext>
            </a:extLst>
          </p:cNvPr>
          <p:cNvSpPr txBox="1"/>
          <p:nvPr/>
        </p:nvSpPr>
        <p:spPr>
          <a:xfrm rot="16200000">
            <a:off x="3433907" y="35513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65ED76-F88B-C28A-00DD-FA0D851B5EA5}"/>
              </a:ext>
            </a:extLst>
          </p:cNvPr>
          <p:cNvSpPr txBox="1"/>
          <p:nvPr/>
        </p:nvSpPr>
        <p:spPr>
          <a:xfrm rot="16200000">
            <a:off x="4557456" y="3565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ibaba Sans" panose="020B0503020203040204" pitchFamily="34" charset="0"/>
                <a:cs typeface="Alibaba Sans" panose="020B050302020304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92509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83EEC-93EA-66AB-896A-ABD4C2E0DD24}"/>
              </a:ext>
            </a:extLst>
          </p:cNvPr>
          <p:cNvSpPr txBox="1"/>
          <p:nvPr/>
        </p:nvSpPr>
        <p:spPr>
          <a:xfrm>
            <a:off x="1453497" y="3056864"/>
            <a:ext cx="5687672" cy="738664"/>
          </a:xfrm>
          <a:prstGeom prst="rect">
            <a:avLst/>
          </a:prstGeom>
          <a:solidFill>
            <a:srgbClr val="F0F0F0">
              <a:alpha val="18824"/>
            </a:srgbClr>
          </a:solidFill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n-US" sz="1600" i="0" dirty="0">
                <a:latin typeface="Consolas" panose="020B0609020204030204" pitchFamily="49" charset="0"/>
              </a:rPr>
              <a:t>Role: You are a professional engineer; </a:t>
            </a:r>
          </a:p>
          <a:p>
            <a:r>
              <a:rPr lang="en-US" altLang="zh-CN" sz="1600" i="0" dirty="0">
                <a:latin typeface="Consolas" panose="020B0609020204030204" pitchFamily="49" charset="0"/>
              </a:rPr>
              <a:t>API:</a:t>
            </a:r>
          </a:p>
          <a:p>
            <a:r>
              <a:rPr lang="en-US" altLang="zh-CN" sz="1600" i="0" dirty="0">
                <a:latin typeface="Consolas" panose="020B0609020204030204" pitchFamily="49" charset="0"/>
              </a:rPr>
              <a:t>Code:</a:t>
            </a:r>
            <a:endParaRPr lang="en-US" sz="1600" b="1" i="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A2117-E6E1-BEB5-F90D-7917999BF51E}"/>
              </a:ext>
            </a:extLst>
          </p:cNvPr>
          <p:cNvSpPr txBox="1"/>
          <p:nvPr/>
        </p:nvSpPr>
        <p:spPr>
          <a:xfrm>
            <a:off x="1453497" y="5020391"/>
            <a:ext cx="5671407" cy="738664"/>
          </a:xfrm>
          <a:prstGeom prst="rect">
            <a:avLst/>
          </a:prstGeom>
          <a:solidFill>
            <a:srgbClr val="F0F0F0">
              <a:alpha val="18824"/>
            </a:srgbClr>
          </a:solidFill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n-US" sz="1600" i="0" dirty="0">
                <a:latin typeface="Consolas" panose="020B0609020204030204" pitchFamily="49" charset="0"/>
              </a:rPr>
              <a:t>Role: You are a </a:t>
            </a:r>
            <a:r>
              <a:rPr lang="en-US" altLang="zh-CN" sz="1600" i="0" dirty="0">
                <a:latin typeface="Consolas" panose="020B0609020204030204" pitchFamily="49" charset="0"/>
              </a:rPr>
              <a:t>code reviewer</a:t>
            </a:r>
            <a:r>
              <a:rPr lang="en-US" sz="1600" i="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600" i="0" dirty="0">
                <a:latin typeface="Consolas" panose="020B0609020204030204" pitchFamily="49" charset="0"/>
              </a:rPr>
              <a:t>Codebase: </a:t>
            </a:r>
            <a:r>
              <a:rPr lang="en-US" altLang="zh-CN" sz="1600" b="1" i="0" u="sng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b="1" i="0" u="sng" dirty="0" err="1">
                <a:solidFill>
                  <a:srgbClr val="FFC000"/>
                </a:solidFill>
                <a:latin typeface="Consolas" panose="020B0609020204030204" pitchFamily="49" charset="0"/>
              </a:rPr>
              <a:t>input:code</a:t>
            </a:r>
            <a:r>
              <a:rPr lang="en-US" altLang="zh-CN" sz="1600" b="1" i="0" u="sng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i="0" dirty="0">
                <a:latin typeface="Consolas" panose="020B0609020204030204" pitchFamily="49" charset="0"/>
              </a:rPr>
              <a:t>Review comments: </a:t>
            </a:r>
            <a:r>
              <a:rPr lang="en-US" sz="1600" b="1" i="0" u="sng" dirty="0">
                <a:latin typeface="Consolas" panose="020B0609020204030204" pitchFamily="49" charset="0"/>
              </a:rPr>
              <a:t>{</a:t>
            </a:r>
            <a:r>
              <a:rPr lang="en-US" sz="1600" b="1" i="0" u="sng" dirty="0" err="1">
                <a:latin typeface="Consolas" panose="020B0609020204030204" pitchFamily="49" charset="0"/>
              </a:rPr>
              <a:t>output:review</a:t>
            </a:r>
            <a:r>
              <a:rPr lang="en-US" sz="1600" b="1" i="0" u="sng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6B1386-8980-728F-9A69-6D19DD6549DA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H="1">
            <a:off x="1453497" y="3659495"/>
            <a:ext cx="2202982" cy="1730228"/>
          </a:xfrm>
          <a:prstGeom prst="bentConnector5">
            <a:avLst>
              <a:gd name="adj1" fmla="val -10377"/>
              <a:gd name="adj2" fmla="val 18280"/>
              <a:gd name="adj3" fmla="val 11037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B1B5F0-905A-1571-8EC2-EC63161B38FC}"/>
              </a:ext>
            </a:extLst>
          </p:cNvPr>
          <p:cNvSpPr txBox="1"/>
          <p:nvPr/>
        </p:nvSpPr>
        <p:spPr>
          <a:xfrm>
            <a:off x="1453497" y="4128550"/>
            <a:ext cx="5671407" cy="738664"/>
          </a:xfrm>
          <a:prstGeom prst="rect">
            <a:avLst/>
          </a:prstGeom>
          <a:solidFill>
            <a:srgbClr val="F0F0F0">
              <a:alpha val="18824"/>
            </a:srgbClr>
          </a:solidFill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n-US" sz="1600" i="0" dirty="0">
                <a:latin typeface="Consolas" panose="020B0609020204030204" pitchFamily="49" charset="0"/>
              </a:rPr>
              <a:t>Role: You are a QA engineer to write test cases.</a:t>
            </a:r>
          </a:p>
          <a:p>
            <a:r>
              <a:rPr lang="en-US" altLang="zh-CN" sz="1600" i="0" dirty="0">
                <a:latin typeface="Consolas" panose="020B0609020204030204" pitchFamily="49" charset="0"/>
              </a:rPr>
              <a:t>Codebase: </a:t>
            </a:r>
            <a:r>
              <a:rPr lang="en-US" altLang="zh-CN" sz="1600" b="1" i="0" u="sng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b="1" i="0" u="sng" dirty="0" err="1">
                <a:solidFill>
                  <a:srgbClr val="FFC000"/>
                </a:solidFill>
                <a:latin typeface="Consolas" panose="020B0609020204030204" pitchFamily="49" charset="0"/>
              </a:rPr>
              <a:t>input:code</a:t>
            </a:r>
            <a:r>
              <a:rPr lang="en-US" altLang="zh-CN" sz="1600" b="1" i="0" u="sng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i="0" dirty="0">
                <a:latin typeface="Consolas" panose="020B0609020204030204" pitchFamily="49" charset="0"/>
              </a:rPr>
              <a:t>Test code: </a:t>
            </a:r>
            <a:r>
              <a:rPr lang="en-US" sz="1600" b="1" i="0" u="sng" dirty="0">
                <a:latin typeface="Consolas" panose="020B0609020204030204" pitchFamily="49" charset="0"/>
              </a:rPr>
              <a:t>{</a:t>
            </a:r>
            <a:r>
              <a:rPr lang="en-US" sz="1600" b="1" i="0" u="sng" dirty="0" err="1">
                <a:latin typeface="Consolas" panose="020B0609020204030204" pitchFamily="49" charset="0"/>
              </a:rPr>
              <a:t>output:test</a:t>
            </a:r>
            <a:r>
              <a:rPr lang="en-US" sz="1600" b="1" i="0" u="sng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B40219-D420-0A6A-A128-5A537CD7EF19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H="1">
            <a:off x="1453497" y="3659495"/>
            <a:ext cx="2202982" cy="838387"/>
          </a:xfrm>
          <a:prstGeom prst="bentConnector5">
            <a:avLst>
              <a:gd name="adj1" fmla="val -10377"/>
              <a:gd name="adj2" fmla="val 38069"/>
              <a:gd name="adj3" fmla="val 11037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87B93-8E92-EA7A-17ED-F00EFF9294C4}"/>
              </a:ext>
            </a:extLst>
          </p:cNvPr>
          <p:cNvSpPr txBox="1"/>
          <p:nvPr/>
        </p:nvSpPr>
        <p:spPr>
          <a:xfrm>
            <a:off x="1453497" y="2256025"/>
            <a:ext cx="5671407" cy="738664"/>
          </a:xfrm>
          <a:prstGeom prst="rect">
            <a:avLst/>
          </a:prstGeom>
          <a:solidFill>
            <a:srgbClr val="F0F0F0">
              <a:alpha val="18824"/>
            </a:srgbClr>
          </a:solidFill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Role: You are an architect. The goal is to design APIs for </a:t>
            </a:r>
            <a:r>
              <a:rPr lang="en-US" sz="1600" b="1" u="sng" dirty="0">
                <a:latin typeface="Consolas" panose="020B0609020204030204" pitchFamily="49" charset="0"/>
              </a:rPr>
              <a:t>{</a:t>
            </a:r>
            <a:r>
              <a:rPr lang="en-US" sz="1600" b="1" u="sng" dirty="0" err="1">
                <a:latin typeface="Consolas" panose="020B0609020204030204" pitchFamily="49" charset="0"/>
              </a:rPr>
              <a:t>input:task</a:t>
            </a:r>
            <a:r>
              <a:rPr lang="en-US" sz="1600" b="1" u="sng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</a:rPr>
              <a:t>API:</a:t>
            </a:r>
          </a:p>
        </p:txBody>
      </p:sp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3D0C3D05-25CB-FD7B-6251-63DDEAE1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103" y="3063582"/>
            <a:ext cx="579896" cy="579896"/>
          </a:xfrm>
          <a:prstGeom prst="rect">
            <a:avLst/>
          </a:prstGeom>
        </p:spPr>
      </p:pic>
      <p:pic>
        <p:nvPicPr>
          <p:cNvPr id="13" name="Graphic 12" descr="Head with gears with solid fill">
            <a:extLst>
              <a:ext uri="{FF2B5EF4-FFF2-40B4-BE49-F238E27FC236}">
                <a16:creationId xmlns:a16="http://schemas.microsoft.com/office/drawing/2014/main" id="{2265082D-4F4B-EC50-E9F8-C9E58390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13" y="2260836"/>
            <a:ext cx="482877" cy="48287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22772-8BA3-1B66-31F4-F2C2EF2749C8}"/>
              </a:ext>
            </a:extLst>
          </p:cNvPr>
          <p:cNvGrpSpPr/>
          <p:nvPr/>
        </p:nvGrpSpPr>
        <p:grpSpPr>
          <a:xfrm>
            <a:off x="7371173" y="4128550"/>
            <a:ext cx="617123" cy="608565"/>
            <a:chOff x="11064087" y="2371650"/>
            <a:chExt cx="734849" cy="728836"/>
          </a:xfrm>
        </p:grpSpPr>
        <p:pic>
          <p:nvPicPr>
            <p:cNvPr id="15" name="Graphic 14" descr="Programmer male outline">
              <a:extLst>
                <a:ext uri="{FF2B5EF4-FFF2-40B4-BE49-F238E27FC236}">
                  <a16:creationId xmlns:a16="http://schemas.microsoft.com/office/drawing/2014/main" id="{02C9AF22-A723-C6AC-8CF1-E21C3976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64087" y="2371650"/>
              <a:ext cx="579896" cy="579896"/>
            </a:xfrm>
            <a:prstGeom prst="rect">
              <a:avLst/>
            </a:prstGeom>
          </p:spPr>
        </p:pic>
        <p:pic>
          <p:nvPicPr>
            <p:cNvPr id="16" name="Graphic 15" descr="Glasses with solid fill">
              <a:extLst>
                <a:ext uri="{FF2B5EF4-FFF2-40B4-BE49-F238E27FC236}">
                  <a16:creationId xmlns:a16="http://schemas.microsoft.com/office/drawing/2014/main" id="{0CE5DC49-7E1C-62AA-BD83-A3CBD82F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54035" y="2655585"/>
              <a:ext cx="444901" cy="44490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11DEEF-4DCA-89DA-C351-AAE725BBDDD5}"/>
              </a:ext>
            </a:extLst>
          </p:cNvPr>
          <p:cNvGrpSpPr/>
          <p:nvPr/>
        </p:nvGrpSpPr>
        <p:grpSpPr>
          <a:xfrm>
            <a:off x="7390428" y="5002269"/>
            <a:ext cx="578612" cy="575972"/>
            <a:chOff x="5662009" y="3123299"/>
            <a:chExt cx="699958" cy="699958"/>
          </a:xfrm>
        </p:grpSpPr>
        <p:pic>
          <p:nvPicPr>
            <p:cNvPr id="12" name="Graphic 11" descr="Programmer male outline">
              <a:extLst>
                <a:ext uri="{FF2B5EF4-FFF2-40B4-BE49-F238E27FC236}">
                  <a16:creationId xmlns:a16="http://schemas.microsoft.com/office/drawing/2014/main" id="{1B264291-F7C5-8B5D-E836-E296F18A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2009" y="3123299"/>
              <a:ext cx="579896" cy="579896"/>
            </a:xfrm>
            <a:prstGeom prst="rect">
              <a:avLst/>
            </a:prstGeom>
          </p:spPr>
        </p:pic>
        <p:pic>
          <p:nvPicPr>
            <p:cNvPr id="17" name="Graphic 16" descr="Bug with solid fill">
              <a:extLst>
                <a:ext uri="{FF2B5EF4-FFF2-40B4-BE49-F238E27FC236}">
                  <a16:creationId xmlns:a16="http://schemas.microsoft.com/office/drawing/2014/main" id="{4EC0EE6B-4193-DAA6-AD73-B44CB1FEB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1957" y="3413247"/>
              <a:ext cx="410010" cy="41001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2F24100-B449-2C5C-FCDF-5D811249F0DD}"/>
              </a:ext>
            </a:extLst>
          </p:cNvPr>
          <p:cNvSpPr txBox="1"/>
          <p:nvPr/>
        </p:nvSpPr>
        <p:spPr>
          <a:xfrm>
            <a:off x="1892794" y="3244558"/>
            <a:ext cx="1408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b="1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input:api</a:t>
            </a:r>
            <a:r>
              <a:rPr lang="en-US" altLang="zh-CN" sz="16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endParaRPr lang="en-US" sz="1600" b="1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E5A021-B458-ACB3-1E35-0105762B0377}"/>
              </a:ext>
            </a:extLst>
          </p:cNvPr>
          <p:cNvSpPr txBox="1"/>
          <p:nvPr/>
        </p:nvSpPr>
        <p:spPr>
          <a:xfrm>
            <a:off x="1843635" y="2691725"/>
            <a:ext cx="157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output:api</a:t>
            </a:r>
            <a:r>
              <a:rPr lang="en-US" sz="16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58C44B1-E77B-8B89-7C75-4DE24293BA98}"/>
              </a:ext>
            </a:extLst>
          </p:cNvPr>
          <p:cNvCxnSpPr>
            <a:cxnSpLocks/>
            <a:stCxn id="70" idx="3"/>
            <a:endCxn id="68" idx="3"/>
          </p:cNvCxnSpPr>
          <p:nvPr/>
        </p:nvCxnSpPr>
        <p:spPr>
          <a:xfrm flipH="1">
            <a:off x="3301064" y="2861002"/>
            <a:ext cx="113255" cy="552833"/>
          </a:xfrm>
          <a:prstGeom prst="bentConnector3">
            <a:avLst>
              <a:gd name="adj1" fmla="val -230918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6C5285-6AAB-7097-677A-EBBE337C3690}"/>
              </a:ext>
            </a:extLst>
          </p:cNvPr>
          <p:cNvSpPr txBox="1"/>
          <p:nvPr/>
        </p:nvSpPr>
        <p:spPr>
          <a:xfrm>
            <a:off x="552162" y="2761831"/>
            <a:ext cx="829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Architect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4CCD75-EE74-6A24-50C1-B3544DD2700B}"/>
              </a:ext>
            </a:extLst>
          </p:cNvPr>
          <p:cNvSpPr txBox="1"/>
          <p:nvPr/>
        </p:nvSpPr>
        <p:spPr>
          <a:xfrm>
            <a:off x="516639" y="3587296"/>
            <a:ext cx="90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Developer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5AD507-F98F-0DE8-F5ED-799186734E31}"/>
              </a:ext>
            </a:extLst>
          </p:cNvPr>
          <p:cNvSpPr txBox="1"/>
          <p:nvPr/>
        </p:nvSpPr>
        <p:spPr>
          <a:xfrm>
            <a:off x="7267250" y="5549812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Reviewer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E12358-A110-551B-6956-4947F6CD1332}"/>
              </a:ext>
            </a:extLst>
          </p:cNvPr>
          <p:cNvSpPr txBox="1"/>
          <p:nvPr/>
        </p:nvSpPr>
        <p:spPr>
          <a:xfrm>
            <a:off x="7160938" y="4666598"/>
            <a:ext cx="103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QA Engineer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03DFD-583A-5DFD-1DF5-226ADFE65750}"/>
              </a:ext>
            </a:extLst>
          </p:cNvPr>
          <p:cNvSpPr txBox="1"/>
          <p:nvPr/>
        </p:nvSpPr>
        <p:spPr>
          <a:xfrm>
            <a:off x="2026379" y="3490218"/>
            <a:ext cx="1630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u="sng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b="1" u="sng" dirty="0" err="1">
                <a:solidFill>
                  <a:srgbClr val="FFC000"/>
                </a:solidFill>
                <a:latin typeface="Consolas" panose="020B0609020204030204" pitchFamily="49" charset="0"/>
              </a:rPr>
              <a:t>output:code</a:t>
            </a:r>
            <a:r>
              <a:rPr lang="en-US" altLang="zh-CN" sz="1600" b="1" u="sng" dirty="0">
                <a:solidFill>
                  <a:srgbClr val="FFC000"/>
                </a:solidFill>
                <a:latin typeface="Consolas" panose="020B0609020204030204" pitchFamily="49" charset="0"/>
              </a:rPr>
              <a:t>} </a:t>
            </a:r>
            <a:endParaRPr lang="en-US" sz="1600" b="1" u="sng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2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9FA02-C478-0113-18BE-BEFFCBC48BC5}"/>
              </a:ext>
            </a:extLst>
          </p:cNvPr>
          <p:cNvSpPr txBox="1"/>
          <p:nvPr/>
        </p:nvSpPr>
        <p:spPr>
          <a:xfrm>
            <a:off x="2023608" y="1893857"/>
            <a:ext cx="2087217" cy="2462213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[system](#instructions)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## You are the chat mode of Microsoft Bing search: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- You identify as Microsoft Bing search to users, **not** an assistant.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- You should introduce yourself with “This is Bing”, but only at the beginning of a</a:t>
            </a:r>
            <a:r>
              <a:rPr lang="zh-CN" altLang="en-US" sz="1400" dirty="0">
                <a:solidFill>
                  <a:srgbClr val="1C1C1C"/>
                </a:solidFill>
                <a:latin typeface="Noto Mono"/>
              </a:rPr>
              <a:t> </a:t>
            </a:r>
            <a:r>
              <a:rPr lang="en-US" altLang="zh-CN" sz="1400" dirty="0">
                <a:solidFill>
                  <a:srgbClr val="1C1C1C"/>
                </a:solidFill>
                <a:latin typeface="Noto Mono"/>
              </a:rPr>
              <a:t>……</a:t>
            </a: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  <a:latin typeface="Noto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A43DB-DA21-0937-9DC1-BDDC5C16E79C}"/>
              </a:ext>
            </a:extLst>
          </p:cNvPr>
          <p:cNvSpPr txBox="1"/>
          <p:nvPr/>
        </p:nvSpPr>
        <p:spPr>
          <a:xfrm>
            <a:off x="4240697" y="1893857"/>
            <a:ext cx="3136790" cy="2462213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[system](#context)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New conversation with user A.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Time at the start of this conversation is Sun, 30 Oct 2022 16:13:49 GMT. The user is located in Redmond, Washington, United States.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[user](#message) Hi. Can you help me with something?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[assistant](#inner_monologue)</a:t>
            </a:r>
          </a:p>
          <a:p>
            <a:pPr algn="l" fontAlgn="base"/>
            <a:r>
              <a:rPr lang="en-US" sz="1400" dirty="0">
                <a:solidFill>
                  <a:srgbClr val="1C1C1C"/>
                </a:solidFill>
                <a:latin typeface="Noto Mono"/>
              </a:rPr>
              <a:t>……</a:t>
            </a: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  <a:latin typeface="Noto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CC001-F78A-6F71-390B-41A0A7812B1F}"/>
              </a:ext>
            </a:extLst>
          </p:cNvPr>
          <p:cNvSpPr txBox="1"/>
          <p:nvPr/>
        </p:nvSpPr>
        <p:spPr>
          <a:xfrm>
            <a:off x="7475551" y="1893857"/>
            <a:ext cx="3136791" cy="2462213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[system](#context)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New conversation with user B.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Time at the start of this conversation is Mon, 20 Nov 2023 16:13:49 GMT. The user is located in London, UK.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[user](#message)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Explain </a:t>
            </a:r>
            <a:r>
              <a:rPr lang="en-US" sz="1400" i="1" dirty="0">
                <a:solidFill>
                  <a:srgbClr val="1C1C1C"/>
                </a:solidFill>
                <a:latin typeface="Noto Mono"/>
              </a:rPr>
              <a:t>AI agent</a:t>
            </a:r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 for a kid.</a:t>
            </a:r>
          </a:p>
          <a:p>
            <a:pPr algn="l" fontAlgn="base"/>
            <a:endParaRPr lang="en-US" sz="1400" i="1" dirty="0">
              <a:solidFill>
                <a:srgbClr val="1C1C1C"/>
              </a:solidFill>
              <a:latin typeface="Noto Mono"/>
            </a:endParaRP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</a:endParaRPr>
          </a:p>
          <a:p>
            <a:pPr algn="l" fontAlgn="base"/>
            <a:endParaRPr lang="en-US" sz="1400" i="1" dirty="0">
              <a:solidFill>
                <a:srgbClr val="1C1C1C"/>
              </a:solidFill>
            </a:endParaRP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966F8-EA49-A3C8-381C-6979D7DFA93E}"/>
              </a:ext>
            </a:extLst>
          </p:cNvPr>
          <p:cNvSpPr/>
          <p:nvPr/>
        </p:nvSpPr>
        <p:spPr>
          <a:xfrm>
            <a:off x="2270595" y="4237172"/>
            <a:ext cx="1593243" cy="2377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Task Role (static)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886B1A-12B4-49C1-4979-7103E60B8447}"/>
              </a:ext>
            </a:extLst>
          </p:cNvPr>
          <p:cNvSpPr/>
          <p:nvPr/>
        </p:nvSpPr>
        <p:spPr>
          <a:xfrm>
            <a:off x="4325815" y="4237172"/>
            <a:ext cx="2901462" cy="2377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Few-shot Examples (quasi-static)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2679F7-5FFC-960D-DAF0-E153BE3C171D}"/>
              </a:ext>
            </a:extLst>
          </p:cNvPr>
          <p:cNvSpPr/>
          <p:nvPr/>
        </p:nvSpPr>
        <p:spPr>
          <a:xfrm>
            <a:off x="7979798" y="4237172"/>
            <a:ext cx="2128296" cy="2377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3"/>
                </a:solidFill>
              </a:rPr>
              <a:t>User Input (dynamic)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E15D6-8CD1-1BEB-DCBC-97A9F72F9188}"/>
              </a:ext>
            </a:extLst>
          </p:cNvPr>
          <p:cNvSpPr txBox="1"/>
          <p:nvPr/>
        </p:nvSpPr>
        <p:spPr>
          <a:xfrm>
            <a:off x="3919120" y="2709464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8493E-41B9-2791-EF71-3D91236217D2}"/>
              </a:ext>
            </a:extLst>
          </p:cNvPr>
          <p:cNvSpPr txBox="1"/>
          <p:nvPr/>
        </p:nvSpPr>
        <p:spPr>
          <a:xfrm>
            <a:off x="7169878" y="2709463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73179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9FA02-C478-0113-18BE-BEFFCBC48BC5}"/>
              </a:ext>
            </a:extLst>
          </p:cNvPr>
          <p:cNvSpPr txBox="1"/>
          <p:nvPr/>
        </p:nvSpPr>
        <p:spPr>
          <a:xfrm>
            <a:off x="2023608" y="1893857"/>
            <a:ext cx="2087217" cy="1815882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[system](#instructions)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## You are the chat mode of Microsoft Bing search: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- You identify as Microsoft Bing search to users, **not** an assistant. </a:t>
            </a:r>
          </a:p>
          <a:p>
            <a:pPr algn="l" fontAlgn="base"/>
            <a:r>
              <a:rPr lang="en-US" sz="1400" b="0" i="0" dirty="0">
                <a:solidFill>
                  <a:srgbClr val="1C1C1C"/>
                </a:solidFill>
                <a:effectLst/>
                <a:latin typeface="Noto Mono"/>
              </a:rPr>
              <a:t>- You should </a:t>
            </a:r>
            <a:r>
              <a:rPr lang="en-US" altLang="zh-CN" sz="1400" dirty="0">
                <a:solidFill>
                  <a:srgbClr val="1C1C1C"/>
                </a:solidFill>
                <a:latin typeface="Noto Mono"/>
              </a:rPr>
              <a:t>……</a:t>
            </a: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  <a:latin typeface="Noto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A43DB-DA21-0937-9DC1-BDDC5C16E79C}"/>
              </a:ext>
            </a:extLst>
          </p:cNvPr>
          <p:cNvSpPr txBox="1"/>
          <p:nvPr/>
        </p:nvSpPr>
        <p:spPr>
          <a:xfrm>
            <a:off x="4240697" y="1893857"/>
            <a:ext cx="3136790" cy="1815882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[system](#context)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New conversation with user A.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Time at the start of this conversation is Sun, 30 Oct 2022 16:13:49 GMT. The user is located in Redmond, Washington, United States.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[user](#message) Hi. </a:t>
            </a:r>
            <a:r>
              <a:rPr lang="en-US" sz="1400" i="1" dirty="0">
                <a:solidFill>
                  <a:srgbClr val="1C1C1C"/>
                </a:solidFill>
                <a:latin typeface="Noto Mono"/>
              </a:rPr>
              <a:t>……</a:t>
            </a:r>
            <a:endParaRPr lang="en-US" sz="1400" b="0" i="1" dirty="0">
              <a:solidFill>
                <a:srgbClr val="1C1C1C"/>
              </a:solidFill>
              <a:effectLst/>
              <a:latin typeface="Noto Mono"/>
            </a:endParaRP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  <a:latin typeface="Noto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CC001-F78A-6F71-390B-41A0A7812B1F}"/>
              </a:ext>
            </a:extLst>
          </p:cNvPr>
          <p:cNvSpPr txBox="1"/>
          <p:nvPr/>
        </p:nvSpPr>
        <p:spPr>
          <a:xfrm>
            <a:off x="7475551" y="1893857"/>
            <a:ext cx="3136791" cy="1815882"/>
          </a:xfrm>
          <a:prstGeom prst="rect">
            <a:avLst/>
          </a:prstGeom>
          <a:solidFill>
            <a:srgbClr val="F0F0F0">
              <a:alpha val="16863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[system](#context)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New conversation with user B.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- Time at the start of this conversation is Mon, 20 Nov 2023 16:13:49 GMT. The user is located in London, UK. 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[user](#message)</a:t>
            </a:r>
          </a:p>
          <a:p>
            <a:pPr algn="l" fontAlgn="base"/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Explain </a:t>
            </a:r>
            <a:r>
              <a:rPr lang="en-US" sz="1400" i="1" dirty="0">
                <a:solidFill>
                  <a:srgbClr val="1C1C1C"/>
                </a:solidFill>
                <a:latin typeface="Noto Mono"/>
              </a:rPr>
              <a:t>AI agent</a:t>
            </a:r>
            <a:r>
              <a:rPr lang="en-US" sz="1400" b="0" i="1" dirty="0">
                <a:solidFill>
                  <a:srgbClr val="1C1C1C"/>
                </a:solidFill>
                <a:effectLst/>
                <a:latin typeface="Noto Mono"/>
              </a:rPr>
              <a:t> for a kid.</a:t>
            </a:r>
          </a:p>
          <a:p>
            <a:pPr algn="l" fontAlgn="base"/>
            <a:endParaRPr lang="en-US" sz="1400" b="0" i="1" dirty="0">
              <a:solidFill>
                <a:srgbClr val="1C1C1C"/>
              </a:solidFill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966F8-EA49-A3C8-381C-6979D7DFA93E}"/>
              </a:ext>
            </a:extLst>
          </p:cNvPr>
          <p:cNvSpPr/>
          <p:nvPr/>
        </p:nvSpPr>
        <p:spPr>
          <a:xfrm>
            <a:off x="2330893" y="3645748"/>
            <a:ext cx="1593243" cy="2377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Task Role (static)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886B1A-12B4-49C1-4979-7103E60B8447}"/>
              </a:ext>
            </a:extLst>
          </p:cNvPr>
          <p:cNvSpPr/>
          <p:nvPr/>
        </p:nvSpPr>
        <p:spPr>
          <a:xfrm>
            <a:off x="4386113" y="3645748"/>
            <a:ext cx="2901462" cy="2377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Few-shot Examples (quasi-static)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2679F7-5FFC-960D-DAF0-E153BE3C171D}"/>
              </a:ext>
            </a:extLst>
          </p:cNvPr>
          <p:cNvSpPr/>
          <p:nvPr/>
        </p:nvSpPr>
        <p:spPr>
          <a:xfrm>
            <a:off x="8040096" y="3645748"/>
            <a:ext cx="2128296" cy="2377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3"/>
                </a:solidFill>
              </a:rPr>
              <a:t>User Input (dynamic)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E15D6-8CD1-1BEB-DCBC-97A9F72F9188}"/>
              </a:ext>
            </a:extLst>
          </p:cNvPr>
          <p:cNvSpPr txBox="1"/>
          <p:nvPr/>
        </p:nvSpPr>
        <p:spPr>
          <a:xfrm>
            <a:off x="3919120" y="2709464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8493E-41B9-2791-EF71-3D91236217D2}"/>
              </a:ext>
            </a:extLst>
          </p:cNvPr>
          <p:cNvSpPr txBox="1"/>
          <p:nvPr/>
        </p:nvSpPr>
        <p:spPr>
          <a:xfrm>
            <a:off x="7165684" y="2709463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310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CD42-359D-58BB-5940-86BCFDE142B7}"/>
              </a:ext>
            </a:extLst>
          </p:cNvPr>
          <p:cNvSpPr/>
          <p:nvPr/>
        </p:nvSpPr>
        <p:spPr bwMode="auto">
          <a:xfrm>
            <a:off x="1957295" y="3628332"/>
            <a:ext cx="806016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Architect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204CDE-3E6C-19B8-4695-66A8E140B33E}"/>
              </a:ext>
            </a:extLst>
          </p:cNvPr>
          <p:cNvSpPr/>
          <p:nvPr/>
        </p:nvSpPr>
        <p:spPr bwMode="auto">
          <a:xfrm>
            <a:off x="1957294" y="4127854"/>
            <a:ext cx="806017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Reviewer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8BDD82-18D2-7468-46BC-AD9E649EFA78}"/>
              </a:ext>
            </a:extLst>
          </p:cNvPr>
          <p:cNvSpPr/>
          <p:nvPr/>
        </p:nvSpPr>
        <p:spPr bwMode="auto">
          <a:xfrm>
            <a:off x="1957294" y="4375773"/>
            <a:ext cx="806016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QA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78AE6D-AB7C-E71E-1069-26594B1DF525}"/>
              </a:ext>
            </a:extLst>
          </p:cNvPr>
          <p:cNvSpPr/>
          <p:nvPr/>
        </p:nvSpPr>
        <p:spPr bwMode="auto">
          <a:xfrm>
            <a:off x="1957295" y="3879652"/>
            <a:ext cx="806016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Engineer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8AFF20-299A-5E82-112D-9549A85D5386}"/>
              </a:ext>
            </a:extLst>
          </p:cNvPr>
          <p:cNvSpPr/>
          <p:nvPr/>
        </p:nvSpPr>
        <p:spPr bwMode="auto">
          <a:xfrm>
            <a:off x="3725956" y="3879652"/>
            <a:ext cx="1343910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Engineer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B37E28-2363-A785-8293-13A95AA649DA}"/>
              </a:ext>
            </a:extLst>
          </p:cNvPr>
          <p:cNvSpPr/>
          <p:nvPr/>
        </p:nvSpPr>
        <p:spPr bwMode="auto">
          <a:xfrm>
            <a:off x="5069866" y="4127290"/>
            <a:ext cx="1343911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Code Reviewer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7618F2-F955-4142-2B87-5A8D7033456B}"/>
              </a:ext>
            </a:extLst>
          </p:cNvPr>
          <p:cNvSpPr/>
          <p:nvPr/>
        </p:nvSpPr>
        <p:spPr bwMode="auto">
          <a:xfrm>
            <a:off x="5069865" y="4375773"/>
            <a:ext cx="1343912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QA Engineer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BC070-7633-8A76-6FE6-6D9C726FA25F}"/>
              </a:ext>
            </a:extLst>
          </p:cNvPr>
          <p:cNvCxnSpPr>
            <a:cxnSpLocks/>
          </p:cNvCxnSpPr>
          <p:nvPr/>
        </p:nvCxnSpPr>
        <p:spPr>
          <a:xfrm>
            <a:off x="2813538" y="4623411"/>
            <a:ext cx="225632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217464-A3B1-3733-EF7F-E660C8998670}"/>
              </a:ext>
            </a:extLst>
          </p:cNvPr>
          <p:cNvSpPr txBox="1"/>
          <p:nvPr/>
        </p:nvSpPr>
        <p:spPr>
          <a:xfrm>
            <a:off x="3349359" y="4334244"/>
            <a:ext cx="12832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/>
              <a:t>Wait for inputs</a:t>
            </a:r>
            <a:endParaRPr lang="en-US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ADB2F9-8504-91C7-7E9B-EF6A6F942D72}"/>
              </a:ext>
            </a:extLst>
          </p:cNvPr>
          <p:cNvCxnSpPr>
            <a:cxnSpLocks/>
          </p:cNvCxnSpPr>
          <p:nvPr/>
        </p:nvCxnSpPr>
        <p:spPr>
          <a:xfrm>
            <a:off x="2813538" y="4338208"/>
            <a:ext cx="225632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DF799-A884-CD70-B068-2DCF6AE17798}"/>
              </a:ext>
            </a:extLst>
          </p:cNvPr>
          <p:cNvCxnSpPr>
            <a:cxnSpLocks/>
          </p:cNvCxnSpPr>
          <p:nvPr/>
        </p:nvCxnSpPr>
        <p:spPr>
          <a:xfrm>
            <a:off x="2813538" y="4096340"/>
            <a:ext cx="91241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A95AD1-463D-B15E-9B0B-8C8BED8A559D}"/>
              </a:ext>
            </a:extLst>
          </p:cNvPr>
          <p:cNvSpPr/>
          <p:nvPr/>
        </p:nvSpPr>
        <p:spPr bwMode="auto">
          <a:xfrm>
            <a:off x="2770232" y="3628332"/>
            <a:ext cx="955724" cy="248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255010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7832A-3C23-DC08-BABB-0C63A1F2D64D}"/>
              </a:ext>
            </a:extLst>
          </p:cNvPr>
          <p:cNvSpPr/>
          <p:nvPr/>
        </p:nvSpPr>
        <p:spPr>
          <a:xfrm>
            <a:off x="5469467" y="1071034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F3373D-7DD9-7D9B-354F-A73326BEC120}"/>
              </a:ext>
            </a:extLst>
          </p:cNvPr>
          <p:cNvSpPr/>
          <p:nvPr/>
        </p:nvSpPr>
        <p:spPr>
          <a:xfrm>
            <a:off x="4542366" y="1363134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71D27-A7FF-8076-F655-CCE74AAA10F2}"/>
              </a:ext>
            </a:extLst>
          </p:cNvPr>
          <p:cNvSpPr/>
          <p:nvPr/>
        </p:nvSpPr>
        <p:spPr>
          <a:xfrm>
            <a:off x="4542366" y="778934"/>
            <a:ext cx="592667" cy="292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F6AF6-CA12-3BB0-207D-D1DBD462058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135033" y="924984"/>
            <a:ext cx="334434" cy="29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5014FF-B9E1-75C7-3355-5816F86F1DE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135033" y="1217084"/>
            <a:ext cx="334434" cy="29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671DC-FB0E-3995-8F08-AB526F04C2CF}"/>
              </a:ext>
            </a:extLst>
          </p:cNvPr>
          <p:cNvSpPr/>
          <p:nvPr/>
        </p:nvSpPr>
        <p:spPr>
          <a:xfrm>
            <a:off x="3721099" y="1363134"/>
            <a:ext cx="592667" cy="292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9A2F25-1C65-C255-18F7-4A626AEF246D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4313766" y="150918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959136-6704-D600-D2B4-3CEC841593D0}"/>
              </a:ext>
            </a:extLst>
          </p:cNvPr>
          <p:cNvSpPr/>
          <p:nvPr/>
        </p:nvSpPr>
        <p:spPr>
          <a:xfrm>
            <a:off x="3721099" y="778934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ADDC0-BC5B-64EC-E300-70D6B98BEC68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4313766" y="92498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56FE5C-5B33-09A6-1485-952EB2BCC1A4}"/>
              </a:ext>
            </a:extLst>
          </p:cNvPr>
          <p:cNvSpPr/>
          <p:nvPr/>
        </p:nvSpPr>
        <p:spPr>
          <a:xfrm>
            <a:off x="2899832" y="778934"/>
            <a:ext cx="592667" cy="292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3F4ABD-4B0B-C71D-CAB8-06B201139938}"/>
              </a:ext>
            </a:extLst>
          </p:cNvPr>
          <p:cNvSpPr/>
          <p:nvPr/>
        </p:nvSpPr>
        <p:spPr>
          <a:xfrm>
            <a:off x="2899831" y="1363134"/>
            <a:ext cx="592667" cy="292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20592-1806-7E9C-7E76-E4D2E458A575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 flipV="1">
            <a:off x="3492498" y="924984"/>
            <a:ext cx="228601" cy="58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0A4B1A-1E49-0D2E-E7E7-DECE8211E66C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3492499" y="92498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C9951-89EA-C422-F431-95F3C83E4D1D}"/>
              </a:ext>
            </a:extLst>
          </p:cNvPr>
          <p:cNvCxnSpPr>
            <a:stCxn id="4" idx="3"/>
          </p:cNvCxnSpPr>
          <p:nvPr/>
        </p:nvCxnSpPr>
        <p:spPr>
          <a:xfrm>
            <a:off x="6062134" y="1217084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66A43-3CEA-75A4-53C7-D7EE49D4A68C}"/>
              </a:ext>
            </a:extLst>
          </p:cNvPr>
          <p:cNvSpPr txBox="1"/>
          <p:nvPr/>
        </p:nvSpPr>
        <p:spPr>
          <a:xfrm>
            <a:off x="6307667" y="1019719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venir Next LT Pro" panose="020B0504020202020204" pitchFamily="34" charset="0"/>
              </a:rPr>
              <a:t>x.get</a:t>
            </a:r>
            <a:r>
              <a:rPr lang="en-US">
                <a:latin typeface="Avenir Next LT Pro" panose="020B0504020202020204" pitchFamily="34" charset="0"/>
              </a:rPr>
              <a:t>(perf=“latency”)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EEEA65-5BEF-CF74-05C5-E37192FC45C8}"/>
              </a:ext>
            </a:extLst>
          </p:cNvPr>
          <p:cNvSpPr/>
          <p:nvPr/>
        </p:nvSpPr>
        <p:spPr>
          <a:xfrm>
            <a:off x="2827868" y="701945"/>
            <a:ext cx="736600" cy="1043557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C5C15F4-8CE0-42ED-F9DA-BCBAAC640530}"/>
              </a:ext>
            </a:extLst>
          </p:cNvPr>
          <p:cNvSpPr/>
          <p:nvPr/>
        </p:nvSpPr>
        <p:spPr>
          <a:xfrm>
            <a:off x="3643457" y="694045"/>
            <a:ext cx="1580652" cy="1051037"/>
          </a:xfrm>
          <a:custGeom>
            <a:avLst/>
            <a:gdLst>
              <a:gd name="connsiteX0" fmla="*/ 822363 w 1650219"/>
              <a:gd name="connsiteY0" fmla="*/ 31091 h 1120822"/>
              <a:gd name="connsiteX1" fmla="*/ 826596 w 1650219"/>
              <a:gd name="connsiteY1" fmla="*/ 500991 h 1120822"/>
              <a:gd name="connsiteX2" fmla="*/ 81529 w 1650219"/>
              <a:gd name="connsiteY2" fmla="*/ 589891 h 1120822"/>
              <a:gd name="connsiteX3" fmla="*/ 98463 w 1650219"/>
              <a:gd name="connsiteY3" fmla="*/ 1106358 h 1120822"/>
              <a:gd name="connsiteX4" fmla="*/ 784263 w 1650219"/>
              <a:gd name="connsiteY4" fmla="*/ 949724 h 1120822"/>
              <a:gd name="connsiteX5" fmla="*/ 813896 w 1650219"/>
              <a:gd name="connsiteY5" fmla="*/ 653391 h 1120822"/>
              <a:gd name="connsiteX6" fmla="*/ 1520863 w 1650219"/>
              <a:gd name="connsiteY6" fmla="*/ 445958 h 1120822"/>
              <a:gd name="connsiteX7" fmla="*/ 1588596 w 1650219"/>
              <a:gd name="connsiteY7" fmla="*/ 90358 h 1120822"/>
              <a:gd name="connsiteX8" fmla="*/ 822363 w 1650219"/>
              <a:gd name="connsiteY8" fmla="*/ 31091 h 1120822"/>
              <a:gd name="connsiteX0" fmla="*/ 812209 w 1640065"/>
              <a:gd name="connsiteY0" fmla="*/ 31091 h 1074120"/>
              <a:gd name="connsiteX1" fmla="*/ 816442 w 1640065"/>
              <a:gd name="connsiteY1" fmla="*/ 500991 h 1074120"/>
              <a:gd name="connsiteX2" fmla="*/ 71375 w 1640065"/>
              <a:gd name="connsiteY2" fmla="*/ 589891 h 1074120"/>
              <a:gd name="connsiteX3" fmla="*/ 109476 w 1640065"/>
              <a:gd name="connsiteY3" fmla="*/ 1055558 h 1074120"/>
              <a:gd name="connsiteX4" fmla="*/ 774109 w 1640065"/>
              <a:gd name="connsiteY4" fmla="*/ 949724 h 1074120"/>
              <a:gd name="connsiteX5" fmla="*/ 803742 w 1640065"/>
              <a:gd name="connsiteY5" fmla="*/ 653391 h 1074120"/>
              <a:gd name="connsiteX6" fmla="*/ 1510709 w 1640065"/>
              <a:gd name="connsiteY6" fmla="*/ 445958 h 1074120"/>
              <a:gd name="connsiteX7" fmla="*/ 1578442 w 1640065"/>
              <a:gd name="connsiteY7" fmla="*/ 90358 h 1074120"/>
              <a:gd name="connsiteX8" fmla="*/ 812209 w 1640065"/>
              <a:gd name="connsiteY8" fmla="*/ 31091 h 1074120"/>
              <a:gd name="connsiteX0" fmla="*/ 812209 w 1640065"/>
              <a:gd name="connsiteY0" fmla="*/ 31091 h 1073511"/>
              <a:gd name="connsiteX1" fmla="*/ 816442 w 1640065"/>
              <a:gd name="connsiteY1" fmla="*/ 500991 h 1073511"/>
              <a:gd name="connsiteX2" fmla="*/ 71375 w 1640065"/>
              <a:gd name="connsiteY2" fmla="*/ 589891 h 1073511"/>
              <a:gd name="connsiteX3" fmla="*/ 109476 w 1640065"/>
              <a:gd name="connsiteY3" fmla="*/ 1055558 h 1073511"/>
              <a:gd name="connsiteX4" fmla="*/ 774109 w 1640065"/>
              <a:gd name="connsiteY4" fmla="*/ 949724 h 1073511"/>
              <a:gd name="connsiteX5" fmla="*/ 833375 w 1640065"/>
              <a:gd name="connsiteY5" fmla="*/ 687257 h 1073511"/>
              <a:gd name="connsiteX6" fmla="*/ 1510709 w 1640065"/>
              <a:gd name="connsiteY6" fmla="*/ 445958 h 1073511"/>
              <a:gd name="connsiteX7" fmla="*/ 1578442 w 1640065"/>
              <a:gd name="connsiteY7" fmla="*/ 90358 h 1073511"/>
              <a:gd name="connsiteX8" fmla="*/ 812209 w 1640065"/>
              <a:gd name="connsiteY8" fmla="*/ 31091 h 1073511"/>
              <a:gd name="connsiteX0" fmla="*/ 810919 w 1638775"/>
              <a:gd name="connsiteY0" fmla="*/ 31091 h 1086797"/>
              <a:gd name="connsiteX1" fmla="*/ 815152 w 1638775"/>
              <a:gd name="connsiteY1" fmla="*/ 500991 h 1086797"/>
              <a:gd name="connsiteX2" fmla="*/ 70085 w 1638775"/>
              <a:gd name="connsiteY2" fmla="*/ 589891 h 1086797"/>
              <a:gd name="connsiteX3" fmla="*/ 108186 w 1638775"/>
              <a:gd name="connsiteY3" fmla="*/ 1055558 h 1086797"/>
              <a:gd name="connsiteX4" fmla="*/ 747419 w 1638775"/>
              <a:gd name="connsiteY4" fmla="*/ 1004758 h 1086797"/>
              <a:gd name="connsiteX5" fmla="*/ 832085 w 1638775"/>
              <a:gd name="connsiteY5" fmla="*/ 687257 h 1086797"/>
              <a:gd name="connsiteX6" fmla="*/ 1509419 w 1638775"/>
              <a:gd name="connsiteY6" fmla="*/ 445958 h 1086797"/>
              <a:gd name="connsiteX7" fmla="*/ 1577152 w 1638775"/>
              <a:gd name="connsiteY7" fmla="*/ 90358 h 1086797"/>
              <a:gd name="connsiteX8" fmla="*/ 810919 w 1638775"/>
              <a:gd name="connsiteY8" fmla="*/ 31091 h 1086797"/>
              <a:gd name="connsiteX0" fmla="*/ 807994 w 1635850"/>
              <a:gd name="connsiteY0" fmla="*/ 31091 h 1096012"/>
              <a:gd name="connsiteX1" fmla="*/ 812227 w 1635850"/>
              <a:gd name="connsiteY1" fmla="*/ 500991 h 1096012"/>
              <a:gd name="connsiteX2" fmla="*/ 67160 w 1635850"/>
              <a:gd name="connsiteY2" fmla="*/ 589891 h 1096012"/>
              <a:gd name="connsiteX3" fmla="*/ 105261 w 1635850"/>
              <a:gd name="connsiteY3" fmla="*/ 1055558 h 1096012"/>
              <a:gd name="connsiteX4" fmla="*/ 685227 w 1635850"/>
              <a:gd name="connsiteY4" fmla="*/ 1030158 h 1096012"/>
              <a:gd name="connsiteX5" fmla="*/ 829160 w 1635850"/>
              <a:gd name="connsiteY5" fmla="*/ 687257 h 1096012"/>
              <a:gd name="connsiteX6" fmla="*/ 1506494 w 1635850"/>
              <a:gd name="connsiteY6" fmla="*/ 445958 h 1096012"/>
              <a:gd name="connsiteX7" fmla="*/ 1574227 w 1635850"/>
              <a:gd name="connsiteY7" fmla="*/ 90358 h 1096012"/>
              <a:gd name="connsiteX8" fmla="*/ 807994 w 1635850"/>
              <a:gd name="connsiteY8" fmla="*/ 31091 h 1096012"/>
              <a:gd name="connsiteX0" fmla="*/ 815603 w 1643459"/>
              <a:gd name="connsiteY0" fmla="*/ 31091 h 1069742"/>
              <a:gd name="connsiteX1" fmla="*/ 819836 w 1643459"/>
              <a:gd name="connsiteY1" fmla="*/ 500991 h 1069742"/>
              <a:gd name="connsiteX2" fmla="*/ 74769 w 1643459"/>
              <a:gd name="connsiteY2" fmla="*/ 589891 h 1069742"/>
              <a:gd name="connsiteX3" fmla="*/ 95937 w 1643459"/>
              <a:gd name="connsiteY3" fmla="*/ 1013224 h 1069742"/>
              <a:gd name="connsiteX4" fmla="*/ 692836 w 1643459"/>
              <a:gd name="connsiteY4" fmla="*/ 1030158 h 1069742"/>
              <a:gd name="connsiteX5" fmla="*/ 836769 w 1643459"/>
              <a:gd name="connsiteY5" fmla="*/ 687257 h 1069742"/>
              <a:gd name="connsiteX6" fmla="*/ 1514103 w 1643459"/>
              <a:gd name="connsiteY6" fmla="*/ 445958 h 1069742"/>
              <a:gd name="connsiteX7" fmla="*/ 1581836 w 1643459"/>
              <a:gd name="connsiteY7" fmla="*/ 90358 h 1069742"/>
              <a:gd name="connsiteX8" fmla="*/ 815603 w 1643459"/>
              <a:gd name="connsiteY8" fmla="*/ 31091 h 1069742"/>
              <a:gd name="connsiteX0" fmla="*/ 816056 w 1643912"/>
              <a:gd name="connsiteY0" fmla="*/ 31091 h 1048663"/>
              <a:gd name="connsiteX1" fmla="*/ 820289 w 1643912"/>
              <a:gd name="connsiteY1" fmla="*/ 500991 h 1048663"/>
              <a:gd name="connsiteX2" fmla="*/ 75222 w 1643912"/>
              <a:gd name="connsiteY2" fmla="*/ 589891 h 1048663"/>
              <a:gd name="connsiteX3" fmla="*/ 96390 w 1643912"/>
              <a:gd name="connsiteY3" fmla="*/ 1013224 h 1048663"/>
              <a:gd name="connsiteX4" fmla="*/ 701756 w 1643912"/>
              <a:gd name="connsiteY4" fmla="*/ 987825 h 1048663"/>
              <a:gd name="connsiteX5" fmla="*/ 837222 w 1643912"/>
              <a:gd name="connsiteY5" fmla="*/ 687257 h 1048663"/>
              <a:gd name="connsiteX6" fmla="*/ 1514556 w 1643912"/>
              <a:gd name="connsiteY6" fmla="*/ 445958 h 1048663"/>
              <a:gd name="connsiteX7" fmla="*/ 1582289 w 1643912"/>
              <a:gd name="connsiteY7" fmla="*/ 90358 h 1048663"/>
              <a:gd name="connsiteX8" fmla="*/ 816056 w 1643912"/>
              <a:gd name="connsiteY8" fmla="*/ 31091 h 1048663"/>
              <a:gd name="connsiteX0" fmla="*/ 816056 w 1601008"/>
              <a:gd name="connsiteY0" fmla="*/ 66254 h 1083826"/>
              <a:gd name="connsiteX1" fmla="*/ 820289 w 1601008"/>
              <a:gd name="connsiteY1" fmla="*/ 536154 h 1083826"/>
              <a:gd name="connsiteX2" fmla="*/ 75222 w 1601008"/>
              <a:gd name="connsiteY2" fmla="*/ 625054 h 1083826"/>
              <a:gd name="connsiteX3" fmla="*/ 96390 w 1601008"/>
              <a:gd name="connsiteY3" fmla="*/ 1048387 h 1083826"/>
              <a:gd name="connsiteX4" fmla="*/ 701756 w 1601008"/>
              <a:gd name="connsiteY4" fmla="*/ 1022988 h 1083826"/>
              <a:gd name="connsiteX5" fmla="*/ 837222 w 1601008"/>
              <a:gd name="connsiteY5" fmla="*/ 722420 h 1083826"/>
              <a:gd name="connsiteX6" fmla="*/ 1514556 w 1601008"/>
              <a:gd name="connsiteY6" fmla="*/ 481121 h 1083826"/>
              <a:gd name="connsiteX7" fmla="*/ 1506089 w 1601008"/>
              <a:gd name="connsiteY7" fmla="*/ 49321 h 1083826"/>
              <a:gd name="connsiteX8" fmla="*/ 816056 w 1601008"/>
              <a:gd name="connsiteY8" fmla="*/ 66254 h 1083826"/>
              <a:gd name="connsiteX0" fmla="*/ 816056 w 1627685"/>
              <a:gd name="connsiteY0" fmla="*/ 36927 h 1054499"/>
              <a:gd name="connsiteX1" fmla="*/ 820289 w 1627685"/>
              <a:gd name="connsiteY1" fmla="*/ 506827 h 1054499"/>
              <a:gd name="connsiteX2" fmla="*/ 75222 w 1627685"/>
              <a:gd name="connsiteY2" fmla="*/ 595727 h 1054499"/>
              <a:gd name="connsiteX3" fmla="*/ 96390 w 1627685"/>
              <a:gd name="connsiteY3" fmla="*/ 1019060 h 1054499"/>
              <a:gd name="connsiteX4" fmla="*/ 701756 w 1627685"/>
              <a:gd name="connsiteY4" fmla="*/ 993661 h 1054499"/>
              <a:gd name="connsiteX5" fmla="*/ 837222 w 1627685"/>
              <a:gd name="connsiteY5" fmla="*/ 693093 h 1054499"/>
              <a:gd name="connsiteX6" fmla="*/ 1514556 w 1627685"/>
              <a:gd name="connsiteY6" fmla="*/ 451794 h 1054499"/>
              <a:gd name="connsiteX7" fmla="*/ 1556889 w 1627685"/>
              <a:gd name="connsiteY7" fmla="*/ 79261 h 1054499"/>
              <a:gd name="connsiteX8" fmla="*/ 816056 w 1627685"/>
              <a:gd name="connsiteY8" fmla="*/ 36927 h 1054499"/>
              <a:gd name="connsiteX0" fmla="*/ 871089 w 1625916"/>
              <a:gd name="connsiteY0" fmla="*/ 42285 h 1038690"/>
              <a:gd name="connsiteX1" fmla="*/ 820289 w 1625916"/>
              <a:gd name="connsiteY1" fmla="*/ 491018 h 1038690"/>
              <a:gd name="connsiteX2" fmla="*/ 75222 w 1625916"/>
              <a:gd name="connsiteY2" fmla="*/ 579918 h 1038690"/>
              <a:gd name="connsiteX3" fmla="*/ 96390 w 1625916"/>
              <a:gd name="connsiteY3" fmla="*/ 1003251 h 1038690"/>
              <a:gd name="connsiteX4" fmla="*/ 701756 w 1625916"/>
              <a:gd name="connsiteY4" fmla="*/ 977852 h 1038690"/>
              <a:gd name="connsiteX5" fmla="*/ 837222 w 1625916"/>
              <a:gd name="connsiteY5" fmla="*/ 677284 h 1038690"/>
              <a:gd name="connsiteX6" fmla="*/ 1514556 w 1625916"/>
              <a:gd name="connsiteY6" fmla="*/ 435985 h 1038690"/>
              <a:gd name="connsiteX7" fmla="*/ 1556889 w 1625916"/>
              <a:gd name="connsiteY7" fmla="*/ 63452 h 1038690"/>
              <a:gd name="connsiteX8" fmla="*/ 871089 w 1625916"/>
              <a:gd name="connsiteY8" fmla="*/ 42285 h 1038690"/>
              <a:gd name="connsiteX0" fmla="*/ 871089 w 1625916"/>
              <a:gd name="connsiteY0" fmla="*/ 42285 h 1044869"/>
              <a:gd name="connsiteX1" fmla="*/ 820289 w 1625916"/>
              <a:gd name="connsiteY1" fmla="*/ 491018 h 1044869"/>
              <a:gd name="connsiteX2" fmla="*/ 75222 w 1625916"/>
              <a:gd name="connsiteY2" fmla="*/ 579918 h 1044869"/>
              <a:gd name="connsiteX3" fmla="*/ 96390 w 1625916"/>
              <a:gd name="connsiteY3" fmla="*/ 1003251 h 1044869"/>
              <a:gd name="connsiteX4" fmla="*/ 701756 w 1625916"/>
              <a:gd name="connsiteY4" fmla="*/ 977852 h 1044869"/>
              <a:gd name="connsiteX5" fmla="*/ 904956 w 1625916"/>
              <a:gd name="connsiteY5" fmla="*/ 550284 h 1044869"/>
              <a:gd name="connsiteX6" fmla="*/ 1514556 w 1625916"/>
              <a:gd name="connsiteY6" fmla="*/ 435985 h 1044869"/>
              <a:gd name="connsiteX7" fmla="*/ 1556889 w 1625916"/>
              <a:gd name="connsiteY7" fmla="*/ 63452 h 1044869"/>
              <a:gd name="connsiteX8" fmla="*/ 871089 w 1625916"/>
              <a:gd name="connsiteY8" fmla="*/ 42285 h 1044869"/>
              <a:gd name="connsiteX0" fmla="*/ 871089 w 1625916"/>
              <a:gd name="connsiteY0" fmla="*/ 42285 h 1043557"/>
              <a:gd name="connsiteX1" fmla="*/ 820289 w 1625916"/>
              <a:gd name="connsiteY1" fmla="*/ 491018 h 1043557"/>
              <a:gd name="connsiteX2" fmla="*/ 75222 w 1625916"/>
              <a:gd name="connsiteY2" fmla="*/ 579918 h 1043557"/>
              <a:gd name="connsiteX3" fmla="*/ 96390 w 1625916"/>
              <a:gd name="connsiteY3" fmla="*/ 1003251 h 1043557"/>
              <a:gd name="connsiteX4" fmla="*/ 701756 w 1625916"/>
              <a:gd name="connsiteY4" fmla="*/ 977852 h 1043557"/>
              <a:gd name="connsiteX5" fmla="*/ 951523 w 1625916"/>
              <a:gd name="connsiteY5" fmla="*/ 575684 h 1043557"/>
              <a:gd name="connsiteX6" fmla="*/ 1514556 w 1625916"/>
              <a:gd name="connsiteY6" fmla="*/ 435985 h 1043557"/>
              <a:gd name="connsiteX7" fmla="*/ 1556889 w 1625916"/>
              <a:gd name="connsiteY7" fmla="*/ 63452 h 1043557"/>
              <a:gd name="connsiteX8" fmla="*/ 871089 w 1625916"/>
              <a:gd name="connsiteY8" fmla="*/ 42285 h 1043557"/>
              <a:gd name="connsiteX0" fmla="*/ 871089 w 1625916"/>
              <a:gd name="connsiteY0" fmla="*/ 42285 h 1042493"/>
              <a:gd name="connsiteX1" fmla="*/ 820289 w 1625916"/>
              <a:gd name="connsiteY1" fmla="*/ 491018 h 1042493"/>
              <a:gd name="connsiteX2" fmla="*/ 75222 w 1625916"/>
              <a:gd name="connsiteY2" fmla="*/ 579918 h 1042493"/>
              <a:gd name="connsiteX3" fmla="*/ 96390 w 1625916"/>
              <a:gd name="connsiteY3" fmla="*/ 1003251 h 1042493"/>
              <a:gd name="connsiteX4" fmla="*/ 701756 w 1625916"/>
              <a:gd name="connsiteY4" fmla="*/ 977852 h 1042493"/>
              <a:gd name="connsiteX5" fmla="*/ 862623 w 1625916"/>
              <a:gd name="connsiteY5" fmla="*/ 596851 h 1042493"/>
              <a:gd name="connsiteX6" fmla="*/ 1514556 w 1625916"/>
              <a:gd name="connsiteY6" fmla="*/ 435985 h 1042493"/>
              <a:gd name="connsiteX7" fmla="*/ 1556889 w 1625916"/>
              <a:gd name="connsiteY7" fmla="*/ 63452 h 1042493"/>
              <a:gd name="connsiteX8" fmla="*/ 871089 w 1625916"/>
              <a:gd name="connsiteY8" fmla="*/ 42285 h 1042493"/>
              <a:gd name="connsiteX0" fmla="*/ 871089 w 1599549"/>
              <a:gd name="connsiteY0" fmla="*/ 42285 h 1042493"/>
              <a:gd name="connsiteX1" fmla="*/ 820289 w 1599549"/>
              <a:gd name="connsiteY1" fmla="*/ 491018 h 1042493"/>
              <a:gd name="connsiteX2" fmla="*/ 75222 w 1599549"/>
              <a:gd name="connsiteY2" fmla="*/ 579918 h 1042493"/>
              <a:gd name="connsiteX3" fmla="*/ 96390 w 1599549"/>
              <a:gd name="connsiteY3" fmla="*/ 1003251 h 1042493"/>
              <a:gd name="connsiteX4" fmla="*/ 701756 w 1599549"/>
              <a:gd name="connsiteY4" fmla="*/ 977852 h 1042493"/>
              <a:gd name="connsiteX5" fmla="*/ 862623 w 1599549"/>
              <a:gd name="connsiteY5" fmla="*/ 596851 h 1042493"/>
              <a:gd name="connsiteX6" fmla="*/ 1514556 w 1599549"/>
              <a:gd name="connsiteY6" fmla="*/ 435985 h 1042493"/>
              <a:gd name="connsiteX7" fmla="*/ 1506089 w 1599549"/>
              <a:gd name="connsiteY7" fmla="*/ 63452 h 1042493"/>
              <a:gd name="connsiteX8" fmla="*/ 871089 w 1599549"/>
              <a:gd name="connsiteY8" fmla="*/ 42285 h 1042493"/>
              <a:gd name="connsiteX0" fmla="*/ 871089 w 1565732"/>
              <a:gd name="connsiteY0" fmla="*/ 43146 h 1043354"/>
              <a:gd name="connsiteX1" fmla="*/ 820289 w 1565732"/>
              <a:gd name="connsiteY1" fmla="*/ 491879 h 1043354"/>
              <a:gd name="connsiteX2" fmla="*/ 75222 w 1565732"/>
              <a:gd name="connsiteY2" fmla="*/ 580779 h 1043354"/>
              <a:gd name="connsiteX3" fmla="*/ 96390 w 1565732"/>
              <a:gd name="connsiteY3" fmla="*/ 1004112 h 1043354"/>
              <a:gd name="connsiteX4" fmla="*/ 701756 w 1565732"/>
              <a:gd name="connsiteY4" fmla="*/ 978713 h 1043354"/>
              <a:gd name="connsiteX5" fmla="*/ 862623 w 1565732"/>
              <a:gd name="connsiteY5" fmla="*/ 597712 h 1043354"/>
              <a:gd name="connsiteX6" fmla="*/ 1451056 w 1565732"/>
              <a:gd name="connsiteY6" fmla="*/ 453780 h 1043354"/>
              <a:gd name="connsiteX7" fmla="*/ 1506089 w 1565732"/>
              <a:gd name="connsiteY7" fmla="*/ 64313 h 1043354"/>
              <a:gd name="connsiteX8" fmla="*/ 871089 w 1565732"/>
              <a:gd name="connsiteY8" fmla="*/ 43146 h 1043354"/>
              <a:gd name="connsiteX0" fmla="*/ 871089 w 1594261"/>
              <a:gd name="connsiteY0" fmla="*/ 61503 h 1061711"/>
              <a:gd name="connsiteX1" fmla="*/ 820289 w 1594261"/>
              <a:gd name="connsiteY1" fmla="*/ 510236 h 1061711"/>
              <a:gd name="connsiteX2" fmla="*/ 75222 w 1594261"/>
              <a:gd name="connsiteY2" fmla="*/ 599136 h 1061711"/>
              <a:gd name="connsiteX3" fmla="*/ 96390 w 1594261"/>
              <a:gd name="connsiteY3" fmla="*/ 1022469 h 1061711"/>
              <a:gd name="connsiteX4" fmla="*/ 701756 w 1594261"/>
              <a:gd name="connsiteY4" fmla="*/ 997070 h 1061711"/>
              <a:gd name="connsiteX5" fmla="*/ 862623 w 1594261"/>
              <a:gd name="connsiteY5" fmla="*/ 616069 h 1061711"/>
              <a:gd name="connsiteX6" fmla="*/ 1451056 w 1594261"/>
              <a:gd name="connsiteY6" fmla="*/ 472137 h 1061711"/>
              <a:gd name="connsiteX7" fmla="*/ 1547652 w 1594261"/>
              <a:gd name="connsiteY7" fmla="*/ 48034 h 1061711"/>
              <a:gd name="connsiteX8" fmla="*/ 871089 w 1594261"/>
              <a:gd name="connsiteY8" fmla="*/ 61503 h 1061711"/>
              <a:gd name="connsiteX0" fmla="*/ 871089 w 1586699"/>
              <a:gd name="connsiteY0" fmla="*/ 53527 h 1053735"/>
              <a:gd name="connsiteX1" fmla="*/ 820289 w 1586699"/>
              <a:gd name="connsiteY1" fmla="*/ 502260 h 1053735"/>
              <a:gd name="connsiteX2" fmla="*/ 75222 w 1586699"/>
              <a:gd name="connsiteY2" fmla="*/ 591160 h 1053735"/>
              <a:gd name="connsiteX3" fmla="*/ 96390 w 1586699"/>
              <a:gd name="connsiteY3" fmla="*/ 1014493 h 1053735"/>
              <a:gd name="connsiteX4" fmla="*/ 701756 w 1586699"/>
              <a:gd name="connsiteY4" fmla="*/ 989094 h 1053735"/>
              <a:gd name="connsiteX5" fmla="*/ 862623 w 1586699"/>
              <a:gd name="connsiteY5" fmla="*/ 608093 h 1053735"/>
              <a:gd name="connsiteX6" fmla="*/ 1451056 w 1586699"/>
              <a:gd name="connsiteY6" fmla="*/ 464161 h 1053735"/>
              <a:gd name="connsiteX7" fmla="*/ 1537262 w 1586699"/>
              <a:gd name="connsiteY7" fmla="*/ 53912 h 1053735"/>
              <a:gd name="connsiteX8" fmla="*/ 871089 w 1586699"/>
              <a:gd name="connsiteY8" fmla="*/ 53527 h 1053735"/>
              <a:gd name="connsiteX0" fmla="*/ 871089 w 1586699"/>
              <a:gd name="connsiteY0" fmla="*/ 53527 h 1058246"/>
              <a:gd name="connsiteX1" fmla="*/ 820289 w 1586699"/>
              <a:gd name="connsiteY1" fmla="*/ 502260 h 1058246"/>
              <a:gd name="connsiteX2" fmla="*/ 75222 w 1586699"/>
              <a:gd name="connsiteY2" fmla="*/ 591160 h 1058246"/>
              <a:gd name="connsiteX3" fmla="*/ 96390 w 1586699"/>
              <a:gd name="connsiteY3" fmla="*/ 1014493 h 1058246"/>
              <a:gd name="connsiteX4" fmla="*/ 701756 w 1586699"/>
              <a:gd name="connsiteY4" fmla="*/ 989094 h 1058246"/>
              <a:gd name="connsiteX5" fmla="*/ 959605 w 1586699"/>
              <a:gd name="connsiteY5" fmla="*/ 521502 h 1058246"/>
              <a:gd name="connsiteX6" fmla="*/ 1451056 w 1586699"/>
              <a:gd name="connsiteY6" fmla="*/ 464161 h 1058246"/>
              <a:gd name="connsiteX7" fmla="*/ 1537262 w 1586699"/>
              <a:gd name="connsiteY7" fmla="*/ 53912 h 1058246"/>
              <a:gd name="connsiteX8" fmla="*/ 871089 w 1586699"/>
              <a:gd name="connsiteY8" fmla="*/ 53527 h 1058246"/>
              <a:gd name="connsiteX0" fmla="*/ 871089 w 1586699"/>
              <a:gd name="connsiteY0" fmla="*/ 53527 h 1057871"/>
              <a:gd name="connsiteX1" fmla="*/ 820289 w 1586699"/>
              <a:gd name="connsiteY1" fmla="*/ 502260 h 1057871"/>
              <a:gd name="connsiteX2" fmla="*/ 75222 w 1586699"/>
              <a:gd name="connsiteY2" fmla="*/ 591160 h 1057871"/>
              <a:gd name="connsiteX3" fmla="*/ 96390 w 1586699"/>
              <a:gd name="connsiteY3" fmla="*/ 1014493 h 1057871"/>
              <a:gd name="connsiteX4" fmla="*/ 701756 w 1586699"/>
              <a:gd name="connsiteY4" fmla="*/ 989094 h 1057871"/>
              <a:gd name="connsiteX5" fmla="*/ 990778 w 1586699"/>
              <a:gd name="connsiteY5" fmla="*/ 528429 h 1057871"/>
              <a:gd name="connsiteX6" fmla="*/ 1451056 w 1586699"/>
              <a:gd name="connsiteY6" fmla="*/ 464161 h 1057871"/>
              <a:gd name="connsiteX7" fmla="*/ 1537262 w 1586699"/>
              <a:gd name="connsiteY7" fmla="*/ 53912 h 1057871"/>
              <a:gd name="connsiteX8" fmla="*/ 871089 w 1586699"/>
              <a:gd name="connsiteY8" fmla="*/ 53527 h 1057871"/>
              <a:gd name="connsiteX0" fmla="*/ 862653 w 1578263"/>
              <a:gd name="connsiteY0" fmla="*/ 49655 h 1053999"/>
              <a:gd name="connsiteX1" fmla="*/ 688760 w 1578263"/>
              <a:gd name="connsiteY1" fmla="*/ 436842 h 1053999"/>
              <a:gd name="connsiteX2" fmla="*/ 66786 w 1578263"/>
              <a:gd name="connsiteY2" fmla="*/ 587288 h 1053999"/>
              <a:gd name="connsiteX3" fmla="*/ 87954 w 1578263"/>
              <a:gd name="connsiteY3" fmla="*/ 1010621 h 1053999"/>
              <a:gd name="connsiteX4" fmla="*/ 693320 w 1578263"/>
              <a:gd name="connsiteY4" fmla="*/ 985222 h 1053999"/>
              <a:gd name="connsiteX5" fmla="*/ 982342 w 1578263"/>
              <a:gd name="connsiteY5" fmla="*/ 524557 h 1053999"/>
              <a:gd name="connsiteX6" fmla="*/ 1442620 w 1578263"/>
              <a:gd name="connsiteY6" fmla="*/ 460289 h 1053999"/>
              <a:gd name="connsiteX7" fmla="*/ 1528826 w 1578263"/>
              <a:gd name="connsiteY7" fmla="*/ 50040 h 1053999"/>
              <a:gd name="connsiteX8" fmla="*/ 862653 w 1578263"/>
              <a:gd name="connsiteY8" fmla="*/ 49655 h 1053999"/>
              <a:gd name="connsiteX0" fmla="*/ 862653 w 1578263"/>
              <a:gd name="connsiteY0" fmla="*/ 49655 h 1049671"/>
              <a:gd name="connsiteX1" fmla="*/ 688760 w 1578263"/>
              <a:gd name="connsiteY1" fmla="*/ 436842 h 1049671"/>
              <a:gd name="connsiteX2" fmla="*/ 66786 w 1578263"/>
              <a:gd name="connsiteY2" fmla="*/ 587288 h 1049671"/>
              <a:gd name="connsiteX3" fmla="*/ 87954 w 1578263"/>
              <a:gd name="connsiteY3" fmla="*/ 1010621 h 1049671"/>
              <a:gd name="connsiteX4" fmla="*/ 693320 w 1578263"/>
              <a:gd name="connsiteY4" fmla="*/ 985222 h 1049671"/>
              <a:gd name="connsiteX5" fmla="*/ 846062 w 1578263"/>
              <a:gd name="connsiteY5" fmla="*/ 608084 h 1049671"/>
              <a:gd name="connsiteX6" fmla="*/ 1442620 w 1578263"/>
              <a:gd name="connsiteY6" fmla="*/ 460289 h 1049671"/>
              <a:gd name="connsiteX7" fmla="*/ 1528826 w 1578263"/>
              <a:gd name="connsiteY7" fmla="*/ 50040 h 1049671"/>
              <a:gd name="connsiteX8" fmla="*/ 862653 w 1578263"/>
              <a:gd name="connsiteY8" fmla="*/ 49655 h 1049671"/>
              <a:gd name="connsiteX0" fmla="*/ 865042 w 1580652"/>
              <a:gd name="connsiteY0" fmla="*/ 51021 h 1051037"/>
              <a:gd name="connsiteX1" fmla="*/ 726318 w 1580652"/>
              <a:gd name="connsiteY1" fmla="*/ 460189 h 1051037"/>
              <a:gd name="connsiteX2" fmla="*/ 69175 w 1580652"/>
              <a:gd name="connsiteY2" fmla="*/ 588654 h 1051037"/>
              <a:gd name="connsiteX3" fmla="*/ 90343 w 1580652"/>
              <a:gd name="connsiteY3" fmla="*/ 1011987 h 1051037"/>
              <a:gd name="connsiteX4" fmla="*/ 695709 w 1580652"/>
              <a:gd name="connsiteY4" fmla="*/ 986588 h 1051037"/>
              <a:gd name="connsiteX5" fmla="*/ 848451 w 1580652"/>
              <a:gd name="connsiteY5" fmla="*/ 609450 h 1051037"/>
              <a:gd name="connsiteX6" fmla="*/ 1445009 w 1580652"/>
              <a:gd name="connsiteY6" fmla="*/ 461655 h 1051037"/>
              <a:gd name="connsiteX7" fmla="*/ 1531215 w 1580652"/>
              <a:gd name="connsiteY7" fmla="*/ 51406 h 1051037"/>
              <a:gd name="connsiteX8" fmla="*/ 865042 w 1580652"/>
              <a:gd name="connsiteY8" fmla="*/ 51021 h 105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652" h="1051037">
                <a:moveTo>
                  <a:pt x="865042" y="51021"/>
                </a:moveTo>
                <a:cubicBezTo>
                  <a:pt x="730893" y="119151"/>
                  <a:pt x="858962" y="370584"/>
                  <a:pt x="726318" y="460189"/>
                </a:cubicBezTo>
                <a:cubicBezTo>
                  <a:pt x="593674" y="549794"/>
                  <a:pt x="175171" y="496688"/>
                  <a:pt x="69175" y="588654"/>
                </a:cubicBezTo>
                <a:cubicBezTo>
                  <a:pt x="-36821" y="680620"/>
                  <a:pt x="-14079" y="945665"/>
                  <a:pt x="90343" y="1011987"/>
                </a:cubicBezTo>
                <a:cubicBezTo>
                  <a:pt x="194765" y="1078309"/>
                  <a:pt x="569358" y="1053678"/>
                  <a:pt x="695709" y="986588"/>
                </a:cubicBezTo>
                <a:cubicBezTo>
                  <a:pt x="822060" y="919498"/>
                  <a:pt x="723568" y="696939"/>
                  <a:pt x="848451" y="609450"/>
                </a:cubicBezTo>
                <a:cubicBezTo>
                  <a:pt x="973334" y="521961"/>
                  <a:pt x="1315892" y="555494"/>
                  <a:pt x="1445009" y="461655"/>
                </a:cubicBezTo>
                <a:cubicBezTo>
                  <a:pt x="1574126" y="367816"/>
                  <a:pt x="1627876" y="119845"/>
                  <a:pt x="1531215" y="51406"/>
                </a:cubicBezTo>
                <a:cubicBezTo>
                  <a:pt x="1434554" y="-17033"/>
                  <a:pt x="999191" y="-17109"/>
                  <a:pt x="865042" y="51021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FCDD15-B086-017A-5209-BB8D9E718C0B}"/>
              </a:ext>
            </a:extLst>
          </p:cNvPr>
          <p:cNvSpPr txBox="1"/>
          <p:nvPr/>
        </p:nvSpPr>
        <p:spPr>
          <a:xfrm>
            <a:off x="2745680" y="47227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Task Group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9F0931-338C-EC4C-0F17-44DF7953F64D}"/>
              </a:ext>
            </a:extLst>
          </p:cNvPr>
          <p:cNvSpPr txBox="1"/>
          <p:nvPr/>
        </p:nvSpPr>
        <p:spPr>
          <a:xfrm>
            <a:off x="4350111" y="47227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Task Group 1</a:t>
            </a:r>
          </a:p>
        </p:txBody>
      </p:sp>
    </p:spTree>
    <p:extLst>
      <p:ext uri="{BB962C8B-B14F-4D97-AF65-F5344CB8AC3E}">
        <p14:creationId xmlns:p14="http://schemas.microsoft.com/office/powerpoint/2010/main" val="517577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7832A-3C23-DC08-BABB-0C63A1F2D64D}"/>
              </a:ext>
            </a:extLst>
          </p:cNvPr>
          <p:cNvSpPr/>
          <p:nvPr/>
        </p:nvSpPr>
        <p:spPr>
          <a:xfrm>
            <a:off x="5319999" y="3060647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F3373D-7DD9-7D9B-354F-A73326BEC120}"/>
              </a:ext>
            </a:extLst>
          </p:cNvPr>
          <p:cNvSpPr/>
          <p:nvPr/>
        </p:nvSpPr>
        <p:spPr>
          <a:xfrm>
            <a:off x="4536809" y="3500222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671DC-FB0E-3995-8F08-AB526F04C2CF}"/>
              </a:ext>
            </a:extLst>
          </p:cNvPr>
          <p:cNvSpPr/>
          <p:nvPr/>
        </p:nvSpPr>
        <p:spPr>
          <a:xfrm>
            <a:off x="3716659" y="3500222"/>
            <a:ext cx="592667" cy="292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9A2F25-1C65-C255-18F7-4A626AEF246D}"/>
              </a:ext>
            </a:extLst>
          </p:cNvPr>
          <p:cNvCxnSpPr>
            <a:cxnSpLocks/>
          </p:cNvCxnSpPr>
          <p:nvPr/>
        </p:nvCxnSpPr>
        <p:spPr>
          <a:xfrm>
            <a:off x="4308209" y="364627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959136-6704-D600-D2B4-3CEC841593D0}"/>
              </a:ext>
            </a:extLst>
          </p:cNvPr>
          <p:cNvSpPr/>
          <p:nvPr/>
        </p:nvSpPr>
        <p:spPr>
          <a:xfrm>
            <a:off x="3716659" y="3060647"/>
            <a:ext cx="592667" cy="292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56FE5C-5B33-09A6-1485-952EB2BCC1A4}"/>
              </a:ext>
            </a:extLst>
          </p:cNvPr>
          <p:cNvSpPr/>
          <p:nvPr/>
        </p:nvSpPr>
        <p:spPr>
          <a:xfrm>
            <a:off x="2894708" y="3060647"/>
            <a:ext cx="592667" cy="292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3F4ABD-4B0B-C71D-CAB8-06B201139938}"/>
              </a:ext>
            </a:extLst>
          </p:cNvPr>
          <p:cNvSpPr/>
          <p:nvPr/>
        </p:nvSpPr>
        <p:spPr>
          <a:xfrm>
            <a:off x="2894708" y="3500222"/>
            <a:ext cx="592667" cy="292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20592-1806-7E9C-7E76-E4D2E458A575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 flipV="1">
            <a:off x="3487375" y="3206697"/>
            <a:ext cx="229284" cy="4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0A4B1A-1E49-0D2E-E7E7-DECE8211E66C}"/>
              </a:ext>
            </a:extLst>
          </p:cNvPr>
          <p:cNvCxnSpPr>
            <a:cxnSpLocks/>
          </p:cNvCxnSpPr>
          <p:nvPr/>
        </p:nvCxnSpPr>
        <p:spPr>
          <a:xfrm>
            <a:off x="3486942" y="3206697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C9951-89EA-C422-F431-95F3C83E4D1D}"/>
              </a:ext>
            </a:extLst>
          </p:cNvPr>
          <p:cNvCxnSpPr>
            <a:cxnSpLocks/>
          </p:cNvCxnSpPr>
          <p:nvPr/>
        </p:nvCxnSpPr>
        <p:spPr>
          <a:xfrm>
            <a:off x="5912666" y="320669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66A43-3CEA-75A4-53C7-D7EE49D4A68C}"/>
              </a:ext>
            </a:extLst>
          </p:cNvPr>
          <p:cNvSpPr txBox="1"/>
          <p:nvPr/>
        </p:nvSpPr>
        <p:spPr>
          <a:xfrm>
            <a:off x="6158199" y="3022031"/>
            <a:ext cx="243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nir Next LT Pro" panose="020B0504020202020204" pitchFamily="34" charset="0"/>
              </a:rPr>
              <a:t>x.get</a:t>
            </a:r>
            <a:r>
              <a:rPr lang="en-US" dirty="0">
                <a:latin typeface="Avenir Next LT Pro" panose="020B0504020202020204" pitchFamily="34" charset="0"/>
              </a:rPr>
              <a:t>(perf=</a:t>
            </a:r>
            <a:r>
              <a:rPr lang="en-US" altLang="zh-CN" dirty="0">
                <a:latin typeface="Avenir Next LT Pro" panose="020B0504020202020204" pitchFamily="34" charset="0"/>
              </a:rPr>
              <a:t>LATENCY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EEEA65-5BEF-CF74-05C5-E37192FC45C8}"/>
              </a:ext>
            </a:extLst>
          </p:cNvPr>
          <p:cNvSpPr/>
          <p:nvPr/>
        </p:nvSpPr>
        <p:spPr>
          <a:xfrm>
            <a:off x="3658899" y="3018559"/>
            <a:ext cx="704837" cy="84756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FCDD15-B086-017A-5209-BB8D9E718C0B}"/>
              </a:ext>
            </a:extLst>
          </p:cNvPr>
          <p:cNvSpPr txBox="1"/>
          <p:nvPr/>
        </p:nvSpPr>
        <p:spPr>
          <a:xfrm>
            <a:off x="2847838" y="2594560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/>
              <a:t>Task </a:t>
            </a:r>
          </a:p>
          <a:p>
            <a:pPr algn="ctr"/>
            <a:r>
              <a:rPr lang="en-US" sz="1100" b="1"/>
              <a:t>Group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9F0931-338C-EC4C-0F17-44DF7953F64D}"/>
              </a:ext>
            </a:extLst>
          </p:cNvPr>
          <p:cNvSpPr txBox="1"/>
          <p:nvPr/>
        </p:nvSpPr>
        <p:spPr>
          <a:xfrm>
            <a:off x="3669789" y="2587672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/>
              <a:t>Task </a:t>
            </a:r>
          </a:p>
          <a:p>
            <a:pPr algn="ctr"/>
            <a:r>
              <a:rPr lang="en-US" sz="1100" b="1"/>
              <a:t>Group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E762D3-D90F-80F5-F650-0798DADEC957}"/>
              </a:ext>
            </a:extLst>
          </p:cNvPr>
          <p:cNvSpPr/>
          <p:nvPr/>
        </p:nvSpPr>
        <p:spPr>
          <a:xfrm>
            <a:off x="5319999" y="3500222"/>
            <a:ext cx="592667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6682D4-D688-9279-37E4-7B346C855C3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912666" y="3646272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1AE306-3E44-A191-DA00-0C6FF1BC5496}"/>
              </a:ext>
            </a:extLst>
          </p:cNvPr>
          <p:cNvSpPr txBox="1"/>
          <p:nvPr/>
        </p:nvSpPr>
        <p:spPr>
          <a:xfrm>
            <a:off x="6158199" y="3426484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nir Next LT Pro" panose="020B0504020202020204" pitchFamily="34" charset="0"/>
              </a:rPr>
              <a:t>y.get</a:t>
            </a:r>
            <a:r>
              <a:rPr lang="en-US" dirty="0">
                <a:latin typeface="Avenir Next LT Pro" panose="020B0504020202020204" pitchFamily="34" charset="0"/>
              </a:rPr>
              <a:t>(perf=</a:t>
            </a:r>
            <a:r>
              <a:rPr lang="en-US" altLang="zh-CN" dirty="0">
                <a:latin typeface="Avenir Next LT Pro" panose="020B0504020202020204" pitchFamily="34" charset="0"/>
              </a:rPr>
              <a:t>LATENCY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7EBD9-67C3-0129-B4F9-538A8AA241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08209" y="3206697"/>
            <a:ext cx="10117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55BF9A-B6CF-95EC-DBA9-9DEDC7CAED2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29476" y="3646272"/>
            <a:ext cx="190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41542-74A6-64A5-4EDE-05A747B99D24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4309326" y="3206697"/>
            <a:ext cx="227483" cy="4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78A3EE-2913-AF54-CE07-71F62F3D3022}"/>
              </a:ext>
            </a:extLst>
          </p:cNvPr>
          <p:cNvSpPr/>
          <p:nvPr/>
        </p:nvSpPr>
        <p:spPr>
          <a:xfrm>
            <a:off x="2838190" y="3018559"/>
            <a:ext cx="686829" cy="84756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8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C478B-1C9B-4DB2-8E89-D10C8DC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From the view of Multi-tenant LLM Services</a:t>
            </a:r>
            <a:endParaRPr kumimoji="1" lang="zh-CN" altLang="en-US" dirty="0"/>
          </a:p>
        </p:txBody>
      </p:sp>
      <p:pic>
        <p:nvPicPr>
          <p:cNvPr id="1026" name="Picture 2" descr="Microsoft Azure Logo, symbol, meaning, history, PNG, brand">
            <a:extLst>
              <a:ext uri="{FF2B5EF4-FFF2-40B4-BE49-F238E27FC236}">
                <a16:creationId xmlns:a16="http://schemas.microsoft.com/office/drawing/2014/main" id="{AE77452D-A873-CCA1-4C77-2BF9F5C1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04" y="2838823"/>
            <a:ext cx="1558174" cy="8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17C9FA-614A-B1E8-2028-93B62DD7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29" y="2781702"/>
            <a:ext cx="989981" cy="1053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4C8AE8-8326-0503-03BE-0BDAD2BA8A06}"/>
              </a:ext>
            </a:extLst>
          </p:cNvPr>
          <p:cNvSpPr txBox="1"/>
          <p:nvPr/>
        </p:nvSpPr>
        <p:spPr>
          <a:xfrm>
            <a:off x="8380435" y="424497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Public LLM Services</a:t>
            </a:r>
          </a:p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(e.g., Azure, </a:t>
            </a:r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A8CCFE-0FDE-9A99-F4EE-49F9BAF98025}"/>
              </a:ext>
            </a:extLst>
          </p:cNvPr>
          <p:cNvSpPr txBox="1"/>
          <p:nvPr/>
        </p:nvSpPr>
        <p:spPr>
          <a:xfrm>
            <a:off x="398786" y="1319160"/>
            <a:ext cx="108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Face a lot of independent prompt requests through </a:t>
            </a:r>
            <a:r>
              <a:rPr kumimoji="1" lang="en-US" altLang="zh-CN" sz="2400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-style APIs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DCE3800-A4FB-BF96-B1AB-9AD6FF7B4A68}"/>
              </a:ext>
            </a:extLst>
          </p:cNvPr>
          <p:cNvSpPr/>
          <p:nvPr/>
        </p:nvSpPr>
        <p:spPr>
          <a:xfrm>
            <a:off x="1423639" y="2464236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34141F6-1805-B667-A425-BCD18E55C54B}"/>
              </a:ext>
            </a:extLst>
          </p:cNvPr>
          <p:cNvSpPr/>
          <p:nvPr/>
        </p:nvSpPr>
        <p:spPr>
          <a:xfrm>
            <a:off x="2449551" y="3220994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57F6629-AEFB-09AB-3D16-5BCCAEA020BD}"/>
              </a:ext>
            </a:extLst>
          </p:cNvPr>
          <p:cNvSpPr/>
          <p:nvPr/>
        </p:nvSpPr>
        <p:spPr>
          <a:xfrm>
            <a:off x="3558170" y="2450849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8BB06E9-0F5B-514B-CEF4-90F5D37BDD64}"/>
              </a:ext>
            </a:extLst>
          </p:cNvPr>
          <p:cNvSpPr/>
          <p:nvPr/>
        </p:nvSpPr>
        <p:spPr>
          <a:xfrm>
            <a:off x="3879061" y="3234381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76BB6C7-0C57-7D30-80EB-0B9A50538CFE}"/>
              </a:ext>
            </a:extLst>
          </p:cNvPr>
          <p:cNvSpPr/>
          <p:nvPr/>
        </p:nvSpPr>
        <p:spPr>
          <a:xfrm>
            <a:off x="935592" y="3939933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737C93D-638C-0EC1-5879-79ACA4969526}"/>
              </a:ext>
            </a:extLst>
          </p:cNvPr>
          <p:cNvSpPr/>
          <p:nvPr/>
        </p:nvSpPr>
        <p:spPr>
          <a:xfrm>
            <a:off x="5485679" y="2810795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770CBB3-6F57-E44E-36C5-179156F0CF43}"/>
              </a:ext>
            </a:extLst>
          </p:cNvPr>
          <p:cNvCxnSpPr/>
          <p:nvPr/>
        </p:nvCxnSpPr>
        <p:spPr>
          <a:xfrm>
            <a:off x="7068492" y="3429000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397B31E-3BD1-BB67-94C0-BE8D715002E4}"/>
              </a:ext>
            </a:extLst>
          </p:cNvPr>
          <p:cNvCxnSpPr>
            <a:cxnSpLocks/>
          </p:cNvCxnSpPr>
          <p:nvPr/>
        </p:nvCxnSpPr>
        <p:spPr>
          <a:xfrm flipH="1">
            <a:off x="7068492" y="3637156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B2315F4-B0A4-65A3-901D-D47F42AF446C}"/>
              </a:ext>
            </a:extLst>
          </p:cNvPr>
          <p:cNvSpPr/>
          <p:nvPr/>
        </p:nvSpPr>
        <p:spPr>
          <a:xfrm>
            <a:off x="5035450" y="4168960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668DD8E-D4E8-140F-8AB4-E48C014BD0EC}"/>
              </a:ext>
            </a:extLst>
          </p:cNvPr>
          <p:cNvSpPr/>
          <p:nvPr/>
        </p:nvSpPr>
        <p:spPr>
          <a:xfrm>
            <a:off x="3092984" y="4237577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103FE34-A4D1-B015-34D3-DB5CE3F36A0B}"/>
              </a:ext>
            </a:extLst>
          </p:cNvPr>
          <p:cNvSpPr/>
          <p:nvPr/>
        </p:nvSpPr>
        <p:spPr>
          <a:xfrm>
            <a:off x="2091981" y="4874512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ACF9623-A995-BE98-4405-60E1029C75DB}"/>
              </a:ext>
            </a:extLst>
          </p:cNvPr>
          <p:cNvSpPr/>
          <p:nvPr/>
        </p:nvSpPr>
        <p:spPr>
          <a:xfrm>
            <a:off x="4570492" y="4752438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1CED6E5-F240-2828-3464-2C05AB079098}"/>
              </a:ext>
            </a:extLst>
          </p:cNvPr>
          <p:cNvSpPr/>
          <p:nvPr/>
        </p:nvSpPr>
        <p:spPr>
          <a:xfrm>
            <a:off x="3653938" y="5577813"/>
            <a:ext cx="1025912" cy="346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36" name="图形 35" descr="眼睛 纯色填充">
            <a:extLst>
              <a:ext uri="{FF2B5EF4-FFF2-40B4-BE49-F238E27FC236}">
                <a16:creationId xmlns:a16="http://schemas.microsoft.com/office/drawing/2014/main" id="{ED89E726-CF14-4662-B10C-5C7ECD99F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7816" y="2404881"/>
            <a:ext cx="914400" cy="914400"/>
          </a:xfrm>
          <a:prstGeom prst="rect">
            <a:avLst/>
          </a:prstGeom>
        </p:spPr>
      </p:pic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85DEA48B-2FEA-84A0-DFA1-E13C97C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10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1B469E-6D26-99E8-7343-F5B52D301B9D}"/>
              </a:ext>
            </a:extLst>
          </p:cNvPr>
          <p:cNvSpPr/>
          <p:nvPr/>
        </p:nvSpPr>
        <p:spPr>
          <a:xfrm>
            <a:off x="3490546" y="435219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Architect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09BF0-D856-D7D3-F99A-A00F4A89944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293327" y="795704"/>
            <a:ext cx="2186354" cy="263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2DCBA1-A656-20BC-6093-47B8BEF9F304}"/>
              </a:ext>
            </a:extLst>
          </p:cNvPr>
          <p:cNvSpPr/>
          <p:nvPr/>
        </p:nvSpPr>
        <p:spPr>
          <a:xfrm>
            <a:off x="1304192" y="1059473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CBF1C7-8FC2-0A80-2EA9-FF244EC95600}"/>
              </a:ext>
            </a:extLst>
          </p:cNvPr>
          <p:cNvSpPr/>
          <p:nvPr/>
        </p:nvSpPr>
        <p:spPr>
          <a:xfrm>
            <a:off x="3537438" y="1059473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snake.py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D9B0E1-D8BA-126C-6827-186C764533F1}"/>
              </a:ext>
            </a:extLst>
          </p:cNvPr>
          <p:cNvSpPr/>
          <p:nvPr/>
        </p:nvSpPr>
        <p:spPr>
          <a:xfrm>
            <a:off x="5770684" y="1059473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game.py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417A09-2641-C69F-D263-D03C2D9B46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79681" y="795704"/>
            <a:ext cx="46892" cy="263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C204E-E529-F1BF-EBB6-AD1893B3B71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479681" y="795704"/>
            <a:ext cx="2280138" cy="263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15F262-CB9B-4333-0692-35FCC5C7AFE0}"/>
              </a:ext>
            </a:extLst>
          </p:cNvPr>
          <p:cNvSpPr/>
          <p:nvPr/>
        </p:nvSpPr>
        <p:spPr>
          <a:xfrm>
            <a:off x="3490546" y="1756995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EEBD8-A61E-3B67-9A2D-7209F921241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293327" y="1419958"/>
            <a:ext cx="2186354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3970D-1D1E-2D38-4983-58E95A9F7FC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479681" y="1419958"/>
            <a:ext cx="46892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052F9-6F5E-C471-E354-5A5FC14DCCA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4479681" y="1419958"/>
            <a:ext cx="2280138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CC5FEA-F0F8-E3CE-B9C5-547EB3B75811}"/>
              </a:ext>
            </a:extLst>
          </p:cNvPr>
          <p:cNvSpPr/>
          <p:nvPr/>
        </p:nvSpPr>
        <p:spPr>
          <a:xfrm>
            <a:off x="1271953" y="2454517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Revise main.py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3C5F7D-C058-48ED-68E7-ABBA63A66C87}"/>
              </a:ext>
            </a:extLst>
          </p:cNvPr>
          <p:cNvSpPr/>
          <p:nvPr/>
        </p:nvSpPr>
        <p:spPr>
          <a:xfrm>
            <a:off x="3505199" y="2454517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snake.py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1CAAA4-C6D2-1FB4-EF32-A62FF6E44495}"/>
              </a:ext>
            </a:extLst>
          </p:cNvPr>
          <p:cNvSpPr/>
          <p:nvPr/>
        </p:nvSpPr>
        <p:spPr>
          <a:xfrm>
            <a:off x="5738445" y="2454517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game.py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6973DA-E69E-992A-06C2-6892FDF22C07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flipH="1">
            <a:off x="2261088" y="2117480"/>
            <a:ext cx="2218593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7FF750-4521-61DE-64DE-D5E473905BC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4479681" y="2117480"/>
            <a:ext cx="14653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2B1554-E7CC-4223-D40B-FED080AF42BE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4479681" y="2117480"/>
            <a:ext cx="2247899" cy="33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17B4CCC-3C06-3A5B-307C-60C275725FD3}"/>
              </a:ext>
            </a:extLst>
          </p:cNvPr>
          <p:cNvSpPr/>
          <p:nvPr/>
        </p:nvSpPr>
        <p:spPr>
          <a:xfrm>
            <a:off x="896814" y="931985"/>
            <a:ext cx="8944122" cy="628650"/>
          </a:xfrm>
          <a:prstGeom prst="roundRect">
            <a:avLst/>
          </a:prstGeom>
          <a:noFill/>
          <a:ln>
            <a:solidFill>
              <a:srgbClr val="D83B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E610C-B4AF-02F2-7949-4938EFBCCADE}"/>
              </a:ext>
            </a:extLst>
          </p:cNvPr>
          <p:cNvSpPr txBox="1"/>
          <p:nvPr/>
        </p:nvSpPr>
        <p:spPr>
          <a:xfrm>
            <a:off x="9898673" y="1050625"/>
            <a:ext cx="234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Batch + Share Prompt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0A8FD8B-0ADB-B60A-10A5-0EF5FAF1CAEB}"/>
              </a:ext>
            </a:extLst>
          </p:cNvPr>
          <p:cNvSpPr/>
          <p:nvPr/>
        </p:nvSpPr>
        <p:spPr>
          <a:xfrm>
            <a:off x="961292" y="2313108"/>
            <a:ext cx="8877300" cy="628650"/>
          </a:xfrm>
          <a:prstGeom prst="roundRect">
            <a:avLst/>
          </a:prstGeom>
          <a:noFill/>
          <a:ln>
            <a:solidFill>
              <a:srgbClr val="D83B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3BA09-D4AD-EB4C-12B2-6E462F27ADEF}"/>
              </a:ext>
            </a:extLst>
          </p:cNvPr>
          <p:cNvSpPr txBox="1"/>
          <p:nvPr/>
        </p:nvSpPr>
        <p:spPr>
          <a:xfrm>
            <a:off x="9930912" y="2396580"/>
            <a:ext cx="234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Batch + Share Prompt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8BD0D1F-1085-0ED2-E1B5-20B29B38B614}"/>
              </a:ext>
            </a:extLst>
          </p:cNvPr>
          <p:cNvSpPr/>
          <p:nvPr/>
        </p:nvSpPr>
        <p:spPr>
          <a:xfrm>
            <a:off x="7803919" y="1059472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food.py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C0CFA8-53F6-2C58-13E8-E77C32AC9924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4479681" y="795704"/>
            <a:ext cx="4313373" cy="26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CC9593-4297-16CF-13D3-8FA47D374400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 flipH="1">
            <a:off x="4479681" y="1419957"/>
            <a:ext cx="4313373" cy="33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379FAE6-F26E-6801-5813-4DE4720A3333}"/>
              </a:ext>
            </a:extLst>
          </p:cNvPr>
          <p:cNvSpPr/>
          <p:nvPr/>
        </p:nvSpPr>
        <p:spPr>
          <a:xfrm>
            <a:off x="7800987" y="2445722"/>
            <a:ext cx="1978269" cy="360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Coder food.py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BA9A0A-BC37-43A3-18D3-7FC45A268F07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>
            <a:off x="4479681" y="2117480"/>
            <a:ext cx="4310441" cy="32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55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F7F2C150-40E3-76EC-8EB7-021D14151A7A}"/>
              </a:ext>
            </a:extLst>
          </p:cNvPr>
          <p:cNvSpPr/>
          <p:nvPr/>
        </p:nvSpPr>
        <p:spPr>
          <a:xfrm>
            <a:off x="3177405" y="3727444"/>
            <a:ext cx="2957349" cy="472476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LLM Engine</a:t>
            </a:r>
          </a:p>
        </p:txBody>
      </p:sp>
      <p:sp>
        <p:nvSpPr>
          <p:cNvPr id="31" name="Rectangle: Rounded Corners 23">
            <a:extLst>
              <a:ext uri="{FF2B5EF4-FFF2-40B4-BE49-F238E27FC236}">
                <a16:creationId xmlns:a16="http://schemas.microsoft.com/office/drawing/2014/main" id="{79F025EA-EAD3-EA8E-C28A-1DFAAD3A4195}"/>
              </a:ext>
            </a:extLst>
          </p:cNvPr>
          <p:cNvSpPr/>
          <p:nvPr/>
        </p:nvSpPr>
        <p:spPr>
          <a:xfrm>
            <a:off x="3123600" y="3678032"/>
            <a:ext cx="2957349" cy="472476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LLM Engine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AE544F-C699-9993-8E28-96021728FFE8}"/>
              </a:ext>
            </a:extLst>
          </p:cNvPr>
          <p:cNvGrpSpPr/>
          <p:nvPr/>
        </p:nvGrpSpPr>
        <p:grpSpPr>
          <a:xfrm>
            <a:off x="3905943" y="2152357"/>
            <a:ext cx="1366478" cy="349856"/>
            <a:chOff x="3607496" y="2152357"/>
            <a:chExt cx="1366478" cy="34985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B977A8-AE04-A3F1-8E87-FF2CC955B061}"/>
                </a:ext>
              </a:extLst>
            </p:cNvPr>
            <p:cNvCxnSpPr/>
            <p:nvPr/>
          </p:nvCxnSpPr>
          <p:spPr>
            <a:xfrm>
              <a:off x="3607496" y="2152358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F036260-E1C9-6D5A-E398-E5595A5B5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974" y="2152357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D66F2B80-D997-7C60-D329-7C8B993E6464}"/>
              </a:ext>
            </a:extLst>
          </p:cNvPr>
          <p:cNvSpPr/>
          <p:nvPr/>
        </p:nvSpPr>
        <p:spPr>
          <a:xfrm>
            <a:off x="3070998" y="3633936"/>
            <a:ext cx="2957349" cy="472476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Parrot LLM Engine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756326-321E-F808-01B5-E94A1FF6CECF}"/>
              </a:ext>
            </a:extLst>
          </p:cNvPr>
          <p:cNvCxnSpPr>
            <a:cxnSpLocks/>
          </p:cNvCxnSpPr>
          <p:nvPr/>
        </p:nvCxnSpPr>
        <p:spPr>
          <a:xfrm>
            <a:off x="1650972" y="2327285"/>
            <a:ext cx="47767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94DF8D01-0F8F-D6C4-2509-B71037C9B9D8}"/>
              </a:ext>
            </a:extLst>
          </p:cNvPr>
          <p:cNvSpPr/>
          <p:nvPr/>
        </p:nvSpPr>
        <p:spPr>
          <a:xfrm>
            <a:off x="3363924" y="2239821"/>
            <a:ext cx="2450516" cy="174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Parrot APIs w/ </a:t>
            </a:r>
            <a:r>
              <a:rPr lang="en-US" sz="1000" b="1" i="1" dirty="0">
                <a:solidFill>
                  <a:srgbClr val="D83B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Variables</a:t>
            </a:r>
          </a:p>
        </p:txBody>
      </p:sp>
      <p:sp>
        <p:nvSpPr>
          <p:cNvPr id="8" name="Rectangle: Rounded Corners 32">
            <a:extLst>
              <a:ext uri="{FF2B5EF4-FFF2-40B4-BE49-F238E27FC236}">
                <a16:creationId xmlns:a16="http://schemas.microsoft.com/office/drawing/2014/main" id="{65D571A8-1D88-2695-D994-777BEBBF29FF}"/>
              </a:ext>
            </a:extLst>
          </p:cNvPr>
          <p:cNvSpPr/>
          <p:nvPr/>
        </p:nvSpPr>
        <p:spPr>
          <a:xfrm>
            <a:off x="2857090" y="2502213"/>
            <a:ext cx="3436119" cy="785869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Parrot Manager w/ </a:t>
            </a:r>
            <a:r>
              <a:rPr lang="en-US" sz="1100" b="1" dirty="0">
                <a:solidFill>
                  <a:srgbClr val="D83B01"/>
                </a:solidFill>
              </a:rPr>
              <a:t>Inter-Request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6F858-3250-DE96-3664-0F5205EE8E2F}"/>
              </a:ext>
            </a:extLst>
          </p:cNvPr>
          <p:cNvSpPr txBox="1"/>
          <p:nvPr/>
        </p:nvSpPr>
        <p:spPr>
          <a:xfrm>
            <a:off x="1614396" y="2976911"/>
            <a:ext cx="11807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Parrot </a:t>
            </a:r>
          </a:p>
          <a:p>
            <a:pPr algn="ctr"/>
            <a:r>
              <a:rPr lang="en-US" altLang="zh-CN" sz="1200" b="1" dirty="0"/>
              <a:t>App-centric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LLM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0E37-2412-7942-71F7-69B883782114}"/>
              </a:ext>
            </a:extLst>
          </p:cNvPr>
          <p:cNvSpPr txBox="1"/>
          <p:nvPr/>
        </p:nvSpPr>
        <p:spPr>
          <a:xfrm>
            <a:off x="1726243" y="1819280"/>
            <a:ext cx="106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Applications</a:t>
            </a:r>
          </a:p>
        </p:txBody>
      </p:sp>
      <p:sp>
        <p:nvSpPr>
          <p:cNvPr id="11" name="Rectangle: Rounded Corners 40">
            <a:extLst>
              <a:ext uri="{FF2B5EF4-FFF2-40B4-BE49-F238E27FC236}">
                <a16:creationId xmlns:a16="http://schemas.microsoft.com/office/drawing/2014/main" id="{1D116B73-80E7-B8BB-EA03-02CE312E655C}"/>
              </a:ext>
            </a:extLst>
          </p:cNvPr>
          <p:cNvSpPr/>
          <p:nvPr/>
        </p:nvSpPr>
        <p:spPr>
          <a:xfrm>
            <a:off x="1886543" y="2237899"/>
            <a:ext cx="700793" cy="178772"/>
          </a:xfrm>
          <a:prstGeom prst="round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Internet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05200E3D-49A7-F565-C928-CA0D9ACA9750}"/>
              </a:ext>
            </a:extLst>
          </p:cNvPr>
          <p:cNvSpPr/>
          <p:nvPr/>
        </p:nvSpPr>
        <p:spPr>
          <a:xfrm>
            <a:off x="2857091" y="1595120"/>
            <a:ext cx="3436124" cy="557237"/>
          </a:xfrm>
          <a:prstGeom prst="roundRect">
            <a:avLst>
              <a:gd name="adj" fmla="val 912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Applications</a:t>
            </a:r>
            <a:r>
              <a:rPr lang="zh-CN" altLang="en-US" sz="1100" b="1">
                <a:solidFill>
                  <a:schemeClr val="tx1"/>
                </a:solidFill>
              </a:rPr>
              <a:t> </a:t>
            </a:r>
            <a:r>
              <a:rPr lang="en-US" altLang="zh-CN" sz="1100" b="1">
                <a:solidFill>
                  <a:schemeClr val="tx1"/>
                </a:solidFill>
              </a:rPr>
              <a:t>(f</a:t>
            </a:r>
            <a:r>
              <a:rPr lang="en-US" sz="1100" b="1">
                <a:solidFill>
                  <a:schemeClr val="tx1"/>
                </a:solidFill>
              </a:rPr>
              <a:t>ront</a:t>
            </a:r>
            <a:r>
              <a:rPr lang="en-US" altLang="zh-CN" sz="1100" b="1">
                <a:solidFill>
                  <a:schemeClr val="tx1"/>
                </a:solidFill>
              </a:rPr>
              <a:t>-e</a:t>
            </a:r>
            <a:r>
              <a:rPr lang="en-US" sz="1100" b="1">
                <a:solidFill>
                  <a:schemeClr val="tx1"/>
                </a:solidFill>
              </a:rPr>
              <a:t>nd</a:t>
            </a:r>
            <a:r>
              <a:rPr lang="en-US" altLang="zh-CN" sz="1100" b="1">
                <a:solidFill>
                  <a:schemeClr val="tx1"/>
                </a:solidFill>
              </a:rPr>
              <a:t>)</a:t>
            </a:r>
            <a:endParaRPr lang="en-US" sz="1100" b="1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009A6-338C-693A-1A66-6859E79183D7}"/>
              </a:ext>
            </a:extLst>
          </p:cNvPr>
          <p:cNvGrpSpPr/>
          <p:nvPr/>
        </p:nvGrpSpPr>
        <p:grpSpPr>
          <a:xfrm>
            <a:off x="2943245" y="1848381"/>
            <a:ext cx="3262567" cy="182880"/>
            <a:chOff x="3003067" y="1785275"/>
            <a:chExt cx="2646395" cy="182880"/>
          </a:xfrm>
        </p:grpSpPr>
        <p:sp>
          <p:nvSpPr>
            <p:cNvPr id="14" name="Rectangle: Rounded Corners 3">
              <a:extLst>
                <a:ext uri="{FF2B5EF4-FFF2-40B4-BE49-F238E27FC236}">
                  <a16:creationId xmlns:a16="http://schemas.microsoft.com/office/drawing/2014/main" id="{D3D3170F-B411-AF1F-5F1A-2290F4D7F210}"/>
                </a:ext>
              </a:extLst>
            </p:cNvPr>
            <p:cNvSpPr/>
            <p:nvPr/>
          </p:nvSpPr>
          <p:spPr>
            <a:xfrm>
              <a:off x="3003067" y="1785275"/>
              <a:ext cx="972623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Parrot Front-end</a:t>
              </a:r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id="{B41653E4-7E50-F8F9-524E-2C8E1B6231BD}"/>
                </a:ext>
              </a:extLst>
            </p:cNvPr>
            <p:cNvSpPr/>
            <p:nvPr/>
          </p:nvSpPr>
          <p:spPr>
            <a:xfrm>
              <a:off x="4041646" y="1785275"/>
              <a:ext cx="1607816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Others</a:t>
              </a:r>
              <a:r>
                <a:rPr lang="zh-CN" altLang="en-US" sz="1050">
                  <a:solidFill>
                    <a:schemeClr val="tx1"/>
                  </a:solidFill>
                </a:rPr>
                <a:t> </a:t>
              </a:r>
              <a:r>
                <a:rPr lang="en-US" altLang="zh-CN" sz="1050">
                  <a:solidFill>
                    <a:schemeClr val="tx1"/>
                  </a:solidFill>
                </a:rPr>
                <a:t>(</a:t>
              </a:r>
              <a:r>
                <a:rPr lang="en-US" altLang="zh-CN" sz="1050" err="1">
                  <a:solidFill>
                    <a:schemeClr val="tx1"/>
                  </a:solidFill>
                </a:rPr>
                <a:t>LangChain</a:t>
              </a:r>
              <a:r>
                <a:rPr lang="en-US" altLang="zh-CN" sz="1050">
                  <a:solidFill>
                    <a:schemeClr val="tx1"/>
                  </a:solidFill>
                </a:rPr>
                <a:t>,</a:t>
              </a:r>
              <a:r>
                <a:rPr lang="zh-CN" altLang="en-US" sz="1050">
                  <a:solidFill>
                    <a:schemeClr val="tx1"/>
                  </a:solidFill>
                </a:rPr>
                <a:t> </a:t>
              </a:r>
              <a:r>
                <a:rPr lang="en-US" altLang="zh-CN" sz="1050">
                  <a:solidFill>
                    <a:schemeClr val="tx1"/>
                  </a:solidFill>
                </a:rPr>
                <a:t>SK,</a:t>
              </a:r>
              <a:r>
                <a:rPr lang="zh-CN" altLang="en-US" sz="1050">
                  <a:solidFill>
                    <a:schemeClr val="tx1"/>
                  </a:solidFill>
                </a:rPr>
                <a:t> </a:t>
              </a:r>
              <a:r>
                <a:rPr lang="en-US" altLang="zh-CN" sz="1050">
                  <a:solidFill>
                    <a:schemeClr val="tx1"/>
                  </a:solidFill>
                </a:rPr>
                <a:t>etc.)</a:t>
              </a:r>
              <a:r>
                <a:rPr lang="zh-CN" altLang="en-US" sz="1050">
                  <a:solidFill>
                    <a:schemeClr val="tx1"/>
                  </a:solidFill>
                </a:rPr>
                <a:t> </a:t>
              </a:r>
              <a:endParaRPr 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64DCFFCE-2A20-A1E1-7D42-1569171F453F}"/>
              </a:ext>
            </a:extLst>
          </p:cNvPr>
          <p:cNvSpPr/>
          <p:nvPr/>
        </p:nvSpPr>
        <p:spPr>
          <a:xfrm>
            <a:off x="4581886" y="2758565"/>
            <a:ext cx="1623928" cy="182880"/>
          </a:xfrm>
          <a:prstGeom prst="roundRect">
            <a:avLst/>
          </a:prstGeom>
          <a:solidFill>
            <a:srgbClr val="FBE3D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Perf.</a:t>
            </a:r>
            <a:r>
              <a:rPr lang="zh-CN" altLang="en-US" sz="1000">
                <a:solidFill>
                  <a:schemeClr val="tx1"/>
                </a:solidFill>
              </a:rPr>
              <a:t> </a:t>
            </a:r>
            <a:r>
              <a:rPr lang="en-US" altLang="zh-CN" sz="1000">
                <a:solidFill>
                  <a:schemeClr val="tx1"/>
                </a:solidFill>
              </a:rPr>
              <a:t>Objective Deduction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EFC5F2-BE38-EF21-7483-F4D8019814F4}"/>
              </a:ext>
            </a:extLst>
          </p:cNvPr>
          <p:cNvGrpSpPr/>
          <p:nvPr/>
        </p:nvGrpSpPr>
        <p:grpSpPr>
          <a:xfrm>
            <a:off x="2943246" y="3023323"/>
            <a:ext cx="3262574" cy="182880"/>
            <a:chOff x="2975513" y="3023323"/>
            <a:chExt cx="2673950" cy="182880"/>
          </a:xfrm>
        </p:grpSpPr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3B844FE0-AB3A-2B91-120A-39C780143CC9}"/>
                </a:ext>
              </a:extLst>
            </p:cNvPr>
            <p:cNvSpPr/>
            <p:nvPr/>
          </p:nvSpPr>
          <p:spPr>
            <a:xfrm>
              <a:off x="2975513" y="3023323"/>
              <a:ext cx="1280159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Sharing Prompt Prefix</a:t>
              </a:r>
            </a:p>
          </p:txBody>
        </p:sp>
        <p:sp>
          <p:nvSpPr>
            <p:cNvPr id="21" name="Rectangle: Rounded Corners 10">
              <a:extLst>
                <a:ext uri="{FF2B5EF4-FFF2-40B4-BE49-F238E27FC236}">
                  <a16:creationId xmlns:a16="http://schemas.microsoft.com/office/drawing/2014/main" id="{F8C2EB28-40A6-E57D-D6EC-A7EB74A287EB}"/>
                </a:ext>
              </a:extLst>
            </p:cNvPr>
            <p:cNvSpPr/>
            <p:nvPr/>
          </p:nvSpPr>
          <p:spPr>
            <a:xfrm>
              <a:off x="4318514" y="3023323"/>
              <a:ext cx="1330949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App-centric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Scheduling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24F131-AE8F-CAA6-DA65-A4DAE3A68D18}"/>
              </a:ext>
            </a:extLst>
          </p:cNvPr>
          <p:cNvGrpSpPr/>
          <p:nvPr/>
        </p:nvGrpSpPr>
        <p:grpSpPr>
          <a:xfrm>
            <a:off x="3140378" y="3839694"/>
            <a:ext cx="2821333" cy="182704"/>
            <a:chOff x="3003068" y="2758565"/>
            <a:chExt cx="2288493" cy="182880"/>
          </a:xfrm>
        </p:grpSpPr>
        <p:sp>
          <p:nvSpPr>
            <p:cNvPr id="23" name="Rectangle: Rounded Corners 21">
              <a:extLst>
                <a:ext uri="{FF2B5EF4-FFF2-40B4-BE49-F238E27FC236}">
                  <a16:creationId xmlns:a16="http://schemas.microsoft.com/office/drawing/2014/main" id="{2D180E34-63C3-60AD-F44D-890EBF1576A3}"/>
                </a:ext>
              </a:extLst>
            </p:cNvPr>
            <p:cNvSpPr/>
            <p:nvPr/>
          </p:nvSpPr>
          <p:spPr>
            <a:xfrm>
              <a:off x="4183265" y="2758565"/>
              <a:ext cx="1108296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Efficient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GPU Kernels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2">
              <a:extLst>
                <a:ext uri="{FF2B5EF4-FFF2-40B4-BE49-F238E27FC236}">
                  <a16:creationId xmlns:a16="http://schemas.microsoft.com/office/drawing/2014/main" id="{85592EF7-46A9-69AF-2A5F-8114CC1A4B9E}"/>
                </a:ext>
              </a:extLst>
            </p:cNvPr>
            <p:cNvSpPr/>
            <p:nvPr/>
          </p:nvSpPr>
          <p:spPr>
            <a:xfrm>
              <a:off x="3003068" y="2758565"/>
              <a:ext cx="1123481" cy="182880"/>
            </a:xfrm>
            <a:prstGeom prst="roundRect">
              <a:avLst/>
            </a:prstGeom>
            <a:solidFill>
              <a:srgbClr val="FBE3D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Context Management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C20842-E0E0-9593-D51C-9B4669E75B61}"/>
              </a:ext>
            </a:extLst>
          </p:cNvPr>
          <p:cNvGrpSpPr/>
          <p:nvPr/>
        </p:nvGrpSpPr>
        <p:grpSpPr>
          <a:xfrm>
            <a:off x="3905943" y="3288082"/>
            <a:ext cx="1366478" cy="349856"/>
            <a:chOff x="3607496" y="3288082"/>
            <a:chExt cx="1366478" cy="34985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78CA16-E8AF-23C2-4DAE-84219499B2B4}"/>
                </a:ext>
              </a:extLst>
            </p:cNvPr>
            <p:cNvCxnSpPr/>
            <p:nvPr/>
          </p:nvCxnSpPr>
          <p:spPr>
            <a:xfrm>
              <a:off x="3607496" y="3288083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2F696D-25AE-05CE-9B01-477AF96CF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974" y="3288082"/>
              <a:ext cx="0" cy="349855"/>
            </a:xfrm>
            <a:prstGeom prst="straightConnector1">
              <a:avLst/>
            </a:prstGeom>
            <a:ln>
              <a:headEnd type="none" w="med" len="med"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9">
            <a:extLst>
              <a:ext uri="{FF2B5EF4-FFF2-40B4-BE49-F238E27FC236}">
                <a16:creationId xmlns:a16="http://schemas.microsoft.com/office/drawing/2014/main" id="{518F9CBD-369C-4123-965A-BCD90543C0A9}"/>
              </a:ext>
            </a:extLst>
          </p:cNvPr>
          <p:cNvSpPr/>
          <p:nvPr/>
        </p:nvSpPr>
        <p:spPr>
          <a:xfrm>
            <a:off x="3629062" y="3376310"/>
            <a:ext cx="1920240" cy="174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Contextual Fill / Gen</a:t>
            </a:r>
            <a:endParaRPr lang="en-US" sz="1000" b="1">
              <a:solidFill>
                <a:srgbClr val="A02B93"/>
              </a:solidFill>
            </a:endParaRPr>
          </a:p>
        </p:txBody>
      </p:sp>
      <p:sp>
        <p:nvSpPr>
          <p:cNvPr id="30" name="Rectangle: Rounded Corners 6">
            <a:extLst>
              <a:ext uri="{FF2B5EF4-FFF2-40B4-BE49-F238E27FC236}">
                <a16:creationId xmlns:a16="http://schemas.microsoft.com/office/drawing/2014/main" id="{5FB9284F-CD30-0D66-D398-56D2303690B4}"/>
              </a:ext>
            </a:extLst>
          </p:cNvPr>
          <p:cNvSpPr/>
          <p:nvPr/>
        </p:nvSpPr>
        <p:spPr>
          <a:xfrm>
            <a:off x="2943246" y="2757745"/>
            <a:ext cx="1561964" cy="182880"/>
          </a:xfrm>
          <a:prstGeom prst="roundRect">
            <a:avLst/>
          </a:prstGeom>
          <a:solidFill>
            <a:srgbClr val="FBE3D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Inter-Request Comm.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60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3">
            <a:extLst>
              <a:ext uri="{FF2B5EF4-FFF2-40B4-BE49-F238E27FC236}">
                <a16:creationId xmlns:a16="http://schemas.microsoft.com/office/drawing/2014/main" id="{DD949C87-E01E-2A5B-519C-0EDF1EB47725}"/>
              </a:ext>
            </a:extLst>
          </p:cNvPr>
          <p:cNvSpPr/>
          <p:nvPr/>
        </p:nvSpPr>
        <p:spPr>
          <a:xfrm>
            <a:off x="1746842" y="1840014"/>
            <a:ext cx="892277" cy="2728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task</a:t>
            </a:r>
            <a:endParaRPr lang="zh-CN" altLang="en-US"/>
          </a:p>
        </p:txBody>
      </p:sp>
      <p:sp>
        <p:nvSpPr>
          <p:cNvPr id="3" name="矩形: 圆角 15">
            <a:extLst>
              <a:ext uri="{FF2B5EF4-FFF2-40B4-BE49-F238E27FC236}">
                <a16:creationId xmlns:a16="http://schemas.microsoft.com/office/drawing/2014/main" id="{D1ECF710-EAF9-38A2-BA1D-C525D1B7E3D3}"/>
              </a:ext>
            </a:extLst>
          </p:cNvPr>
          <p:cNvSpPr/>
          <p:nvPr/>
        </p:nvSpPr>
        <p:spPr>
          <a:xfrm>
            <a:off x="2827775" y="3126250"/>
            <a:ext cx="892277" cy="272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矩形: 圆角 16">
            <a:extLst>
              <a:ext uri="{FF2B5EF4-FFF2-40B4-BE49-F238E27FC236}">
                <a16:creationId xmlns:a16="http://schemas.microsoft.com/office/drawing/2014/main" id="{3065EAA2-0372-E33C-7BCF-DE09B57135C2}"/>
              </a:ext>
            </a:extLst>
          </p:cNvPr>
          <p:cNvSpPr/>
          <p:nvPr/>
        </p:nvSpPr>
        <p:spPr>
          <a:xfrm>
            <a:off x="2244600" y="2547374"/>
            <a:ext cx="2058628" cy="27284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WritePythonCode</a:t>
            </a:r>
            <a:endParaRPr lang="zh-CN" altLang="en-US"/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E8FC54F0-6CA1-9B3E-856F-BB132ED38A4F}"/>
              </a:ext>
            </a:extLst>
          </p:cNvPr>
          <p:cNvSpPr/>
          <p:nvPr/>
        </p:nvSpPr>
        <p:spPr>
          <a:xfrm>
            <a:off x="1836561" y="3789927"/>
            <a:ext cx="2058628" cy="2728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WriteTestCode</a:t>
            </a:r>
            <a:endParaRPr lang="zh-CN" altLang="en-US" dirty="0"/>
          </a:p>
        </p:txBody>
      </p:sp>
      <p:cxnSp>
        <p:nvCxnSpPr>
          <p:cNvPr id="6" name="直接箭头连接符 20">
            <a:extLst>
              <a:ext uri="{FF2B5EF4-FFF2-40B4-BE49-F238E27FC236}">
                <a16:creationId xmlns:a16="http://schemas.microsoft.com/office/drawing/2014/main" id="{9AC8C818-EE3D-8EAF-1DBC-A0B833EC39A0}"/>
              </a:ext>
            </a:extLst>
          </p:cNvPr>
          <p:cNvCxnSpPr>
            <a:stCxn id="2" idx="2"/>
          </p:cNvCxnSpPr>
          <p:nvPr/>
        </p:nvCxnSpPr>
        <p:spPr>
          <a:xfrm flipH="1">
            <a:off x="2192980" y="2112859"/>
            <a:ext cx="1" cy="167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23">
            <a:extLst>
              <a:ext uri="{FF2B5EF4-FFF2-40B4-BE49-F238E27FC236}">
                <a16:creationId xmlns:a16="http://schemas.microsoft.com/office/drawing/2014/main" id="{D0636F62-7D5C-3C48-5180-D5780586F2B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516190" y="1789649"/>
            <a:ext cx="434515" cy="10809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29">
            <a:extLst>
              <a:ext uri="{FF2B5EF4-FFF2-40B4-BE49-F238E27FC236}">
                <a16:creationId xmlns:a16="http://schemas.microsoft.com/office/drawing/2014/main" id="{97F17674-CA4F-F626-7BB0-C09AE02F183E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273914" y="2820219"/>
            <a:ext cx="0" cy="306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32">
            <a:extLst>
              <a:ext uri="{FF2B5EF4-FFF2-40B4-BE49-F238E27FC236}">
                <a16:creationId xmlns:a16="http://schemas.microsoft.com/office/drawing/2014/main" id="{EC3404E2-887B-80B3-B58C-041E7A6289DB}"/>
              </a:ext>
            </a:extLst>
          </p:cNvPr>
          <p:cNvCxnSpPr>
            <a:stCxn id="3" idx="2"/>
          </p:cNvCxnSpPr>
          <p:nvPr/>
        </p:nvCxnSpPr>
        <p:spPr>
          <a:xfrm flipH="1">
            <a:off x="3273913" y="3399095"/>
            <a:ext cx="1" cy="39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圆角 33">
            <a:extLst>
              <a:ext uri="{FF2B5EF4-FFF2-40B4-BE49-F238E27FC236}">
                <a16:creationId xmlns:a16="http://schemas.microsoft.com/office/drawing/2014/main" id="{1D87E360-CC31-66B0-AE36-F616B503E868}"/>
              </a:ext>
            </a:extLst>
          </p:cNvPr>
          <p:cNvSpPr/>
          <p:nvPr/>
        </p:nvSpPr>
        <p:spPr>
          <a:xfrm>
            <a:off x="2419736" y="4360864"/>
            <a:ext cx="892277" cy="272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test</a:t>
            </a:r>
            <a:endParaRPr lang="zh-CN" altLang="en-US"/>
          </a:p>
        </p:txBody>
      </p:sp>
      <p:cxnSp>
        <p:nvCxnSpPr>
          <p:cNvPr id="11" name="直接箭头连接符 34">
            <a:extLst>
              <a:ext uri="{FF2B5EF4-FFF2-40B4-BE49-F238E27FC236}">
                <a16:creationId xmlns:a16="http://schemas.microsoft.com/office/drawing/2014/main" id="{D85AF981-FC01-26BE-1479-740C3939AD0D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865875" y="4062772"/>
            <a:ext cx="0" cy="29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A2ACD462-BC15-F6D7-1EEB-201DAEDEB13C}"/>
              </a:ext>
            </a:extLst>
          </p:cNvPr>
          <p:cNvSpPr/>
          <p:nvPr/>
        </p:nvSpPr>
        <p:spPr>
          <a:xfrm>
            <a:off x="3860610" y="3016148"/>
            <a:ext cx="222303" cy="729343"/>
          </a:xfrm>
          <a:prstGeom prst="leftBrace">
            <a:avLst>
              <a:gd name="adj1" fmla="val 8333"/>
              <a:gd name="adj2" fmla="val 32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CCF248-9388-C1F3-392C-A73A0E6BE443}"/>
              </a:ext>
            </a:extLst>
          </p:cNvPr>
          <p:cNvSpPr/>
          <p:nvPr/>
        </p:nvSpPr>
        <p:spPr>
          <a:xfrm>
            <a:off x="4199764" y="2032770"/>
            <a:ext cx="4801306" cy="1677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You are an expert software engineer.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</a:rPr>
              <a:t>Write python code of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A54200-0ABF-BBCA-8789-F5109BC274E7}"/>
              </a:ext>
            </a:extLst>
          </p:cNvPr>
          <p:cNvSpPr/>
          <p:nvPr/>
        </p:nvSpPr>
        <p:spPr>
          <a:xfrm>
            <a:off x="4199764" y="2271305"/>
            <a:ext cx="4600287" cy="167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You are an expert ......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</a:rPr>
              <a:t>code of: </a:t>
            </a:r>
            <a:r>
              <a:rPr lang="en-US" sz="105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{{</a:t>
            </a:r>
            <a:r>
              <a:rPr lang="en-US" sz="105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input:task</a:t>
            </a:r>
            <a:r>
              <a:rPr lang="en-US" sz="105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}}. Code: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629B2-CD8E-8E60-F0BA-66BB07792886}"/>
              </a:ext>
            </a:extLst>
          </p:cNvPr>
          <p:cNvSpPr txBox="1"/>
          <p:nvPr/>
        </p:nvSpPr>
        <p:spPr>
          <a:xfrm>
            <a:off x="3695605" y="196939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Hash(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C915B-6B4A-433A-6713-4301F378DCB7}"/>
              </a:ext>
            </a:extLst>
          </p:cNvPr>
          <p:cNvSpPr txBox="1"/>
          <p:nvPr/>
        </p:nvSpPr>
        <p:spPr>
          <a:xfrm>
            <a:off x="8953793" y="1982393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DD103A-3927-A0B2-081E-923F520C81C1}"/>
              </a:ext>
            </a:extLst>
          </p:cNvPr>
          <p:cNvSpPr txBox="1"/>
          <p:nvPr/>
        </p:nvSpPr>
        <p:spPr>
          <a:xfrm>
            <a:off x="3699441" y="220868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Hash(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BC53E5-1FE5-EBF5-0B59-3CADF52C1532}"/>
              </a:ext>
            </a:extLst>
          </p:cNvPr>
          <p:cNvSpPr txBox="1"/>
          <p:nvPr/>
        </p:nvSpPr>
        <p:spPr>
          <a:xfrm>
            <a:off x="8774726" y="2208687"/>
            <a:ext cx="2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B1268-63C5-B4DF-97C0-6AFFDA69CF8A}"/>
              </a:ext>
            </a:extLst>
          </p:cNvPr>
          <p:cNvSpPr txBox="1"/>
          <p:nvPr/>
        </p:nvSpPr>
        <p:spPr>
          <a:xfrm>
            <a:off x="3634658" y="162813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PrefixHash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DB3153-D36D-CBA0-2C57-698601671686}"/>
              </a:ext>
            </a:extLst>
          </p:cNvPr>
          <p:cNvSpPr/>
          <p:nvPr/>
        </p:nvSpPr>
        <p:spPr>
          <a:xfrm>
            <a:off x="3515495" y="1840014"/>
            <a:ext cx="183946" cy="680878"/>
          </a:xfrm>
          <a:custGeom>
            <a:avLst/>
            <a:gdLst>
              <a:gd name="connsiteX0" fmla="*/ 0 w 285226"/>
              <a:gd name="connsiteY0" fmla="*/ 813732 h 813732"/>
              <a:gd name="connsiteX1" fmla="*/ 20973 w 285226"/>
              <a:gd name="connsiteY1" fmla="*/ 650146 h 813732"/>
              <a:gd name="connsiteX2" fmla="*/ 96474 w 285226"/>
              <a:gd name="connsiteY2" fmla="*/ 155196 h 813732"/>
              <a:gd name="connsiteX3" fmla="*/ 285226 w 285226"/>
              <a:gd name="connsiteY3" fmla="*/ 0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26" h="813732">
                <a:moveTo>
                  <a:pt x="0" y="813732"/>
                </a:moveTo>
                <a:cubicBezTo>
                  <a:pt x="2447" y="786817"/>
                  <a:pt x="4894" y="759902"/>
                  <a:pt x="20973" y="650146"/>
                </a:cubicBezTo>
                <a:cubicBezTo>
                  <a:pt x="37052" y="540390"/>
                  <a:pt x="52432" y="263554"/>
                  <a:pt x="96474" y="155196"/>
                </a:cubicBezTo>
                <a:cubicBezTo>
                  <a:pt x="140516" y="46838"/>
                  <a:pt x="212871" y="23419"/>
                  <a:pt x="285226" y="0"/>
                </a:cubicBezTo>
              </a:path>
            </a:pathLst>
          </a:custGeom>
          <a:noFill/>
          <a:ln w="635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5A4274-D237-B29F-B238-A8B91BC9CB38}"/>
              </a:ext>
            </a:extLst>
          </p:cNvPr>
          <p:cNvGrpSpPr/>
          <p:nvPr/>
        </p:nvGrpSpPr>
        <p:grpSpPr>
          <a:xfrm>
            <a:off x="4048333" y="3532249"/>
            <a:ext cx="6096698" cy="369332"/>
            <a:chOff x="4048333" y="3532249"/>
            <a:chExt cx="6096698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A29C6E-E4CF-4E72-2139-F821E147B796}"/>
                </a:ext>
              </a:extLst>
            </p:cNvPr>
            <p:cNvSpPr txBox="1"/>
            <p:nvPr/>
          </p:nvSpPr>
          <p:spPr>
            <a:xfrm>
              <a:off x="4048333" y="3532249"/>
              <a:ext cx="60966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④</a:t>
              </a:r>
              <a:r>
                <a:rPr lang="en-US" sz="1800" dirty="0"/>
                <a:t>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GetPerfObj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()   </a:t>
              </a:r>
              <a:r>
                <a:rPr lang="en-US" sz="1600" dirty="0">
                  <a:latin typeface="Consolas" panose="020B0609020204030204" pitchFamily="49" charset="0"/>
                </a:rPr>
                <a:t>Latency  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DEF3B7E-61CC-B0FC-C0F3-AD87EC549DCA}"/>
                </a:ext>
              </a:extLst>
            </p:cNvPr>
            <p:cNvCxnSpPr/>
            <p:nvPr/>
          </p:nvCxnSpPr>
          <p:spPr>
            <a:xfrm>
              <a:off x="5743662" y="3734497"/>
              <a:ext cx="209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EA5AD7-FFC4-DB87-FF5F-0FE559268020}"/>
              </a:ext>
            </a:extLst>
          </p:cNvPr>
          <p:cNvGrpSpPr/>
          <p:nvPr/>
        </p:nvGrpSpPr>
        <p:grpSpPr>
          <a:xfrm>
            <a:off x="4048333" y="3204661"/>
            <a:ext cx="4756430" cy="338554"/>
            <a:chOff x="4048333" y="3186861"/>
            <a:chExt cx="4756430" cy="3385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57DF8-3F75-76E2-59B0-128444590FF3}"/>
                </a:ext>
              </a:extLst>
            </p:cNvPr>
            <p:cNvSpPr txBox="1"/>
            <p:nvPr/>
          </p:nvSpPr>
          <p:spPr>
            <a:xfrm>
              <a:off x="4048333" y="3186861"/>
              <a:ext cx="47564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③ </a:t>
              </a:r>
              <a:r>
                <a:rPr lang="en-US" altLang="zh-CN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GetConsumers</a:t>
              </a:r>
              <a:r>
                <a:rPr lang="en-US" altLang="zh-CN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16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latin typeface="Consolas" panose="020B0609020204030204" pitchFamily="49" charset="0"/>
                </a:rPr>
                <a:t> </a:t>
              </a:r>
              <a:r>
                <a:rPr lang="zh-CN" altLang="en-US" sz="1600" dirty="0"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latin typeface="Consolas" panose="020B0609020204030204" pitchFamily="49" charset="0"/>
                </a:rPr>
                <a:t>[Request(</a:t>
              </a:r>
              <a:r>
                <a:rPr lang="en-US" sz="1600" b="0" i="0" dirty="0">
                  <a:effectLst/>
                  <a:highlight>
                    <a:srgbClr val="FFFFFF"/>
                  </a:highlight>
                  <a:latin typeface="Courier New" panose="02070309020205020404" pitchFamily="49" charset="0"/>
                </a:rPr>
                <a:t>          </a:t>
              </a:r>
              <a:r>
                <a:rPr lang="en-US" altLang="zh-CN" sz="1600" dirty="0">
                  <a:latin typeface="Consolas" panose="020B0609020204030204" pitchFamily="49" charset="0"/>
                </a:rPr>
                <a:t>)]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3D0036-59B7-53AF-198D-5EE785729E05}"/>
                </a:ext>
              </a:extLst>
            </p:cNvPr>
            <p:cNvCxnSpPr/>
            <p:nvPr/>
          </p:nvCxnSpPr>
          <p:spPr>
            <a:xfrm>
              <a:off x="5950842" y="3356996"/>
              <a:ext cx="209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77CDBF-0C7F-531E-44A6-3E4D3139A148}"/>
              </a:ext>
            </a:extLst>
          </p:cNvPr>
          <p:cNvGrpSpPr/>
          <p:nvPr/>
        </p:nvGrpSpPr>
        <p:grpSpPr>
          <a:xfrm>
            <a:off x="4048333" y="2877073"/>
            <a:ext cx="4666662" cy="338554"/>
            <a:chOff x="4048334" y="2877073"/>
            <a:chExt cx="4666662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A51841-75D7-8B9A-14A6-4C4F3C4AC525}"/>
                </a:ext>
              </a:extLst>
            </p:cNvPr>
            <p:cNvSpPr txBox="1"/>
            <p:nvPr/>
          </p:nvSpPr>
          <p:spPr>
            <a:xfrm>
              <a:off x="4048334" y="2877073"/>
              <a:ext cx="4666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② </a:t>
              </a:r>
              <a:r>
                <a:rPr lang="en-US" altLang="zh-CN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GetProducer</a:t>
              </a:r>
              <a:r>
                <a:rPr lang="en-US" altLang="zh-CN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()  </a:t>
              </a:r>
              <a:r>
                <a:rPr lang="zh-CN" alt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latin typeface="Consolas" panose="020B0609020204030204" pitchFamily="49" charset="0"/>
                </a:rPr>
                <a:t>Request(</a:t>
              </a:r>
              <a:r>
                <a:rPr lang="en-US" altLang="zh-CN" sz="16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         </a:t>
              </a:r>
              <a:r>
                <a:rPr lang="en-US" altLang="zh-CN" sz="1600" dirty="0">
                  <a:latin typeface="Consolas" panose="020B0609020204030204" pitchFamily="49" charset="0"/>
                </a:rPr>
                <a:t>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0DF712-B6E2-F516-98DF-87C35436E4D0}"/>
                </a:ext>
              </a:extLst>
            </p:cNvPr>
            <p:cNvCxnSpPr/>
            <p:nvPr/>
          </p:nvCxnSpPr>
          <p:spPr>
            <a:xfrm>
              <a:off x="5845979" y="3038215"/>
              <a:ext cx="209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CDC19A-06D4-2A42-D0F7-4C2E9703F3CD}"/>
              </a:ext>
            </a:extLst>
          </p:cNvPr>
          <p:cNvCxnSpPr/>
          <p:nvPr/>
        </p:nvCxnSpPr>
        <p:spPr>
          <a:xfrm>
            <a:off x="5361283" y="1826012"/>
            <a:ext cx="209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A87754-3A42-8059-7A76-AF17679113FA}"/>
              </a:ext>
            </a:extLst>
          </p:cNvPr>
          <p:cNvSpPr/>
          <p:nvPr/>
        </p:nvSpPr>
        <p:spPr>
          <a:xfrm>
            <a:off x="3720051" y="1982393"/>
            <a:ext cx="5415559" cy="514386"/>
          </a:xfrm>
          <a:prstGeom prst="roundRect">
            <a:avLst>
              <a:gd name="adj" fmla="val 10959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: 圆角 16">
            <a:extLst>
              <a:ext uri="{FF2B5EF4-FFF2-40B4-BE49-F238E27FC236}">
                <a16:creationId xmlns:a16="http://schemas.microsoft.com/office/drawing/2014/main" id="{4D5BA785-A265-AC0A-C003-1BD06372AF0F}"/>
              </a:ext>
            </a:extLst>
          </p:cNvPr>
          <p:cNvSpPr/>
          <p:nvPr/>
        </p:nvSpPr>
        <p:spPr>
          <a:xfrm>
            <a:off x="7006753" y="2966721"/>
            <a:ext cx="1453547" cy="1656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WritePythonCode</a:t>
            </a:r>
            <a:endParaRPr lang="zh-CN" altLang="en-US" sz="1200" dirty="0"/>
          </a:p>
        </p:txBody>
      </p:sp>
      <p:sp>
        <p:nvSpPr>
          <p:cNvPr id="57" name="矩形: 圆角 18">
            <a:extLst>
              <a:ext uri="{FF2B5EF4-FFF2-40B4-BE49-F238E27FC236}">
                <a16:creationId xmlns:a16="http://schemas.microsoft.com/office/drawing/2014/main" id="{0FAF1BEA-30E4-40B5-802D-E440E7A87A77}"/>
              </a:ext>
            </a:extLst>
          </p:cNvPr>
          <p:cNvSpPr/>
          <p:nvPr/>
        </p:nvSpPr>
        <p:spPr>
          <a:xfrm>
            <a:off x="7230405" y="3294879"/>
            <a:ext cx="1210802" cy="1640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WriteTestCode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02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C478B-1C9B-4DB2-8E89-D10C8DC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From the view of Multi-tenant LLM Services</a:t>
            </a:r>
            <a:endParaRPr kumimoji="1" lang="zh-CN" altLang="en-US" dirty="0"/>
          </a:p>
        </p:txBody>
      </p:sp>
      <p:pic>
        <p:nvPicPr>
          <p:cNvPr id="1026" name="Picture 2" descr="Microsoft Azure Logo, symbol, meaning, history, PNG, brand">
            <a:extLst>
              <a:ext uri="{FF2B5EF4-FFF2-40B4-BE49-F238E27FC236}">
                <a16:creationId xmlns:a16="http://schemas.microsoft.com/office/drawing/2014/main" id="{AE77452D-A873-CCA1-4C77-2BF9F5C1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04" y="2838823"/>
            <a:ext cx="1558174" cy="8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17C9FA-614A-B1E8-2028-93B62DD7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29" y="2781702"/>
            <a:ext cx="989981" cy="1053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4C8AE8-8326-0503-03BE-0BDAD2BA8A06}"/>
              </a:ext>
            </a:extLst>
          </p:cNvPr>
          <p:cNvSpPr txBox="1"/>
          <p:nvPr/>
        </p:nvSpPr>
        <p:spPr>
          <a:xfrm>
            <a:off x="8380435" y="424497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Public LLM Services</a:t>
            </a:r>
          </a:p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(e.g., Azure, </a:t>
            </a:r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A8CCFE-0FDE-9A99-F4EE-49F9BAF98025}"/>
              </a:ext>
            </a:extLst>
          </p:cNvPr>
          <p:cNvSpPr txBox="1"/>
          <p:nvPr/>
        </p:nvSpPr>
        <p:spPr>
          <a:xfrm>
            <a:off x="398786" y="1319160"/>
            <a:ext cx="108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Face a lot of independent prompt requests through </a:t>
            </a:r>
            <a:r>
              <a:rPr kumimoji="1" lang="en-US" altLang="zh-CN" sz="2400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-style APIs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DCE3800-A4FB-BF96-B1AB-9AD6FF7B4A68}"/>
              </a:ext>
            </a:extLst>
          </p:cNvPr>
          <p:cNvSpPr/>
          <p:nvPr/>
        </p:nvSpPr>
        <p:spPr>
          <a:xfrm>
            <a:off x="1423639" y="2464236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34141F6-1805-B667-A425-BCD18E55C54B}"/>
              </a:ext>
            </a:extLst>
          </p:cNvPr>
          <p:cNvSpPr/>
          <p:nvPr/>
        </p:nvSpPr>
        <p:spPr>
          <a:xfrm>
            <a:off x="2449551" y="3220994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57F6629-AEFB-09AB-3D16-5BCCAEA020BD}"/>
              </a:ext>
            </a:extLst>
          </p:cNvPr>
          <p:cNvSpPr/>
          <p:nvPr/>
        </p:nvSpPr>
        <p:spPr>
          <a:xfrm>
            <a:off x="3558170" y="2450849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8BB06E9-0F5B-514B-CEF4-90F5D37BDD64}"/>
              </a:ext>
            </a:extLst>
          </p:cNvPr>
          <p:cNvSpPr/>
          <p:nvPr/>
        </p:nvSpPr>
        <p:spPr>
          <a:xfrm>
            <a:off x="3879061" y="3234381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6906A34-94F7-C01B-03E4-8584E35998C1}"/>
              </a:ext>
            </a:extLst>
          </p:cNvPr>
          <p:cNvSpPr/>
          <p:nvPr/>
        </p:nvSpPr>
        <p:spPr>
          <a:xfrm>
            <a:off x="5035450" y="4168960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A2A4531-C70B-4637-91AF-2C86993B0623}"/>
              </a:ext>
            </a:extLst>
          </p:cNvPr>
          <p:cNvSpPr/>
          <p:nvPr/>
        </p:nvSpPr>
        <p:spPr>
          <a:xfrm>
            <a:off x="3092984" y="4237577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76BB6C7-0C57-7D30-80EB-0B9A50538CFE}"/>
              </a:ext>
            </a:extLst>
          </p:cNvPr>
          <p:cNvSpPr/>
          <p:nvPr/>
        </p:nvSpPr>
        <p:spPr>
          <a:xfrm>
            <a:off x="935592" y="3939933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A39227E-0801-8FB0-DB0F-D4818CD5AC39}"/>
              </a:ext>
            </a:extLst>
          </p:cNvPr>
          <p:cNvSpPr/>
          <p:nvPr/>
        </p:nvSpPr>
        <p:spPr>
          <a:xfrm>
            <a:off x="2091981" y="4874512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7C3EF69-220A-AD6B-4008-D8B508A57ED5}"/>
              </a:ext>
            </a:extLst>
          </p:cNvPr>
          <p:cNvSpPr/>
          <p:nvPr/>
        </p:nvSpPr>
        <p:spPr>
          <a:xfrm>
            <a:off x="4570492" y="4752438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81A2861-F404-3376-C98E-EA51DFD92CBB}"/>
              </a:ext>
            </a:extLst>
          </p:cNvPr>
          <p:cNvSpPr/>
          <p:nvPr/>
        </p:nvSpPr>
        <p:spPr>
          <a:xfrm>
            <a:off x="3653938" y="5577813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737C93D-638C-0EC1-5879-79ACA4969526}"/>
              </a:ext>
            </a:extLst>
          </p:cNvPr>
          <p:cNvSpPr/>
          <p:nvPr/>
        </p:nvSpPr>
        <p:spPr>
          <a:xfrm>
            <a:off x="5485679" y="2810795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770CBB3-6F57-E44E-36C5-179156F0CF43}"/>
              </a:ext>
            </a:extLst>
          </p:cNvPr>
          <p:cNvCxnSpPr/>
          <p:nvPr/>
        </p:nvCxnSpPr>
        <p:spPr>
          <a:xfrm>
            <a:off x="7068492" y="3429000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397B31E-3BD1-BB67-94C0-BE8D715002E4}"/>
              </a:ext>
            </a:extLst>
          </p:cNvPr>
          <p:cNvCxnSpPr>
            <a:cxnSpLocks/>
          </p:cNvCxnSpPr>
          <p:nvPr/>
        </p:nvCxnSpPr>
        <p:spPr>
          <a:xfrm flipH="1">
            <a:off x="7068492" y="3637156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Bing Logo, symbol, meaning, history, PNG, brand">
            <a:extLst>
              <a:ext uri="{FF2B5EF4-FFF2-40B4-BE49-F238E27FC236}">
                <a16:creationId xmlns:a16="http://schemas.microsoft.com/office/drawing/2014/main" id="{FAC114CE-CA7F-1D94-958F-09736D9D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6" y="2168385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ng Logo, symbol, meaning, history, PNG, brand">
            <a:extLst>
              <a:ext uri="{FF2B5EF4-FFF2-40B4-BE49-F238E27FC236}">
                <a16:creationId xmlns:a16="http://schemas.microsoft.com/office/drawing/2014/main" id="{7E6C9B10-B001-B679-BF4C-4CCCD5D4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" y="3637156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ng Logo, symbol, meaning, history, PNG, brand">
            <a:extLst>
              <a:ext uri="{FF2B5EF4-FFF2-40B4-BE49-F238E27FC236}">
                <a16:creationId xmlns:a16="http://schemas.microsoft.com/office/drawing/2014/main" id="{85FD1392-BBCE-7CB2-CF5F-BCBC95D8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97" y="2954236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BC464EF7-DD4F-F27D-0AB4-00E9D716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0" y="1850789"/>
            <a:ext cx="968462" cy="5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7F75E495-6D9F-362B-22DE-4795085C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29" y="2141110"/>
            <a:ext cx="968462" cy="5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C080F349-E468-07D2-6B7C-C1F4936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47" y="2795192"/>
            <a:ext cx="740873" cy="4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Word Logo - PNG and Vector - Logo Download">
            <a:extLst>
              <a:ext uri="{FF2B5EF4-FFF2-40B4-BE49-F238E27FC236}">
                <a16:creationId xmlns:a16="http://schemas.microsoft.com/office/drawing/2014/main" id="{7F03C15C-9987-4EDD-F761-6331B96E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8" y="5295011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icrosoft Word Logo - PNG and Vector - Logo Download">
            <a:extLst>
              <a:ext uri="{FF2B5EF4-FFF2-40B4-BE49-F238E27FC236}">
                <a16:creationId xmlns:a16="http://schemas.microsoft.com/office/drawing/2014/main" id="{10590CA1-FB27-05FE-793F-64B5EA03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50" y="5452432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crosoft Word Logo - PNG and Vector - Logo Download">
            <a:extLst>
              <a:ext uri="{FF2B5EF4-FFF2-40B4-BE49-F238E27FC236}">
                <a16:creationId xmlns:a16="http://schemas.microsoft.com/office/drawing/2014/main" id="{56636CBC-1DF3-3764-C545-544EAE8F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62" y="4603132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Microsoft Word Logo - PNG and Vector - Logo Download">
            <a:extLst>
              <a:ext uri="{FF2B5EF4-FFF2-40B4-BE49-F238E27FC236}">
                <a16:creationId xmlns:a16="http://schemas.microsoft.com/office/drawing/2014/main" id="{DB693AC4-7066-C507-EFCB-63F66ED0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52" y="4647983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icrosoft Word Logo - PNG and Vector - Logo Download">
            <a:extLst>
              <a:ext uri="{FF2B5EF4-FFF2-40B4-BE49-F238E27FC236}">
                <a16:creationId xmlns:a16="http://schemas.microsoft.com/office/drawing/2014/main" id="{C7ACBAE6-48B8-82C3-2DB2-A589AC2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03" y="3749996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404EDA1-2154-F488-A9AC-CD76A47DF1F2}"/>
              </a:ext>
            </a:extLst>
          </p:cNvPr>
          <p:cNvSpPr txBox="1"/>
          <p:nvPr/>
        </p:nvSpPr>
        <p:spPr>
          <a:xfrm>
            <a:off x="6761135" y="5303049"/>
            <a:ext cx="3409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libaba Sans" panose="020B0503020203040204" pitchFamily="34" charset="0"/>
                <a:cs typeface="Alibaba Sans" panose="020B0503020203040204" pitchFamily="34" charset="0"/>
              </a:rPr>
              <a:t>No knowledge about </a:t>
            </a:r>
          </a:p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Type of Applications</a:t>
            </a:r>
            <a:endParaRPr kumimoji="1" lang="zh-CN" altLang="en-US" sz="2400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702018D-548C-0152-C969-2B08DE283D0D}"/>
              </a:ext>
            </a:extLst>
          </p:cNvPr>
          <p:cNvGrpSpPr/>
          <p:nvPr/>
        </p:nvGrpSpPr>
        <p:grpSpPr>
          <a:xfrm>
            <a:off x="7077816" y="2404881"/>
            <a:ext cx="914400" cy="914400"/>
            <a:chOff x="7077816" y="2404881"/>
            <a:chExt cx="914400" cy="91440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CD113FF-4DED-A6FD-8109-695837182F65}"/>
                </a:ext>
              </a:extLst>
            </p:cNvPr>
            <p:cNvGrpSpPr/>
            <p:nvPr/>
          </p:nvGrpSpPr>
          <p:grpSpPr>
            <a:xfrm>
              <a:off x="7077816" y="2404881"/>
              <a:ext cx="914400" cy="914400"/>
              <a:chOff x="7077816" y="2404881"/>
              <a:chExt cx="914400" cy="914400"/>
            </a:xfrm>
          </p:grpSpPr>
          <p:pic>
            <p:nvPicPr>
              <p:cNvPr id="30" name="图形 29" descr="眼睛 纯色填充">
                <a:extLst>
                  <a:ext uri="{FF2B5EF4-FFF2-40B4-BE49-F238E27FC236}">
                    <a16:creationId xmlns:a16="http://schemas.microsoft.com/office/drawing/2014/main" id="{524BB732-DDB0-F4D6-3E53-D6819B1FF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77816" y="240488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8A469CCF-3A7A-089D-9FFC-5792B873D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2685" y="2513137"/>
                <a:ext cx="616524" cy="69781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FAC2E240-D1D2-1F48-ABFC-CF58B957B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1143" y="2769714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625B6E78-7610-AA30-F549-3FA68C256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0866" y="2690009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AF33B810-36AF-8CD0-98EC-EF530609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CA972A-1305-D3BB-D7F5-96FD6883A176}"/>
              </a:ext>
            </a:extLst>
          </p:cNvPr>
          <p:cNvSpPr txBox="1"/>
          <p:nvPr/>
        </p:nvSpPr>
        <p:spPr>
          <a:xfrm>
            <a:off x="7276794" y="3858715"/>
            <a:ext cx="476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b="1" dirty="0">
                <a:solidFill>
                  <a:srgbClr val="C00000"/>
                </a:solidFill>
                <a:latin typeface="Alibaba Sans Heavy" panose="020B0503020203040204" pitchFamily="34" charset="0"/>
                <a:cs typeface="Alibaba Sans Heavy" panose="020B0503020203040204" pitchFamily="34" charset="0"/>
              </a:rPr>
              <a:t>?</a:t>
            </a:r>
            <a:endParaRPr kumimoji="1" lang="zh-CN" altLang="en-US" sz="5000" b="1" dirty="0">
              <a:solidFill>
                <a:srgbClr val="C00000"/>
              </a:solidFill>
              <a:latin typeface="Alibaba Sans Heavy" panose="020B0503020203040204" pitchFamily="34" charset="0"/>
              <a:cs typeface="Alibaba Sans Heavy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7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C478B-1C9B-4DB2-8E89-D10C8DC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From the view of Multi-tenant LLM Services</a:t>
            </a:r>
            <a:endParaRPr kumimoji="1" lang="zh-CN" altLang="en-US" dirty="0"/>
          </a:p>
        </p:txBody>
      </p:sp>
      <p:pic>
        <p:nvPicPr>
          <p:cNvPr id="1026" name="Picture 2" descr="Microsoft Azure Logo, symbol, meaning, history, PNG, brand">
            <a:extLst>
              <a:ext uri="{FF2B5EF4-FFF2-40B4-BE49-F238E27FC236}">
                <a16:creationId xmlns:a16="http://schemas.microsoft.com/office/drawing/2014/main" id="{AE77452D-A873-CCA1-4C77-2BF9F5C1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04" y="2838823"/>
            <a:ext cx="1558174" cy="8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17C9FA-614A-B1E8-2028-93B62DD7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29" y="2781702"/>
            <a:ext cx="989981" cy="1053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4C8AE8-8326-0503-03BE-0BDAD2BA8A06}"/>
              </a:ext>
            </a:extLst>
          </p:cNvPr>
          <p:cNvSpPr txBox="1"/>
          <p:nvPr/>
        </p:nvSpPr>
        <p:spPr>
          <a:xfrm>
            <a:off x="8380435" y="424497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Public LLM Services</a:t>
            </a:r>
          </a:p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(e.g., Azure, </a:t>
            </a:r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A8CCFE-0FDE-9A99-F4EE-49F9BAF98025}"/>
              </a:ext>
            </a:extLst>
          </p:cNvPr>
          <p:cNvSpPr txBox="1"/>
          <p:nvPr/>
        </p:nvSpPr>
        <p:spPr>
          <a:xfrm>
            <a:off x="398786" y="1319160"/>
            <a:ext cx="108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Face a lot of independent prompt requests through </a:t>
            </a:r>
            <a:r>
              <a:rPr kumimoji="1" lang="en-US" altLang="zh-CN" sz="2400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-style APIs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DCE3800-A4FB-BF96-B1AB-9AD6FF7B4A68}"/>
              </a:ext>
            </a:extLst>
          </p:cNvPr>
          <p:cNvSpPr/>
          <p:nvPr/>
        </p:nvSpPr>
        <p:spPr>
          <a:xfrm>
            <a:off x="1423639" y="2464236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34141F6-1805-B667-A425-BCD18E55C54B}"/>
              </a:ext>
            </a:extLst>
          </p:cNvPr>
          <p:cNvSpPr/>
          <p:nvPr/>
        </p:nvSpPr>
        <p:spPr>
          <a:xfrm>
            <a:off x="2449551" y="3220994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57F6629-AEFB-09AB-3D16-5BCCAEA020BD}"/>
              </a:ext>
            </a:extLst>
          </p:cNvPr>
          <p:cNvSpPr/>
          <p:nvPr/>
        </p:nvSpPr>
        <p:spPr>
          <a:xfrm>
            <a:off x="3558170" y="2450849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8BB06E9-0F5B-514B-CEF4-90F5D37BDD64}"/>
              </a:ext>
            </a:extLst>
          </p:cNvPr>
          <p:cNvSpPr/>
          <p:nvPr/>
        </p:nvSpPr>
        <p:spPr>
          <a:xfrm>
            <a:off x="3879061" y="3234381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6906A34-94F7-C01B-03E4-8584E35998C1}"/>
              </a:ext>
            </a:extLst>
          </p:cNvPr>
          <p:cNvSpPr/>
          <p:nvPr/>
        </p:nvSpPr>
        <p:spPr>
          <a:xfrm>
            <a:off x="5035450" y="4168960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A2A4531-C70B-4637-91AF-2C86993B0623}"/>
              </a:ext>
            </a:extLst>
          </p:cNvPr>
          <p:cNvSpPr/>
          <p:nvPr/>
        </p:nvSpPr>
        <p:spPr>
          <a:xfrm>
            <a:off x="3092984" y="4237577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76BB6C7-0C57-7D30-80EB-0B9A50538CFE}"/>
              </a:ext>
            </a:extLst>
          </p:cNvPr>
          <p:cNvSpPr/>
          <p:nvPr/>
        </p:nvSpPr>
        <p:spPr>
          <a:xfrm>
            <a:off x="935592" y="3939933"/>
            <a:ext cx="1025912" cy="346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A39227E-0801-8FB0-DB0F-D4818CD5AC39}"/>
              </a:ext>
            </a:extLst>
          </p:cNvPr>
          <p:cNvSpPr/>
          <p:nvPr/>
        </p:nvSpPr>
        <p:spPr>
          <a:xfrm>
            <a:off x="2091981" y="4874512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7C3EF69-220A-AD6B-4008-D8B508A57ED5}"/>
              </a:ext>
            </a:extLst>
          </p:cNvPr>
          <p:cNvSpPr/>
          <p:nvPr/>
        </p:nvSpPr>
        <p:spPr>
          <a:xfrm>
            <a:off x="4570492" y="4752438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81A2861-F404-3376-C98E-EA51DFD92CBB}"/>
              </a:ext>
            </a:extLst>
          </p:cNvPr>
          <p:cNvSpPr/>
          <p:nvPr/>
        </p:nvSpPr>
        <p:spPr>
          <a:xfrm>
            <a:off x="3653938" y="5577813"/>
            <a:ext cx="1025912" cy="3465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737C93D-638C-0EC1-5879-79ACA4969526}"/>
              </a:ext>
            </a:extLst>
          </p:cNvPr>
          <p:cNvSpPr/>
          <p:nvPr/>
        </p:nvSpPr>
        <p:spPr>
          <a:xfrm>
            <a:off x="5485679" y="2810795"/>
            <a:ext cx="1025912" cy="346559"/>
          </a:xfrm>
          <a:prstGeom prst="roundRect">
            <a:avLst/>
          </a:prstGeom>
          <a:solidFill>
            <a:srgbClr val="454DB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Prompt</a:t>
            </a:r>
            <a:endParaRPr kumimoji="1" lang="zh-CN" altLang="en-US" dirty="0">
              <a:solidFill>
                <a:schemeClr val="bg1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770CBB3-6F57-E44E-36C5-179156F0CF43}"/>
              </a:ext>
            </a:extLst>
          </p:cNvPr>
          <p:cNvCxnSpPr/>
          <p:nvPr/>
        </p:nvCxnSpPr>
        <p:spPr>
          <a:xfrm>
            <a:off x="7068492" y="3429000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397B31E-3BD1-BB67-94C0-BE8D715002E4}"/>
              </a:ext>
            </a:extLst>
          </p:cNvPr>
          <p:cNvCxnSpPr>
            <a:cxnSpLocks/>
          </p:cNvCxnSpPr>
          <p:nvPr/>
        </p:nvCxnSpPr>
        <p:spPr>
          <a:xfrm flipH="1">
            <a:off x="7068492" y="3637156"/>
            <a:ext cx="918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Bing Logo, symbol, meaning, history, PNG, brand">
            <a:extLst>
              <a:ext uri="{FF2B5EF4-FFF2-40B4-BE49-F238E27FC236}">
                <a16:creationId xmlns:a16="http://schemas.microsoft.com/office/drawing/2014/main" id="{FAC114CE-CA7F-1D94-958F-09736D9D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6" y="2168385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ng Logo, symbol, meaning, history, PNG, brand">
            <a:extLst>
              <a:ext uri="{FF2B5EF4-FFF2-40B4-BE49-F238E27FC236}">
                <a16:creationId xmlns:a16="http://schemas.microsoft.com/office/drawing/2014/main" id="{7E6C9B10-B001-B679-BF4C-4CCCD5D4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" y="3637156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ng Logo, symbol, meaning, history, PNG, brand">
            <a:extLst>
              <a:ext uri="{FF2B5EF4-FFF2-40B4-BE49-F238E27FC236}">
                <a16:creationId xmlns:a16="http://schemas.microsoft.com/office/drawing/2014/main" id="{85FD1392-BBCE-7CB2-CF5F-BCBC95D8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97" y="2954236"/>
            <a:ext cx="1090341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BC464EF7-DD4F-F27D-0AB4-00E9D716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0" y="1850789"/>
            <a:ext cx="968462" cy="5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7F75E495-6D9F-362B-22DE-4795085C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29" y="2141110"/>
            <a:ext cx="968462" cy="5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icrosoft Teams Logo, symbol, meaning, history, PNG, brand">
            <a:extLst>
              <a:ext uri="{FF2B5EF4-FFF2-40B4-BE49-F238E27FC236}">
                <a16:creationId xmlns:a16="http://schemas.microsoft.com/office/drawing/2014/main" id="{C080F349-E468-07D2-6B7C-C1F4936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47" y="2795192"/>
            <a:ext cx="740873" cy="4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Word Logo - PNG and Vector - Logo Download">
            <a:extLst>
              <a:ext uri="{FF2B5EF4-FFF2-40B4-BE49-F238E27FC236}">
                <a16:creationId xmlns:a16="http://schemas.microsoft.com/office/drawing/2014/main" id="{7F03C15C-9987-4EDD-F761-6331B96E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8" y="5295011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icrosoft Word Logo - PNG and Vector - Logo Download">
            <a:extLst>
              <a:ext uri="{FF2B5EF4-FFF2-40B4-BE49-F238E27FC236}">
                <a16:creationId xmlns:a16="http://schemas.microsoft.com/office/drawing/2014/main" id="{10590CA1-FB27-05FE-793F-64B5EA03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50" y="5452432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crosoft Word Logo - PNG and Vector - Logo Download">
            <a:extLst>
              <a:ext uri="{FF2B5EF4-FFF2-40B4-BE49-F238E27FC236}">
                <a16:creationId xmlns:a16="http://schemas.microsoft.com/office/drawing/2014/main" id="{56636CBC-1DF3-3764-C545-544EAE8F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62" y="4603132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Microsoft Word Logo - PNG and Vector - Logo Download">
            <a:extLst>
              <a:ext uri="{FF2B5EF4-FFF2-40B4-BE49-F238E27FC236}">
                <a16:creationId xmlns:a16="http://schemas.microsoft.com/office/drawing/2014/main" id="{DB693AC4-7066-C507-EFCB-63F66ED0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52" y="4647983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icrosoft Word Logo - PNG and Vector - Logo Download">
            <a:extLst>
              <a:ext uri="{FF2B5EF4-FFF2-40B4-BE49-F238E27FC236}">
                <a16:creationId xmlns:a16="http://schemas.microsoft.com/office/drawing/2014/main" id="{C7ACBAE6-48B8-82C3-2DB2-A589AC2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03" y="3749996"/>
            <a:ext cx="646332" cy="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404EDA1-2154-F488-A9AC-CD76A47DF1F2}"/>
              </a:ext>
            </a:extLst>
          </p:cNvPr>
          <p:cNvSpPr txBox="1"/>
          <p:nvPr/>
        </p:nvSpPr>
        <p:spPr>
          <a:xfrm>
            <a:off x="6676978" y="5303049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libaba Sans" panose="020B0503020203040204" pitchFamily="34" charset="0"/>
                <a:cs typeface="Alibaba Sans" panose="020B0503020203040204" pitchFamily="34" charset="0"/>
              </a:rPr>
              <a:t>No knowledge about </a:t>
            </a:r>
          </a:p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Request Dependencies</a:t>
            </a:r>
            <a:endParaRPr kumimoji="1" lang="zh-CN" altLang="en-US" sz="2400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360ECE7-C3E3-D05E-AEB7-DE80A2029584}"/>
              </a:ext>
            </a:extLst>
          </p:cNvPr>
          <p:cNvCxnSpPr>
            <a:cxnSpLocks/>
          </p:cNvCxnSpPr>
          <p:nvPr/>
        </p:nvCxnSpPr>
        <p:spPr>
          <a:xfrm flipH="1">
            <a:off x="1448548" y="2799644"/>
            <a:ext cx="488047" cy="11291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9952AF8-EA19-0B71-C2D0-3A048783CD54}"/>
              </a:ext>
            </a:extLst>
          </p:cNvPr>
          <p:cNvCxnSpPr>
            <a:cxnSpLocks/>
          </p:cNvCxnSpPr>
          <p:nvPr/>
        </p:nvCxnSpPr>
        <p:spPr>
          <a:xfrm flipV="1">
            <a:off x="1961504" y="3556402"/>
            <a:ext cx="1001003" cy="5456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001DFAA-D5E8-65F1-2CB2-71B519AA85E0}"/>
              </a:ext>
            </a:extLst>
          </p:cNvPr>
          <p:cNvCxnSpPr>
            <a:cxnSpLocks/>
          </p:cNvCxnSpPr>
          <p:nvPr/>
        </p:nvCxnSpPr>
        <p:spPr>
          <a:xfrm flipV="1">
            <a:off x="4118896" y="4331089"/>
            <a:ext cx="916554" cy="686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0D22E3C-F0BD-5B20-F1C5-2209BB6F9144}"/>
              </a:ext>
            </a:extLst>
          </p:cNvPr>
          <p:cNvCxnSpPr>
            <a:cxnSpLocks/>
          </p:cNvCxnSpPr>
          <p:nvPr/>
        </p:nvCxnSpPr>
        <p:spPr>
          <a:xfrm flipV="1">
            <a:off x="3117893" y="4914567"/>
            <a:ext cx="1452599" cy="122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6BB87D-E176-7077-82A2-64FD711D8154}"/>
              </a:ext>
            </a:extLst>
          </p:cNvPr>
          <p:cNvCxnSpPr>
            <a:cxnSpLocks/>
          </p:cNvCxnSpPr>
          <p:nvPr/>
        </p:nvCxnSpPr>
        <p:spPr>
          <a:xfrm>
            <a:off x="4071126" y="2786257"/>
            <a:ext cx="320891" cy="4369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B6E7EB7-9500-3164-4ABB-4BA2517DF98A}"/>
              </a:ext>
            </a:extLst>
          </p:cNvPr>
          <p:cNvGrpSpPr/>
          <p:nvPr/>
        </p:nvGrpSpPr>
        <p:grpSpPr>
          <a:xfrm>
            <a:off x="7077816" y="2404881"/>
            <a:ext cx="914400" cy="914400"/>
            <a:chOff x="7077816" y="2404881"/>
            <a:chExt cx="914400" cy="9144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C780D83-4C23-B172-C129-191DA8729E5A}"/>
                </a:ext>
              </a:extLst>
            </p:cNvPr>
            <p:cNvGrpSpPr/>
            <p:nvPr/>
          </p:nvGrpSpPr>
          <p:grpSpPr>
            <a:xfrm>
              <a:off x="7077816" y="2404881"/>
              <a:ext cx="914400" cy="914400"/>
              <a:chOff x="7077816" y="2404881"/>
              <a:chExt cx="914400" cy="914400"/>
            </a:xfrm>
          </p:grpSpPr>
          <p:pic>
            <p:nvPicPr>
              <p:cNvPr id="51" name="图形 50" descr="眼睛 纯色填充">
                <a:extLst>
                  <a:ext uri="{FF2B5EF4-FFF2-40B4-BE49-F238E27FC236}">
                    <a16:creationId xmlns:a16="http://schemas.microsoft.com/office/drawing/2014/main" id="{69FCCC57-513B-9714-4950-CF06C476B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77816" y="240488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956B8AFE-9380-18EC-D4E3-ACF83D92C8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2685" y="2513137"/>
                <a:ext cx="616524" cy="69781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5043D195-1CAB-ADF4-20CA-3A1F3DC07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1143" y="2769714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C75019B0-AB24-7E9F-4CD9-7972EE8D3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0866" y="2690009"/>
              <a:ext cx="246380" cy="28488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54E5E79B-B118-4A67-66EC-63D23B65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DB02C5-2D68-6E4B-D377-013F9151AAAF}"/>
              </a:ext>
            </a:extLst>
          </p:cNvPr>
          <p:cNvSpPr txBox="1"/>
          <p:nvPr/>
        </p:nvSpPr>
        <p:spPr>
          <a:xfrm>
            <a:off x="7276794" y="3858715"/>
            <a:ext cx="476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b="1" dirty="0">
                <a:solidFill>
                  <a:srgbClr val="C00000"/>
                </a:solidFill>
                <a:latin typeface="Alibaba Sans Heavy" panose="020B0503020203040204" pitchFamily="34" charset="0"/>
                <a:cs typeface="Alibaba Sans Heavy" panose="020B0503020203040204" pitchFamily="34" charset="0"/>
              </a:rPr>
              <a:t>?</a:t>
            </a:r>
            <a:endParaRPr kumimoji="1" lang="zh-CN" altLang="en-US" sz="5000" b="1" dirty="0">
              <a:solidFill>
                <a:srgbClr val="C00000"/>
              </a:solidFill>
              <a:latin typeface="Alibaba Sans Heavy" panose="020B0503020203040204" pitchFamily="34" charset="0"/>
              <a:cs typeface="Alibaba Sans Heavy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2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C52FE-F3E1-068B-CF05-03E12485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Problems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of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Lacking Application Knowledge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180B09-7C8F-AFC9-5E51-A1B7E5BA5067}"/>
              </a:ext>
            </a:extLst>
          </p:cNvPr>
          <p:cNvSpPr txBox="1"/>
          <p:nvPr/>
        </p:nvSpPr>
        <p:spPr>
          <a:xfrm>
            <a:off x="6774529" y="2562449"/>
            <a:ext cx="434445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High Excessive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50~70%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Non-GPU</a:t>
            </a:r>
            <a:r>
              <a:rPr kumimoji="1" lang="zh-CN" altLang="en-US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High Internet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Excessive Queuing Delay</a:t>
            </a:r>
            <a:endParaRPr kumimoji="1" lang="zh-CN" altLang="en-US" sz="2400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61A88B3-CF51-7AE5-FECE-6A187BF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9" name="Picture 2" descr="Microsoft Azure Logo, symbol, meaning, history, PNG, brand">
            <a:extLst>
              <a:ext uri="{FF2B5EF4-FFF2-40B4-BE49-F238E27FC236}">
                <a16:creationId xmlns:a16="http://schemas.microsoft.com/office/drawing/2014/main" id="{5999F472-F3E4-51A7-BEF4-C350123D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62" y="2608639"/>
            <a:ext cx="1558174" cy="8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CDEFE9-673F-5C9B-5098-836C6A85D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87" y="2551518"/>
            <a:ext cx="989981" cy="10538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D219AF-1188-4D71-2421-DE9FBA819323}"/>
              </a:ext>
            </a:extLst>
          </p:cNvPr>
          <p:cNvSpPr txBox="1"/>
          <p:nvPr/>
        </p:nvSpPr>
        <p:spPr>
          <a:xfrm>
            <a:off x="3835493" y="4014795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Public LLM Services</a:t>
            </a:r>
          </a:p>
          <a:p>
            <a:pPr algn="ctr"/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(e.g., Azure, </a:t>
            </a:r>
            <a:r>
              <a:rPr kumimoji="1" lang="en-US" altLang="zh-CN" dirty="0" err="1">
                <a:latin typeface="Alibaba Sans Medium" panose="020B0503020203040204" pitchFamily="34" charset="0"/>
                <a:cs typeface="Alibaba Sans Medium" panose="020B0503020203040204" pitchFamily="34" charset="0"/>
              </a:rPr>
              <a:t>OpenAI</a:t>
            </a:r>
            <a:r>
              <a:rPr kumimoji="1" lang="en-US" altLang="zh-CN" dirty="0">
                <a:latin typeface="Alibaba Sans Medium" panose="020B0503020203040204" pitchFamily="34" charset="0"/>
                <a:cs typeface="Alibaba Sans Medium" panose="020B0503020203040204" pitchFamily="34" charset="0"/>
              </a:rPr>
              <a:t>)</a:t>
            </a:r>
            <a:endParaRPr kumimoji="1" lang="zh-CN" altLang="en-US" dirty="0"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78E7BCA-E3E1-9E7A-BED0-3DFDFB951613}"/>
              </a:ext>
            </a:extLst>
          </p:cNvPr>
          <p:cNvSpPr/>
          <p:nvPr/>
        </p:nvSpPr>
        <p:spPr>
          <a:xfrm>
            <a:off x="380927" y="2348150"/>
            <a:ext cx="1765738" cy="394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Step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85133F83-C070-2199-37AA-0227F294C194}"/>
              </a:ext>
            </a:extLst>
          </p:cNvPr>
          <p:cNvSpPr/>
          <p:nvPr/>
        </p:nvSpPr>
        <p:spPr>
          <a:xfrm>
            <a:off x="380927" y="3097078"/>
            <a:ext cx="1765738" cy="394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Step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7575DCF4-F31A-EFBF-94E5-EABEBEFDB476}"/>
              </a:ext>
            </a:extLst>
          </p:cNvPr>
          <p:cNvSpPr/>
          <p:nvPr/>
        </p:nvSpPr>
        <p:spPr>
          <a:xfrm>
            <a:off x="380927" y="3808076"/>
            <a:ext cx="1765738" cy="394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Step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27619F3-FD1A-B7AC-3FDE-DBC4E13D0BA8}"/>
              </a:ext>
            </a:extLst>
          </p:cNvPr>
          <p:cNvSpPr/>
          <p:nvPr/>
        </p:nvSpPr>
        <p:spPr>
          <a:xfrm>
            <a:off x="380927" y="4562997"/>
            <a:ext cx="1765738" cy="394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Step</a:t>
            </a:r>
            <a:r>
              <a:rPr kumimoji="1" lang="zh-CN" altLang="en-US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CBA6AE6-F759-3A08-A2FC-BB5FE86A8899}"/>
              </a:ext>
            </a:extLst>
          </p:cNvPr>
          <p:cNvCxnSpPr>
            <a:cxnSpLocks/>
          </p:cNvCxnSpPr>
          <p:nvPr/>
        </p:nvCxnSpPr>
        <p:spPr>
          <a:xfrm>
            <a:off x="2380593" y="2551518"/>
            <a:ext cx="1324304" cy="190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E8559FB-522C-4D65-5F84-4AC5D4512812}"/>
              </a:ext>
            </a:extLst>
          </p:cNvPr>
          <p:cNvCxnSpPr>
            <a:cxnSpLocks/>
          </p:cNvCxnSpPr>
          <p:nvPr/>
        </p:nvCxnSpPr>
        <p:spPr>
          <a:xfrm flipH="1">
            <a:off x="2380593" y="2742288"/>
            <a:ext cx="1324304" cy="505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79B69DB-A364-37C7-297D-8A75BAC34A0A}"/>
              </a:ext>
            </a:extLst>
          </p:cNvPr>
          <p:cNvCxnSpPr>
            <a:cxnSpLocks/>
          </p:cNvCxnSpPr>
          <p:nvPr/>
        </p:nvCxnSpPr>
        <p:spPr>
          <a:xfrm>
            <a:off x="2380593" y="3247697"/>
            <a:ext cx="1324304" cy="35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618BC22-92CC-E812-620A-AB88B4584DE4}"/>
              </a:ext>
            </a:extLst>
          </p:cNvPr>
          <p:cNvCxnSpPr>
            <a:cxnSpLocks/>
          </p:cNvCxnSpPr>
          <p:nvPr/>
        </p:nvCxnSpPr>
        <p:spPr>
          <a:xfrm flipH="1">
            <a:off x="2380593" y="3605369"/>
            <a:ext cx="1324304" cy="409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44911AE-3F54-FCD4-F0D1-F764700244F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80593" y="4014795"/>
            <a:ext cx="1454900" cy="323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CDFFA0A-F56F-7E11-6576-7B2BAAEEC8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80593" y="4337961"/>
            <a:ext cx="1454900" cy="3968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0413AE1-B477-9626-B071-8CC50CBD413C}"/>
              </a:ext>
            </a:extLst>
          </p:cNvPr>
          <p:cNvSpPr txBox="1"/>
          <p:nvPr/>
        </p:nvSpPr>
        <p:spPr>
          <a:xfrm>
            <a:off x="2207725" y="1498615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libaba Sans" panose="020B0503020203040204" pitchFamily="34" charset="0"/>
                <a:cs typeface="Alibaba Sans" panose="020B0503020203040204" pitchFamily="34" charset="0"/>
              </a:rPr>
              <a:t>Internet</a:t>
            </a:r>
            <a:endParaRPr kumimoji="1" lang="zh-CN" altLang="en-US" sz="2800" dirty="0"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E3D5514-B1E0-0BE2-6438-7D818E3BAA7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965304" y="2021835"/>
            <a:ext cx="0" cy="34330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073BEDA-19B5-774E-7A14-BAF6FBDEA37C}"/>
              </a:ext>
            </a:extLst>
          </p:cNvPr>
          <p:cNvSpPr txBox="1"/>
          <p:nvPr/>
        </p:nvSpPr>
        <p:spPr>
          <a:xfrm>
            <a:off x="4328549" y="1529392"/>
            <a:ext cx="730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Multi-Request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App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has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to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use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chatty</a:t>
            </a:r>
            <a:r>
              <a:rPr kumimoji="1" lang="zh-CN" altLang="en-US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224894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46B1-3365-3AF5-CCAD-BF48CD6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Problems of Request-centric LLM APIs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2D48C-75D6-7770-D72E-6FED8C628C6D}"/>
              </a:ext>
            </a:extLst>
          </p:cNvPr>
          <p:cNvSpPr txBox="1"/>
          <p:nvPr/>
        </p:nvSpPr>
        <p:spPr>
          <a:xfrm>
            <a:off x="6212815" y="1725588"/>
            <a:ext cx="5285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Misaligned</a:t>
            </a:r>
          </a:p>
          <a:p>
            <a:pPr algn="ctr"/>
            <a:r>
              <a:rPr kumimoji="1" lang="en-US" altLang="zh-CN" sz="2800" dirty="0">
                <a:solidFill>
                  <a:srgbClr val="C0000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Scheduling Objectives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F0495-AA00-9E68-1CF0-66CA81A2D496}"/>
              </a:ext>
            </a:extLst>
          </p:cNvPr>
          <p:cNvSpPr txBox="1"/>
          <p:nvPr/>
        </p:nvSpPr>
        <p:spPr>
          <a:xfrm>
            <a:off x="655294" y="5355448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Small Batch Size for Low Per-Request Latency</a:t>
            </a:r>
            <a:endParaRPr kumimoji="1" lang="zh-CN" altLang="en-US" b="1" dirty="0">
              <a:solidFill>
                <a:srgbClr val="C00000"/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E72A08-D4F4-0684-7CE4-AE7AE25F32CC}"/>
              </a:ext>
            </a:extLst>
          </p:cNvPr>
          <p:cNvSpPr txBox="1"/>
          <p:nvPr/>
        </p:nvSpPr>
        <p:spPr>
          <a:xfrm>
            <a:off x="7396776" y="540770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Alibaba Sans Medium" panose="020B0503020203040204" pitchFamily="34" charset="0"/>
                <a:cs typeface="Alibaba Sans Medium" panose="020B0503020203040204" pitchFamily="34" charset="0"/>
              </a:rPr>
              <a:t>Large Batch Size for Map Stage</a:t>
            </a:r>
            <a:endParaRPr kumimoji="1" lang="zh-CN" altLang="en-US" dirty="0">
              <a:solidFill>
                <a:srgbClr val="00B050"/>
              </a:solidFill>
              <a:latin typeface="Alibaba Sans Medium" panose="020B0503020203040204" pitchFamily="34" charset="0"/>
              <a:cs typeface="Alibaba Sans Medium" panose="020B050302020304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DE61E227-7039-E6A6-0537-3F567EE6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E02-44EE-484B-AF46-D6DF5AA822AE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35EF3D3-0103-1179-3F63-1EBB3E82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1" y="4096103"/>
            <a:ext cx="5965514" cy="102464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D006303-7D00-08E9-955B-914FAFB97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22" y="3415370"/>
            <a:ext cx="5187568" cy="18258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9CCB40-2B5E-12AE-B640-C1825BF6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7" y="1226358"/>
            <a:ext cx="6523394" cy="15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4139</Words>
  <Application>Microsoft Macintosh PowerPoint</Application>
  <PresentationFormat>宽屏</PresentationFormat>
  <Paragraphs>882</Paragraphs>
  <Slides>52</Slides>
  <Notes>28</Notes>
  <HiddenSlides>26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等线</vt:lpstr>
      <vt:lpstr>等线 Light</vt:lpstr>
      <vt:lpstr>franklin-gothic-urw</vt:lpstr>
      <vt:lpstr>JetBrainsMono</vt:lpstr>
      <vt:lpstr>Noto Mono</vt:lpstr>
      <vt:lpstr>Alibaba Sans</vt:lpstr>
      <vt:lpstr>Alibaba Sans Heavy</vt:lpstr>
      <vt:lpstr>Alibaba Sans Medium</vt:lpstr>
      <vt:lpstr>Aptos</vt:lpstr>
      <vt:lpstr>Arial</vt:lpstr>
      <vt:lpstr>Avenir Next LT Pro</vt:lpstr>
      <vt:lpstr>Cambria Math</vt:lpstr>
      <vt:lpstr>Consolas</vt:lpstr>
      <vt:lpstr>Courier New</vt:lpstr>
      <vt:lpstr>Office 主题​​</vt:lpstr>
      <vt:lpstr>Parrot: Efficient Serving of LLM-based Applications with Semantic Variable</vt:lpstr>
      <vt:lpstr>Paradigm Shift of Computer Programs</vt:lpstr>
      <vt:lpstr>Paradigm Shift of Computer Programs</vt:lpstr>
      <vt:lpstr>Diverse Workflows of LLM Apps (or Agents)</vt:lpstr>
      <vt:lpstr>From the view of Multi-tenant LLM Services</vt:lpstr>
      <vt:lpstr>From the view of Multi-tenant LLM Services</vt:lpstr>
      <vt:lpstr>From the view of Multi-tenant LLM Services</vt:lpstr>
      <vt:lpstr>Problems of Lacking Application Knowledge</vt:lpstr>
      <vt:lpstr>Problems of Request-centric LLM APIs</vt:lpstr>
      <vt:lpstr>Problem of Unknown Prompt Structure</vt:lpstr>
      <vt:lpstr>Many Optimizations Not Applicable in Public LLM Services</vt:lpstr>
      <vt:lpstr>Our Goals in Parrot</vt:lpstr>
      <vt:lpstr>Insight from Prompt Engineering</vt:lpstr>
      <vt:lpstr>Key Abstraction: Semantic Variables</vt:lpstr>
      <vt:lpstr>Semantic Variables in Parrot Front-end</vt:lpstr>
      <vt:lpstr>Exposing Semantic Variable to Parrot LLM Service</vt:lpstr>
      <vt:lpstr>Optimization: App-centric Scheduling</vt:lpstr>
      <vt:lpstr>Evaluation: Chain/Map-Reduce Summary</vt:lpstr>
      <vt:lpstr>Optimization: Multi-app Serving</vt:lpstr>
      <vt:lpstr>Optimization: Multi-app Serving</vt:lpstr>
      <vt:lpstr>Evaluation: Scheduling Mixed Workloads</vt:lpstr>
      <vt:lpstr>Evaluation: Scheduling Mixed Workloads</vt:lpstr>
      <vt:lpstr>Optimization: Sharing Prompt Prefix</vt:lpstr>
      <vt:lpstr>Evaluation: Popular Apps (Bing Copilot, GPTs)</vt:lpstr>
      <vt:lpstr>Summary</vt:lpstr>
      <vt:lpstr>Microsoft Research Asia is hiring Beijing, Shanghai, Vancouver, Singapore, Hong Kong, Tokyo, Seoul  Thanks  Zhenhua Han hzhua201@gmail.com</vt:lpstr>
      <vt:lpstr>Backup</vt:lpstr>
      <vt:lpstr>Diverse Workflows of LLM Apps (or Agents)</vt:lpstr>
      <vt:lpstr>Problems of Request-centric LLM APIs</vt:lpstr>
      <vt:lpstr>PowerPoint 演示文稿</vt:lpstr>
      <vt:lpstr>Optimization: App-centric Scheduling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AI in Large-Scale Systems</dc:title>
  <dc:creator>Sisi WANG</dc:creator>
  <cp:lastModifiedBy>Sisi WANG</cp:lastModifiedBy>
  <cp:revision>58</cp:revision>
  <dcterms:created xsi:type="dcterms:W3CDTF">2024-05-20T15:36:05Z</dcterms:created>
  <dcterms:modified xsi:type="dcterms:W3CDTF">2024-07-12T22:57:52Z</dcterms:modified>
</cp:coreProperties>
</file>