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91" r:id="rId3"/>
    <p:sldId id="293" r:id="rId4"/>
    <p:sldId id="278" r:id="rId5"/>
    <p:sldId id="292" r:id="rId6"/>
    <p:sldId id="294" r:id="rId7"/>
    <p:sldId id="296" r:id="rId8"/>
    <p:sldId id="295" r:id="rId9"/>
    <p:sldId id="257" r:id="rId10"/>
    <p:sldId id="276" r:id="rId11"/>
    <p:sldId id="264" r:id="rId12"/>
    <p:sldId id="263" r:id="rId13"/>
    <p:sldId id="265" r:id="rId14"/>
    <p:sldId id="266" r:id="rId15"/>
    <p:sldId id="267" r:id="rId16"/>
    <p:sldId id="277" r:id="rId17"/>
    <p:sldId id="268" r:id="rId18"/>
    <p:sldId id="269" r:id="rId19"/>
    <p:sldId id="270" r:id="rId20"/>
    <p:sldId id="271" r:id="rId21"/>
    <p:sldId id="275" r:id="rId22"/>
    <p:sldId id="288" r:id="rId23"/>
    <p:sldId id="289" r:id="rId24"/>
    <p:sldId id="272" r:id="rId25"/>
    <p:sldId id="29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8F000-FE5F-41BB-A3CB-382090DD887E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F8C03-CE31-4600-877F-D3FF48213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8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Couple</a:t>
            </a:r>
            <a:r>
              <a:rPr lang="en-US" baseline="0" dirty="0" smtClean="0"/>
              <a:t> minute discussion about Landscape Ecology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F8C03-CE31-4600-877F-D3FF48213A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58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4228-7D0C-4CDB-84E5-273E62EB97D2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F7F3-39B6-4ED9-95D5-45A331B6C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2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4228-7D0C-4CDB-84E5-273E62EB97D2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F7F3-39B6-4ED9-95D5-45A331B6C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3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4228-7D0C-4CDB-84E5-273E62EB97D2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F7F3-39B6-4ED9-95D5-45A331B6C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9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4228-7D0C-4CDB-84E5-273E62EB97D2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F7F3-39B6-4ED9-95D5-45A331B6C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4228-7D0C-4CDB-84E5-273E62EB97D2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F7F3-39B6-4ED9-95D5-45A331B6C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2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4228-7D0C-4CDB-84E5-273E62EB97D2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F7F3-39B6-4ED9-95D5-45A331B6C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8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4228-7D0C-4CDB-84E5-273E62EB97D2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F7F3-39B6-4ED9-95D5-45A331B6C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4228-7D0C-4CDB-84E5-273E62EB97D2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F7F3-39B6-4ED9-95D5-45A331B6C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0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4228-7D0C-4CDB-84E5-273E62EB97D2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F7F3-39B6-4ED9-95D5-45A331B6C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5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4228-7D0C-4CDB-84E5-273E62EB97D2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F7F3-39B6-4ED9-95D5-45A331B6C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6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4228-7D0C-4CDB-84E5-273E62EB97D2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F7F3-39B6-4ED9-95D5-45A331B6C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1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14228-7D0C-4CDB-84E5-273E62EB97D2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9F7F3-39B6-4ED9-95D5-45A331B6C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76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ost.ocks.org/mike/simplify/" TargetMode="External"/><Relationship Id="rId2" Type="http://schemas.openxmlformats.org/officeDocument/2006/relationships/hyperlink" Target="http://spatialreferenc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ost.ocks.org/mike/example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jpeg"/><Relationship Id="rId9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8800"/>
            <a:ext cx="9144000" cy="1470025"/>
          </a:xfrm>
        </p:spPr>
        <p:txBody>
          <a:bodyPr/>
          <a:lstStyle/>
          <a:p>
            <a:r>
              <a:rPr lang="en-US" dirty="0" smtClean="0"/>
              <a:t>Spatial Analysis </a:t>
            </a:r>
            <a:r>
              <a:rPr lang="en-US" smtClean="0"/>
              <a:t>and Modeling</a:t>
            </a:r>
            <a:br>
              <a:rPr lang="en-US" smtClean="0"/>
            </a:br>
            <a:r>
              <a:rPr lang="en-US" smtClean="0"/>
              <a:t>BIOL 4383/6383-02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23622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Week 2: </a:t>
            </a:r>
          </a:p>
          <a:p>
            <a:r>
              <a:rPr lang="en-US" dirty="0" smtClean="0"/>
              <a:t>Spatial Dependence, Autocorrelation, &amp; Nearest Neighbor Analyses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544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Fundamentals: Vector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780" y="1295400"/>
            <a:ext cx="8229600" cy="4525963"/>
          </a:xfrm>
        </p:spPr>
        <p:txBody>
          <a:bodyPr/>
          <a:lstStyle/>
          <a:p>
            <a:r>
              <a:rPr lang="en-US" dirty="0" smtClean="0"/>
              <a:t>Lines, Points, Polygons</a:t>
            </a:r>
          </a:p>
          <a:p>
            <a:r>
              <a:rPr lang="en-US" dirty="0" smtClean="0"/>
              <a:t>Each Individual Element Referenced in an Attribute Table</a:t>
            </a:r>
          </a:p>
          <a:p>
            <a:r>
              <a:rPr lang="en-US" dirty="0" smtClean="0"/>
              <a:t>Many Different Types of Data Can be Stored for each Record</a:t>
            </a:r>
            <a:endParaRPr lang="en-US" dirty="0"/>
          </a:p>
        </p:txBody>
      </p:sp>
      <p:pic>
        <p:nvPicPr>
          <p:cNvPr id="5122" name="Picture 2" descr="http://www.indiana.edu/%7Egisci/courses/g338/images/wash_stat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038600"/>
            <a:ext cx="54720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685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Fundamentals: Raster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Pixels [Picture Elements]</a:t>
            </a:r>
          </a:p>
          <a:p>
            <a:pPr lvl="1"/>
            <a:r>
              <a:rPr lang="en-US" dirty="0" smtClean="0"/>
              <a:t>Think Digital Photograph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12515"/>
            <a:ext cx="3581400" cy="352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083177"/>
            <a:ext cx="3733800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1981200" y="3083178"/>
            <a:ext cx="2514600" cy="34582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81200" y="3581401"/>
            <a:ext cx="2514600" cy="241325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12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Fundamentals: Raster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Datum Per Pixel Per Layer</a:t>
            </a:r>
          </a:p>
          <a:p>
            <a:pPr lvl="1"/>
            <a:r>
              <a:rPr lang="en-US" dirty="0" smtClean="0"/>
              <a:t>Some Imagery is Multiple Layers (bands)</a:t>
            </a:r>
          </a:p>
          <a:p>
            <a:r>
              <a:rPr lang="en-US" dirty="0" smtClean="0"/>
              <a:t>On	Data-Type per Layer (e.g., Integer, Floating Point, etc.)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Digital Elevation Model (Continuous Data)</a:t>
            </a:r>
          </a:p>
          <a:p>
            <a:pPr lvl="1"/>
            <a:r>
              <a:rPr lang="en-US" dirty="0" smtClean="0"/>
              <a:t>Land Cover Classification (Categorical Data)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151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Fundamentals: Raster Data</a:t>
            </a:r>
            <a:endParaRPr lang="en-US" dirty="0"/>
          </a:p>
        </p:txBody>
      </p:sp>
      <p:pic>
        <p:nvPicPr>
          <p:cNvPr id="7170" name="Picture 2" descr="http://www.esri.com/news/arcwatch/1111/graphics/tip1-l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408622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upload.wikimedia.org/wikipedia/en/1/13/NLCD_landcover_MSN_are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24000"/>
            <a:ext cx="4117975" cy="41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789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 descr="C:\Users\Ameiva\Documents\MyDocs\Dropbox\Camera Uploads\2014-07-10 23.42.46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57" t="16110" b="15816"/>
          <a:stretch/>
        </p:blipFill>
        <p:spPr bwMode="auto">
          <a:xfrm>
            <a:off x="1638300" y="533400"/>
            <a:ext cx="5993477" cy="568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0" y="6519446"/>
            <a:ext cx="601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From </a:t>
            </a:r>
            <a:r>
              <a:rPr lang="en-US" sz="1600" dirty="0" err="1" smtClean="0"/>
              <a:t>Bolstad</a:t>
            </a:r>
            <a:r>
              <a:rPr lang="en-US" sz="1600" dirty="0" smtClean="0"/>
              <a:t>, </a:t>
            </a:r>
            <a:r>
              <a:rPr lang="en-US" sz="1600" i="1" dirty="0" smtClean="0"/>
              <a:t>GIS Fundamentals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89785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Formats (There are Many More!)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Data: </a:t>
            </a:r>
            <a:r>
              <a:rPr lang="en-US" dirty="0" err="1" smtClean="0"/>
              <a:t>Shapefiles</a:t>
            </a:r>
            <a:r>
              <a:rPr lang="en-US" dirty="0" smtClean="0"/>
              <a:t> (.</a:t>
            </a:r>
            <a:r>
              <a:rPr lang="en-US" dirty="0" err="1" smtClean="0"/>
              <a:t>shp</a:t>
            </a:r>
            <a:r>
              <a:rPr lang="en-US" dirty="0" smtClean="0"/>
              <a:t>); GPX; DXF</a:t>
            </a:r>
          </a:p>
          <a:p>
            <a:endParaRPr lang="en-US" dirty="0"/>
          </a:p>
          <a:p>
            <a:r>
              <a:rPr lang="en-US" dirty="0" smtClean="0"/>
              <a:t>Raster Data: </a:t>
            </a:r>
            <a:r>
              <a:rPr lang="en-US" dirty="0" err="1" smtClean="0"/>
              <a:t>GeoTIFF</a:t>
            </a:r>
            <a:r>
              <a:rPr lang="en-US" dirty="0" smtClean="0"/>
              <a:t>; ECW; ASCII; .IMG</a:t>
            </a:r>
          </a:p>
          <a:p>
            <a:endParaRPr lang="en-US" dirty="0"/>
          </a:p>
          <a:p>
            <a:r>
              <a:rPr lang="en-US" dirty="0" smtClean="0"/>
              <a:t>Raster or Vector: .GDB (ESRI Proprietary); KML (Google Earth); </a:t>
            </a:r>
            <a:r>
              <a:rPr lang="en-US" dirty="0" err="1" smtClean="0"/>
              <a:t>GeoPDF</a:t>
            </a:r>
            <a:r>
              <a:rPr lang="en-US" dirty="0" smtClean="0"/>
              <a:t> (Proprietary)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943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Coordinate/Spatial Reference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Elements:</a:t>
            </a:r>
          </a:p>
          <a:p>
            <a:pPr lvl="1"/>
            <a:r>
              <a:rPr lang="en-US" dirty="0" smtClean="0"/>
              <a:t>Geodetic </a:t>
            </a:r>
            <a:r>
              <a:rPr lang="en-US" dirty="0" err="1" smtClean="0"/>
              <a:t>Datums</a:t>
            </a:r>
            <a:endParaRPr lang="en-US" dirty="0" smtClean="0"/>
          </a:p>
          <a:p>
            <a:pPr lvl="1"/>
            <a:r>
              <a:rPr lang="en-US" dirty="0" smtClean="0"/>
              <a:t>Projections</a:t>
            </a:r>
          </a:p>
          <a:p>
            <a:pPr lvl="1"/>
            <a:r>
              <a:rPr lang="en-US" dirty="0" smtClean="0"/>
              <a:t>Coordinate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62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Geodetic </a:t>
            </a:r>
            <a:r>
              <a:rPr lang="en-US" dirty="0" err="1" smtClean="0"/>
              <a:t>Datums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Earth is NOT a Perfect Sphere</a:t>
            </a:r>
          </a:p>
          <a:p>
            <a:pPr lvl="1"/>
            <a:r>
              <a:rPr lang="en-US" dirty="0" smtClean="0"/>
              <a:t>We have multiple representations of it based on an oblate spheroid and measured distances among known points on Earth (Geodetic </a:t>
            </a:r>
            <a:r>
              <a:rPr lang="en-US" dirty="0" err="1" smtClean="0"/>
              <a:t>Datums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E.g., North American Datum 1927 (NAD27);  NAD 83; World Geodetic Survey 1984 (WGS84).</a:t>
            </a:r>
          </a:p>
          <a:p>
            <a:r>
              <a:rPr lang="en-US" dirty="0" smtClean="0"/>
              <a:t>Things are Mapped with GPS Units/Survey Equipment According to Specific </a:t>
            </a:r>
            <a:r>
              <a:rPr lang="en-US" dirty="0" err="1" smtClean="0"/>
              <a:t>Datums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83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Maps are Flat Representations of Earth’s Surface</a:t>
            </a:r>
          </a:p>
          <a:p>
            <a:r>
              <a:rPr lang="en-US" dirty="0" smtClean="0"/>
              <a:t>Many ways to Do This; each with pros/cons</a:t>
            </a:r>
          </a:p>
        </p:txBody>
      </p:sp>
      <p:pic>
        <p:nvPicPr>
          <p:cNvPr id="9220" name="Picture 4" descr="http://www.progonos.com/furuti/MapProj/Normal/CartDef/MapDef/Img/devSurfa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55" y="3371850"/>
            <a:ext cx="427597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29200" y="3581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Conic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55742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Cylindrical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451485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Pseudocylindrical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27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ON EARTH ARE WE?!?!?!</a:t>
            </a:r>
          </a:p>
          <a:p>
            <a:pPr lvl="1"/>
            <a:r>
              <a:rPr lang="en-US" dirty="0" smtClean="0"/>
              <a:t>Multiple Coordinate Systems to Represent This</a:t>
            </a:r>
          </a:p>
          <a:p>
            <a:pPr lvl="2"/>
            <a:r>
              <a:rPr lang="en-US" dirty="0" smtClean="0"/>
              <a:t>E.g., Latitude/Longitude; UTMs</a:t>
            </a:r>
          </a:p>
          <a:p>
            <a:pPr lvl="1"/>
            <a:r>
              <a:rPr lang="en-US" dirty="0" smtClean="0"/>
              <a:t>Goal is to Give Accurate Representation of Location Relative to Other Locations</a:t>
            </a:r>
          </a:p>
          <a:p>
            <a:r>
              <a:rPr lang="en-US" dirty="0" smtClean="0"/>
              <a:t>Coordinate Systems are Associated with Specific Projections (generally Implicitly)</a:t>
            </a:r>
          </a:p>
        </p:txBody>
      </p:sp>
    </p:spTree>
    <p:extLst>
      <p:ext uri="{BB962C8B-B14F-4D97-AF65-F5344CB8AC3E}">
        <p14:creationId xmlns:p14="http://schemas.microsoft.com/office/powerpoint/2010/main" val="84582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the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Cover Basics About Spatial Relationships</a:t>
            </a:r>
          </a:p>
          <a:p>
            <a:pPr lvl="1"/>
            <a:r>
              <a:rPr lang="en-US" dirty="0" err="1" smtClean="0"/>
              <a:t>Stationarity</a:t>
            </a:r>
            <a:r>
              <a:rPr lang="en-US" dirty="0" smtClean="0"/>
              <a:t> &amp; Autocorrelation</a:t>
            </a:r>
          </a:p>
          <a:p>
            <a:pPr lvl="1"/>
            <a:r>
              <a:rPr lang="en-US" dirty="0" smtClean="0"/>
              <a:t>Pairwise &amp; Nearest Neighbor Analyses</a:t>
            </a:r>
          </a:p>
          <a:p>
            <a:r>
              <a:rPr lang="en-US" dirty="0" smtClean="0"/>
              <a:t>Introduction to Analyses with R &amp; QGIS</a:t>
            </a:r>
          </a:p>
          <a:p>
            <a:pPr lvl="1"/>
            <a:r>
              <a:rPr lang="en-US" dirty="0" smtClean="0"/>
              <a:t>Visualize Spatial Dependence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64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Systems</a:t>
            </a:r>
            <a:endParaRPr lang="en-US" dirty="0"/>
          </a:p>
        </p:txBody>
      </p:sp>
      <p:pic>
        <p:nvPicPr>
          <p:cNvPr id="10244" name="Picture 4" descr="http://www.nps.gov/gis/gps/UTM_Zones_USA4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6" y="1219200"/>
            <a:ext cx="3809999" cy="285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76675" y="1524000"/>
            <a:ext cx="2948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UTM </a:t>
            </a:r>
          </a:p>
          <a:p>
            <a:r>
              <a:rPr lang="en-US" dirty="0"/>
              <a:t>-</a:t>
            </a:r>
            <a:r>
              <a:rPr lang="en-US" dirty="0" smtClean="0"/>
              <a:t>Meter-Based, from a Conformal Projection [preserves angles locally])</a:t>
            </a:r>
            <a:endParaRPr lang="en-US" dirty="0"/>
          </a:p>
        </p:txBody>
      </p:sp>
      <p:pic>
        <p:nvPicPr>
          <p:cNvPr id="10246" name="Picture 6" descr="http://www.goldridge08.com/pictures/ca/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267200"/>
            <a:ext cx="2325688" cy="250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54288" y="5867400"/>
            <a:ext cx="2703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Latitude/Longitude</a:t>
            </a:r>
          </a:p>
          <a:p>
            <a:r>
              <a:rPr lang="en-US" dirty="0" smtClean="0"/>
              <a:t>-Based on Specific </a:t>
            </a:r>
            <a:r>
              <a:rPr lang="en-US" dirty="0" err="1" smtClean="0"/>
              <a:t>Datums</a:t>
            </a:r>
            <a:endParaRPr lang="en-US" dirty="0" smtClean="0"/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4" t="2778" b="3704"/>
          <a:stretch/>
        </p:blipFill>
        <p:spPr bwMode="auto">
          <a:xfrm>
            <a:off x="5257800" y="2971887"/>
            <a:ext cx="3429000" cy="2203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486400" y="5175465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 Plane Coordinate Systems </a:t>
            </a:r>
          </a:p>
          <a:p>
            <a:r>
              <a:rPr lang="en-US" dirty="0" smtClean="0"/>
              <a:t>Based on Lambert </a:t>
            </a:r>
            <a:r>
              <a:rPr lang="en-US" dirty="0" err="1" smtClean="0"/>
              <a:t>Conformic</a:t>
            </a:r>
            <a:r>
              <a:rPr lang="en-US" dirty="0" smtClean="0"/>
              <a:t> Conic or Universal Transverse Mercator </a:t>
            </a:r>
            <a:r>
              <a:rPr lang="en-US" dirty="0" err="1" smtClean="0"/>
              <a:t>Projction</a:t>
            </a:r>
            <a:r>
              <a:rPr lang="en-US" dirty="0" smtClean="0"/>
              <a:t> (Depends on State)</a:t>
            </a:r>
          </a:p>
        </p:txBody>
      </p:sp>
    </p:spTree>
    <p:extLst>
      <p:ext uri="{BB962C8B-B14F-4D97-AF65-F5344CB8AC3E}">
        <p14:creationId xmlns:p14="http://schemas.microsoft.com/office/powerpoint/2010/main" val="2310376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Coordinate Systems in GIS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://spatialreference.org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We Often Need to Define or Transform Reference Systems</a:t>
            </a:r>
          </a:p>
          <a:p>
            <a:pPr lvl="1"/>
            <a:r>
              <a:rPr lang="en-US" dirty="0" smtClean="0"/>
              <a:t>The Above Website Serves as a Clearinghouse for Spatial Reference Codes and Data, Based on Various Codes</a:t>
            </a:r>
          </a:p>
          <a:p>
            <a:pPr lvl="1"/>
            <a:r>
              <a:rPr lang="en-US" dirty="0" smtClean="0"/>
              <a:t>THINGS CHANGE WHEN YOU DO THIS!!!</a:t>
            </a:r>
          </a:p>
          <a:p>
            <a:pPr lvl="2"/>
            <a:r>
              <a:rPr lang="en-US" dirty="0" smtClean="0"/>
              <a:t>But We Don’t Always Have Alternatives…</a:t>
            </a:r>
          </a:p>
          <a:p>
            <a:pPr lvl="2"/>
            <a:r>
              <a:rPr lang="en-US" dirty="0">
                <a:hlinkClick r:id="rId3"/>
              </a:rPr>
              <a:t>http://bost.ocks.org/mike/simplify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2"/>
            <a:r>
              <a:rPr lang="en-US" dirty="0">
                <a:hlinkClick r:id="rId4"/>
              </a:rPr>
              <a:t>http://</a:t>
            </a:r>
            <a:r>
              <a:rPr lang="en-US">
                <a:hlinkClick r:id="rId4"/>
              </a:rPr>
              <a:t>bost.ocks.org/mike/example</a:t>
            </a:r>
            <a:r>
              <a:rPr lang="en-US" smtClean="0">
                <a:hlinkClick r:id="rId4"/>
              </a:rPr>
              <a:t>/</a:t>
            </a:r>
            <a:r>
              <a:rPr lang="en-US" smtClean="0"/>
              <a:t> 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03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 Manipulations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Operations</a:t>
            </a:r>
          </a:p>
          <a:p>
            <a:pPr lvl="1"/>
            <a:r>
              <a:rPr lang="en-US" dirty="0" smtClean="0"/>
              <a:t>Clipping</a:t>
            </a:r>
          </a:p>
          <a:p>
            <a:pPr lvl="1"/>
            <a:r>
              <a:rPr lang="en-US" dirty="0" smtClean="0"/>
              <a:t>Spatial Join/Overlay</a:t>
            </a:r>
          </a:p>
          <a:p>
            <a:pPr lvl="1"/>
            <a:r>
              <a:rPr lang="en-US" dirty="0" smtClean="0"/>
              <a:t>Create Centroids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8069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 Manipulations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Raster Operations</a:t>
            </a:r>
          </a:p>
          <a:p>
            <a:pPr lvl="1"/>
            <a:r>
              <a:rPr lang="en-US" dirty="0" smtClean="0"/>
              <a:t>Crop/Clip (change extent)</a:t>
            </a:r>
          </a:p>
          <a:p>
            <a:pPr lvl="1"/>
            <a:r>
              <a:rPr lang="en-US" dirty="0" smtClean="0"/>
              <a:t>Rescale/Resample (change grain size)</a:t>
            </a:r>
          </a:p>
          <a:p>
            <a:pPr lvl="1"/>
            <a:r>
              <a:rPr lang="en-US" dirty="0" smtClean="0"/>
              <a:t>Raster Algebra/Map Math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4727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Common Software Tools</a:t>
            </a:r>
            <a:endParaRPr lang="en-US" dirty="0"/>
          </a:p>
        </p:txBody>
      </p:sp>
      <p:sp>
        <p:nvSpPr>
          <p:cNvPr id="4" name="AutoShape 2" descr="data:image/jpeg;base64,/9j/4AAQSkZJRgABAQAAAQABAAD/2wCEAAkGBxIQEBAUEBIVFhUXFRYVFxgVFRceGBgYFxgWFhgWFhUYHCggHBolGxgaITMhJSorLy4uFyEzODMsNygtLisBCgoKDg0OGhAQGywkICQsLCwsLSwsLCwsLCwsLCwsLCwsLywsLCwsLCwsLCwsLCwsLCwsLCwsLCwsLCwsLCwsLP/AABEIAKEBOAMBEQACEQEDEQH/xAAcAAEAAgIDAQAAAAAAAAAAAAAABgcFCAECBAP/xABNEAABAwIDBAYCDAwFAwUAAAABAAIDBBEFEiEGBzFBEyJRYXGBMpEIFDVScnOCkqGxstEVFyMzNEJTVGKTwdIWQ4OisyR04SVjwtPw/8QAGgEBAAIDAQAAAAAAAAAAAAAAAAQFAQMGAv/EADIRAQACAQIEAwcFAAEFAAAAAAABAgMEEQUSITETQVEVIjIzYXGBFEJSkaEjscHR8PH/2gAMAwEAAhEDEQA/ALxQEBAQEBAQEBAQEBAQEBAQEBAQEBAQEBAQEBAQEBAQEBAQEBAQEBAQEBAQV/im8LosTlpoWOqmtp2WjpmZ39O6RwIfIDla0My3vwussOavFsZdG+aVtHh0DQS507jNIByJDCGDwuUZeHCcWq6lglgqq6qiNwH01NQxsJaSDb2w8O4g8kYZ2PaiSmaRUUeJPAsc7oYH6Hj+jOPDw9abDrQ70cKlfkNV0bwbETMfHY9hLwAD5rDKWUtVHK0Pie17Twcxwc0+BGiD7ICAgICAgICAgICAgICAgICAgICAgICAgICAgICAgIPBjmMQUUD56mQRxt4k8zya0cS48gEFdY5is1YI5MQM1JQyGzKeI2qZm8c9Q4EGOO1uo3Xrar1EbzER5zsj59RTDtN/NHNmdozRQTsoYo4hJPK8usXENDiyNoBNhlY0cb6knmtd8nh5Ii0dFdreIXxW5KR+XnxHHZ6lrm1Ez3tdo5pPVI7C0aKwzcOz83/HMbeX/vmrrazUTO/Mi8U0uGvL6eSUU7j+UY17hkcdA4WOvZ9HYteXS5MVfe8/TyWeLPOqx8m+14S6g2rq8rXw1UhadRc5h5hwKj4Ml4ttkrvHr5oM5tZitNZmej3Vm0UdYAzEqSCobaxcG5ZRyu14Oh8LLXSb5Mm0V2iW/FxPLFv+SvRgGYA6KaR2zddL0rWh7qSQ5JS063ZmsyYDmNfNbr0mluWV1jvF6xaFpbqtp6zEaeV1bA2N8UnRZgHNL3AXcHRu9Ei4vrxJ0C1ticICAgICAgICAgICAgICAgICAgICAgICAgICAgICDyYriMVLDJNO4NjjaXOceQH1nkBzJQVLT42yvBxatAdHHK6OgpCeqHtteeUc3jjzA5a2UjT4Zy35YRtTnjDTmn8I9iWKyTyPmqH3ceZNmtHYL6Adyma7STNK0x7RETvvLm8lsuovv3RYY1HDLIyPNK1/WaIxezyTmbqeB43F+JUalsdLxaY5pjt91rfRWz0rbJ7sx/0fQ1FZJ+biZGO2Q3d2g28O5TZy6rJ8NdmuMOjxfFbd0OCVEwtNU6c2tHV/p9Sg6yb4ojxbb7+UPXtDT4vgowWHULBUmGovxyixsM3LlexHDhxC14Yrz8t/8WObLecXPi+6WxbP07fRYR3h8g+py0X1fJaaTTt9VFPFM/0/pxUYKczX0znsnaR0bxI/Nm5NuXGwN7eazTU4skbTExPl13btPxS83it4jb6Ni9mqKSCkgZM90koYDI9xu5zyLuJPjp4ALM91/DJOeBxIHisMuvTt9831hA6dvvm+sIO4N+CDlAQEBAQEBAQEBAQEBAQEBAQEBAQEBAQEBBVG9GV2IV0OGNJEMcL6ypIPEMa4xsvftA5frg8llhUGC42/2tFBG0ve0vyN/VbmIJc49+nq5Kbg1MYscxWOsq/VaeMl+fJO1YZGPADLZ1XI6Q+9Bswd2nHn2KvzaveZ396UG/Eq445cFfy5xGijgZG+Job0b2uOW1y09R1yeJsVI0uW968/LERWY6saTU5M97UyT3hkl0c2iKc0eittE1naXoaLLiM+S+XJNrb7tU9ZRbbSgPUnbys11uP8J/p6lKxZeasRPeF9wrUbxOK34ZfZ/EfbEIcfSBs7x7fNeNbbntF/p1/CBxHTeFk3jtKcbvsL9sVrC4XZEOkPiNGD16/JWjBXe27PDMPiZd57QuNTnTqG9kbj+aamo2HSMGaT4TuqweTcx+UgpjOe0+tAzntPrQbJbgcfFRhpp3Ou+mcW6nXo3kuYfC+ZvyUFnoCAgICAgICAgICAgICAgICAgICAgICAgIKAfVVdRUbRz0Q6zne1zISA2KGPNm14l7gwNFhzJXqI36PF7xSN57IZsPYCdpHWDm3PdqLesFas9ZnFMx5TCp4vvyVmOyUquUDz1LGva5p5gtPgRYq/4fp9RWOS0e5aG/Becd4sx9DVgRgSvAcy7HZiBqzS+tuIsbd6s9PnpXHtedpjon6rTXtl3pG8T1dJcdgFwHlx7GNcb93BeLavTxO8RvP2Yrw3NPfaHD8TdK0sFJM9rm2OazLg9l73VTkxU8Sc0RMR9ezdi0VcN4vOSOiNUc01BLZ7bZmi7SdCDwOYdh/qvFLR323j6rTJTFqsffeGzO67DHQ0LZJQBJMekOUkjLwZqQOWvyl7zX5rdoj7GmwUxV2r5pZUzNjY97zZrWlzj2AC5PqWpJabbU4w6tramod/myOcO5vBo8mgDyQYpAQT7cptAaPFYmuNo5/yL+y7vQPk6w+UUG0qAg8Vfi1PTlonnijLrkCSRrSQOJGY6oPL/iih/fKb+fH/AHIPbQ4jDOCYJY5ADYmN7XAHjYlp4oMNjm3WHUTiyoqo2vHFgu5w8WtBIKD2bNbS0uIxOlo5OkYHFhOVzSHAA2IcAeBB80GXQY3F8epaMXqqiKIcs7wCfAcSgjVTvZweM2NWDx9CORw07w1Nh7aHePhUxAZWxAngHkt+l4AQSaCdsjQ6NzXNPBzSCD4EIPogICAgICAgICAgICAg132WgmfT405jx0bKzPK29i4Xkse8A62Xm+K+TalPVXcSpkvi9yfui7gKfEL/AKszTr2OJv8AaA+cVOx05ckVy12iY2mGnrqNH9Y/7MrJil7iFplcOOT0R4vOnkLleLabS4bc0b22/qFfTQbRzZZ5Y+vd8HUdTJ+clEY97ELnze7+mi3xqYzbROSIj0hujUaXF8FeafWXmgwiKOezml+dhsZLOOdp62p5ka+RWyuHFjye/O9ZjukX1d8uCbU6TE+XozDIw3QADloAPqU+lsPJN6bTEeiptmvbrMy9DW2XJarV5M997T08o8keZ3l1GzIxKemh4EyNuexlwZP9oNu+y96a+9ZrP3hacKz2rk8PylsVFGGta1osAAAByAFgFvdGrvfvtB7Uwt0TT16l3RDuYBmkPqs35aDWNBLt12zbcSxGOGQXjDHvf4Bth/uLUEbxOidTzzQv9KN7ozpbVpIvbyQfCKQtcHNJBBBBHEEaggoNxNiccGIUFLUaXfGM4HKRvVePnAoM4goT2S35/D/i5ftMQUugnWze2zsOwepgp3WqJ6g9YHWOMRsBeP4idB4OPJZEHe8uJJJJJuSeJJ4kntWBsR7HH3Nqf+5d/wAcaz5MebG72N7L4ZJKPDXWe0lss3EtcNCyLvHAu5Hh2rDKjKmpfK4vke57jxc9xLj4k6lB8kBBntl9r6zDZA+lmLRfVh1jd3OYdPMWPeg2e2A2yixelEsYyyNOWWO9yx3cebTxB+4oJOgICAgICAgICAgICCgtlPyEu1FK8gWbJMNeUb3G+vKxC34LRXJWZ7btGorNsdqx3mEE2jifNF0uXKxh6oLeu5p0LyeQ4aeak6vnyx4s9I7Qh6Lw8M+Dvvae/ozmA1YmhY4WFhlIHAOHHQdvHzUXW6mJ01aREdZ6/hWcSx2pl6zvE9mTVKrXixaEuZdv5xpzsPY5vLwPDzVjocF8sW69Ij/U3Q5Ypk2t2npLtDUCVrXt4EA/ePI6eSvtBgx4sM7T0nv/AOHnLgnHkmj5S4vDH6cjOfO5004BVuq0Om33pfb6d3qugzX7VWZubhZO2aqbct/NMJaRqLF5F/IX8VBx4uSZ6rjQaK2CZtdZi2rNrHv02g9t4o6JpvHTN6Idmc6yEedm/IQVygvn2N+DZYqyrcPTc2FhPYzrPI7iXNHySghu/jBfa+LOkaLMqGNl7s46jwPNod8tBXCC8/Y5bQ6VNE8/+9F9mQD/AGnzKC8EFCeyW/P4f8XL9piCl0BBLMH3cYpVsa+KkfkcLhzy1gI5WDiD9CCztmYqrAMAxN1TGYpulPRatNzI2ONrwWngDc+Sywod7iSSSSSbkniSeZKwy+2H0jp5Yoo/Tke2Nt+GZ5DRfzKDa3Zrdzh1FC1gpo5X2GeSVgc55tqetew7hogrHe1usLJopcKpnFsmYSRRi7WOFrOaP1Qb8O5BAPxd4r+4z/N/8rOwsLcngGJUGIu6elljhlic15cOrdtnMJ148R8opsxuvlYZEBAQEBAQEBAQEBBSm2MIwzaWnqni1NWN6KUn0esOjeHdw6j/ACKzEsTG8bMPjOF9BNUQP1AJb4sPokX7iFJ4hmvaMd4+Hz+7lc0W0+fp5Sg2ESOoqt0Uh6j9O4+8f/TzUa2KL7Vmdt11qKV1en5q9+8JiZAASTYDjfl4qPm0GbHfk2/Pk5uuO1rcsR1YSpxoyEtpIzK4cX8GDz5qZpJvp5nlnff+lri4fXHHNntt9GNGDSueGzylrX53BsZ6uYnMWWOnDUceBUqNNfnit52iyf8AqsfJNscb8rK0ezsAc0MizvJAGYk3J0Ay8OPcp1dFhpG89dldbiGfJPLXpv6NkNnMJZR0sMEYADGgaAAE8XGw7TdUl7RNpmF/jrNaxEum1eMtoaKpqX8I4y4X5uOjG+JcQPNeXtpvUzuke97zdznFzj2lxuT6yg+SC6thd7dBhtBT0xp6guYCXlojsXuJc4i772uUGD3r7waPGIYBDDMySJ5IMgjsWuFnC7XE8QEFYoM9sNjpw/EKWouQ1rwH98buq/x6pJ8kG4bHhwBBuCLgjgQeBCChvZLfn8P+Ll+0xBS6Ccbm8BZXYrC2VuaOJrpnNPA5LBoPaMxGncg2qAQVvv8AwfwO61/z0V/C54+dkGsqCSbuHtGLYcX2t7Yj49pNm/7rJA2/QdXPA4kDxQdemb74esIORK08HD1hB3QEBAQEBAQEBAQEBBFt4+yTcVoZIdBK3rwuPKQDQE+9cLtPjfkgrDAqh2Kwe1ZupidGDHldoZ4maWueMjf/ANxuJuk1PhztbtKBrtJ41eavxR/qCbXwtc4RhrjUMOUsaCSB+sHgcCFt1vhW2jH3+jTw+mXHExfpX6vlgzDWX9sSuIZYdGNLgW6z7cddO3RaaRfNWd53mI6Q9au/6au+OvWfNLIYmsaGtADRwA4KkyZL2ttb/wCOeyZbZJ3vO8vJVQCRpaTbmCOLXDg4eBXY2xxkxRHntGyRps04r7+Xn9kq3S0ftur6R7be19XtPKTUNt3H0h3BQs+qmcPJPxdpWmn0cRn54+HvC7FVLhTHsjseyw01G06vd00nwWXawHxcSfkoKEQEBAQcoOEG0+5bHvbmEwhxu+D8g7jfqgZCb9rSPUggHslvz+H/ABcv2mIKXQWx7HFo/CVT3Uzv+SNBsWgj+32A/hDDqqnHpOZdl/fsIcz6QB5oNP5oixzmuBDgS0g8QRoQfNBzTzujex7CWua4OaRxDmm4I8wg2R2d31YfNA01bnQTBvXbkc5pIGpY5oOh7Dqs7MKy3wbwo8VfDFTBwgiJdmcLF7zpmy8gBwvrqeCwyrjMUFm7gcENRiZnIuymYXXvwe8FjB6s58kGyqAgICAgICAgICAgICCtt6G759W5tbh7ujrYrEZTl6UN4a8pByPPgeRAQbDNoqOsDoMQYygrmEgy9HkjlPE9OLDI6+tz23vrZStPqZxW7bwianSRmrtvtLC7R7MzQzdIwBkw1HvJW++aRob9vPnqs5tRh8SLY52t/ivx6jw/+DUdvV56XHo8rulPRPb6TH8b/wAI5/Wt1502eszmja0NGbhtubfH1iXaKqmm1hZkZf05Rqe9sY1I8Svdtf2rWYrH17szg0+D5tt59IXnuwwM0tC1zyXSTWle4gA2IAYLDsaB6yoGed7z13+q708R4cbRt9EuJWpuakbw8SlxDEqqcMkLC/JH1TpGzqttpwPHzQRz2lL+zf8ANd9yC4vY87NZn1dTPECGtbCwPaDqSHvNnDkA0X/iKC7fwVT/ALCL+Wz7kD8FU/7CL+Wz7kGr29fZx1Li1U2KJ3RvcJmZWki0gzOAsNAH5hblZBEfaUv7N/zXfcgs/cHi0lLiDoJGvEdQ2wu11hIy7mns1GYeYQZX2SMDnz4fla51o5eAJ/WZ2IKb9pS/s3/Nd9yC1vY6wPbiNTmY4f8ATHiCP8yPtQbCoCCq95+6duIPdU0RbHUH02HRkvfcei/v4Hn2owoTG9nquieW1VPJEQbXc05T8F46rvIlGWMQAEEz2Q3ZYhiLhaJ0MXOWZpaLfwNNnP8ALTvCDZPY/ZeDC6ZsFONL5nvPpSPOhc71AW5AIM4gICAgICAgICAgICAgIIrtpsBRYqLzx5ZQLNmZo8dgPJw7igq+p2BxvCwW0UjKynvfonBrh26wS6A/AN0mImNpeL0reNrRugOKRPdUTSYrS1MWYEMEUeRsZvpZkgsWDXS448V6+5WsUjavRnN19S6urY6WYPkabkPAaHBrNfygPFpAtob3I4rTfFF7c0oeXh2LJfn7T/1bNtFlsTocoyICAgICAgICAgIPJX4nBALzSxx9mdwF/AE6r3XHa/ww8XyUp1tOzAz7wKBht0rnfBjeR67KRXQ5p8ka2vwR+5827xKAn03jxif9yzOgzejzHEcE+bLYftNRzkCKojLjwaXWcfBrrErRfBkp8VW+mpxXnatoZSSNrgQ4Ag8iLj1Fam9iarZSglN5KKmcddXQxnjx5JuPZSYRTw/moImfAjaPqCD1vcGglxAAFySdABxJKDwfh+k/eoP5zPvXvw7+ktfi09YPw/SfvUH85n3p4d/STxaesPrS4rTyuyxTxPda9mSNJt22BWJpaOsw9ResztEvYvL0IOHOAFybBDdg67a+hhJD6lhI5Mu4+HVvqt9dNlt2rKPfVYa97Qxx3i0Hv5P5TvuW39Bm9Gn2jg9X1p9v6B5t0pb8KN4HrsvNtFmjyeq6/BP7mfocRhnF4ZWSDnkcDbxsdFHtS1fihJpkreN6zu9S8vYgICAgICDhzQdCLjvQfCKiiY4uZGxrrWu1rQbdlwEHoQEBAQEBAQEBAQdJpWsa5zyGtAJJJ0AHEkpETM7QxMxEbyq7aneG95dHRHIzgZLdZ3wQfRHfx8Fb6fQRHvZP6Uup4lPw4v7QOaVz3Fz3FzjxLjcnxJVnWsVjaI2VNr2tO8zu6LLyIBCMpJs5tnU0ZALjLFzY88B/A46j6lDz6KmTrHSU3T6/Ji6T1hb+B4xFWQtlhNwdCDxaebXDtVJlxWx25bOgxZa5a81WQWtteLGv0ao+Kk+wV7x/HH3h4y/Bb7S14aNF1DkJc2RhLN2A/wDUWfFyfUFB4j8r8rLhnzvwudUToWE2p2jioIsz+s91wxg4uI+po5lb8GC2a20I+p1NcNd5/CnMb2hqKxxM0hy8mN0YPk8/Eq9xaamKPdhzufV5cs9Z6ejFLejCAg+kE7o3B0bnNcODmkg+sLzasWja0Pdb2rO9Z2WbsPt0ZnNgqz1zoyThmPvXgcHdh5/XUavRcnvY+y70ev5/cyd1ghVq1coCAgICAgxu0eMsoaWapla5zI25nBlsxFwNLkDn2oK4/H3h/wC71fzYv/sQTzY7aiLFKUVEDHsYXObaTKHXbxPVJFvNBFMb30YdTymJgmnIOUmFrct+FgXOGbXsQSDYXbeDF45X08crOjcGuEgaNSCRYtcQeCDA7S74aKgq5qaWCoc+IgEsbHlN2h2l3g8D2IO2z++TDauVkR6WFz3ZWmZrQ0k8AXNcQLnTVBJdtNqosKphUTske3O2O0YaXXcCQesQLadqD0bKY/HiNJFVQte1kmawfbMMrnMN8pI4tPNBl0BBV29HaIvf7Uid1W2MpHN3EM8ANT327Fb8P08beJb8KXiWpnfwq/lXqtFMIM9gmyNXWNzxR2ZyfIcoPweZ8bWUXLrMWOdt90zDocuWN4jaHur93tdE0ua1kltbRu63kHAXWunEMVp2no25OGZaxvHVFXtIJBBBGhBFiD2EHmpsTExvCvmsxO0uqywkWw2OmjqmXP5KQhkg5amwf4g/RdRNZgjJj384TtDqJxZIjyleAXPulePG/wBGqPipPsFe8Xxx94eMvwW+0teRwC6hyAjCWbsPdFnxcn1BQeI/K/Ky4Z878LmVC6FSG3+Imevm16sZ6JuvveP+666DRY4piifVzXEMs3zTHojimIL04fRPnljijF3vOUXNh5nsXjJeMdZtZsxY7ZLRSveU4j3Wy261SwHsDHEeu4+pV3tOPKq19kz52/xG9pNlaihsZQHMJsHs4X7CDqCpWDV0zdO0oWp0d8HWesMEpSG5Btw+hJjdmJmJ3he+x2Kmro4ZHenYtf8ACb1SfPj5rm9Ri8PJNXVaXL4uKLM2tCQICAgICCI72fcav+K/+TVmGJU1uu2gr6allZSYX7bYZS4vyuOV2VoyaDsAPmsMry2UqpquhzVNN7Vkf0jXRgEZRctDrHtGqCjKPBMW2bqZZm0bZ4gC0yZM7CwdbOC05o+Gt7eayLV3X7ewYr0zW04gnaA57W2Ie29g4OABNuwjS44rAqbayufT7VTSxwGd7JmkRC93noWjKLA9vYeCDo1/4ex6Bs0UdCRla6PK7MTES8tOg/KkEjUDRo8ws32QnuQ3/uIvsyIMpuR9wqL/AFv+eVJE6QefEKoQxSyO4MY558Ggn+izWs2tEQ83tFazaWvE8zpHue83c4lx8SbldRSsVrEQ5C9ptabT5vmvTyzWx+Ee3KyKNwuzV7/gt4jzNh5qPqsvh45mO6Vo8Pi5Yiey9oow0ANAAAAAHAAcAAuc33dREbdHcoygu2uwzqyZstOY2OItJnuMxHBwsDrbTyCsNLrYxV5bdVbrNB41uavSfNHvxYVf7WD1v/tUr2lj9JQ/ZWT1hwd2FX+1g9b/AOxPaWP0k9lZPWFpYbG9sMTZSC8MaHFt7EgAG1+Sp7zE2mY7LykTFY37umN/o1R8VJ9grOL44+8MZfgt9pa8jgF1DkBGEs3Ye6LPi5PqCg8R+V+Vlwz534XMqJ0KgtqYDHXVbTx6V58nHMPoK6TSzvirMOW1lds1vuxS3or70VU+GRkkZs9hDmnvC83pF6zWXvHknHbmjvCxsJ3nssBVQuB5uisR4lpII8rqpycNtHwT0XOLite2SGfO0WG1zOjkljc02OSW7db6elbW/Yos4M+Kd4ifwmRqNPmjaZifu+8eyWHuF200RHaLn+q8zqM0d7S9RpcE9qw7f4OoP3WP1H70/U5f5Sz+lw/xhk8Nw6KnZkgYGNuTYcLniVqte153tLbSlaRy1h615exAQEBAQYDb3CZK3Dqqnhy9JIzK3MbC9wdSswKv2V2Q2jwyJ0VI+kaxzy85nBxzEAcS3sAWBZuyDMRFNIMTdGZ87spitlyZRlvYDW90YQE0G1jY3QmWneHAjpCWEgEW4lo+kFZGX3SbuH4T001RI100jQzLHctYy+YjMQCSSBy5LDLHS7v607R/hAdH7X6Zr/T69hGGejbt70HXeHu6rJ8Vhr8O6IECNzs78p6WM6H0TcFoaPIoJJvT2bqcUw5kMAYJeljkcHPs0Wa7MA62upQZHdrgcuH4ZTU1Rl6RnSZshu3rSPeLG3Y4IJOgj+30hbhtURzaG+TnNafoKkaSN81UbWTtgt9lGLo3KiCe7oI71NQ7siA9bh9yrOJz7tYW/Ca+9aVrKnXiIbc7WSYe+FscbH5w4nMTplIGlvFS9Lpozb7ztsg6zVzg26b7ox+NGo/d4vW9TfZlf5IXtaf4/wCn40qj93i+c9Y9mV/ke1p/j/p+NGo/YRet6ezK/wAj2tb+Kf7K4q6rpIpntDS7NcNvYWcW8/BVufF4d5qtNPl8XHF3qxv9GqPipPsFecXxx94bMvwW+0teRwC6hyAjCWbsPdFnxcn1BQeI/K/Ky4Z878LnConQoBvI2UfP/wBTTtu9rbSMHFwHBze1w7OY8FY6HVRT3LdvJV8Q0k5Pfp381WFXXfsoZiYnaXCMCAg9VBiM0BvDK9h/hcQPMcCtd8VLx70NuPPkxz7s7J5s3vJdmaytaCDYdK0Wt3vb2d49Src/D9o5sf8AS20/E955csflZUUgcA5pBBFwQbgg8wVVTExPVbxO/V3RkQEBAQEBAQEBAQEBAQEBBgdu4S/DqsDkzN8whx+gLfpZ2zVn6o2rjfDb7KKXSOVEE63RzhtXMwn0orjvLXD+hVbxOvuVstuE22vaq2FTL1WG+H87SfAk+tqtuF/uU3Fv2/lXitVKICC7d3HubT/6n/I5c/rvn2dPoPkVZnG/0ao+Kk+wVHxfHH3hJy/Bb7S15HALqHICMJZuw90WfFyfUFB4j8r8rLhnzvwucKidCII/jux9JWEuezK8/rxmzvPkfMKRi1WTF2lFzaPFl6zHVCsQ3YTNuYJmPHIPBafC4uPPRT6cSj90K3Jwqf2W/tHa/ZGuhvnp3kdrLOHj1dfWFLprMVvNDvoc9P2sK5pBsQQewix9SkRMT1hFmsxPWHVZYEFo7pMVL45adxJ6Oz2X5NdoWjwOvylTcRxRW0WjzX3C802pNJ8lhKtWogICAgICAgICAgICAgICD5VUAkY9juDmlp8CLFZrO07+jzaN42a9YjROgmkif6THFp8uB8xqunxX56xaPNyebHOO81nyeZe2p7MHxF9LPHNH6THXtyI4Fp7iFrzY4yUmst2DLOK8Xhd2BbSU9YwOjkAdzY4gPae8cx3hc9l098c7TDpsOox5a71l98WoaWQB1UyJwaDYyZdBxOp8F5x3yV+Dd6yUx2j34hVW2+JUTy2KhhjABu+VrAM1tA1p97zvz0VzpMeaPeyT+FHrcuCfdxRH3RNTlaILt3ce5tP/AKn/ACOXP6359nT6D5FWZxv9GqPipPsFR8Xxx94ScvwW+0teRwC6hyAjCWbsPdFnxcn1BQeI/K/Ky4Z878LiqM2R+T0spy34ZraX81RR36ugntOyoDvFrxoTFcaH8nz+cryOH4ZjfqoLcSzxO3Rx+Mev7Yv5f/lZ9n4fq8+0830ZfZfeFK+paysdGI3AgODbZXaZS439HiPMKPqNBWtN8fdJ0vEbWvy5OyzGuBAINweBCqlxE7sBtnh1LJTSvqWtGVri1+gcHW0ynidbac1I02TJF4iiNqseO1J51GhdG5YQT3dDETU1DuQiAPi5wI+yVWcTn3awt+Ex71pWsqdeCAgICAgICAgICAgICAgICCAbytlTMPbMDSZGi0jRxc0cHAc3D6R4Kx0Opik8lu0qviGk548SveFVq6UAgIzEzDs+RzrZiTbtJP1rEViO0Mze095dVl5EBBdu7j3Np/8AU/5HLn9d8+zp9B8irM43+jVHxUn2Co+L44+8JOX4LfaWvI4BdQ5ARhLN2Huiz4uT6goPEflflZcM+d+FzKidCp/eLs06nndPG09DIbkjgx54g9gJ1HjZXeh1EXryT3hQcR0s0t4le0/4hqsFWIPZS4tURDLFPKxvY2RwHqBWu2HHbrNYba58lY2i0/2+dXWyym8sj3n+N7nfWVmuOlfhiIeb5b3+KZl517eHLQSQALk6ADifALEzt1lmI3naF1bvsBNHS/lBaWU53j3ot1W+IHHvJXP6zP4t+naHTaHT+Dj6957pQoqYICAgICAgICAgICAgICAgICCG7TbAQVJMkJ6GQ3JsLscTzc3ke8fSpuDW3x9J6wr9Rw+mXrHSVe4nsbWwE5oHPb76PrDxsNR5hWmPW4bee33VOTQZqeW/2Yd9HINDG8eLHfct8ZKesI04rx5S+lPhk8hAjhkcT2Md9yxbNjr3mGa4Mlp2ispTgW7qpmINR+RZzGhkPg3gPP1KFm4jSsbU6yn4eGXtO9+kPftpsU8OpxQwEsbGWusRe4N8zi46k349y16TWR73iS3azQzPL4UI3/gvEP3Z3zmf3KX+tw/yQfZ+f+K1th6KSChhjmaWvbnu020u9xHDuKptVet8s2r2X2kx2piitu7KYpEXwTNaLudG9oHaS0gBaaTtaJn1bskTNZiPRS42HxD92Pz4/wC5X367B6uc9n5/Rz/gfEP3c/Pj/uWf12D1PZ+f0SHYPZirpq1sk8JawMeL5mHUjTQOuoet1OPJj2rKboNLlxZd7R5LQVUuXzqIGyNc17Q5rhYgi4IPEELMTMTvDExFo2lXWP7s7kuongDj0chNh3Nf2ePrVnh4jMdMkb/VU5+FxM7452+iF12zNZBfpKeQAc2tzD1turCmqxW7WVt9Hmp3qx5pZB/lv+a77lt56+rR4d/SX0gw2d5AZDI4nsY77l5nLSveYeq4Mlu1ZZ3Ddg66a14xE3tkNj80XP1KNk1+Gvad0rHw7Nbv0WDstsPBRkSPPSzDg4iwb8BvLxOqrNRrL5enaFtptDTD17ylaiJwgICAgICAgICAgICAgICAgICDhAQgRiRDyFiGRZIEBGIcoyIOEBGHKMiDhByg4WXmRYZhwhZyFhlysj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IQEBAUEBIVFhUXFRYVFxgVFRceGBgYFxgWFhgWFhUYHCggHBolGxgaITMhJSorLy4uFyEzODMsNygtLisBCgoKDg0OGhAQGywkICQsLCwsLSwsLCwsLCwsLCwsLCwsLywsLCwsLCwsLCwsLCwsLCwsLCwsLCwsLCwsLCwsLP/AABEIAKEBOAMBEQACEQEDEQH/xAAcAAEAAgIDAQAAAAAAAAAAAAAABgcFCAECBAP/xABNEAABAwIDBAYCDAwFAwUAAAABAAIDBBEFEiEGBzFBEyJRYXGBMpEIFDVScnOCkqGxstEVFyMzNEJTVGKTwdIWQ4OisyR04SVjwtPw/8QAGgEBAAIDAQAAAAAAAAAAAAAAAAQFAQMGAv/EADIRAQACAQIEAwcFAAEFAAAAAAABAgMEEQUSITETQVEVIjIzYXGBFEJSkaEjscHR8PH/2gAMAwEAAhEDEQA/ALxQEBAQEBAQEBAQEBAQEBAQEBAQEBAQEBAQEBAQEBAQEBAQEBAQEBAQEBAQV/im8LosTlpoWOqmtp2WjpmZ39O6RwIfIDla0My3vwussOavFsZdG+aVtHh0DQS507jNIByJDCGDwuUZeHCcWq6lglgqq6qiNwH01NQxsJaSDb2w8O4g8kYZ2PaiSmaRUUeJPAsc7oYH6Hj+jOPDw9abDrQ70cKlfkNV0bwbETMfHY9hLwAD5rDKWUtVHK0Pie17Twcxwc0+BGiD7ICAgICAgICAgICAgICAgICAgICAgICAgICAgICAgIPBjmMQUUD56mQRxt4k8zya0cS48gEFdY5is1YI5MQM1JQyGzKeI2qZm8c9Q4EGOO1uo3Xrar1EbzER5zsj59RTDtN/NHNmdozRQTsoYo4hJPK8usXENDiyNoBNhlY0cb6knmtd8nh5Ii0dFdreIXxW5KR+XnxHHZ6lrm1Ez3tdo5pPVI7C0aKwzcOz83/HMbeX/vmrrazUTO/Mi8U0uGvL6eSUU7j+UY17hkcdA4WOvZ9HYteXS5MVfe8/TyWeLPOqx8m+14S6g2rq8rXw1UhadRc5h5hwKj4Ml4ttkrvHr5oM5tZitNZmej3Vm0UdYAzEqSCobaxcG5ZRyu14Oh8LLXSb5Mm0V2iW/FxPLFv+SvRgGYA6KaR2zddL0rWh7qSQ5JS063ZmsyYDmNfNbr0mluWV1jvF6xaFpbqtp6zEaeV1bA2N8UnRZgHNL3AXcHRu9Ei4vrxJ0C1ticICAgICAgICAgICAgICAgICAgICAgICAgICAgICDyYriMVLDJNO4NjjaXOceQH1nkBzJQVLT42yvBxatAdHHK6OgpCeqHtteeUc3jjzA5a2UjT4Zy35YRtTnjDTmn8I9iWKyTyPmqH3ceZNmtHYL6Adyma7STNK0x7RETvvLm8lsuovv3RYY1HDLIyPNK1/WaIxezyTmbqeB43F+JUalsdLxaY5pjt91rfRWz0rbJ7sx/0fQ1FZJ+biZGO2Q3d2g28O5TZy6rJ8NdmuMOjxfFbd0OCVEwtNU6c2tHV/p9Sg6yb4ojxbb7+UPXtDT4vgowWHULBUmGovxyixsM3LlexHDhxC14Yrz8t/8WObLecXPi+6WxbP07fRYR3h8g+py0X1fJaaTTt9VFPFM/0/pxUYKczX0znsnaR0bxI/Nm5NuXGwN7eazTU4skbTExPl13btPxS83it4jb6Ni9mqKSCkgZM90koYDI9xu5zyLuJPjp4ALM91/DJOeBxIHisMuvTt9831hA6dvvm+sIO4N+CDlAQEBAQEBAQEBAQEBAQEBAQEBAQEBAQEBBVG9GV2IV0OGNJEMcL6ypIPEMa4xsvftA5frg8llhUGC42/2tFBG0ve0vyN/VbmIJc49+nq5Kbg1MYscxWOsq/VaeMl+fJO1YZGPADLZ1XI6Q+9Bswd2nHn2KvzaveZ396UG/Eq445cFfy5xGijgZG+Job0b2uOW1y09R1yeJsVI0uW968/LERWY6saTU5M97UyT3hkl0c2iKc0eittE1naXoaLLiM+S+XJNrb7tU9ZRbbSgPUnbys11uP8J/p6lKxZeasRPeF9wrUbxOK34ZfZ/EfbEIcfSBs7x7fNeNbbntF/p1/CBxHTeFk3jtKcbvsL9sVrC4XZEOkPiNGD16/JWjBXe27PDMPiZd57QuNTnTqG9kbj+aamo2HSMGaT4TuqweTcx+UgpjOe0+tAzntPrQbJbgcfFRhpp3Ou+mcW6nXo3kuYfC+ZvyUFnoCAgICAgICAgICAgICAgICAgICAgICAgIKAfVVdRUbRz0Q6zne1zISA2KGPNm14l7gwNFhzJXqI36PF7xSN57IZsPYCdpHWDm3PdqLesFas9ZnFMx5TCp4vvyVmOyUquUDz1LGva5p5gtPgRYq/4fp9RWOS0e5aG/Becd4sx9DVgRgSvAcy7HZiBqzS+tuIsbd6s9PnpXHtedpjon6rTXtl3pG8T1dJcdgFwHlx7GNcb93BeLavTxO8RvP2Yrw3NPfaHD8TdK0sFJM9rm2OazLg9l73VTkxU8Sc0RMR9ezdi0VcN4vOSOiNUc01BLZ7bZmi7SdCDwOYdh/qvFLR323j6rTJTFqsffeGzO67DHQ0LZJQBJMekOUkjLwZqQOWvyl7zX5rdoj7GmwUxV2r5pZUzNjY97zZrWlzj2AC5PqWpJabbU4w6tramod/myOcO5vBo8mgDyQYpAQT7cptAaPFYmuNo5/yL+y7vQPk6w+UUG0qAg8Vfi1PTlonnijLrkCSRrSQOJGY6oPL/iih/fKb+fH/AHIPbQ4jDOCYJY5ADYmN7XAHjYlp4oMNjm3WHUTiyoqo2vHFgu5w8WtBIKD2bNbS0uIxOlo5OkYHFhOVzSHAA2IcAeBB80GXQY3F8epaMXqqiKIcs7wCfAcSgjVTvZweM2NWDx9CORw07w1Nh7aHePhUxAZWxAngHkt+l4AQSaCdsjQ6NzXNPBzSCD4EIPogICAgICAgICAgICAg132WgmfT405jx0bKzPK29i4Xkse8A62Xm+K+TalPVXcSpkvi9yfui7gKfEL/AKszTr2OJv8AaA+cVOx05ckVy12iY2mGnrqNH9Y/7MrJil7iFplcOOT0R4vOnkLleLabS4bc0b22/qFfTQbRzZZ5Y+vd8HUdTJ+clEY97ELnze7+mi3xqYzbROSIj0hujUaXF8FeafWXmgwiKOezml+dhsZLOOdp62p5ka+RWyuHFjye/O9ZjukX1d8uCbU6TE+XozDIw3QADloAPqU+lsPJN6bTEeiptmvbrMy9DW2XJarV5M997T08o8keZ3l1GzIxKemh4EyNuexlwZP9oNu+y96a+9ZrP3hacKz2rk8PylsVFGGta1osAAAByAFgFvdGrvfvtB7Uwt0TT16l3RDuYBmkPqs35aDWNBLt12zbcSxGOGQXjDHvf4Bth/uLUEbxOidTzzQv9KN7ozpbVpIvbyQfCKQtcHNJBBBBHEEaggoNxNiccGIUFLUaXfGM4HKRvVePnAoM4goT2S35/D/i5ftMQUugnWze2zsOwepgp3WqJ6g9YHWOMRsBeP4idB4OPJZEHe8uJJJJJuSeJJ4kntWBsR7HH3Nqf+5d/wAcaz5MebG72N7L4ZJKPDXWe0lss3EtcNCyLvHAu5Hh2rDKjKmpfK4vke57jxc9xLj4k6lB8kBBntl9r6zDZA+lmLRfVh1jd3OYdPMWPeg2e2A2yixelEsYyyNOWWO9yx3cebTxB+4oJOgICAgICAgICAgICCgtlPyEu1FK8gWbJMNeUb3G+vKxC34LRXJWZ7btGorNsdqx3mEE2jifNF0uXKxh6oLeu5p0LyeQ4aeak6vnyx4s9I7Qh6Lw8M+Dvvae/ozmA1YmhY4WFhlIHAOHHQdvHzUXW6mJ01aREdZ6/hWcSx2pl6zvE9mTVKrXixaEuZdv5xpzsPY5vLwPDzVjocF8sW69Ij/U3Q5Ypk2t2npLtDUCVrXt4EA/ePI6eSvtBgx4sM7T0nv/AOHnLgnHkmj5S4vDH6cjOfO5004BVuq0Om33pfb6d3qugzX7VWZubhZO2aqbct/NMJaRqLF5F/IX8VBx4uSZ6rjQaK2CZtdZi2rNrHv02g9t4o6JpvHTN6Idmc6yEedm/IQVygvn2N+DZYqyrcPTc2FhPYzrPI7iXNHySghu/jBfa+LOkaLMqGNl7s46jwPNod8tBXCC8/Y5bQ6VNE8/+9F9mQD/AGnzKC8EFCeyW/P4f8XL9piCl0BBLMH3cYpVsa+KkfkcLhzy1gI5WDiD9CCztmYqrAMAxN1TGYpulPRatNzI2ONrwWngDc+Sywod7iSSSSSbkniSeZKwy+2H0jp5Yoo/Tke2Nt+GZ5DRfzKDa3Zrdzh1FC1gpo5X2GeSVgc55tqetew7hogrHe1usLJopcKpnFsmYSRRi7WOFrOaP1Qb8O5BAPxd4r+4z/N/8rOwsLcngGJUGIu6elljhlic15cOrdtnMJ148R8opsxuvlYZEBAQEBAQEBAQEBBSm2MIwzaWnqni1NWN6KUn0esOjeHdw6j/ACKzEsTG8bMPjOF9BNUQP1AJb4sPokX7iFJ4hmvaMd4+Hz+7lc0W0+fp5Sg2ESOoqt0Uh6j9O4+8f/TzUa2KL7Vmdt11qKV1en5q9+8JiZAASTYDjfl4qPm0GbHfk2/Pk5uuO1rcsR1YSpxoyEtpIzK4cX8GDz5qZpJvp5nlnff+lri4fXHHNntt9GNGDSueGzylrX53BsZ6uYnMWWOnDUceBUqNNfnit52iyf8AqsfJNscb8rK0ezsAc0MizvJAGYk3J0Ay8OPcp1dFhpG89dldbiGfJPLXpv6NkNnMJZR0sMEYADGgaAAE8XGw7TdUl7RNpmF/jrNaxEum1eMtoaKpqX8I4y4X5uOjG+JcQPNeXtpvUzuke97zdznFzj2lxuT6yg+SC6thd7dBhtBT0xp6guYCXlojsXuJc4i772uUGD3r7waPGIYBDDMySJ5IMgjsWuFnC7XE8QEFYoM9sNjpw/EKWouQ1rwH98buq/x6pJ8kG4bHhwBBuCLgjgQeBCChvZLfn8P+Ll+0xBS6Ccbm8BZXYrC2VuaOJrpnNPA5LBoPaMxGncg2qAQVvv8AwfwO61/z0V/C54+dkGsqCSbuHtGLYcX2t7Yj49pNm/7rJA2/QdXPA4kDxQdemb74esIORK08HD1hB3QEBAQEBAQEBAQEBBFt4+yTcVoZIdBK3rwuPKQDQE+9cLtPjfkgrDAqh2Kwe1ZupidGDHldoZ4maWueMjf/ANxuJuk1PhztbtKBrtJ41eavxR/qCbXwtc4RhrjUMOUsaCSB+sHgcCFt1vhW2jH3+jTw+mXHExfpX6vlgzDWX9sSuIZYdGNLgW6z7cddO3RaaRfNWd53mI6Q9au/6au+OvWfNLIYmsaGtADRwA4KkyZL2ttb/wCOeyZbZJ3vO8vJVQCRpaTbmCOLXDg4eBXY2xxkxRHntGyRps04r7+Xn9kq3S0ftur6R7be19XtPKTUNt3H0h3BQs+qmcPJPxdpWmn0cRn54+HvC7FVLhTHsjseyw01G06vd00nwWXawHxcSfkoKEQEBAQcoOEG0+5bHvbmEwhxu+D8g7jfqgZCb9rSPUggHslvz+H/ABcv2mIKXQWx7HFo/CVT3Uzv+SNBsWgj+32A/hDDqqnHpOZdl/fsIcz6QB5oNP5oixzmuBDgS0g8QRoQfNBzTzujex7CWua4OaRxDmm4I8wg2R2d31YfNA01bnQTBvXbkc5pIGpY5oOh7Dqs7MKy3wbwo8VfDFTBwgiJdmcLF7zpmy8gBwvrqeCwyrjMUFm7gcENRiZnIuymYXXvwe8FjB6s58kGyqAgICAgICAgICAgICCtt6G759W5tbh7ujrYrEZTl6UN4a8pByPPgeRAQbDNoqOsDoMQYygrmEgy9HkjlPE9OLDI6+tz23vrZStPqZxW7bwianSRmrtvtLC7R7MzQzdIwBkw1HvJW++aRob9vPnqs5tRh8SLY52t/ivx6jw/+DUdvV56XHo8rulPRPb6TH8b/wAI5/Wt1502eszmja0NGbhtubfH1iXaKqmm1hZkZf05Rqe9sY1I8Svdtf2rWYrH17szg0+D5tt59IXnuwwM0tC1zyXSTWle4gA2IAYLDsaB6yoGed7z13+q708R4cbRt9EuJWpuakbw8SlxDEqqcMkLC/JH1TpGzqttpwPHzQRz2lL+zf8ANd9yC4vY87NZn1dTPECGtbCwPaDqSHvNnDkA0X/iKC7fwVT/ALCL+Wz7kD8FU/7CL+Wz7kGr29fZx1Li1U2KJ3RvcJmZWki0gzOAsNAH5hblZBEfaUv7N/zXfcgs/cHi0lLiDoJGvEdQ2wu11hIy7mns1GYeYQZX2SMDnz4fla51o5eAJ/WZ2IKb9pS/s3/Nd9yC1vY6wPbiNTmY4f8ATHiCP8yPtQbCoCCq95+6duIPdU0RbHUH02HRkvfcei/v4Hn2owoTG9nquieW1VPJEQbXc05T8F46rvIlGWMQAEEz2Q3ZYhiLhaJ0MXOWZpaLfwNNnP8ALTvCDZPY/ZeDC6ZsFONL5nvPpSPOhc71AW5AIM4gICAgICAgICAgICAgIIrtpsBRYqLzx5ZQLNmZo8dgPJw7igq+p2BxvCwW0UjKynvfonBrh26wS6A/AN0mImNpeL0reNrRugOKRPdUTSYrS1MWYEMEUeRsZvpZkgsWDXS448V6+5WsUjavRnN19S6urY6WYPkabkPAaHBrNfygPFpAtob3I4rTfFF7c0oeXh2LJfn7T/1bNtFlsTocoyICAgICAgICAgIPJX4nBALzSxx9mdwF/AE6r3XHa/ww8XyUp1tOzAz7wKBht0rnfBjeR67KRXQ5p8ka2vwR+5827xKAn03jxif9yzOgzejzHEcE+bLYftNRzkCKojLjwaXWcfBrrErRfBkp8VW+mpxXnatoZSSNrgQ4Ag8iLj1Fam9iarZSglN5KKmcddXQxnjx5JuPZSYRTw/moImfAjaPqCD1vcGglxAAFySdABxJKDwfh+k/eoP5zPvXvw7+ktfi09YPw/SfvUH85n3p4d/STxaesPrS4rTyuyxTxPda9mSNJt22BWJpaOsw9ResztEvYvL0IOHOAFybBDdg67a+hhJD6lhI5Mu4+HVvqt9dNlt2rKPfVYa97Qxx3i0Hv5P5TvuW39Bm9Gn2jg9X1p9v6B5t0pb8KN4HrsvNtFmjyeq6/BP7mfocRhnF4ZWSDnkcDbxsdFHtS1fihJpkreN6zu9S8vYgICAgICDhzQdCLjvQfCKiiY4uZGxrrWu1rQbdlwEHoQEBAQEBAQEBAQdJpWsa5zyGtAJJJ0AHEkpETM7QxMxEbyq7aneG95dHRHIzgZLdZ3wQfRHfx8Fb6fQRHvZP6Uup4lPw4v7QOaVz3Fz3FzjxLjcnxJVnWsVjaI2VNr2tO8zu6LLyIBCMpJs5tnU0ZALjLFzY88B/A46j6lDz6KmTrHSU3T6/Ji6T1hb+B4xFWQtlhNwdCDxaebXDtVJlxWx25bOgxZa5a81WQWtteLGv0ao+Kk+wV7x/HH3h4y/Bb7S14aNF1DkJc2RhLN2A/wDUWfFyfUFB4j8r8rLhnzvwudUToWE2p2jioIsz+s91wxg4uI+po5lb8GC2a20I+p1NcNd5/CnMb2hqKxxM0hy8mN0YPk8/Eq9xaamKPdhzufV5cs9Z6ejFLejCAg+kE7o3B0bnNcODmkg+sLzasWja0Pdb2rO9Z2WbsPt0ZnNgqz1zoyThmPvXgcHdh5/XUavRcnvY+y70ev5/cyd1ghVq1coCAgICAgxu0eMsoaWapla5zI25nBlsxFwNLkDn2oK4/H3h/wC71fzYv/sQTzY7aiLFKUVEDHsYXObaTKHXbxPVJFvNBFMb30YdTymJgmnIOUmFrct+FgXOGbXsQSDYXbeDF45X08crOjcGuEgaNSCRYtcQeCDA7S74aKgq5qaWCoc+IgEsbHlN2h2l3g8D2IO2z++TDauVkR6WFz3ZWmZrQ0k8AXNcQLnTVBJdtNqosKphUTske3O2O0YaXXcCQesQLadqD0bKY/HiNJFVQte1kmawfbMMrnMN8pI4tPNBl0BBV29HaIvf7Uid1W2MpHN3EM8ANT327Fb8P08beJb8KXiWpnfwq/lXqtFMIM9gmyNXWNzxR2ZyfIcoPweZ8bWUXLrMWOdt90zDocuWN4jaHur93tdE0ua1kltbRu63kHAXWunEMVp2no25OGZaxvHVFXtIJBBBGhBFiD2EHmpsTExvCvmsxO0uqywkWw2OmjqmXP5KQhkg5amwf4g/RdRNZgjJj384TtDqJxZIjyleAXPulePG/wBGqPipPsFe8Xxx94eMvwW+0teRwC6hyAjCWbsPdFnxcn1BQeI/K/Ky4Z878LmVC6FSG3+Imevm16sZ6JuvveP+666DRY4piifVzXEMs3zTHojimIL04fRPnljijF3vOUXNh5nsXjJeMdZtZsxY7ZLRSveU4j3Wy261SwHsDHEeu4+pV3tOPKq19kz52/xG9pNlaihsZQHMJsHs4X7CDqCpWDV0zdO0oWp0d8HWesMEpSG5Btw+hJjdmJmJ3he+x2Kmro4ZHenYtf8ACb1SfPj5rm9Ri8PJNXVaXL4uKLM2tCQICAgICCI72fcav+K/+TVmGJU1uu2gr6allZSYX7bYZS4vyuOV2VoyaDsAPmsMry2UqpquhzVNN7Vkf0jXRgEZRctDrHtGqCjKPBMW2bqZZm0bZ4gC0yZM7CwdbOC05o+Gt7eayLV3X7ewYr0zW04gnaA57W2Ie29g4OABNuwjS44rAqbayufT7VTSxwGd7JmkRC93noWjKLA9vYeCDo1/4ex6Bs0UdCRla6PK7MTES8tOg/KkEjUDRo8ws32QnuQ3/uIvsyIMpuR9wqL/AFv+eVJE6QefEKoQxSyO4MY558Ggn+izWs2tEQ83tFazaWvE8zpHue83c4lx8SbldRSsVrEQ5C9ptabT5vmvTyzWx+Ee3KyKNwuzV7/gt4jzNh5qPqsvh45mO6Vo8Pi5Yiey9oow0ANAAAAAHAAcAAuc33dREbdHcoygu2uwzqyZstOY2OItJnuMxHBwsDrbTyCsNLrYxV5bdVbrNB41uavSfNHvxYVf7WD1v/tUr2lj9JQ/ZWT1hwd2FX+1g9b/AOxPaWP0k9lZPWFpYbG9sMTZSC8MaHFt7EgAG1+Sp7zE2mY7LykTFY37umN/o1R8VJ9grOL44+8MZfgt9pa8jgF1DkBGEs3Ye6LPi5PqCg8R+V+Vlwz534XMqJ0KgtqYDHXVbTx6V58nHMPoK6TSzvirMOW1lds1vuxS3or70VU+GRkkZs9hDmnvC83pF6zWXvHknHbmjvCxsJ3nssBVQuB5uisR4lpII8rqpycNtHwT0XOLite2SGfO0WG1zOjkljc02OSW7db6elbW/Yos4M+Kd4ifwmRqNPmjaZifu+8eyWHuF200RHaLn+q8zqM0d7S9RpcE9qw7f4OoP3WP1H70/U5f5Sz+lw/xhk8Nw6KnZkgYGNuTYcLniVqte153tLbSlaRy1h615exAQEBAQYDb3CZK3Dqqnhy9JIzK3MbC9wdSswKv2V2Q2jwyJ0VI+kaxzy85nBxzEAcS3sAWBZuyDMRFNIMTdGZ87spitlyZRlvYDW90YQE0G1jY3QmWneHAjpCWEgEW4lo+kFZGX3SbuH4T001RI100jQzLHctYy+YjMQCSSBy5LDLHS7v607R/hAdH7X6Zr/T69hGGejbt70HXeHu6rJ8Vhr8O6IECNzs78p6WM6H0TcFoaPIoJJvT2bqcUw5kMAYJeljkcHPs0Wa7MA62upQZHdrgcuH4ZTU1Rl6RnSZshu3rSPeLG3Y4IJOgj+30hbhtURzaG+TnNafoKkaSN81UbWTtgt9lGLo3KiCe7oI71NQ7siA9bh9yrOJz7tYW/Ca+9aVrKnXiIbc7WSYe+FscbH5w4nMTplIGlvFS9Lpozb7ztsg6zVzg26b7ox+NGo/d4vW9TfZlf5IXtaf4/wCn40qj93i+c9Y9mV/ke1p/j/p+NGo/YRet6ezK/wAj2tb+Kf7K4q6rpIpntDS7NcNvYWcW8/BVufF4d5qtNPl8XHF3qxv9GqPipPsFecXxx94bMvwW+0teRwC6hyAjCWbsPdFnxcn1BQeI/K/Ky4Z878LnConQoBvI2UfP/wBTTtu9rbSMHFwHBze1w7OY8FY6HVRT3LdvJV8Q0k5Pfp381WFXXfsoZiYnaXCMCAg9VBiM0BvDK9h/hcQPMcCtd8VLx70NuPPkxz7s7J5s3vJdmaytaCDYdK0Wt3vb2d49Src/D9o5sf8AS20/E955csflZUUgcA5pBBFwQbgg8wVVTExPVbxO/V3RkQEBAQEBAQEBAQEBAQEBBgdu4S/DqsDkzN8whx+gLfpZ2zVn6o2rjfDb7KKXSOVEE63RzhtXMwn0orjvLXD+hVbxOvuVstuE22vaq2FTL1WG+H87SfAk+tqtuF/uU3Fv2/lXitVKICC7d3HubT/6n/I5c/rvn2dPoPkVZnG/0ao+Kk+wVHxfHH3hJy/Bb7S15HALqHICMJZuw90WfFyfUFB4j8r8rLhnzvwucKidCII/jux9JWEuezK8/rxmzvPkfMKRi1WTF2lFzaPFl6zHVCsQ3YTNuYJmPHIPBafC4uPPRT6cSj90K3Jwqf2W/tHa/ZGuhvnp3kdrLOHj1dfWFLprMVvNDvoc9P2sK5pBsQQewix9SkRMT1hFmsxPWHVZYEFo7pMVL45adxJ6Oz2X5NdoWjwOvylTcRxRW0WjzX3C802pNJ8lhKtWogICAgICAgICAgICAgICD5VUAkY9juDmlp8CLFZrO07+jzaN42a9YjROgmkif6THFp8uB8xqunxX56xaPNyebHOO81nyeZe2p7MHxF9LPHNH6THXtyI4Fp7iFrzY4yUmst2DLOK8Xhd2BbSU9YwOjkAdzY4gPae8cx3hc9l098c7TDpsOox5a71l98WoaWQB1UyJwaDYyZdBxOp8F5x3yV+Dd6yUx2j34hVW2+JUTy2KhhjABu+VrAM1tA1p97zvz0VzpMeaPeyT+FHrcuCfdxRH3RNTlaILt3ce5tP/AKn/ACOXP6359nT6D5FWZxv9GqPipPsFR8Xxx94ScvwW+0teRwC6hyAjCWbsPdFnxcn1BQeI/K/Ky4Z878LiqM2R+T0spy34ZraX81RR36ugntOyoDvFrxoTFcaH8nz+cryOH4ZjfqoLcSzxO3Rx+Mev7Yv5f/lZ9n4fq8+0830ZfZfeFK+paysdGI3AgODbZXaZS439HiPMKPqNBWtN8fdJ0vEbWvy5OyzGuBAINweBCqlxE7sBtnh1LJTSvqWtGVri1+gcHW0ynidbac1I02TJF4iiNqseO1J51GhdG5YQT3dDETU1DuQiAPi5wI+yVWcTn3awt+Ex71pWsqdeCAgICAgICAgICAgICAgICCAbytlTMPbMDSZGi0jRxc0cHAc3D6R4Kx0Opik8lu0qviGk548SveFVq6UAgIzEzDs+RzrZiTbtJP1rEViO0Mze095dVl5EBBdu7j3Np/8AU/5HLn9d8+zp9B8irM43+jVHxUn2Co+L44+8JOX4LfaWvI4BdQ5ARhLN2Huiz4uT6goPEflflZcM+d+FzKidCp/eLs06nndPG09DIbkjgx54g9gJ1HjZXeh1EXryT3hQcR0s0t4le0/4hqsFWIPZS4tURDLFPKxvY2RwHqBWu2HHbrNYba58lY2i0/2+dXWyym8sj3n+N7nfWVmuOlfhiIeb5b3+KZl517eHLQSQALk6ADifALEzt1lmI3naF1bvsBNHS/lBaWU53j3ot1W+IHHvJXP6zP4t+naHTaHT+Dj6957pQoqYICAgICAgICAgICAgICAgICCG7TbAQVJMkJ6GQ3JsLscTzc3ke8fSpuDW3x9J6wr9Rw+mXrHSVe4nsbWwE5oHPb76PrDxsNR5hWmPW4bee33VOTQZqeW/2Yd9HINDG8eLHfct8ZKesI04rx5S+lPhk8hAjhkcT2Md9yxbNjr3mGa4Mlp2ispTgW7qpmINR+RZzGhkPg3gPP1KFm4jSsbU6yn4eGXtO9+kPftpsU8OpxQwEsbGWusRe4N8zi46k349y16TWR73iS3azQzPL4UI3/gvEP3Z3zmf3KX+tw/yQfZ+f+K1th6KSChhjmaWvbnu020u9xHDuKptVet8s2r2X2kx2piitu7KYpEXwTNaLudG9oHaS0gBaaTtaJn1bskTNZiPRS42HxD92Pz4/wC5X367B6uc9n5/Rz/gfEP3c/Pj/uWf12D1PZ+f0SHYPZirpq1sk8JawMeL5mHUjTQOuoet1OPJj2rKboNLlxZd7R5LQVUuXzqIGyNc17Q5rhYgi4IPEELMTMTvDExFo2lXWP7s7kuongDj0chNh3Nf2ePrVnh4jMdMkb/VU5+FxM7452+iF12zNZBfpKeQAc2tzD1turCmqxW7WVt9Hmp3qx5pZB/lv+a77lt56+rR4d/SX0gw2d5AZDI4nsY77l5nLSveYeq4Mlu1ZZ3Ddg66a14xE3tkNj80XP1KNk1+Gvad0rHw7Nbv0WDstsPBRkSPPSzDg4iwb8BvLxOqrNRrL5enaFtptDTD17ylaiJwgICAgICAgICAgICAgICAgICDhAQgRiRDyFiGRZIEBGIcoyIOEBGHKMiDhByg4WXmRYZhwhZyFhlysj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4" name="Picture 6" descr="http://www.sparpointgroup.com/uploadedImages/Images/2013/argis-logo.jpg?maxwidth=800&amp;maxheight=600&amp;bgcolor=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265176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2850" y="16764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Paid Software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81001" y="1676400"/>
            <a:ext cx="3962400" cy="4953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6" name="Picture 8" descr="http://asklogo.com/images/M/mapinfo%20log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17" b="38116"/>
          <a:stretch/>
        </p:blipFill>
        <p:spPr bwMode="auto">
          <a:xfrm>
            <a:off x="1143000" y="5791200"/>
            <a:ext cx="3048000" cy="7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 descr="http://iflightplanner.com/UserFiles/Global_Mapper_Logo_1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3810000"/>
            <a:ext cx="1428750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 descr="http://www.manifold.net/png/nlogo180x6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583" y="4114800"/>
            <a:ext cx="2212254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724401" y="1676400"/>
            <a:ext cx="4111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Free and Open Source (FOSS)</a:t>
            </a:r>
          </a:p>
          <a:p>
            <a:pPr algn="ctr"/>
            <a:r>
              <a:rPr lang="en-US" sz="2000" dirty="0" smtClean="0"/>
              <a:t>Many Integrate with Each Other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4724400" y="1676400"/>
            <a:ext cx="4111625" cy="4953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utoShape 14" descr="data:image/jpeg;base64,/9j/4AAQSkZJRgABAQAAAQABAAD/2wCEAAkGBxQQEBASEBAPEhAQEBAQEA8QFA8PEA8PFBIWFhQUFRQYHCggGBolGxQUITEhJSkrLi4uFx8zODMsNygtLisBCgoKDg0OGhAQGywkHyQsLCwsLCwsLCwsLCwtLCwsLCwsLCwsLCwsLCwsLCwsLCwsLCwsLCwsLCwsLCwsLCwsLP/AABEIAOgA2QMBEQACEQEDEQH/xAAbAAACAgMBAAAAAAAAAAAAAAAABgQFAgMHAf/EAD4QAAEDAgMEBwUGBQQDAAAAAAEAAgMEEQUhMQYSQVETImFxkbHBBzJCUoEUYnKh0fAjM4KS4SRDU9KiwvH/xAAaAQEAAgMBAAAAAAAAAAAAAAAAAwUCBAYB/8QAMREBAAIBAgQDBgYDAQEAAAAAAAECAwQRBRIhMUFRYSIycYGRwRMjobHR8BQz4UIV/9oADAMBAAIRAxEAPwDuKAQCAQCAQCAQCAQCAQCAQCAQCAQCAQCAQCDEvQa3TgIPGzgoNrXIMkAgEAgEAgEAgEAgEAgEAgEAgEAgEAgEGJcg1vnAQQ58RA4oKisx9reIQRGV8smbWODfmf1G/S+v0WE3rHdjN4hIpq+zwzfDnakNvYDv8F5XJzT0eVvzT0MdK+4UjNIQeoBAIBAIBAIBAIBAXQYl4QYmUIPOmHNB6JQgyDggyugEHhKCLUVQagpa3HGt4oKt+Jyy/wAtjiPnPVZ/cdfosbXrHeWM3iO6NJHxmn/oi/7O/Ra99VWOyC2prHZGfikMP8tjd75z13+J0+i0smtamTVqnEdpXEEi6051NrTtDWnUTaWewsj5XPleb7z91v4W/wCb+CuNHWeTmnxWelieXeXU6JuQW22ktAIBAIBAIBAIBB4SgjzVQbxQVlVjTW8UEF2KyP8AcY49tjbxUV8+OnvWh7s1mWc/CB3uCgnX4Y8f0OWWJdP93+5Yf/Sw+v0e8sj7TO34b9zmr2OI6efH9Jecss2409nvscO0g28VsU1GK/u2ifmbLClxxruIUzxaQ1YdxQZyOyQLOOVYZ75IbxI/eSjyXmkbsMl5rG5emxaFmbWtLuDndc/S+n0VZl1sq7Jq1ZWbQvdpdaN9VaezUtqJlVzVj3auKgm9pQzeZaCVgwQcUls2w1PBTYa72S4q7y6NsRh/RxRt5NF+08T43XT0ry1iHQ0ry1iD9A2wWTJtQCAQCAQCAQCDXJJZBUYhiobkNUFb0UkubzuN5fEfpwWjm11KdK9f2/69iGYjjj0AJ+Y5lU+o4ha3SZ+XgziqHW44yPVwC0fxsl/dhlso6jbFg0N1l+Dlt3ebwjjbNi9/xMpun0m00b/isobYctXu8LaGrDhcEFQTe0d3rGWBjsy2x+ZvVP5araw8Rz4vdt08p6x/fg8msNbJJYc2npG8tHj9VdabjOK/s5fZnz8P+f3qwmnkt8PxlsgtfPQg6gq5iYmN4YNONQCRh0IIOS9HLK+n+zykDONxyB1b/hUut0fL7deyp1el5far2eqqVoQCCJTxdNVRM1Advnubp+dlZ6DHveJWGjx72j6uy7P0260K8XBhaEHqAQCAQCAQCDXLJYIKDEcQJO4zMnIALG1orG89hqhphH1n9Z/5N7lS6vW7x5R5fyziGqoqr9yocuptedoZxBO2j2kEd2sOfErY02ktknq8mSxSUdTWu6ocGn4j+i6LBoKUj2mE2NWHeze4BlcSe1b1aVr2hit2ezmED3VkItV7O2DOMuaewkLG1K296NxV/Yamidnd8fP4gPVVmq4XTJG9Ok/oyixjw+sErQQuYz6e+G3LaEkTulLXetFRTb3Wad140cOPY4cVYaLiOTTTt3r5fx5PJrugTY4Y7sl6rgOOhHMHiF12DPTPSL0neP73RTGyPDhzH/6ioaCLXiidoeT3DlyH1UWozRETDVz5YiNiw8WJA0ubLm5UM92KPGMrrAlexG8vYjeU3YSk6SWSQjiGN7hmfMeC6DQ02puu9HTasy7DhsVmhbzcWCAQCAQCAQCDFxsgo8XrrdUanLJeTO3WRHp4RE3edm92vZ2BUet1e/Xw8P5ZxCLNKXFc9lyzeUkQXdp8V6GMgHMqbS4eezyZLGy+Avrpd99+jBuL8e1dfptPGKvqimXY8JwdkLQGtAstl4tAwBB7ZB4WBBCraFrwbgIFKqw77PJvNHVJ6zefaO1ams0ldRTae/hP98HsTskubkCMwRcHsXGZsVsdpiU0Si1dSGAklYUpNpFc2nZKGzVDAWsO9C12rvvH7vYdbA6a3+ix208Tffbfw+7T1GeKxtCqxrFjISAcuJUebNNp2hSZcs2naCzJO579yIXdxPADmVnptLOSWWDTzklufFLELvu5vE2zb29y2dVoIpHNRsajRRWOajRiU4DLg65rQxV9ppY69XQdhcM6OKMEZ2u78RzP5krpsdeWkQ6DHXlrEOh07bBZs25AIBAIBAIBBBxCo3WlBR0bN5xldoLhvfxKrtdn2jkj5/wyiGFVNvFcrqM03skiEWR9gTyWvEby9c4xh7quqEbcwXZ/hBXUcL0+0c0+CO0uvbL4S2CJoA4C6u2C/AQeoBAIPCgrMVpw5pQKkdYGb8bjpdzfUeviqbimki+2SPhP2Z1lXxRdJ/Fm/lDOOM/7p+Zw+Xs492ulptLGOOe6DUaiKxtCqxnFi8kA5cSmbNNp2hR5cs2kq11WTdrATYEutwA1JXuDDzWjfxZ6fTzeTnsTg7SwG1y7Mk6kroceOMddoXWPHFI2g2VOBNLdApGZKrdhZPtUBjzpjIDMwkAxBt3ZX1aSA22ovy01J0lYyRaGp/i1i8Wjs6VhdFuALbba4aEGSAQCAQCAQYvOSBcxeYucGDUmyxvaK1m0+AKkhjQ0aAWXK67PPzlLEICp2Stx6o3IXHsU+nrzXgkvezyg6aofKRexsPou201OTFEIZdigZYBTvG1AIBAIMHusgpcYrw1pzQJEdL0kv2iU2ibfo2cZTpc/c8+7XV1OWsV5UGbNFI6K/GcVLyQDl5KjzZptO0KbLlm0lepqHPcI483H93K8x44iOazPT6ebyacBwAMYSRdzhdxPH/C1M+p3t0X+LFGOu0LrY+QRSOhPwnq/hOn77F1Wkz/jYq38fH4vJjaXQo2ghbDx59nCDYxlkGxAIBAIBAIBBHq32aUC9S9aVzzo0Zd5/ZWjrsnLSK+f2ZVaap93LkdRfmukhpWu9LG21RuxWVjw/HzZIhjZfezWh3IGm2ZzXZoj6EHqAQCDF7rIKfFMQDAc0CpNL0t5JP5Q91v/ACH/AK+a1s+eKRtHdBmzRSNlBjOKl5IBsB4AKizZptO0KbLlm0lepqHSO6OIEuPlxJ7F5jx7RzWZ4ME3k07M4AIxvOzccyTx/wALT1Op5ukL7DijHG0GxjLCyr5ndMoKp/Q1Ub+DjunzHr4rpOCZvex/NHeHScNl3mg9iv2CagEAgEAgEAgEAgrcXks0oKijyiJ+Yk+noqPiWT2p9IZ1RHFcxM7ykeLwJW277ua3mWjxIV5wim+SGF3SNkYN2Bg7AuoRmJAIBBi91kFRieIBgOaBTnm6Yl7zaIHIadIRw7u1a+fPFI2jugzZopHqoMYxUvJDTYDLLIAcgqHNmm07QpsuWbSVquqL3COMXcf2SexZ6fTzeWWDBNpO+xeBsbTvJAMhf138SLCw7hnkpuIY/wAOvLHkvcGKKRtC/ZHbJczaerYZLwL+1bLMDhq0h3gbq04Vk5c9fp9ejG3Y6bKVO/Cw9gXYIjCgEAgEAgEAgEAgo8df1UER+UTB90eS5fiV95t8ZSVQVRswgR9putVRD77fVdHwaPa+TC7rGBMtE3uC6FGtUAgxc6yCqxKvDAc0ChU1HTEueSIge4yEcB2cz+xr588Y49UGbNFI9VBi+Kbx3W5NGWWQAHAKhzZptKmy5ZtJXqqlz3COIbz3GwA8zyCz0+nm8ssOGbScNm9mBEzed1nuze/n2DkFfYsUY42hc4sUY42g0YJHuiVv4T5qv4pHSPn9k9WTtVyNu6VivBU7SMvCVs6W214l5Kx9nc+9A3syXdoTyEHqAQCAQCAQCDwoF7Hyg1VuQA7AuP187paoKq2QQJGMC9dF+P0XTcGjv8Ed3XcJH8NvcFfME9Bi51kFXiNeGA5oE+rqTMSXEiJpzOheflHqVBnzxjj1Q5ssUj1UGLYnvdVtg0ZZZADkFQZs03lS5cs2krVlU57hHEC57jYAce3uWWn083llhwzaTtsfsv0Y3ndaR1i53oOxX+LFGONoXOLFFIP7aMNZpwUqVVUA68vcPVVvEvdr82VWqTUrj7+9KVisRXY8P4Lu5T6f34JeezR/UcOTnea7rHO9In0hA6M3RZj1AIBAIBAIBB4UC5j6DCv4dy4zXeCWEFVzIFAlYkP9fF+JdRwbtKO7rmF+43uCvGCY51kFZiNcGA5oE+sqjMSSSImnM8XH5R+qgz5oxx6oc2WKR6l/FsT3uqywaMstAFQZ883lS5s02krVtWXOEcYLnuNgBqSssGCbSyw4ZtJz2O2W6Prv60jrbzuX3R2eavsOGMcbLnFiikOk0FEGgZKZKkVY6pQLlD/Ml7h5lVvEvdj5sqtUmpXIX96UrBYCux8/wXdyn0/vwS0+zL3X/jd5rucX+uvwj9kEult0Ug9QCAQCAQCAQeFAv4+3JBoqzdrTzA8lx2vjaUtUJVjIIEzFBaui/Eun4L2n4I7usYa7qN7gr1g14hXBgOaBOr60zE5kRtPWdzPyjt8lBmzRjj1Q5csUj1LuK4pfqssGjLLQBUOfNN5U2bLNpK1fXEkMjBc5xsANSV7g082l7hwzaTjsbsvudeTrSu953Bo+VvZ5q+w4Yxx6rnFiikerpmH0QaBkpkqxa1BorT1SgW6D35v6fVVnEp9mvz+zKrTJqVyF/elKxWIp9p32hK2dLG93ktvswZ/CvzJP5ruaxtWIQujtWQ9QCAQCAQCAQCCkx1nVQV7jeJh+6B4Zei5XilNr2+KSqKqVmECdjw3auE/fHkV0fBZ6zHp94YXdDhrg2IZ8F0KMr4rinSE9azG+870HaosuWKR6osuSKQWq3EXyno4GOIGQawFxt3BU+WbXneVZeL5J6Ik2zNdIOpA4fidGw/8Ak4KOlcVfet+6XHord5hNwLY6enO/JHvSHUh0bt0chn/9Vji1OmpHvfpP8LDHh5IOeH1vRWD2ub3ggLcx5seT3LRLPYz0OItcBYhSCyY+6CNiB6pQLuH/AO6e0DzVTxOekfCWVWl2q5K3dKxXgWNtqjdjsrHh9ObJDGxk9nNNu07O5dmiO4QeoBAIBAIBAIBBXYrHdpQUdNnG5vyuPgc/1VBxbH1384Z1aCuaSPECftl1Hxv5Pb529Ve8Ft+Zt6SwukuxQyMADrMA6zvQdq6LLlikNfJkikPcHwp1ad5xLKZhtlq88Q31P7FTmzdevdr48U5Z5rdjXGIqZm7ExrGjW2p7SdSe9VeXU9do6y360isbQrqjaSMGxeFD+dZn0Z02Msk914UN4y17iYZLjPMH6qP8W0Tu92RHQlh3osjxZ8J7uR/JXGi4xak8ufrHn4x8fP8Af4sJp5L3BcVDxY66EHUFdNExMbx2Rp+JSdQ9y9FHQ/y3nm8+QVJxW3X5fyzq0FcvKR4vAh7Xz9JM2McXAfmug4Ri9qJ+bC0up7K0u5AwdgXSI18gEAgEAgEAgEAg0VTLgoFpg3JXNOjx+Y09VocRxc+LfyZVaZG2JXG5K7W2SsFgFfbun3qdx5De/t63orPhmTkzQxv2LOEymqfDTx5BxAJ5DVx7cgSrnNknebSqtpyZNnViGwxtjjFmsaAB2BUupzT28VpWsRG0Oe7X4+QdxhOtrDUnktjQaOckvbShYNsnUVXXe5zQeAy/NdFTS46x23R7rl2xU8HWjldccDmCmTSYbxtNfobyvcEle5pbILPbqOY5jsXMcQ4fbBO8daykrbdZKqZK6qn6GRsgyBID/Q+ngui4Lq5/0W+X3j7/AFYXjxXtRXB0V76hdEja4MoW9tz4lc1xW+97JKo6oGaPXThjHOPALPHXmtsETBYjVVwOoab/AFXY8OxcmPfzRWl22hi3WgcgrBilIBAIBAIBAIBAIPHBAuY3CQd4ag3XlqxaJifERZSHAPGhHgeIXF67BOO8xKaJaFoPUHGaYSROB4gg9ymwX5bxJJK9klKRVVG/rTMdH/WX7t/BrvFdFq7RGOLR49f0aeHHy2mT7i01mPPYVz2/PkbhA2cw77XWlzs2sP56n99i7HQ44piifNDPd2vDqJrGgADILceJE0AI0QK+J0/RSB4Ghz7RxCizYoy45pPi9idhUMsbjQriNRi5LJYVeMQ70Z7j4LzT3ml4mO72VNhGJlzeiJu5rty3M3sF3VMkWpF/DbdAcakbrWtHwgDwC4/XZOa3xS1RVXMiltlim63cB77Kz0Gnm9oY2la+zPBi1vSuHWdmuvrWK1isInS2CwWQyQCAQCAQCAQCAQYucgp8ZkG6UClheKDpXQuPVceqeDX8vqqrimmjJTnjvH7f8exaInaVo4WK5K1eWdkzBzbiyxgU2C4X9mrauRvuVUULx2SxFzX91w6M+Ks76rn01a+NZn6Ttt92PLtO6djDbxP7itHDPtwylU+zWEB8pOvSO813WD/VX4Qhl1SPRSvGSCkx2K7Sgr25xMPIW8Db0XLcUx7Xt8f36pKoczLtI5hUtZ2lmXMAwhwxDfI/hBpeeXSNNgPzaf6SujwauP8AFmnj9p/v6o5jqbKl9yqLPfmskhU4xiIhYSTnbJeYcU3sSRcMpX19UNS0Oue/kuu0On/DrzSimXbsHohFG1oGgVgxWKAQCAQCAQCDwlBrdKAgjTVwHFBV1mNNaDmgWMQxYzEtYcvif8LR+vYo8uWuON5R5MkUjeSri1QBkzQaniTzPaqS+rta+6pvqZtbdd7ObTNntFI4dM0ZE/7oH/tz8ea09XpN6/iV7fsuNPm569e5ia66p5iYbL1eDGVm8COYXsTtIpMBaaaqe05Nk6zfI/n5rsuGZ4y4Ijxjp/CK0dXSKWoDgM1YsUjeQVuL23Sgp6TOE9jnD19VQcWr7U/CGdUcrmkgi6t7cVJXJMCFiWIthaS4i6yx47ZJHPcQrZKybcZc3PDgF0eg0URG89v3R2l1LYrZwU0YuOsRmrtgcGiyD1AIBAIBAIMXFBCqqndQUNZihzDQT3LG1or3l5NojupKytd8cjWDkOs79PzWrk1uOvZrX1dKqeoxSMe60yHm83Hhoq/LxG0+60smutPZAqcSe/K9hyGi0b5r27tK2W1u5dxqt3Bb93Uunxc0pMOPmlN2Y2Ykf/GkuHnNjf8Aj5E/e8lfYsMVr1XWHHyx1N7KySCwlBt8/A9/JVGu4Vv7WL6fw2YstqWvY8ZEXXPXxWrPVIlKIR6ykEg13XA3a8atPqOxbej1d9Nk569vGPN5MbvKSvmhyewuA+Jl3NPqPqur0/EdPmjpbafKen9+SOazCwbjx+V3gVt/iU84+rFHrMSkkFmxvN+TXLyc2OO9o+sGzfhcb2wu6Ru6S4kA20sFS8SyUv1rO/RnVqK5qUjTVPIY4jUBe0jeRzSuqZaucxNuSHWJ4NXVaHRRyxaeyOZdJ2L2RbA0OcLvOZJVxEbdGB5jZYIM0AgEAgEAgEGuQIKHFqeR19x4b2Fm96rC1bT2nZhasz2kmYrR1me7LERyIc3yutLJo727WamTS3t2sXqijqRm+MO/C79bLTvw3J57tW2gyIEtS5nvxub4HyUF9DlrG8whtpMlY3mEgOyv2XWnt12a23XZS0sP2mtiZqA7pHdzcx+e6PqrrQ4+q00lOsO2YBhwDRkrVZrKuwdsjSCAgR8W2WkiJdA4jjunT/C1c+kxZvejr5vYnZVMxyaA2mY4W42uPFUufg9o616s4usqbaiN2psqzJor1nbZlusIcbiOjwovwclfA3SRjkfzhSROSPAYSbRxj4wpInLPgdGdJiwmvum4UOa2SOliG5ar149twQvYCzhUDYq51wP4lj9RkfRdhwnNz4NvL+/yitHV1OjI3QrNizlnDUEf7e3mgkxzAoNqAQCAQCDwhBpkhugiyUAPBBDqMIaRogSdrMHG4+w4HyWN45qzDG0b1mCS+e0IPNq5iK732c9Fd7p/s3oOkklmI95wjb+FuZPibf0roNLTlpuu9PXau7tWGxWaFsthPsg1yQg8EFZXYHHIOs0H6IFjENgYnklo3TzGS8mInuKOo9n0g9yR31z81DOmxT/5h7vKG7YWp/5D4BY/4eHy/c3li7YOe3Wkd9LBZRpcUf8Ak3lebH4EYOmDnOcTue8SbW3r2v8ARVXFtPWYrMRt3+zKsrlwXMTG0pHi8C/jzOjkjlHwuF+45H0V5wXNy5eSfFheD7g9VvRg9i6hG1TS7z93vUOe80pNoewgVW4wEkuy7VT24peJ26fRlysNmcaEznNHwmyuNPeb462nvLGTc05KZ49QCAQCAQCAQYvGSBV2kgu0oOI4vLuNcwase9luNw4iyooxbZpj1U0Y/wAyfi6nsJhPQwxMIza0b3a85uPiSrusbRst6xtGzoVO2wWTJtQCAQeWQeFgQedEEGmpiG6UC7Ti0rxzb5FaHEa744n1ZVaJRmVxuSNrSlYLARcRpRIwtPEEKXDlnHeLR4EsNnMRMbTG82cw7p/Vd3iy1y0i9e0oJW+Hy78jncA0+J/ZWvrrbY9nsK3aCW0bz2FclPtZkvgpvZsbySn7y7LTRthr8EU93VI9FO8ZIBAIBAIBAIPHIKbFoN4FBxmTCDLjboLdRkgqXfgDGvH033NH1WpGP86ZasY/zZl2PCKXdAW22l40IPUAgEAgEAgwkFwgWq5u5K13C9j3HJQ6inPjmr2GmqbZy4nUV2ulhoWu9CCvxDCulcHMf0bxkTa7XN5Ec+1WnD+JW03sTG9Z/T4MbV3XGHxCCK29vOObnaX7hyW5qtfGWN3kVKm2eIBrC2+ZVfpMc3vuylY+zCjIi3yM3G/iuyrXliI8kLozVkPUAgEAgEAgEAgjzxXQUFPs61tZPVfFNDBCB8vRukLj9d5n9i82ebdV/BFZevUhAIBAIBAIBAFBU4vS7wKBfkqgBuvyc3LvHNc3xTRTE89e0/okrLxkgOhCoJrMd2bJeALkFbimMMhaesL8lsYsNry8mSI5z6+oDRcjeF+wcl0/D9JyRzT8kdpdp2dw4QxNaBoArViuUAgEAgEAgEAgEHhCDzdQegIPUAgEAgEAgEAgwkZcIF7G8EEgNsjwI1BXkxExtIQcRpKqncd0FzeY18FV5uFY7zvXoyiyuftFO3Isf4Fac8Hllzo0uOVEmQa/6BSU4TMd9nnM9o9n6qqcN4FoOpOqsMOhpTv1YzLpeymybKVoNru4lbrw3MbZBkgEAgEAgEAgEAgEAgEAgEAgEAgEAgEAgxc26CPLRtdqAghSYHG7VjfBAR4FENGN8EE6Gja3QAIJACD1AIBAIBAIP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304" name="Picture 16" descr="http://upload.wikimedia.org/wikipedia/commons/7/71/QGis_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90800"/>
            <a:ext cx="1391778" cy="148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6" name="Picture 18" descr="http://4.bp.blogspot.com/-CBEWCwyOtag/UboZL1Zi8wI/AAAAAAAAEU8/FWczN9uFo-M/s1600/saga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933825"/>
            <a:ext cx="2557753" cy="140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8" name="Picture 20" descr="http://upload.wikimedia.org/wikipedia/commons/8/8c/Grasslogo_vector_bi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105400"/>
            <a:ext cx="1095375" cy="121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10" name="Picture 22" descr="http://dev.bowdenweb.com/od/a/i/gdal-geospatial-data-abstraction-library-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504209"/>
            <a:ext cx="1165860" cy="132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12" name="Picture 24" descr="http://developer.r-project.org/Logo/Rlogo-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410200"/>
            <a:ext cx="1369515" cy="10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505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Explore QGIS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(Before I Forget- Reading Assignment for Thursday)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1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Basic Statistics: </a:t>
            </a:r>
            <a:br>
              <a:rPr lang="en-US" dirty="0" smtClean="0"/>
            </a:br>
            <a:r>
              <a:rPr lang="en-US" dirty="0" smtClean="0"/>
              <a:t>Covariance and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are Metrics of How Linked/Related Two Variables Are.</a:t>
            </a:r>
          </a:p>
          <a:p>
            <a:r>
              <a:rPr lang="en-US" dirty="0" smtClean="0"/>
              <a:t>Correlation is Standardized and Easier to Interpret </a:t>
            </a:r>
          </a:p>
          <a:p>
            <a:pPr lvl="1"/>
            <a:r>
              <a:rPr lang="en-US" dirty="0" smtClean="0"/>
              <a:t>[-1, 1]; at extremes very precise relationships between variables</a:t>
            </a:r>
          </a:p>
          <a:p>
            <a:pPr lvl="1"/>
            <a:r>
              <a:rPr lang="en-US" dirty="0" smtClean="0"/>
              <a:t>CORRELATION DOES NOT MEAN CAUSATION!!!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965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Tobler’s 1</a:t>
            </a:r>
            <a:r>
              <a:rPr lang="en-US" baseline="30000" dirty="0"/>
              <a:t>st</a:t>
            </a:r>
            <a:r>
              <a:rPr lang="en-US" dirty="0"/>
              <a:t> Rule of </a:t>
            </a:r>
            <a:r>
              <a:rPr lang="en-US" dirty="0" smtClean="0"/>
              <a:t>Geography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20025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76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correlated variable is with itself across a gradient (lags)</a:t>
            </a:r>
          </a:p>
        </p:txBody>
      </p:sp>
    </p:spTree>
    <p:extLst>
      <p:ext uri="{BB962C8B-B14F-4D97-AF65-F5344CB8AC3E}">
        <p14:creationId xmlns:p14="http://schemas.microsoft.com/office/powerpoint/2010/main" val="55473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Spatial Dependence vs </a:t>
            </a:r>
            <a:r>
              <a:rPr lang="en-US" dirty="0" err="1" smtClean="0"/>
              <a:t>Autocorrelatiom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6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exhibit uniform patterns and relationships along gradients (e.g., across spatial areas, or throughout time)</a:t>
            </a:r>
          </a:p>
          <a:p>
            <a:r>
              <a:rPr lang="en-US" dirty="0" smtClean="0"/>
              <a:t>MAJOR ASSUMPTION OF STATISTICS</a:t>
            </a:r>
            <a:r>
              <a:rPr lang="en-US" dirty="0" smtClean="0"/>
              <a:t>!!!</a:t>
            </a:r>
          </a:p>
          <a:p>
            <a:r>
              <a:rPr lang="en-US" dirty="0" smtClean="0"/>
              <a:t>Often, we’re testing for lack of </a:t>
            </a:r>
            <a:r>
              <a:rPr lang="en-US" dirty="0" err="1" smtClean="0"/>
              <a:t>stationarity</a:t>
            </a:r>
            <a:r>
              <a:rPr lang="en-US" dirty="0" smtClean="0"/>
              <a:t> in a sense, but need to be careful when its driven by a factor we’re not considering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Stationarity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2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Autocorrelation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Testing for Spatial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simple case: Complete Samples (census)</a:t>
            </a:r>
          </a:p>
          <a:p>
            <a:pPr lvl="1"/>
            <a:r>
              <a:rPr lang="en-US" dirty="0" smtClean="0"/>
              <a:t>Are entities in a “complete spatial random” arrangement?</a:t>
            </a:r>
          </a:p>
          <a:p>
            <a:pPr lvl="2"/>
            <a:r>
              <a:rPr lang="en-US" dirty="0" smtClean="0"/>
              <a:t>Alternatives: clustered or </a:t>
            </a:r>
            <a:r>
              <a:rPr lang="en-US" dirty="0" err="1" smtClean="0"/>
              <a:t>hyperdispersed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312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600</Words>
  <Application>Microsoft Office PowerPoint</Application>
  <PresentationFormat>On-screen Show (4:3)</PresentationFormat>
  <Paragraphs>105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Spatial Analysis and Modeling BIOL 4383/6383-02</vt:lpstr>
      <vt:lpstr>Goals for the Week</vt:lpstr>
      <vt:lpstr>Some Basic Statistics:  Covariance and Correlation</vt:lpstr>
      <vt:lpstr>Tobler’s 1st Rule of Geography</vt:lpstr>
      <vt:lpstr>Autocorrelation</vt:lpstr>
      <vt:lpstr>Spatial Dependence vs Autocorrelatiom</vt:lpstr>
      <vt:lpstr>Stationarity</vt:lpstr>
      <vt:lpstr>Visualizing Autocorrelation</vt:lpstr>
      <vt:lpstr>Testing for Spatial Relationships</vt:lpstr>
      <vt:lpstr>Fundamentals: Vector Data</vt:lpstr>
      <vt:lpstr>Fundamentals: Raster Data</vt:lpstr>
      <vt:lpstr>Fundamentals: Raster Data</vt:lpstr>
      <vt:lpstr>Fundamentals: Raster Data</vt:lpstr>
      <vt:lpstr>PowerPoint Presentation</vt:lpstr>
      <vt:lpstr>Common Formats (There are Many More!)</vt:lpstr>
      <vt:lpstr>Coordinate/Spatial Reference Systems</vt:lpstr>
      <vt:lpstr>Geodetic Datums</vt:lpstr>
      <vt:lpstr>Projections</vt:lpstr>
      <vt:lpstr>Coordinate Systems</vt:lpstr>
      <vt:lpstr>Coordinate Systems</vt:lpstr>
      <vt:lpstr>Using Coordinate Systems in GIS</vt:lpstr>
      <vt:lpstr>Some Basic Manipulations</vt:lpstr>
      <vt:lpstr>Some Basic Manipulations</vt:lpstr>
      <vt:lpstr>Some Common Software Tools</vt:lpstr>
      <vt:lpstr>Lets Explore QGIS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Basics and an Intro to QGIS</dc:title>
  <dc:creator>Mike Treglia</dc:creator>
  <cp:lastModifiedBy>Michael Treglia</cp:lastModifiedBy>
  <cp:revision>93</cp:revision>
  <dcterms:created xsi:type="dcterms:W3CDTF">2014-07-09T02:22:08Z</dcterms:created>
  <dcterms:modified xsi:type="dcterms:W3CDTF">2015-01-02T09:06:50Z</dcterms:modified>
</cp:coreProperties>
</file>