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3" r:id="rId4"/>
    <p:sldId id="298" r:id="rId5"/>
    <p:sldId id="278" r:id="rId6"/>
    <p:sldId id="292" r:id="rId7"/>
    <p:sldId id="294" r:id="rId8"/>
    <p:sldId id="296" r:id="rId9"/>
    <p:sldId id="295" r:id="rId10"/>
    <p:sldId id="257" r:id="rId11"/>
    <p:sldId id="297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8F000-FE5F-41BB-A3CB-382090DD887E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8C03-CE31-4600-877F-D3FF4821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Couple</a:t>
            </a:r>
            <a:r>
              <a:rPr lang="en-US" baseline="0" dirty="0" smtClean="0"/>
              <a:t> minute discussion about Landscape Ecology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F8C03-CE31-4600-877F-D3FF48213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4228-7D0C-4CDB-84E5-273E62EB97D2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F7F3-39B6-4ED9-95D5-45A331B6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9144000" cy="1470025"/>
          </a:xfrm>
        </p:spPr>
        <p:txBody>
          <a:bodyPr/>
          <a:lstStyle/>
          <a:p>
            <a:r>
              <a:rPr lang="en-US" dirty="0" smtClean="0"/>
              <a:t>Spatial Analysis </a:t>
            </a:r>
            <a:r>
              <a:rPr lang="en-US" smtClean="0"/>
              <a:t>and Modeling</a:t>
            </a:r>
            <a:br>
              <a:rPr lang="en-US" smtClean="0"/>
            </a:br>
            <a:r>
              <a:rPr lang="en-US" smtClean="0"/>
              <a:t>BIOL 4383/6383-02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362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Week 2: </a:t>
            </a:r>
          </a:p>
          <a:p>
            <a:r>
              <a:rPr lang="en-US" dirty="0" smtClean="0"/>
              <a:t>Spatial Dependence, Autocorrelation, &amp; Nearest Neighbor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Testing for Spatial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simple case: Complete Samples (census)</a:t>
            </a:r>
          </a:p>
          <a:p>
            <a:pPr lvl="1"/>
            <a:r>
              <a:rPr lang="en-US" dirty="0" smtClean="0"/>
              <a:t>Are entities in a “complete spatial random” arrangement?</a:t>
            </a:r>
          </a:p>
          <a:p>
            <a:pPr lvl="2"/>
            <a:r>
              <a:rPr lang="en-US" dirty="0" smtClean="0"/>
              <a:t>Alternatives: clustered or </a:t>
            </a:r>
            <a:r>
              <a:rPr lang="en-US" dirty="0" err="1" smtClean="0"/>
              <a:t>hyperdispersed</a:t>
            </a:r>
            <a:endParaRPr lang="en-US" dirty="0" smtClean="0"/>
          </a:p>
          <a:p>
            <a:r>
              <a:rPr lang="en-US" dirty="0" smtClean="0"/>
              <a:t>The Analysis:</a:t>
            </a:r>
          </a:p>
          <a:p>
            <a:pPr lvl="1"/>
            <a:r>
              <a:rPr lang="en-US" dirty="0" smtClean="0"/>
              <a:t>Ripley’s 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12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 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1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Cover Basics About Spatial Relationships</a:t>
            </a:r>
          </a:p>
          <a:p>
            <a:pPr lvl="1"/>
            <a:r>
              <a:rPr lang="en-US" dirty="0" err="1" smtClean="0"/>
              <a:t>Stationarity</a:t>
            </a:r>
            <a:r>
              <a:rPr lang="en-US" dirty="0" smtClean="0"/>
              <a:t> &amp; Autocorrelation</a:t>
            </a:r>
          </a:p>
          <a:p>
            <a:pPr lvl="1"/>
            <a:r>
              <a:rPr lang="en-US" dirty="0" smtClean="0"/>
              <a:t>Pairwise &amp; Nearest Neighbor Analyses</a:t>
            </a:r>
          </a:p>
          <a:p>
            <a:r>
              <a:rPr lang="en-US" dirty="0" smtClean="0"/>
              <a:t>Introduction to Analyses with R &amp; QGIS</a:t>
            </a:r>
          </a:p>
          <a:p>
            <a:pPr lvl="1"/>
            <a:r>
              <a:rPr lang="en-US" dirty="0" smtClean="0"/>
              <a:t>Visualize Spatial Dependence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Basic Statistics: </a:t>
            </a:r>
            <a:br>
              <a:rPr lang="en-US" dirty="0" smtClean="0"/>
            </a:br>
            <a:r>
              <a:rPr lang="en-US" dirty="0" smtClean="0"/>
              <a:t>Covariance and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Metrics of How Linked/Related Two Variables Are.</a:t>
            </a:r>
          </a:p>
          <a:p>
            <a:r>
              <a:rPr lang="en-US" dirty="0" smtClean="0"/>
              <a:t>Correlation is Standardized and Easier to Interpret </a:t>
            </a:r>
          </a:p>
          <a:p>
            <a:pPr lvl="1"/>
            <a:r>
              <a:rPr lang="en-US" dirty="0" smtClean="0"/>
              <a:t>[-1, 1]; at extremes very precise relationships between variables</a:t>
            </a:r>
          </a:p>
          <a:p>
            <a:pPr lvl="1"/>
            <a:r>
              <a:rPr lang="en-US" dirty="0" smtClean="0"/>
              <a:t>CORRELATION DOES NOT MEAN CAUSATION!!!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6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White-Board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Tobler’s 1</a:t>
            </a:r>
            <a:r>
              <a:rPr lang="en-US" baseline="30000" dirty="0"/>
              <a:t>st</a:t>
            </a:r>
            <a:r>
              <a:rPr lang="en-US" dirty="0"/>
              <a:t> Rule of </a:t>
            </a:r>
            <a:r>
              <a:rPr lang="en-US" dirty="0" smtClean="0"/>
              <a:t>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20025" cy="4525963"/>
          </a:xfrm>
        </p:spPr>
        <p:txBody>
          <a:bodyPr/>
          <a:lstStyle/>
          <a:p>
            <a:r>
              <a:rPr lang="en-US" dirty="0"/>
              <a:t>Everything is related to everything else, but near things are more related than distant </a:t>
            </a:r>
            <a:r>
              <a:rPr lang="en-US" dirty="0" smtClean="0"/>
              <a:t>things </a:t>
            </a:r>
          </a:p>
          <a:p>
            <a:pPr marL="0" indent="0" algn="r">
              <a:buNone/>
            </a:pPr>
            <a:r>
              <a:rPr lang="en-US" sz="2000" dirty="0" smtClean="0"/>
              <a:t>(Tobler 1970. Economic Geography </a:t>
            </a:r>
            <a:r>
              <a:rPr lang="en-US" sz="2000" b="1" dirty="0"/>
              <a:t>46</a:t>
            </a:r>
            <a:r>
              <a:rPr lang="en-US" sz="2000" dirty="0"/>
              <a:t>, </a:t>
            </a:r>
            <a:r>
              <a:rPr lang="en-US" sz="2000" dirty="0" smtClean="0"/>
              <a:t>234-240)</a:t>
            </a:r>
          </a:p>
        </p:txBody>
      </p:sp>
    </p:spTree>
    <p:extLst>
      <p:ext uri="{BB962C8B-B14F-4D97-AF65-F5344CB8AC3E}">
        <p14:creationId xmlns:p14="http://schemas.microsoft.com/office/powerpoint/2010/main" val="307227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correlated variable is with itself across a gradient (lags)</a:t>
            </a:r>
          </a:p>
        </p:txBody>
      </p:sp>
    </p:spTree>
    <p:extLst>
      <p:ext uri="{BB962C8B-B14F-4D97-AF65-F5344CB8AC3E}">
        <p14:creationId xmlns:p14="http://schemas.microsoft.com/office/powerpoint/2010/main" val="5547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Dependence vs </a:t>
            </a:r>
            <a:r>
              <a:rPr lang="en-US" dirty="0" err="1" smtClean="0"/>
              <a:t>Autocorrelatiom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exhibit uniform patterns and relationships along gradients (e.g., across spatial areas, or throughout time)</a:t>
            </a:r>
          </a:p>
          <a:p>
            <a:r>
              <a:rPr lang="en-US" dirty="0" smtClean="0"/>
              <a:t>MAJOR ASSUMPTION OF STATISTICS!!!</a:t>
            </a:r>
          </a:p>
          <a:p>
            <a:r>
              <a:rPr lang="en-US" dirty="0" smtClean="0"/>
              <a:t>Often, we’re testing for lack of </a:t>
            </a:r>
            <a:r>
              <a:rPr lang="en-US" dirty="0" err="1" smtClean="0"/>
              <a:t>stationarity</a:t>
            </a:r>
            <a:r>
              <a:rPr lang="en-US" dirty="0" smtClean="0"/>
              <a:t> in a sense, but need to be careful when its driven by a factor we’re not considering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Stationarity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2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232</Words>
  <Application>Microsoft Office PowerPoint</Application>
  <PresentationFormat>On-screen Show (4:3)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Spatial Analysis and Modeling BIOL 4383/6383-02</vt:lpstr>
      <vt:lpstr>Goals for the Week</vt:lpstr>
      <vt:lpstr>Some Basic Statistics:  Covariance and Correlation</vt:lpstr>
      <vt:lpstr>White-Board Time!</vt:lpstr>
      <vt:lpstr>Tobler’s 1st Rule of Geography</vt:lpstr>
      <vt:lpstr>Autocorrelation</vt:lpstr>
      <vt:lpstr>Spatial Dependence vs Autocorrelatiom</vt:lpstr>
      <vt:lpstr>Stationarity</vt:lpstr>
      <vt:lpstr>Visualizing Autocorrelation</vt:lpstr>
      <vt:lpstr>Testing for Spatial Relationships</vt:lpstr>
      <vt:lpstr>PowerPoint Presentation</vt:lpstr>
      <vt:lpstr>Reading Assignment for 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Basics and an Intro to QGIS</dc:title>
  <dc:creator>Mike Treglia</dc:creator>
  <cp:lastModifiedBy>Treglia, Mike</cp:lastModifiedBy>
  <cp:revision>95</cp:revision>
  <dcterms:created xsi:type="dcterms:W3CDTF">2014-07-09T02:22:08Z</dcterms:created>
  <dcterms:modified xsi:type="dcterms:W3CDTF">2015-01-07T22:45:01Z</dcterms:modified>
</cp:coreProperties>
</file>