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0" r:id="rId2"/>
    <p:sldId id="284" r:id="rId3"/>
    <p:sldId id="285" r:id="rId4"/>
    <p:sldId id="286" r:id="rId5"/>
    <p:sldId id="288" r:id="rId6"/>
    <p:sldId id="316" r:id="rId7"/>
    <p:sldId id="318" r:id="rId8"/>
    <p:sldId id="304" r:id="rId9"/>
    <p:sldId id="290" r:id="rId10"/>
    <p:sldId id="307" r:id="rId11"/>
    <p:sldId id="292" r:id="rId12"/>
    <p:sldId id="306" r:id="rId13"/>
    <p:sldId id="334" r:id="rId14"/>
    <p:sldId id="311" r:id="rId15"/>
    <p:sldId id="335" r:id="rId16"/>
    <p:sldId id="305" r:id="rId17"/>
    <p:sldId id="302" r:id="rId18"/>
  </p:sldIdLst>
  <p:sldSz cx="9144000" cy="50292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Dosis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MAIN SECTION" id="{1EDF2377-6301-42FA-9197-5839A4543924}">
          <p14:sldIdLst>
            <p14:sldId id="300"/>
            <p14:sldId id="284"/>
            <p14:sldId id="285"/>
            <p14:sldId id="286"/>
            <p14:sldId id="288"/>
            <p14:sldId id="316"/>
            <p14:sldId id="318"/>
            <p14:sldId id="304"/>
            <p14:sldId id="290"/>
            <p14:sldId id="307"/>
            <p14:sldId id="292"/>
            <p14:sldId id="306"/>
            <p14:sldId id="334"/>
            <p14:sldId id="311"/>
            <p14:sldId id="335"/>
            <p14:sldId id="305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5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88E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9134" autoAdjust="0"/>
  </p:normalViewPr>
  <p:slideViewPr>
    <p:cSldViewPr snapToGrid="0">
      <p:cViewPr varScale="1">
        <p:scale>
          <a:sx n="112" d="100"/>
          <a:sy n="112" d="100"/>
        </p:scale>
        <p:origin x="624" y="82"/>
      </p:cViewPr>
      <p:guideLst>
        <p:guide orient="horz" pos="1516"/>
        <p:guide pos="2880"/>
      </p:guideLst>
    </p:cSldViewPr>
  </p:slideViewPr>
  <p:outlineViewPr>
    <p:cViewPr>
      <p:scale>
        <a:sx n="33" d="100"/>
        <a:sy n="33" d="100"/>
      </p:scale>
      <p:origin x="0" y="4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75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C783A-498B-4983-ABEC-29B1E348A9B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74044-3628-42E4-8A2F-12A4836D30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PLEASE READ</a:t>
            </a:r>
            <a:r>
              <a:rPr lang="en-US" baseline="0" dirty="0"/>
              <a:t> NOTE SECTION FOR DETAILS OF SLIDES.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we perform pre-processing</a:t>
            </a:r>
            <a:r>
              <a:rPr lang="en-US" baseline="0" dirty="0"/>
              <a:t> on identified dataset which includes tokenization, stopword removal and lemmatization.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Tokenization is nothing but splitting of sentences into words.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After tokenization we remove stopwords because presence of stopwords does not signify importance for evaluation of sentences.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Then we perform lemmatization which is a process of reducing words to common base form.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So why we perform lemmatization because machine does not know play, played and playing are the same words so we reduce to common base form play.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Machine does not understand human language so to build machine learning model we have to convert text into numbers; for this we use TFIDF Vectorizer.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In train model phase identified train dataset is split into train set and validation set. Model is actually built on train dataset. Building a model actually means training classifier on features. then this trained classifiers' performance is evaluated on validation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From train and validation set we derive </a:t>
            </a:r>
            <a:r>
              <a:rPr lang="en-US" baseline="0" dirty="0" err="1"/>
              <a:t>accuracy,precision,recall,etc</a:t>
            </a:r>
            <a:r>
              <a:rPr lang="en-US" baseline="0" dirty="0"/>
              <a:t> to determine best classifier.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Similarly preprocessing and feature extraction is carried out on test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Previously trained best classifier is then utilized for prediction of test dataset depending upon test dataset features. here predictions is in the form of real or fake news.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Classifiers utilized for building model are DTC,KNN,RFC,MNB,SVM,MLP.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is</a:t>
            </a:r>
            <a:r>
              <a:rPr lang="en-US" baseline="0" dirty="0"/>
              <a:t> obtained from </a:t>
            </a:r>
            <a:r>
              <a:rPr lang="en-US" baseline="0" dirty="0" err="1"/>
              <a:t>Kaggle</a:t>
            </a:r>
            <a:r>
              <a:rPr lang="en-US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It contains two files train.csv and test.csv.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As the name suggest train.csv is used for training and validation and test.csv is used for testing.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 dataset contains</a:t>
            </a:r>
            <a:r>
              <a:rPr lang="en-US" baseline="0" dirty="0"/>
              <a:t> label whereas in test dataset label is missing we have to predict label whether the news is real or fake.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Evaluation is done on only for training dataset because we know labels.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6" y="-10780"/>
            <a:ext cx="9144000" cy="50292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1" y="-37254"/>
            <a:ext cx="4114800" cy="5103707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296747"/>
            <a:ext cx="8172300" cy="732453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4" y="4073814"/>
            <a:ext cx="8369700" cy="222933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8" y="0"/>
            <a:ext cx="5238601" cy="3930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6" y="-37253"/>
            <a:ext cx="10524356" cy="5098769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7" y="266787"/>
            <a:ext cx="7574400" cy="732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282404"/>
            <a:ext cx="3681900" cy="3459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50" y="1282404"/>
            <a:ext cx="3681900" cy="3459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" y="0"/>
            <a:ext cx="594900" cy="71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1" y="-37254"/>
            <a:ext cx="4114800" cy="5103707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296747"/>
            <a:ext cx="8172300" cy="732453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4" y="4073814"/>
            <a:ext cx="8369700" cy="222933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293231"/>
            <a:ext cx="5220000" cy="1134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372991"/>
            <a:ext cx="5220000" cy="557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6" y="-37253"/>
            <a:ext cx="10524356" cy="5098769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69940"/>
            <a:ext cx="6724500" cy="732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1" y="1249233"/>
            <a:ext cx="7581900" cy="3567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" y="0"/>
            <a:ext cx="594900" cy="71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74" y="736760"/>
            <a:ext cx="4319527" cy="3162554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8" y="732467"/>
            <a:ext cx="4319527" cy="3162554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100" y="838200"/>
            <a:ext cx="3429001" cy="150876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100" y="2407999"/>
            <a:ext cx="3429001" cy="1408176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5936" y="4809163"/>
            <a:ext cx="2002464" cy="166396"/>
          </a:xfrm>
          <a:prstGeom prst="rect">
            <a:avLst/>
          </a:prstGeom>
        </p:spPr>
        <p:txBody>
          <a:bodyPr/>
          <a:lstStyle/>
          <a:p>
            <a:fld id="{4BFE3E15-47E8-46CD-BCA4-CCA62932828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4809161"/>
            <a:ext cx="3657600" cy="1676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A754-EA58-4740-A8F7-8A7E4C86CC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763402"/>
            <a:ext cx="4206240" cy="3084576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69940"/>
            <a:ext cx="6724500" cy="73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1" y="1173480"/>
            <a:ext cx="7581900" cy="364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 panose="02000000000000000000"/>
              <a:buChar char="▸"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 panose="02000000000000000000"/>
              <a:buChar char="▹"/>
              <a:defRPr sz="2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 panose="02000000000000000000"/>
              <a:buChar char="▹"/>
              <a:defRPr sz="2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" y="0"/>
            <a:ext cx="594900" cy="71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igit-recognizer/dat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pdf/2106.12614.pdf" TargetMode="External"/><Relationship Id="rId5" Type="http://schemas.openxmlformats.org/officeDocument/2006/relationships/hyperlink" Target="https://www.youtube.com/watch?v=xyq-zYr1cnI&amp;t=1527s" TargetMode="External"/><Relationship Id="rId4" Type="http://schemas.openxmlformats.org/officeDocument/2006/relationships/hyperlink" Target="https://www.pantechsolutions.net/fake-news-detection-using-machine-learni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387350" y="946785"/>
            <a:ext cx="5133340" cy="10661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54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Digit recognizer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3523" y="4308937"/>
            <a:ext cx="1990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Guided By:</a:t>
            </a:r>
          </a:p>
          <a:p>
            <a:r>
              <a:rPr lang="en-I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Prof. Dr. S.A.Thorat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276" y="2218723"/>
            <a:ext cx="3307651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 </a:t>
            </a:r>
          </a:p>
          <a:p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Guruprasad Patil (1803033)	</a:t>
            </a:r>
          </a:p>
          <a:p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Shubham Patil (1803034)</a:t>
            </a:r>
          </a:p>
          <a:p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Shubham Chavan (1803046)</a:t>
            </a:r>
          </a:p>
          <a:p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Swapnil Khot (1803047)</a:t>
            </a:r>
          </a:p>
          <a:p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Randheer Patil (1803048)</a:t>
            </a:r>
          </a:p>
        </p:txBody>
      </p:sp>
      <p:pic>
        <p:nvPicPr>
          <p:cNvPr id="5" name="Picture 4" descr="925718610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865" y="1418144"/>
            <a:ext cx="1238251" cy="11946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7268" y="478123"/>
            <a:ext cx="26797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cap="smal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Mini-Project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69940"/>
            <a:ext cx="6724500" cy="732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DATASET DETAILS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" y="0"/>
            <a:ext cx="594900" cy="71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9" y="2290453"/>
            <a:ext cx="1130548" cy="1105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8" y="1501592"/>
            <a:ext cx="1790139" cy="676036"/>
          </a:xfrm>
          <a:prstGeom prst="rect">
            <a:avLst/>
          </a:prstGeom>
        </p:spPr>
      </p:pic>
      <p:sp>
        <p:nvSpPr>
          <p:cNvPr id="10" name="Subtitle 2"/>
          <p:cNvSpPr txBox="1"/>
          <p:nvPr/>
        </p:nvSpPr>
        <p:spPr>
          <a:xfrm>
            <a:off x="2525486" y="1545770"/>
            <a:ext cx="5932714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191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 panose="02000000000000000000"/>
              <a:buNone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train.csv : 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training dataset with the following attributes:</a:t>
            </a:r>
          </a:p>
          <a:p>
            <a:pPr marL="968375" marR="0" lvl="2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Ø"/>
              <a:defRPr/>
            </a:pPr>
            <a:r>
              <a:rPr kumimoji="0" lang="en-I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pixel0-pixel784</a:t>
            </a:r>
          </a:p>
          <a:p>
            <a:pPr marL="968375" marR="0" lvl="2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Ø"/>
              <a:defRPr/>
            </a:pPr>
            <a:r>
              <a:rPr kumimoji="0" lang="en-I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Label :</a:t>
            </a:r>
            <a:endParaRPr kumimoji="0" lang="en-I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  <a:p>
            <a:pPr marL="1425575" marR="0" lvl="3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Ø"/>
              <a:defRPr/>
            </a:pPr>
            <a:r>
              <a:rPr kumimoji="0" lang="en-I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Numbers from 0-9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  <a:p>
            <a:pPr marL="5080" marR="0" lvl="1" indent="-50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 panose="02000000000000000000"/>
              <a:buNone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test.csv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:  testing dataset contain same attributes as train.csv but without the label.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 panose="020B0604020202020204" pitchFamily="34" charset="0"/>
              <a:buChar char="•"/>
              <a:defRPr/>
            </a:pPr>
            <a:endParaRPr kumimoji="0" lang="en-US" sz="2000" b="1" i="0" u="none" strike="noStrike" kern="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55095" y="2331560"/>
            <a:ext cx="7601817" cy="1134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PROPOSED ARCHITECTURE</a:t>
            </a:r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055095" y="3465587"/>
            <a:ext cx="4988353" cy="557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model works ?</a:t>
            </a:r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1" y="0"/>
            <a:ext cx="594900" cy="71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69940"/>
            <a:ext cx="6724500" cy="732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PROPOSED ARCHITECTURE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" y="0"/>
            <a:ext cx="594900" cy="71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7223078" y="2248562"/>
            <a:ext cx="184791" cy="4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70865" y="1023256"/>
            <a:ext cx="7630886" cy="20682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Flowchart: Magnetic Disk 77"/>
          <p:cNvSpPr/>
          <p:nvPr/>
        </p:nvSpPr>
        <p:spPr>
          <a:xfrm>
            <a:off x="1085393" y="1374783"/>
            <a:ext cx="1075298" cy="772886"/>
          </a:xfrm>
          <a:prstGeom prst="flowChartMagneticDisk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Dataset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532663" y="1407174"/>
            <a:ext cx="1698172" cy="707571"/>
          </a:xfrm>
          <a:prstGeom prst="roundRect">
            <a:avLst/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570149" y="1417265"/>
            <a:ext cx="1471427" cy="707571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426827" y="1418062"/>
            <a:ext cx="1748350" cy="70757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1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1">
                  <a:lumMod val="25000"/>
                  <a:lumOff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Model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altLang="en-US" sz="105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Keras,Tensorflow</a:t>
            </a:r>
            <a:r>
              <a:rPr lang="en-IN" altLang="en-US" sz="105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Sequential,....,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etc.)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6368946" y="2299539"/>
            <a:ext cx="1853758" cy="70465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Recognize Digit</a:t>
            </a:r>
            <a:endParaRPr lang="en-IN" alt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29444" y="1030690"/>
            <a:ext cx="248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</a:p>
        </p:txBody>
      </p:sp>
      <p:cxnSp>
        <p:nvCxnSpPr>
          <p:cNvPr id="84" name="Straight Arrow Connector 83"/>
          <p:cNvCxnSpPr>
            <a:stCxn id="78" idx="4"/>
            <a:endCxn id="79" idx="1"/>
          </p:cNvCxnSpPr>
          <p:nvPr/>
        </p:nvCxnSpPr>
        <p:spPr>
          <a:xfrm flipV="1">
            <a:off x="2160691" y="1760960"/>
            <a:ext cx="371972" cy="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2"/>
          </p:cNvCxnSpPr>
          <p:nvPr/>
        </p:nvCxnSpPr>
        <p:spPr>
          <a:xfrm rot="16200000" flipH="1">
            <a:off x="7216904" y="2209731"/>
            <a:ext cx="184790" cy="16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1" idx="1"/>
          </p:cNvCxnSpPr>
          <p:nvPr/>
        </p:nvCxnSpPr>
        <p:spPr>
          <a:xfrm flipV="1">
            <a:off x="6078486" y="1771848"/>
            <a:ext cx="348341" cy="4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9" idx="3"/>
            <a:endCxn id="80" idx="1"/>
          </p:cNvCxnSpPr>
          <p:nvPr/>
        </p:nvCxnSpPr>
        <p:spPr>
          <a:xfrm>
            <a:off x="4230835" y="1760960"/>
            <a:ext cx="339314" cy="1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59971" y="3178628"/>
            <a:ext cx="7641778" cy="162197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Flowchart: Magnetic Disk 154"/>
          <p:cNvSpPr/>
          <p:nvPr/>
        </p:nvSpPr>
        <p:spPr>
          <a:xfrm>
            <a:off x="1041587" y="3501002"/>
            <a:ext cx="1096804" cy="772886"/>
          </a:xfrm>
          <a:prstGeom prst="flowChartMagneticDisk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Dataset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2519919" y="3545342"/>
            <a:ext cx="1698172" cy="707571"/>
          </a:xfrm>
          <a:prstGeom prst="roundRect">
            <a:avLst/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4681663" y="3554635"/>
            <a:ext cx="1513115" cy="707571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6607903" y="3566581"/>
            <a:ext cx="1513115" cy="70757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en-IN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digit between 0-9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2149808" y="3981695"/>
            <a:ext cx="371972" cy="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7" idx="1"/>
          </p:cNvCxnSpPr>
          <p:nvPr/>
        </p:nvCxnSpPr>
        <p:spPr>
          <a:xfrm flipV="1">
            <a:off x="4228979" y="3908421"/>
            <a:ext cx="452684" cy="8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6210179" y="3992581"/>
            <a:ext cx="371972" cy="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220586" y="3153463"/>
            <a:ext cx="248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VALIDATION : Model Evaluation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949" y="1121569"/>
            <a:ext cx="5593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Model Accuracy : </a:t>
            </a:r>
            <a:r>
              <a:rPr lang="en-IN" dirty="0" smtClean="0"/>
              <a:t>98.92</a:t>
            </a:r>
            <a:r>
              <a:rPr lang="en-IN" dirty="0" smtClean="0"/>
              <a:t>%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95" y="1429345"/>
            <a:ext cx="5955240" cy="33498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93119" y="3793331"/>
            <a:ext cx="4386262" cy="307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69940"/>
            <a:ext cx="6724500" cy="732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RESULTS AND DISCUSSION 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Predicted and Actual Results  for RFC on Test Dataset</a:t>
            </a:r>
            <a:endParaRPr lang="en-GB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" y="0"/>
            <a:ext cx="594900" cy="71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3507" y="1783617"/>
            <a:ext cx="2659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ROWS: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Rows are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individual ImageIDs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COLUMNS 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(with </a:t>
            </a:r>
            <a:r>
              <a:rPr lang="en-IN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Label1)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of every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 per the models prediction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IN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(ImageID)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is the ImageID of the specific test images in the dataset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40666" r="78863" b="10249"/>
          <a:stretch/>
        </p:blipFill>
        <p:spPr>
          <a:xfrm>
            <a:off x="5251785" y="1179566"/>
            <a:ext cx="2113421" cy="3454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TEST DATASET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Model Evaluation – PREDICTION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7" r="85778" b="4612"/>
          <a:stretch/>
        </p:blipFill>
        <p:spPr>
          <a:xfrm>
            <a:off x="4607079" y="1148484"/>
            <a:ext cx="1672277" cy="360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3507" y="1783617"/>
            <a:ext cx="2659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ROWS: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Rows are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individual ImageIDs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COLUMNS 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(with </a:t>
            </a:r>
            <a:r>
              <a:rPr lang="en-IN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Label1)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of every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 per the models prediction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IN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(ImageID)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is the ImageID of the specific test images in the dataset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69940"/>
            <a:ext cx="6724500" cy="732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small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" y="0"/>
            <a:ext cx="594900" cy="71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7429" y="1262744"/>
            <a:ext cx="718611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lnSpc>
                <a:spcPct val="200000"/>
              </a:lnSpc>
              <a:spcBef>
                <a:spcPts val="600"/>
              </a:spcBef>
              <a:buClrTx/>
              <a:buSzPct val="130000"/>
              <a:buFont typeface="Wingdings" panose="05000000000000000000" pitchFamily="2" charset="2"/>
              <a:buChar char="q"/>
              <a:defRPr/>
            </a:pPr>
            <a:r>
              <a:rPr lang="en-IN" b="1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Data Source</a:t>
            </a:r>
            <a:r>
              <a:rPr lang="en-IN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: </a:t>
            </a:r>
            <a:r>
              <a:rPr lang="en-IN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  <a:hlinkClick r:id="rId3" action="ppaction://hlinkfile"/>
              </a:rPr>
              <a:t>https://www.kaggle.com/c/digit-recognizer/data</a:t>
            </a:r>
            <a:endParaRPr lang="en-IN" dirty="0">
              <a:solidFill>
                <a:schemeClr val="dk1"/>
              </a:solidFill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  <a:p>
            <a:pPr marL="457200" lvl="0" indent="-419100">
              <a:lnSpc>
                <a:spcPct val="200000"/>
              </a:lnSpc>
              <a:spcBef>
                <a:spcPts val="600"/>
              </a:spcBef>
              <a:buClrTx/>
              <a:buSzPct val="130000"/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https://towardsdatascience.com/the-best-machine-learning-algorithm-for-handwritten-digits-recognition-2c6089ad8f09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https://www.youtube.com/watch?v=xyq-zYr1cnI&amp;t=1527s</a:t>
            </a:r>
            <a:endParaRPr lang="en-US" u="sng" dirty="0">
              <a:solidFill>
                <a:schemeClr val="dk1"/>
              </a:solidFill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  <a:p>
            <a:pPr marL="457200" lvl="0" indent="-419100">
              <a:lnSpc>
                <a:spcPct val="200000"/>
              </a:lnSpc>
              <a:spcBef>
                <a:spcPts val="600"/>
              </a:spcBef>
              <a:buClrTx/>
              <a:buSzPct val="130000"/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file"/>
              </a:rPr>
              <a:t>https://arxiv.org/pdf/2106.12614.pdf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rot="20978609">
            <a:off x="1033749" y="1658896"/>
            <a:ext cx="3657600" cy="1229360"/>
          </a:xfrm>
        </p:spPr>
        <p:txBody>
          <a:bodyPr anchor="ctr">
            <a:noAutofit/>
          </a:bodyPr>
          <a:lstStyle/>
          <a:p>
            <a:pPr algn="ctr"/>
            <a:r>
              <a:rPr lang="en-IN" sz="540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54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7" y="266787"/>
            <a:ext cx="6880787" cy="732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1" y="0"/>
            <a:ext cx="594900" cy="71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5682567" y="1270377"/>
            <a:ext cx="2593945" cy="335070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29908" y="1151242"/>
            <a:ext cx="37347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and Motivation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Proposed Architecture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Model Demonstration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Testing the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Results and Discussion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 and Future Scope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74723" y="2293212"/>
            <a:ext cx="7254986" cy="1134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. INTRODUCTION AND MOTIVATION</a:t>
            </a:r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074723" y="3427239"/>
            <a:ext cx="7160028" cy="557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digit recognizer and what is its need?</a:t>
            </a:r>
            <a:endParaRPr lang="en-I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1" y="0"/>
            <a:ext cx="594900" cy="71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69940"/>
            <a:ext cx="6724500" cy="732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179195"/>
            <a:ext cx="7894955" cy="904240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Handwritten digit recognition is the ability of a computer to recognize the human handwritten digits from different sources like images, papers, touch screens, etc, and classify them into 10 predefined classes (0-9)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" y="0"/>
            <a:ext cx="594900" cy="71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oogle Shape;365;p39"/>
          <p:cNvGrpSpPr/>
          <p:nvPr/>
        </p:nvGrpSpPr>
        <p:grpSpPr>
          <a:xfrm>
            <a:off x="423460" y="1178882"/>
            <a:ext cx="612092" cy="729829"/>
            <a:chOff x="596350" y="929175"/>
            <a:chExt cx="407950" cy="497475"/>
          </a:xfrm>
        </p:grpSpPr>
        <p:sp>
          <p:nvSpPr>
            <p:cNvPr id="6" name="Google Shape;366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Google Shape;367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368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369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370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371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372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" name="Google Shape;144;p18"/>
          <p:cNvSpPr txBox="1"/>
          <p:nvPr/>
        </p:nvSpPr>
        <p:spPr>
          <a:xfrm>
            <a:off x="1998504" y="2307063"/>
            <a:ext cx="5285627" cy="7298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 panose="02000000000000000000"/>
              <a:buChar char="▸"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 panose="02000000000000000000"/>
              <a:buChar char="▹"/>
              <a:defRPr sz="2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 panose="02000000000000000000"/>
              <a:buChar char="▹"/>
              <a:defRPr sz="2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38100" indent="0">
              <a:buFont typeface="Roboto" panose="02000000000000000000"/>
              <a:buNone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aim of a handwriting digit recognition system is to convert handwritten digits into machine readable formats</a:t>
            </a:r>
          </a:p>
        </p:txBody>
      </p:sp>
      <p:sp>
        <p:nvSpPr>
          <p:cNvPr id="19" name="Google Shape;144;p18"/>
          <p:cNvSpPr txBox="1"/>
          <p:nvPr/>
        </p:nvSpPr>
        <p:spPr>
          <a:xfrm>
            <a:off x="3124200" y="3477260"/>
            <a:ext cx="5628640" cy="9055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 panose="02000000000000000000"/>
              <a:buChar char="▸"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 panose="02000000000000000000"/>
              <a:buChar char="▹"/>
              <a:defRPr sz="2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 panose="02000000000000000000"/>
              <a:buChar char="▹"/>
              <a:defRPr sz="2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▹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38100" indent="0">
              <a:buFont typeface="Roboto" panose="02000000000000000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main objective of this work is to ensure effective and reliable approaches for recognition of handwritten digits and make banking operations easier and error free</a:t>
            </a:r>
          </a:p>
        </p:txBody>
      </p:sp>
      <p:grpSp>
        <p:nvGrpSpPr>
          <p:cNvPr id="20" name="Google Shape;546;p39"/>
          <p:cNvGrpSpPr/>
          <p:nvPr/>
        </p:nvGrpSpPr>
        <p:grpSpPr>
          <a:xfrm>
            <a:off x="1998504" y="3435245"/>
            <a:ext cx="909780" cy="889563"/>
            <a:chOff x="5941025" y="3634400"/>
            <a:chExt cx="467650" cy="467650"/>
          </a:xfrm>
        </p:grpSpPr>
        <p:sp>
          <p:nvSpPr>
            <p:cNvPr id="21" name="Google Shape;547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548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549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550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551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552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69940"/>
            <a:ext cx="6724500" cy="732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INTRODUCTION AND MOTIVATION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" y="0"/>
            <a:ext cx="594900" cy="71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oogle Shape;529;p39"/>
          <p:cNvGrpSpPr/>
          <p:nvPr/>
        </p:nvGrpSpPr>
        <p:grpSpPr>
          <a:xfrm>
            <a:off x="453293" y="1157346"/>
            <a:ext cx="893191" cy="633827"/>
            <a:chOff x="3932350" y="3714775"/>
            <a:chExt cx="439650" cy="319075"/>
          </a:xfrm>
        </p:grpSpPr>
        <p:sp>
          <p:nvSpPr>
            <p:cNvPr id="18" name="Google Shape;530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531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532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533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534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oogle Shape;529;p39"/>
          <p:cNvGrpSpPr/>
          <p:nvPr/>
        </p:nvGrpSpPr>
        <p:grpSpPr>
          <a:xfrm>
            <a:off x="505460" y="2030730"/>
            <a:ext cx="905510" cy="633730"/>
            <a:chOff x="3932350" y="3714775"/>
            <a:chExt cx="439650" cy="319075"/>
          </a:xfrm>
        </p:grpSpPr>
        <p:sp>
          <p:nvSpPr>
            <p:cNvPr id="4" name="Google Shape;530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531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532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533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534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Rectangles 15"/>
          <p:cNvSpPr/>
          <p:nvPr/>
        </p:nvSpPr>
        <p:spPr>
          <a:xfrm>
            <a:off x="1624965" y="1982470"/>
            <a:ext cx="6854825" cy="6565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Handwritten digit recognition, we face many challenges because of different styles of writing of different peoples as it is not an Optical character recognition</a:t>
            </a:r>
          </a:p>
        </p:txBody>
      </p:sp>
      <p:sp>
        <p:nvSpPr>
          <p:cNvPr id="17" name="Rectangles 16"/>
          <p:cNvSpPr/>
          <p:nvPr/>
        </p:nvSpPr>
        <p:spPr>
          <a:xfrm>
            <a:off x="1624965" y="1130300"/>
            <a:ext cx="6854825" cy="6883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dirty="0">
                <a:solidFill>
                  <a:schemeClr val="dk1"/>
                </a:solidFill>
                <a:highlight>
                  <a:schemeClr val="accent1"/>
                </a:highlight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Digit recognition has many applications like number plate recognition, postal mail sorting, bank check processing, etc. </a:t>
            </a:r>
            <a:endParaRPr lang="en-US"/>
          </a:p>
        </p:txBody>
      </p:sp>
      <p:pic>
        <p:nvPicPr>
          <p:cNvPr id="30" name="Picture Placeholder 29" descr="maxresdefault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3418205" y="2664460"/>
            <a:ext cx="3268345" cy="2093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pic>
        <p:nvPicPr>
          <p:cNvPr id="11" name="Picture Placeholder 5" descr="Screenshot-from-2019-05-29-21-23-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95" y="2045970"/>
            <a:ext cx="4518025" cy="2710815"/>
          </a:xfrm>
          <a:prstGeom prst="rect">
            <a:avLst/>
          </a:prstGeo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  <a:headEnd/>
            <a:tailEnd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90" y="1054735"/>
            <a:ext cx="7581900" cy="1033780"/>
          </a:xfrm>
        </p:spPr>
        <p:txBody>
          <a:bodyPr/>
          <a:lstStyle/>
          <a:p>
            <a:pPr marL="38100" indent="0" algn="just">
              <a:buNone/>
            </a:pPr>
            <a:r>
              <a:rPr lang="en-IN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 recognize the hand written digits for the banking systems and other digital firms is becoming more harder. So </a:t>
            </a:r>
            <a:r>
              <a:rPr lang="en-US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there is a need to </a:t>
            </a:r>
            <a:r>
              <a:rPr lang="en-IN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develop a machine learning model to recognize the hand written digits.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096" y="1258644"/>
            <a:ext cx="4475182" cy="3302598"/>
          </a:xfrm>
        </p:spPr>
        <p:txBody>
          <a:bodyPr/>
          <a:lstStyle/>
          <a:p>
            <a:pPr marL="381000" lvl="0" indent="-342900" algn="just">
              <a:buClrTx/>
              <a:buSzPct val="80000"/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recognize the hand written digits </a:t>
            </a:r>
          </a:p>
          <a:p>
            <a:pPr marL="38100" lvl="0" indent="0" algn="just">
              <a:buClrTx/>
              <a:buSzPct val="80000"/>
              <a:buFont typeface="+mj-lt"/>
              <a:buNone/>
            </a:pPr>
            <a:r>
              <a:rPr lang="en-I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81000" lvl="0" indent="-342900" algn="just">
              <a:buClrTx/>
              <a:buSzPct val="80000"/>
              <a:buFont typeface="+mj-lt"/>
              <a:buAutoNum type="arabicPeriod" startAt="2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To analyse performance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model on identified dataset.</a:t>
            </a:r>
          </a:p>
          <a:p>
            <a:pPr marL="381000" lvl="0" indent="-342900" algn="just">
              <a:buClrTx/>
              <a:buSzPct val="80000"/>
              <a:buFont typeface="+mj-lt"/>
              <a:buAutoNum type="arabicPeriod" startAt="2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0" indent="-342900" algn="just">
              <a:buClrTx/>
              <a:buSzPct val="80000"/>
              <a:buFont typeface="+mj-lt"/>
              <a:buAutoNum type="arabicPeriod" startAt="2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identify best machine learning algorithm for </a:t>
            </a:r>
            <a:r>
              <a:rPr lang="en-I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digit recognition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8100" lv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" indent="0" algn="just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" lv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" indent="0" algn="just">
              <a:buNone/>
            </a:pP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382" y="1159498"/>
            <a:ext cx="3049201" cy="326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15998" y="2338963"/>
            <a:ext cx="6630403" cy="1134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. DATA SOURCE</a:t>
            </a:r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914400" y="3472991"/>
            <a:ext cx="8229600" cy="615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information, history of dataset and its attribute’s details</a:t>
            </a:r>
          </a:p>
          <a:p>
            <a:pPr marL="0" indent="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1" y="0"/>
            <a:ext cx="594900" cy="71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950970" y="3679190"/>
            <a:ext cx="4775835" cy="7924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46960" y="2814320"/>
            <a:ext cx="5249545" cy="76644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7260" y="1867535"/>
            <a:ext cx="3610610" cy="83693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60" y="1867535"/>
            <a:ext cx="39598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Calibri" panose="020F0502020204030204" pitchFamily="34" charset="0"/>
                <a:ea typeface="Roboto" panose="02000000000000000000" charset="0"/>
                <a:cs typeface="Calibri" panose="020F0502020204030204" pitchFamily="34" charset="0"/>
              </a:rPr>
              <a:t>MNIST ("Modified National Institute of Standards and Technology") is the de facto “hello world” dataset of computer vision.</a:t>
            </a:r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69940"/>
            <a:ext cx="6724500" cy="732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" y="0"/>
            <a:ext cx="594900" cy="71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7228" y="1088647"/>
            <a:ext cx="5080237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FFFF00"/>
                </a:solidFill>
                <a:latin typeface="Calibri" panose="020F0502020204030204" pitchFamily="34" charset="0"/>
                <a:ea typeface="Roboto" panose="02000000000000000000" charset="0"/>
                <a:cs typeface="Calibri" panose="020F0502020204030204" pitchFamily="34" charset="0"/>
              </a:rPr>
              <a:t>The dataset was referred from a Kaggle competition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386330" y="2823210"/>
            <a:ext cx="5332730" cy="737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/>
              <a:t>Since its release in 1999, this classic dataset of handwritten images has served as the basis for benchmarking classification algorithms.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055110" y="3734435"/>
            <a:ext cx="48018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As new machine learning techniques emerge, MNIST remains a reliable resource for researchers and learners alike.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839</Words>
  <Application>Microsoft Office PowerPoint</Application>
  <PresentationFormat>Custom</PresentationFormat>
  <Paragraphs>132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Wingdings</vt:lpstr>
      <vt:lpstr>Roboto</vt:lpstr>
      <vt:lpstr>Dosis</vt:lpstr>
      <vt:lpstr>Arial</vt:lpstr>
      <vt:lpstr>William template</vt:lpstr>
      <vt:lpstr>Digit recognizer</vt:lpstr>
      <vt:lpstr>OUTLINE</vt:lpstr>
      <vt:lpstr>1 . INTRODUCTION AND MOTIVATION</vt:lpstr>
      <vt:lpstr>INTRODUCTION </vt:lpstr>
      <vt:lpstr>INTRODUCTION AND MOTIVATION</vt:lpstr>
      <vt:lpstr>PROBLEM STATEMENT</vt:lpstr>
      <vt:lpstr>OBJECTIVES</vt:lpstr>
      <vt:lpstr>2 . DATA SOURCE</vt:lpstr>
      <vt:lpstr>DATA SOURCE</vt:lpstr>
      <vt:lpstr>DATASET DETAILS</vt:lpstr>
      <vt:lpstr>3. PROPOSED ARCHITECTURE</vt:lpstr>
      <vt:lpstr>PROPOSED ARCHITECTURE</vt:lpstr>
      <vt:lpstr>VALIDATION : Model Evaluation - RESULTS</vt:lpstr>
      <vt:lpstr>RESULTS AND DISCUSSION  Predicted and Actual Results  for RFC on Test Dataset</vt:lpstr>
      <vt:lpstr>TEST DATASET Model Evaluation – PREDICTION RESULTS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MACHINE LEARNING</dc:title>
  <dc:creator>AKASH &amp; POOJA</dc:creator>
  <cp:lastModifiedBy>SHUBHAM CHAVAN</cp:lastModifiedBy>
  <cp:revision>177</cp:revision>
  <dcterms:created xsi:type="dcterms:W3CDTF">2021-09-30T17:10:43Z</dcterms:created>
  <dcterms:modified xsi:type="dcterms:W3CDTF">2021-11-10T08:28:40Z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