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57" r:id="rId4"/>
    <p:sldId id="264" r:id="rId5"/>
    <p:sldId id="266" r:id="rId6"/>
    <p:sldId id="258" r:id="rId7"/>
    <p:sldId id="261" r:id="rId8"/>
    <p:sldId id="263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7" autoAdjust="0"/>
    <p:restoredTop sz="83501" autoAdjust="0"/>
  </p:normalViewPr>
  <p:slideViewPr>
    <p:cSldViewPr snapToGrid="0">
      <p:cViewPr varScale="1">
        <p:scale>
          <a:sx n="61" d="100"/>
          <a:sy n="61" d="100"/>
        </p:scale>
        <p:origin x="108" y="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191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7CBBFD-B130-44D1-A10C-826E1B60B9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AD605-38D2-437F-9D98-C86C973705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026C8-D1C1-4C9C-AB09-D517AC982A3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402BD-1B2B-4D28-9424-326C43F48F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9846F-C3B6-4729-AAE6-5E1A74C8A1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E5D06-CA56-4D3C-9403-EA63C0D7E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2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C4EBA-6FA4-424B-9E60-907EC04EF57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8419D-5526-428D-BFEF-1A5CF833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2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8419D-5526-428D-BFEF-1A5CF83338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09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e006, e006_b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8419D-5526-428D-BFEF-1A5CF83338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70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e001, e002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8419D-5526-428D-BFEF-1A5CF83338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24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8419D-5526-428D-BFEF-1A5CF83338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5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e003_b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8419D-5526-428D-BFEF-1A5CF83338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2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e003_c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8419D-5526-428D-BFEF-1A5CF83338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21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8419D-5526-428D-BFEF-1A5CF83338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0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e005_b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8419D-5526-428D-BFEF-1A5CF83338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14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e005_b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8419D-5526-428D-BFEF-1A5CF83338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4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e006_c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8419D-5526-428D-BFEF-1A5CF83338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3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F270-1CB7-423B-B788-632D61825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32F8D-97BD-4A90-8DE9-9DC26EA81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FF8A-FB38-4B84-89A0-4F82BFFE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8A6B-55F2-43D9-A3C0-65EFAFE0503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39954-D2EB-473C-8BC1-D786C381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881DD-3FA5-4DA6-ACDC-F6AA5290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53C1-F536-4E2A-83E7-AA0DE649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8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7FFE-E851-47CE-84BB-C0CF5612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36C7D-5F3D-4426-8ABB-B04E48DBE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1E64E-ECB6-4B96-B759-D07CF24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8A6B-55F2-43D9-A3C0-65EFAFE0503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8E763-1B42-436F-8CE6-6558EA2E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9AF26-4C9D-4B87-A60B-EB07BA70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53C1-F536-4E2A-83E7-AA0DE649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8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5E0CC-CA2D-472F-B5E3-8E6F22060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58452-CA36-4A23-AB5B-87334095A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D4EE-97E4-4F5B-BD33-2F63F2C9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8A6B-55F2-43D9-A3C0-65EFAFE0503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68AB6-46E3-4898-B980-DB7406FA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4D5C-F142-46D0-AB42-C9B026D6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53C1-F536-4E2A-83E7-AA0DE649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8BD7-CE60-4D74-ADF4-AD5F7A16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2E43-812A-4C17-8DE4-1AF651FA8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DA34B-32FB-42F0-BA08-19DD2888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8A6B-55F2-43D9-A3C0-65EFAFE0503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1A78F-F772-4D90-BF22-24B190E3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73334-2314-478D-982C-6A9E7042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53C1-F536-4E2A-83E7-AA0DE649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0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2C06-13EF-44E9-A30F-B047AB05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768C4-948E-4CA9-AF4D-3262A6F29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CF16-54BF-4CD9-863E-58E4C31F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8A6B-55F2-43D9-A3C0-65EFAFE0503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93318-3176-4FC3-8E28-69533658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ADAB-7ED5-4ADE-A685-5EB33A41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53C1-F536-4E2A-83E7-AA0DE649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5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0C3F-58E0-4075-8828-1286D22C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A568-AFFD-4578-9D7A-A15D6AF88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5DDD5-5EC7-4100-A5C7-3DF787643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0C2CD-3990-41F5-A21F-6F232735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8A6B-55F2-43D9-A3C0-65EFAFE0503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024C9-36C5-486C-A915-99B9BF7F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7315-F317-4BA7-AFBF-E1A2F522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53C1-F536-4E2A-83E7-AA0DE649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03A4-B7F9-4632-870F-E2F748C3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9F356-2DEC-4F9F-9D42-615FA7F46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D6454-8685-4DBF-BE7C-2ED619F8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1FF08-DE4F-44A8-9F21-B44EDDCAA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9B924-4E06-4F9E-88AE-9A66D073D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5C3E5-AA75-4CCE-A1EB-3673A213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8A6B-55F2-43D9-A3C0-65EFAFE0503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D2AE4-A89B-4150-83EF-56B9DEDA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81938-30AC-4EA0-B33B-D7AF0BB8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53C1-F536-4E2A-83E7-AA0DE649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ECDC-D827-46C2-80B9-5C6ABED2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317E4-F434-4C21-9593-5F2D8EAA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8A6B-55F2-43D9-A3C0-65EFAFE0503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06F03-FFF5-4462-BA1E-F2D0B92A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A93F3-9977-4C1C-AF48-3E9C9B37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53C1-F536-4E2A-83E7-AA0DE649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8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D6EB1-BDBB-40E3-89F2-D84A8D20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8A6B-55F2-43D9-A3C0-65EFAFE0503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2C19E-7991-4E11-82C5-0DFB1F2B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E336F-C881-4474-91D4-BB1C75A3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53C1-F536-4E2A-83E7-AA0DE649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7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545F-6C8C-4167-B227-DA21BB06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C31B8-5D5A-492F-9D0D-D9A3332F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8A413-7026-4E0D-84CF-37EE946A3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DAE36-A1FA-4225-BA3B-6DFA4BD2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8A6B-55F2-43D9-A3C0-65EFAFE0503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D9397-AA68-466D-8A58-6139D4D6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77A6E-9E26-4B1E-8F89-AC5C518A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53C1-F536-4E2A-83E7-AA0DE649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2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1103-0E29-4B09-9EAE-4C21731E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E769C-B72E-44F0-86A9-FDFBDF981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2FB2F-E412-4CED-9CE5-C98F30D3D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F4E72-BE82-48B9-8407-EE301400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8A6B-55F2-43D9-A3C0-65EFAFE0503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E07C0-90EC-4E4A-89ED-30F8AB0B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DA7E5-13BD-453A-9306-C7B03716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53C1-F536-4E2A-83E7-AA0DE649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2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BAEDF-CE06-4498-AC33-FB4CBD03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E12AC-C071-4CF5-B13A-B1B970E5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7386A-8FDC-4663-A200-39728962D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78A6B-55F2-43D9-A3C0-65EFAFE0503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E06C5-2DA4-4051-B735-B69018262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E672-F2FF-4056-95F3-012432847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D53C1-F536-4E2A-83E7-AA0DE649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0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84D0C2-9722-4E91-A6E0-597359E26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76354"/>
              </p:ext>
            </p:extLst>
          </p:nvPr>
        </p:nvGraphicFramePr>
        <p:xfrm>
          <a:off x="1254917" y="427280"/>
          <a:ext cx="9682165" cy="60034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82479">
                  <a:extLst>
                    <a:ext uri="{9D8B030D-6E8A-4147-A177-3AD203B41FA5}">
                      <a16:colId xmlns:a16="http://schemas.microsoft.com/office/drawing/2014/main" val="3440025670"/>
                    </a:ext>
                  </a:extLst>
                </a:gridCol>
                <a:gridCol w="1244638">
                  <a:extLst>
                    <a:ext uri="{9D8B030D-6E8A-4147-A177-3AD203B41FA5}">
                      <a16:colId xmlns:a16="http://schemas.microsoft.com/office/drawing/2014/main" val="2461546057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4053840017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4150253016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277066216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1246973300"/>
                    </a:ext>
                  </a:extLst>
                </a:gridCol>
              </a:tblGrid>
              <a:tr h="954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EMU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Target: PHQ-9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 Validation: leave one out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Sampling: regular oversampling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8602"/>
                  </a:ext>
                </a:extLst>
              </a:tr>
              <a:tr h="1211854">
                <a:tc rowSpan="4"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  <a:p>
                      <a:r>
                        <a:rPr lang="en-US" dirty="0"/>
                        <a:t>Selection</a:t>
                      </a:r>
                    </a:p>
                    <a:p>
                      <a:r>
                        <a:rPr lang="en-US" dirty="0"/>
                        <a:t>Before</a:t>
                      </a:r>
                    </a:p>
                    <a:p>
                      <a:r>
                        <a:rPr lang="en-US" dirty="0"/>
                        <a:t>Cross</a:t>
                      </a:r>
                    </a:p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Uncleaned</a:t>
                      </a:r>
                    </a:p>
                    <a:p>
                      <a:r>
                        <a:rPr lang="en-US" dirty="0"/>
                        <a:t>Closed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Cleaned</a:t>
                      </a:r>
                    </a:p>
                    <a:p>
                      <a:r>
                        <a:rPr lang="en-US" dirty="0"/>
                        <a:t>Closed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Uncleaned</a:t>
                      </a:r>
                    </a:p>
                    <a:p>
                      <a:r>
                        <a:rPr lang="en-US" dirty="0"/>
                        <a:t>Open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Cleaned</a:t>
                      </a:r>
                    </a:p>
                    <a:p>
                      <a:r>
                        <a:rPr lang="en-US" dirty="0"/>
                        <a:t>Open Audio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26658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0.689</a:t>
                      </a:r>
                    </a:p>
                    <a:p>
                      <a:r>
                        <a:rPr lang="en-US" dirty="0"/>
                        <a:t>AUC: 0.694</a:t>
                      </a:r>
                    </a:p>
                    <a:p>
                      <a:r>
                        <a:rPr lang="en-US" dirty="0"/>
                        <a:t>Accuracy: 0.694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0.666</a:t>
                      </a:r>
                    </a:p>
                    <a:p>
                      <a:r>
                        <a:rPr lang="en-US" dirty="0"/>
                        <a:t>AUC: 0.651</a:t>
                      </a:r>
                    </a:p>
                    <a:p>
                      <a:r>
                        <a:rPr lang="en-US" dirty="0"/>
                        <a:t>Accuracy: 0.655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0.741</a:t>
                      </a:r>
                    </a:p>
                    <a:p>
                      <a:r>
                        <a:rPr lang="en-US" dirty="0"/>
                        <a:t>AUC: 0.742</a:t>
                      </a:r>
                    </a:p>
                    <a:p>
                      <a:r>
                        <a:rPr lang="en-US" dirty="0"/>
                        <a:t>Accuracy: 0.741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0.698</a:t>
                      </a:r>
                    </a:p>
                    <a:p>
                      <a:r>
                        <a:rPr lang="en-US" dirty="0"/>
                        <a:t>AUC: 0.726</a:t>
                      </a:r>
                    </a:p>
                    <a:p>
                      <a:r>
                        <a:rPr lang="en-US" dirty="0"/>
                        <a:t>Accuracy: 0.729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9633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F1: 0.738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AUC: 0.726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Accuracy: 0.726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0.737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0.731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0.679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0.685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0.685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0.698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0.726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0.729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803607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F1: 0.875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AUC: 0.871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Accuracy: 0.871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0.880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0.889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0.868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0.871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0.913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</a:t>
                      </a:r>
                      <a:r>
                        <a:rPr lang="en-US" dirty="0"/>
                        <a:t>0.920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0.917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4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4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84D0C2-9722-4E91-A6E0-597359E26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78714"/>
              </p:ext>
            </p:extLst>
          </p:nvPr>
        </p:nvGraphicFramePr>
        <p:xfrm>
          <a:off x="1312579" y="427280"/>
          <a:ext cx="9564875" cy="60034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69585">
                  <a:extLst>
                    <a:ext uri="{9D8B030D-6E8A-4147-A177-3AD203B41FA5}">
                      <a16:colId xmlns:a16="http://schemas.microsoft.com/office/drawing/2014/main" val="3440025670"/>
                    </a:ext>
                  </a:extLst>
                </a:gridCol>
                <a:gridCol w="1229813">
                  <a:extLst>
                    <a:ext uri="{9D8B030D-6E8A-4147-A177-3AD203B41FA5}">
                      <a16:colId xmlns:a16="http://schemas.microsoft.com/office/drawing/2014/main" val="2461546057"/>
                    </a:ext>
                  </a:extLst>
                </a:gridCol>
                <a:gridCol w="1816861">
                  <a:extLst>
                    <a:ext uri="{9D8B030D-6E8A-4147-A177-3AD203B41FA5}">
                      <a16:colId xmlns:a16="http://schemas.microsoft.com/office/drawing/2014/main" val="4053840017"/>
                    </a:ext>
                  </a:extLst>
                </a:gridCol>
                <a:gridCol w="1816861">
                  <a:extLst>
                    <a:ext uri="{9D8B030D-6E8A-4147-A177-3AD203B41FA5}">
                      <a16:colId xmlns:a16="http://schemas.microsoft.com/office/drawing/2014/main" val="4150253016"/>
                    </a:ext>
                  </a:extLst>
                </a:gridCol>
                <a:gridCol w="1816861">
                  <a:extLst>
                    <a:ext uri="{9D8B030D-6E8A-4147-A177-3AD203B41FA5}">
                      <a16:colId xmlns:a16="http://schemas.microsoft.com/office/drawing/2014/main" val="3402688560"/>
                    </a:ext>
                  </a:extLst>
                </a:gridCol>
                <a:gridCol w="1814894">
                  <a:extLst>
                    <a:ext uri="{9D8B030D-6E8A-4147-A177-3AD203B41FA5}">
                      <a16:colId xmlns:a16="http://schemas.microsoft.com/office/drawing/2014/main" val="1247859956"/>
                    </a:ext>
                  </a:extLst>
                </a:gridCol>
              </a:tblGrid>
              <a:tr h="954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EMU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 Validation: leave one out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Sampling: regular oversampling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Features: age, education, student, gender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8602"/>
                  </a:ext>
                </a:extLst>
              </a:tr>
              <a:tr h="1211854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Target: PHQ-9</a:t>
                      </a:r>
                    </a:p>
                    <a:p>
                      <a:r>
                        <a:rPr lang="en-US" dirty="0"/>
                        <a:t>Opposite Target as a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Target: GAD-7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Opposite Target as a feature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Target: PHQ-9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Target: GAD-7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26658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F1: 0.849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AUC: 0.838*</a:t>
                      </a:r>
                    </a:p>
                    <a:p>
                      <a:r>
                        <a:rPr lang="en-US" dirty="0"/>
                        <a:t>Accuracy: 0.838</a:t>
                      </a:r>
                    </a:p>
                    <a:p>
                      <a:r>
                        <a:rPr lang="en-US" dirty="0"/>
                        <a:t>SVC2,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0.846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0.838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NB, 4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F1: 0.630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AUC: 0.473*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Accuracy: 0.5*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NB,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F1: 0.514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AUC: 0.494*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Accuracy: 0.471*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NB,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9633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F1: 0.897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AUC: 0.876</a:t>
                      </a:r>
                    </a:p>
                    <a:p>
                      <a:r>
                        <a:rPr lang="en-US" dirty="0"/>
                        <a:t>Accuracy: 0.882</a:t>
                      </a:r>
                    </a:p>
                    <a:p>
                      <a:r>
                        <a:rPr lang="en-US" b="0" dirty="0"/>
                        <a:t>XG,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0.852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0.871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0.868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NB, 1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0.430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0.327*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0.338*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NB,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0.578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0.500*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0.441*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kNN3,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803607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0.897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0.876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0.882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XG, 1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0.857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0.882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kNN3, 2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0.688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0.526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0.559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0.597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0.576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0.544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LR,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4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91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84D0C2-9722-4E91-A6E0-597359E26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0058"/>
              </p:ext>
            </p:extLst>
          </p:nvPr>
        </p:nvGraphicFramePr>
        <p:xfrm>
          <a:off x="1254917" y="427280"/>
          <a:ext cx="9682165" cy="60034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09987">
                  <a:extLst>
                    <a:ext uri="{9D8B030D-6E8A-4147-A177-3AD203B41FA5}">
                      <a16:colId xmlns:a16="http://schemas.microsoft.com/office/drawing/2014/main" val="3440025670"/>
                    </a:ext>
                  </a:extLst>
                </a:gridCol>
                <a:gridCol w="1117130">
                  <a:extLst>
                    <a:ext uri="{9D8B030D-6E8A-4147-A177-3AD203B41FA5}">
                      <a16:colId xmlns:a16="http://schemas.microsoft.com/office/drawing/2014/main" val="2461546057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4053840017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4150253016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277066216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1246973300"/>
                    </a:ext>
                  </a:extLst>
                </a:gridCol>
              </a:tblGrid>
              <a:tr h="954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EMU</a:t>
                      </a:r>
                    </a:p>
                    <a:p>
                      <a:r>
                        <a:rPr lang="en-US" dirty="0"/>
                        <a:t>VS</a:t>
                      </a:r>
                    </a:p>
                    <a:p>
                      <a:r>
                        <a:rPr lang="en-US" dirty="0" err="1"/>
                        <a:t>Moodable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Target: PHQ-9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 Validation: leave one out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Sampling: regular oversampling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8602"/>
                  </a:ext>
                </a:extLst>
              </a:tr>
              <a:tr h="1211854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EMU Uncleaned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Moodable</a:t>
                      </a:r>
                      <a:r>
                        <a:rPr lang="en-US" dirty="0"/>
                        <a:t> Uncleaned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EMU Cleaned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Moodable</a:t>
                      </a:r>
                      <a:r>
                        <a:rPr lang="en-US" dirty="0"/>
                        <a:t> Cleaned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26658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F1: 0.605</a:t>
                      </a:r>
                    </a:p>
                    <a:p>
                      <a:r>
                        <a:rPr lang="en-US" b="0" dirty="0"/>
                        <a:t>AUC: 0.635</a:t>
                      </a:r>
                    </a:p>
                    <a:p>
                      <a:r>
                        <a:rPr lang="en-US" b="0" dirty="0"/>
                        <a:t>Accuracy: 0.626*</a:t>
                      </a:r>
                    </a:p>
                    <a:p>
                      <a:r>
                        <a:rPr lang="en-US" b="0" dirty="0"/>
                        <a:t>SVC1,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0.674</a:t>
                      </a:r>
                    </a:p>
                    <a:p>
                      <a:r>
                        <a:rPr lang="en-US" dirty="0"/>
                        <a:t>AUC: 0.582</a:t>
                      </a:r>
                    </a:p>
                    <a:p>
                      <a:r>
                        <a:rPr lang="en-US" dirty="0"/>
                        <a:t>Accuracy: 0.603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XG,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0.645</a:t>
                      </a:r>
                    </a:p>
                    <a:p>
                      <a:r>
                        <a:rPr lang="en-US" dirty="0"/>
                        <a:t>AUC: 0.612*</a:t>
                      </a:r>
                    </a:p>
                    <a:p>
                      <a:r>
                        <a:rPr lang="en-US" dirty="0"/>
                        <a:t>Accuracy: 0.607*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0.596</a:t>
                      </a:r>
                    </a:p>
                    <a:p>
                      <a:r>
                        <a:rPr lang="en-US" dirty="0"/>
                        <a:t>AUC: 0.571</a:t>
                      </a:r>
                    </a:p>
                    <a:p>
                      <a:r>
                        <a:rPr lang="en-US" dirty="0"/>
                        <a:t>Accuracy: 0.570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kNN3,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9633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F1: 0.648</a:t>
                      </a:r>
                    </a:p>
                    <a:p>
                      <a:r>
                        <a:rPr lang="en-US" b="0" dirty="0"/>
                        <a:t>AUC: 0.636</a:t>
                      </a:r>
                    </a:p>
                    <a:p>
                      <a:r>
                        <a:rPr lang="en-US" b="0" dirty="0"/>
                        <a:t>Accuracy: 0.593*</a:t>
                      </a:r>
                    </a:p>
                    <a:p>
                      <a:r>
                        <a:rPr lang="en-US" b="0" dirty="0"/>
                        <a:t>SVC2,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F1: 0.766</a:t>
                      </a:r>
                    </a:p>
                    <a:p>
                      <a:r>
                        <a:rPr lang="en-US" b="1" dirty="0"/>
                        <a:t>AUC: 0.762</a:t>
                      </a:r>
                    </a:p>
                    <a:p>
                      <a:r>
                        <a:rPr lang="en-US" b="1" dirty="0"/>
                        <a:t>Accuracy: 0.751</a:t>
                      </a:r>
                    </a:p>
                    <a:p>
                      <a:r>
                        <a:rPr lang="en-US" b="1" dirty="0"/>
                        <a:t>kNN3, 1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0.746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0.736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0.732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SVC1,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0.645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0.678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0.661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kNN3,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803607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F1: 0.494</a:t>
                      </a:r>
                    </a:p>
                    <a:p>
                      <a:r>
                        <a:rPr lang="en-US" b="0" dirty="0"/>
                        <a:t>AUC:  0.546</a:t>
                      </a:r>
                    </a:p>
                    <a:p>
                      <a:r>
                        <a:rPr lang="en-US" b="0" dirty="0"/>
                        <a:t>Accuracy: 0.549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0.692</a:t>
                      </a:r>
                    </a:p>
                    <a:p>
                      <a:r>
                        <a:rPr lang="en-US" dirty="0"/>
                        <a:t>AUC: 0.508</a:t>
                      </a:r>
                    </a:p>
                    <a:p>
                      <a:r>
                        <a:rPr lang="en-US" dirty="0"/>
                        <a:t>Accuracy: 0.564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NB,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0.667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0.662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0.661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kNN3,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0.575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0.543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0.543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kNN3,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4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69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84D0C2-9722-4E91-A6E0-597359E26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23447"/>
              </p:ext>
            </p:extLst>
          </p:nvPr>
        </p:nvGraphicFramePr>
        <p:xfrm>
          <a:off x="1254917" y="427280"/>
          <a:ext cx="9682165" cy="60034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82479">
                  <a:extLst>
                    <a:ext uri="{9D8B030D-6E8A-4147-A177-3AD203B41FA5}">
                      <a16:colId xmlns:a16="http://schemas.microsoft.com/office/drawing/2014/main" val="3440025670"/>
                    </a:ext>
                  </a:extLst>
                </a:gridCol>
                <a:gridCol w="1244638">
                  <a:extLst>
                    <a:ext uri="{9D8B030D-6E8A-4147-A177-3AD203B41FA5}">
                      <a16:colId xmlns:a16="http://schemas.microsoft.com/office/drawing/2014/main" val="2461546057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4053840017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4150253016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277066216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1246973300"/>
                    </a:ext>
                  </a:extLst>
                </a:gridCol>
              </a:tblGrid>
              <a:tr h="954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EMU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Target: PHQ-9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 Validation: leave one out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Sampling: regular oversampling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8602"/>
                  </a:ext>
                </a:extLst>
              </a:tr>
              <a:tr h="1211854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Gender included a feature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Uncleaned</a:t>
                      </a:r>
                    </a:p>
                    <a:p>
                      <a:r>
                        <a:rPr lang="en-US" dirty="0"/>
                        <a:t>Closed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Cleaned</a:t>
                      </a:r>
                    </a:p>
                    <a:p>
                      <a:r>
                        <a:rPr lang="en-US" dirty="0"/>
                        <a:t>Closed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Uncleaned</a:t>
                      </a:r>
                    </a:p>
                    <a:p>
                      <a:r>
                        <a:rPr lang="en-US" dirty="0"/>
                        <a:t>Open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Cleaned</a:t>
                      </a:r>
                    </a:p>
                    <a:p>
                      <a:r>
                        <a:rPr lang="en-US" dirty="0"/>
                        <a:t>Open Audio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26658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0.667</a:t>
                      </a:r>
                    </a:p>
                    <a:p>
                      <a:r>
                        <a:rPr lang="en-US" dirty="0"/>
                        <a:t>AUC: 0.617</a:t>
                      </a:r>
                    </a:p>
                    <a:p>
                      <a:r>
                        <a:rPr lang="en-US" dirty="0"/>
                        <a:t>Accuracy: 0.619</a:t>
                      </a:r>
                    </a:p>
                    <a:p>
                      <a:r>
                        <a:rPr lang="en-US" dirty="0"/>
                        <a:t>SVC1,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0.645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0.607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0.667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0.690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0.691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NB,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0.667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0.673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kNN3,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9633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F1: 0.746</a:t>
                      </a:r>
                    </a:p>
                    <a:p>
                      <a:r>
                        <a:rPr lang="en-US" b="1" dirty="0"/>
                        <a:t>AUC: 0.729</a:t>
                      </a:r>
                    </a:p>
                    <a:p>
                      <a:r>
                        <a:rPr lang="en-US" b="1" dirty="0"/>
                        <a:t>Accuracy: 0.730</a:t>
                      </a:r>
                    </a:p>
                    <a:p>
                      <a:r>
                        <a:rPr lang="en-US" b="1" dirty="0"/>
                        <a:t>SVC1,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0.746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0.735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0.732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SVC1,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0.557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0.511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0.509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kNN3,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0.627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kNN3,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803607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0.719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0.714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0.714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LR,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0.667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0.662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0.661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kNN3,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0.691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0.691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0.691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kNN3,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0.652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0.672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0.673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XG,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4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73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84D0C2-9722-4E91-A6E0-597359E26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82068"/>
              </p:ext>
            </p:extLst>
          </p:nvPr>
        </p:nvGraphicFramePr>
        <p:xfrm>
          <a:off x="1254917" y="427280"/>
          <a:ext cx="9682165" cy="60034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82479">
                  <a:extLst>
                    <a:ext uri="{9D8B030D-6E8A-4147-A177-3AD203B41FA5}">
                      <a16:colId xmlns:a16="http://schemas.microsoft.com/office/drawing/2014/main" val="3440025670"/>
                    </a:ext>
                  </a:extLst>
                </a:gridCol>
                <a:gridCol w="1244638">
                  <a:extLst>
                    <a:ext uri="{9D8B030D-6E8A-4147-A177-3AD203B41FA5}">
                      <a16:colId xmlns:a16="http://schemas.microsoft.com/office/drawing/2014/main" val="2461546057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4053840017"/>
                    </a:ext>
                  </a:extLst>
                </a:gridCol>
                <a:gridCol w="1216443">
                  <a:extLst>
                    <a:ext uri="{9D8B030D-6E8A-4147-A177-3AD203B41FA5}">
                      <a16:colId xmlns:a16="http://schemas.microsoft.com/office/drawing/2014/main" val="4150253016"/>
                    </a:ext>
                  </a:extLst>
                </a:gridCol>
                <a:gridCol w="622319">
                  <a:extLst>
                    <a:ext uri="{9D8B030D-6E8A-4147-A177-3AD203B41FA5}">
                      <a16:colId xmlns:a16="http://schemas.microsoft.com/office/drawing/2014/main" val="3639449417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277066216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1246973300"/>
                    </a:ext>
                  </a:extLst>
                </a:gridCol>
              </a:tblGrid>
              <a:tr h="954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EMU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Target: PHQ-9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 Validation: leave one out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Sampling: regular oversampling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Opposite target added as feature after feature selection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8602"/>
                  </a:ext>
                </a:extLst>
              </a:tr>
              <a:tr h="1211854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 included a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Uncleaned</a:t>
                      </a:r>
                    </a:p>
                    <a:p>
                      <a:r>
                        <a:rPr lang="en-US" dirty="0"/>
                        <a:t>Closed Audio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Cleaned</a:t>
                      </a:r>
                    </a:p>
                    <a:p>
                      <a:r>
                        <a:rPr lang="en-US" dirty="0"/>
                        <a:t>Closed Audio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Uncleaned</a:t>
                      </a:r>
                    </a:p>
                    <a:p>
                      <a:r>
                        <a:rPr lang="en-US" dirty="0"/>
                        <a:t>Open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Cleaned</a:t>
                      </a:r>
                    </a:p>
                    <a:p>
                      <a:r>
                        <a:rPr lang="en-US" dirty="0"/>
                        <a:t>Open Audio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26658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0.906</a:t>
                      </a:r>
                    </a:p>
                    <a:p>
                      <a:r>
                        <a:rPr lang="en-US" dirty="0"/>
                        <a:t>AUC: 0.905</a:t>
                      </a:r>
                    </a:p>
                    <a:p>
                      <a:r>
                        <a:rPr lang="en-US" dirty="0"/>
                        <a:t>Accuracy: 0.905</a:t>
                      </a:r>
                    </a:p>
                    <a:p>
                      <a:r>
                        <a:rPr lang="en-US" dirty="0"/>
                        <a:t>RF, 8|kNN, 2(.89)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0.868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0.874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LR,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0.852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0.854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NB,6|SVC2,3(.84)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0.844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0.857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SVC2,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9633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0.918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0.921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0.921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RF, 7|kNN,3(.88)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0.877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0.877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kNN,9|LR,2(.85)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0.881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0.874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0.873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SVC2,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0.880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0.878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LR,10|SVC2,5(.86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803607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0.906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0.905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0.905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XG, 9|kNN,2(.88)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0.912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0.913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0.911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kNN,10|LR,4(.87)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0.836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0.837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0.836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0.894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0.898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LR,7|LR,3(.89)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4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63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84D0C2-9722-4E91-A6E0-597359E26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1379"/>
              </p:ext>
            </p:extLst>
          </p:nvPr>
        </p:nvGraphicFramePr>
        <p:xfrm>
          <a:off x="1254917" y="427280"/>
          <a:ext cx="9682165" cy="60034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82479">
                  <a:extLst>
                    <a:ext uri="{9D8B030D-6E8A-4147-A177-3AD203B41FA5}">
                      <a16:colId xmlns:a16="http://schemas.microsoft.com/office/drawing/2014/main" val="3440025670"/>
                    </a:ext>
                  </a:extLst>
                </a:gridCol>
                <a:gridCol w="1244638">
                  <a:extLst>
                    <a:ext uri="{9D8B030D-6E8A-4147-A177-3AD203B41FA5}">
                      <a16:colId xmlns:a16="http://schemas.microsoft.com/office/drawing/2014/main" val="2461546057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4053840017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4150253016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277066216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1246973300"/>
                    </a:ext>
                  </a:extLst>
                </a:gridCol>
              </a:tblGrid>
              <a:tr h="954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EMU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Target: PHQ-q9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 Validation: leave one out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Sampling: regular oversampling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8602"/>
                  </a:ext>
                </a:extLst>
              </a:tr>
              <a:tr h="1211854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Gender included a feature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Uncleaned</a:t>
                      </a:r>
                    </a:p>
                    <a:p>
                      <a:r>
                        <a:rPr lang="en-US" dirty="0"/>
                        <a:t>Closed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Cleaned</a:t>
                      </a:r>
                    </a:p>
                    <a:p>
                      <a:r>
                        <a:rPr lang="en-US" dirty="0"/>
                        <a:t>Closed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Uncleaned</a:t>
                      </a:r>
                    </a:p>
                    <a:p>
                      <a:r>
                        <a:rPr lang="en-US" dirty="0"/>
                        <a:t>Open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Cleaned</a:t>
                      </a:r>
                    </a:p>
                    <a:p>
                      <a:r>
                        <a:rPr lang="en-US" dirty="0"/>
                        <a:t>Open Audio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26658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0.583</a:t>
                      </a:r>
                    </a:p>
                    <a:p>
                      <a:r>
                        <a:rPr lang="en-US" dirty="0"/>
                        <a:t>AUC: 0.661</a:t>
                      </a:r>
                    </a:p>
                    <a:p>
                      <a:r>
                        <a:rPr lang="en-US" dirty="0"/>
                        <a:t>Accuracy: 0.693</a:t>
                      </a:r>
                    </a:p>
                    <a:p>
                      <a:r>
                        <a:rPr lang="en-US" dirty="0"/>
                        <a:t>kNN3,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0.541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0.652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0.696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XG,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0.720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0.745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NB,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0.588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0.685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0.714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SVC1,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9633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0.706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0.752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0.762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SVC2,10|LR,2(.58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0.649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0.729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0.768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kNN3,10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0.627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0.667*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0.655*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kNN3,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0.526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0.622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0.633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SVC2,10|LR,6(.5)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803607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0.588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0.653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0.667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NB,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0.695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0.714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SVC1, 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0.596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0.652*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0.655*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NB,7|NB,1(5.78)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0.629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0.714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0.735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SVC2,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4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07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84D0C2-9722-4E91-A6E0-597359E26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95255"/>
              </p:ext>
            </p:extLst>
          </p:nvPr>
        </p:nvGraphicFramePr>
        <p:xfrm>
          <a:off x="1254917" y="427280"/>
          <a:ext cx="9682165" cy="60034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82479">
                  <a:extLst>
                    <a:ext uri="{9D8B030D-6E8A-4147-A177-3AD203B41FA5}">
                      <a16:colId xmlns:a16="http://schemas.microsoft.com/office/drawing/2014/main" val="3440025670"/>
                    </a:ext>
                  </a:extLst>
                </a:gridCol>
                <a:gridCol w="1244638">
                  <a:extLst>
                    <a:ext uri="{9D8B030D-6E8A-4147-A177-3AD203B41FA5}">
                      <a16:colId xmlns:a16="http://schemas.microsoft.com/office/drawing/2014/main" val="2461546057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4053840017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4150253016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277066216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1246973300"/>
                    </a:ext>
                  </a:extLst>
                </a:gridCol>
              </a:tblGrid>
              <a:tr h="954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EMU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Target: GAD-7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 Validation: leave one out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Sampling: regular oversampling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8602"/>
                  </a:ext>
                </a:extLst>
              </a:tr>
              <a:tr h="1211854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Uncleaned</a:t>
                      </a:r>
                    </a:p>
                    <a:p>
                      <a:r>
                        <a:rPr lang="en-US" dirty="0"/>
                        <a:t>Closed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Cleaned</a:t>
                      </a:r>
                    </a:p>
                    <a:p>
                      <a:r>
                        <a:rPr lang="en-US" dirty="0"/>
                        <a:t>Closed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Uncleaned</a:t>
                      </a:r>
                    </a:p>
                    <a:p>
                      <a:r>
                        <a:rPr lang="en-US" dirty="0"/>
                        <a:t>Open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Cleaned</a:t>
                      </a:r>
                    </a:p>
                    <a:p>
                      <a:r>
                        <a:rPr lang="en-US" dirty="0"/>
                        <a:t>Open Audio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26658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0.627</a:t>
                      </a:r>
                    </a:p>
                    <a:p>
                      <a:r>
                        <a:rPr lang="en-US" dirty="0"/>
                        <a:t>AUC: 0.688</a:t>
                      </a:r>
                    </a:p>
                    <a:p>
                      <a:r>
                        <a:rPr lang="en-US" dirty="0"/>
                        <a:t>Accuracy: 0.698</a:t>
                      </a:r>
                    </a:p>
                    <a:p>
                      <a:r>
                        <a:rPr lang="en-US" dirty="0"/>
                        <a:t>kNN3,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0.615</a:t>
                      </a:r>
                    </a:p>
                    <a:p>
                      <a:r>
                        <a:rPr lang="en-US" dirty="0"/>
                        <a:t>AUC: 0.7</a:t>
                      </a:r>
                    </a:p>
                    <a:p>
                      <a:r>
                        <a:rPr lang="en-US" dirty="0"/>
                        <a:t>Accuracy: 0.732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XG,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0.542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0.557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0.509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 0.545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0.608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0.592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SVC1,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9633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F1: 0.655</a:t>
                      </a:r>
                    </a:p>
                    <a:p>
                      <a:r>
                        <a:rPr lang="en-US" b="1" dirty="0"/>
                        <a:t>AUC: 0.696</a:t>
                      </a:r>
                    </a:p>
                    <a:p>
                      <a:r>
                        <a:rPr lang="en-US" b="1" dirty="0"/>
                        <a:t>Accuracy: 0.683</a:t>
                      </a:r>
                    </a:p>
                    <a:p>
                      <a:r>
                        <a:rPr lang="en-US" b="1" dirty="0"/>
                        <a:t>SVC1,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0.667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0.733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XG,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0.596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0.657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kNN3,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F1: 0.636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AUC: 0.695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Accuracy: 0.673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SVC2,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803607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0.632</a:t>
                      </a:r>
                    </a:p>
                    <a:p>
                      <a:r>
                        <a:rPr lang="en-US" dirty="0"/>
                        <a:t>AUC: 0.676</a:t>
                      </a:r>
                    </a:p>
                    <a:p>
                      <a:r>
                        <a:rPr lang="en-US" dirty="0"/>
                        <a:t>Accuracy: 0.667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LR,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0.591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0.667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0.679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0.681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0.673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NB,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F1: 0.596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AUC: 0.647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Accuracy: 0.612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SVC1,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4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2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84D0C2-9722-4E91-A6E0-597359E26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38924"/>
              </p:ext>
            </p:extLst>
          </p:nvPr>
        </p:nvGraphicFramePr>
        <p:xfrm>
          <a:off x="1254917" y="427280"/>
          <a:ext cx="9682165" cy="60034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82479">
                  <a:extLst>
                    <a:ext uri="{9D8B030D-6E8A-4147-A177-3AD203B41FA5}">
                      <a16:colId xmlns:a16="http://schemas.microsoft.com/office/drawing/2014/main" val="3440025670"/>
                    </a:ext>
                  </a:extLst>
                </a:gridCol>
                <a:gridCol w="1244638">
                  <a:extLst>
                    <a:ext uri="{9D8B030D-6E8A-4147-A177-3AD203B41FA5}">
                      <a16:colId xmlns:a16="http://schemas.microsoft.com/office/drawing/2014/main" val="2461546057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4053840017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4150253016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277066216"/>
                    </a:ext>
                  </a:extLst>
                </a:gridCol>
                <a:gridCol w="1838762">
                  <a:extLst>
                    <a:ext uri="{9D8B030D-6E8A-4147-A177-3AD203B41FA5}">
                      <a16:colId xmlns:a16="http://schemas.microsoft.com/office/drawing/2014/main" val="1246973300"/>
                    </a:ext>
                  </a:extLst>
                </a:gridCol>
              </a:tblGrid>
              <a:tr h="954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EMU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Target: PHQ-9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 Validation: leave one out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Sampling: regular oversampling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8602"/>
                  </a:ext>
                </a:extLst>
              </a:tr>
              <a:tr h="1211854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Opposite target included as a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Uncleaned</a:t>
                      </a:r>
                    </a:p>
                    <a:p>
                      <a:r>
                        <a:rPr lang="en-US" dirty="0"/>
                        <a:t>Closed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Cleaned</a:t>
                      </a:r>
                    </a:p>
                    <a:p>
                      <a:r>
                        <a:rPr lang="en-US" dirty="0"/>
                        <a:t>Closed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Uncleaned</a:t>
                      </a:r>
                    </a:p>
                    <a:p>
                      <a:r>
                        <a:rPr lang="en-US" dirty="0"/>
                        <a:t>Open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Cleaned</a:t>
                      </a:r>
                    </a:p>
                    <a:p>
                      <a:r>
                        <a:rPr lang="en-US" dirty="0"/>
                        <a:t>Open Audio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26658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0.</a:t>
                      </a:r>
                    </a:p>
                    <a:p>
                      <a:r>
                        <a:rPr lang="en-US" dirty="0"/>
                        <a:t>AUC: 0.</a:t>
                      </a:r>
                    </a:p>
                    <a:p>
                      <a:r>
                        <a:rPr lang="en-US" dirty="0"/>
                        <a:t>Accuracy: 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0.667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0.673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kNN3,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9633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0.903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0.905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0.905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RF,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0.881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0.878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XG,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803607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0.807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XG,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0.857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0.857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LR,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4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80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84D0C2-9722-4E91-A6E0-597359E26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439650"/>
              </p:ext>
            </p:extLst>
          </p:nvPr>
        </p:nvGraphicFramePr>
        <p:xfrm>
          <a:off x="1312579" y="427280"/>
          <a:ext cx="9564875" cy="60034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69585">
                  <a:extLst>
                    <a:ext uri="{9D8B030D-6E8A-4147-A177-3AD203B41FA5}">
                      <a16:colId xmlns:a16="http://schemas.microsoft.com/office/drawing/2014/main" val="3440025670"/>
                    </a:ext>
                  </a:extLst>
                </a:gridCol>
                <a:gridCol w="1229813">
                  <a:extLst>
                    <a:ext uri="{9D8B030D-6E8A-4147-A177-3AD203B41FA5}">
                      <a16:colId xmlns:a16="http://schemas.microsoft.com/office/drawing/2014/main" val="2461546057"/>
                    </a:ext>
                  </a:extLst>
                </a:gridCol>
                <a:gridCol w="1816861">
                  <a:extLst>
                    <a:ext uri="{9D8B030D-6E8A-4147-A177-3AD203B41FA5}">
                      <a16:colId xmlns:a16="http://schemas.microsoft.com/office/drawing/2014/main" val="4053840017"/>
                    </a:ext>
                  </a:extLst>
                </a:gridCol>
                <a:gridCol w="1816861">
                  <a:extLst>
                    <a:ext uri="{9D8B030D-6E8A-4147-A177-3AD203B41FA5}">
                      <a16:colId xmlns:a16="http://schemas.microsoft.com/office/drawing/2014/main" val="4150253016"/>
                    </a:ext>
                  </a:extLst>
                </a:gridCol>
                <a:gridCol w="1816861">
                  <a:extLst>
                    <a:ext uri="{9D8B030D-6E8A-4147-A177-3AD203B41FA5}">
                      <a16:colId xmlns:a16="http://schemas.microsoft.com/office/drawing/2014/main" val="3402688560"/>
                    </a:ext>
                  </a:extLst>
                </a:gridCol>
                <a:gridCol w="1814894">
                  <a:extLst>
                    <a:ext uri="{9D8B030D-6E8A-4147-A177-3AD203B41FA5}">
                      <a16:colId xmlns:a16="http://schemas.microsoft.com/office/drawing/2014/main" val="1247859956"/>
                    </a:ext>
                  </a:extLst>
                </a:gridCol>
              </a:tblGrid>
              <a:tr h="954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EMU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 Validation: leave one out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Sampling: regular oversampling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8602"/>
                  </a:ext>
                </a:extLst>
              </a:tr>
              <a:tr h="1211854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Opposite target included as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Target: PHQ-9</a:t>
                      </a:r>
                    </a:p>
                    <a:p>
                      <a:r>
                        <a:rPr lang="en-US" b="1" dirty="0"/>
                        <a:t>Uncleaned Closed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Target: PHQ-9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Uncleaned Open Audio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Target: GAD-7</a:t>
                      </a:r>
                    </a:p>
                    <a:p>
                      <a:r>
                        <a:rPr lang="en-US" b="1" dirty="0"/>
                        <a:t>Uncleaned Closed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Target: GAD-7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Uncleaned Open Audio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26658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F1: 0.667*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AUC: 0.617</a:t>
                      </a:r>
                    </a:p>
                    <a:p>
                      <a:r>
                        <a:rPr lang="en-US" dirty="0"/>
                        <a:t>Accuracy: 0.619*</a:t>
                      </a:r>
                    </a:p>
                    <a:p>
                      <a:r>
                        <a:rPr lang="en-US" dirty="0"/>
                        <a:t>SVC1,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0.667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0.690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0.691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NB,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0.640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 0.702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0.714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kNN3,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0.542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0.542*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0.509*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NB,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9633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0.903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0.905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0.905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RF,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0.836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0.837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0.836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NB,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0.868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0.894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0.889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0.837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0.870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0.873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SVC1,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803607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0.888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0.889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XG,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0.807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XG,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0.846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 0.874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0.873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0.837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0.870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0.873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SVC1,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4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8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84D0C2-9722-4E91-A6E0-597359E26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58797"/>
              </p:ext>
            </p:extLst>
          </p:nvPr>
        </p:nvGraphicFramePr>
        <p:xfrm>
          <a:off x="1312579" y="427280"/>
          <a:ext cx="9564875" cy="60034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69585">
                  <a:extLst>
                    <a:ext uri="{9D8B030D-6E8A-4147-A177-3AD203B41FA5}">
                      <a16:colId xmlns:a16="http://schemas.microsoft.com/office/drawing/2014/main" val="3440025670"/>
                    </a:ext>
                  </a:extLst>
                </a:gridCol>
                <a:gridCol w="1229813">
                  <a:extLst>
                    <a:ext uri="{9D8B030D-6E8A-4147-A177-3AD203B41FA5}">
                      <a16:colId xmlns:a16="http://schemas.microsoft.com/office/drawing/2014/main" val="2461546057"/>
                    </a:ext>
                  </a:extLst>
                </a:gridCol>
                <a:gridCol w="1816861">
                  <a:extLst>
                    <a:ext uri="{9D8B030D-6E8A-4147-A177-3AD203B41FA5}">
                      <a16:colId xmlns:a16="http://schemas.microsoft.com/office/drawing/2014/main" val="4053840017"/>
                    </a:ext>
                  </a:extLst>
                </a:gridCol>
                <a:gridCol w="1816861">
                  <a:extLst>
                    <a:ext uri="{9D8B030D-6E8A-4147-A177-3AD203B41FA5}">
                      <a16:colId xmlns:a16="http://schemas.microsoft.com/office/drawing/2014/main" val="4150253016"/>
                    </a:ext>
                  </a:extLst>
                </a:gridCol>
                <a:gridCol w="1816861">
                  <a:extLst>
                    <a:ext uri="{9D8B030D-6E8A-4147-A177-3AD203B41FA5}">
                      <a16:colId xmlns:a16="http://schemas.microsoft.com/office/drawing/2014/main" val="3402688560"/>
                    </a:ext>
                  </a:extLst>
                </a:gridCol>
                <a:gridCol w="1814894">
                  <a:extLst>
                    <a:ext uri="{9D8B030D-6E8A-4147-A177-3AD203B41FA5}">
                      <a16:colId xmlns:a16="http://schemas.microsoft.com/office/drawing/2014/main" val="1247859956"/>
                    </a:ext>
                  </a:extLst>
                </a:gridCol>
              </a:tblGrid>
              <a:tr h="954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EMU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 Validation: leave one out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Sampling: regular oversampling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Features: age, education, student, gender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8602"/>
                  </a:ext>
                </a:extLst>
              </a:tr>
              <a:tr h="1211854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Opposite target included as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Target: PHQ-9</a:t>
                      </a:r>
                    </a:p>
                    <a:p>
                      <a:r>
                        <a:rPr lang="en-US" b="1" dirty="0"/>
                        <a:t>Participants with uncleaned closed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Target: PHQ-9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Participants with uncleaned open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Target: GAD-7</a:t>
                      </a:r>
                    </a:p>
                    <a:p>
                      <a:r>
                        <a:rPr lang="en-US" b="1" dirty="0"/>
                        <a:t>Participants with uncleaned closed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Target: GAD-7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Participants with uncleaned open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26658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F1: 0.857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AUC: 0.857</a:t>
                      </a:r>
                    </a:p>
                    <a:p>
                      <a:r>
                        <a:rPr lang="en-US" b="1" dirty="0"/>
                        <a:t>Accuracy: 0.857</a:t>
                      </a:r>
                    </a:p>
                    <a:p>
                      <a:r>
                        <a:rPr lang="en-US" b="1" dirty="0"/>
                        <a:t>SVC2,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0.857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0.846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0.874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0.873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LR,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0.783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0.826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NB,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9633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0.888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0.889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XG,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1: 0.857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0.854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0.868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0.894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0.889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LR,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0.844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0.879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0.873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803607"/>
                  </a:ext>
                </a:extLst>
              </a:tr>
              <a:tr h="12789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0.888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0.889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XG,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0.836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0.837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0.836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NB,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0.868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0.894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0.889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LR,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F1: 0.857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AUC: 0.884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Accuracy: 0.891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SVC1,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4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79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1899</Words>
  <Application>Microsoft Office PowerPoint</Application>
  <PresentationFormat>Widescreen</PresentationFormat>
  <Paragraphs>637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Lovering</dc:creator>
  <cp:lastModifiedBy>Josh Lovering</cp:lastModifiedBy>
  <cp:revision>183</cp:revision>
  <dcterms:created xsi:type="dcterms:W3CDTF">2020-07-27T15:12:50Z</dcterms:created>
  <dcterms:modified xsi:type="dcterms:W3CDTF">2020-08-11T20:51:53Z</dcterms:modified>
</cp:coreProperties>
</file>