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8" autoAdjust="0"/>
    <p:restoredTop sz="70449" autoAdjust="0"/>
  </p:normalViewPr>
  <p:slideViewPr>
    <p:cSldViewPr snapToGrid="0">
      <p:cViewPr varScale="1">
        <p:scale>
          <a:sx n="84" d="100"/>
          <a:sy n="84" d="100"/>
        </p:scale>
        <p:origin x="20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08C2-5930-4E6E-99A1-5F6C5637C926}" type="datetimeFigureOut">
              <a:rPr lang="en-GB" smtClean="0"/>
              <a:t>26/09/2019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49DF2-F80E-4064-8028-EAA85609EE75}" type="slidenum">
              <a:rPr lang="en-GB" smtClean="0"/>
              <a:t>‹#›</a:t>
            </a:fld>
            <a:endParaRPr lang="en-GB"/>
          </a:p>
        </p:txBody>
      </p:sp>
    </p:spTree>
    <p:extLst>
      <p:ext uri="{BB962C8B-B14F-4D97-AF65-F5344CB8AC3E}">
        <p14:creationId xmlns:p14="http://schemas.microsoft.com/office/powerpoint/2010/main" val="252660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to go over the brief and scope of the project:</a:t>
            </a:r>
          </a:p>
          <a:p>
            <a:endParaRPr lang="en-GB" dirty="0"/>
          </a:p>
          <a:p>
            <a:r>
              <a:rPr lang="en-GB" dirty="0"/>
              <a:t>We were tasked with creating a OOP application with full CRUD functionality, and to utilise supporting tools.</a:t>
            </a:r>
          </a:p>
          <a:p>
            <a:r>
              <a:rPr lang="en-GB" dirty="0"/>
              <a:t>This is a combination of all the modules we’ve done up to now, and includes:</a:t>
            </a:r>
          </a:p>
          <a:p>
            <a:endParaRPr lang="en-GB" dirty="0"/>
          </a:p>
        </p:txBody>
      </p:sp>
      <p:sp>
        <p:nvSpPr>
          <p:cNvPr id="4" name="Slide Number Placeholder 3"/>
          <p:cNvSpPr>
            <a:spLocks noGrp="1"/>
          </p:cNvSpPr>
          <p:nvPr>
            <p:ph type="sldNum" sz="quarter" idx="5"/>
          </p:nvPr>
        </p:nvSpPr>
        <p:spPr/>
        <p:txBody>
          <a:bodyPr/>
          <a:lstStyle/>
          <a:p>
            <a:fld id="{BCD49DF2-F80E-4064-8028-EAA85609EE75}" type="slidenum">
              <a:rPr lang="en-GB" smtClean="0"/>
              <a:t>2</a:t>
            </a:fld>
            <a:endParaRPr lang="en-GB"/>
          </a:p>
        </p:txBody>
      </p:sp>
    </p:spTree>
    <p:extLst>
      <p:ext uri="{BB962C8B-B14F-4D97-AF65-F5344CB8AC3E}">
        <p14:creationId xmlns:p14="http://schemas.microsoft.com/office/powerpoint/2010/main" val="206493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that in mind, this is the start of my solution:</a:t>
            </a:r>
          </a:p>
          <a:p>
            <a:endParaRPr lang="en-GB" dirty="0"/>
          </a:p>
          <a:p>
            <a:r>
              <a:rPr lang="en-GB" dirty="0"/>
              <a:t>Here we have my Trello board as it is now, after developing the project over the last few weeks.</a:t>
            </a:r>
          </a:p>
          <a:p>
            <a:r>
              <a:rPr lang="en-GB" dirty="0"/>
              <a:t>I’ve used the MOSCOW method to prioritise my tasks, Must have’s are green, Should have’s are yellow, Could have’s are red.</a:t>
            </a:r>
          </a:p>
          <a:p>
            <a:r>
              <a:rPr lang="en-GB" dirty="0"/>
              <a:t>Initial ideas, these are now tasks for possible future improvements.</a:t>
            </a:r>
          </a:p>
          <a:p>
            <a:r>
              <a:rPr lang="en-GB" dirty="0"/>
              <a:t>Product backlog, what I wanted to have done before this deadline.</a:t>
            </a:r>
          </a:p>
          <a:p>
            <a:r>
              <a:rPr lang="en-GB" dirty="0"/>
              <a:t>Sprint backlog, what I was working on right before deadline.</a:t>
            </a:r>
          </a:p>
          <a:p>
            <a:r>
              <a:rPr lang="en-GB" dirty="0"/>
              <a:t>Completed, everything I have done.</a:t>
            </a:r>
          </a:p>
          <a:p>
            <a:r>
              <a:rPr lang="en-GB" dirty="0"/>
              <a:t>Over here I thought I’d highlight the way I did user stories. I wrote these originally in word instead of straight onto the Trello board, so they’re on the board as a single card and the word doc is attached.</a:t>
            </a:r>
          </a:p>
        </p:txBody>
      </p:sp>
      <p:sp>
        <p:nvSpPr>
          <p:cNvPr id="4" name="Slide Number Placeholder 3"/>
          <p:cNvSpPr>
            <a:spLocks noGrp="1"/>
          </p:cNvSpPr>
          <p:nvPr>
            <p:ph type="sldNum" sz="quarter" idx="5"/>
          </p:nvPr>
        </p:nvSpPr>
        <p:spPr/>
        <p:txBody>
          <a:bodyPr/>
          <a:lstStyle/>
          <a:p>
            <a:fld id="{BCD49DF2-F80E-4064-8028-EAA85609EE75}" type="slidenum">
              <a:rPr lang="en-GB" smtClean="0"/>
              <a:t>3</a:t>
            </a:fld>
            <a:endParaRPr lang="en-GB"/>
          </a:p>
        </p:txBody>
      </p:sp>
    </p:spTree>
    <p:extLst>
      <p:ext uri="{BB962C8B-B14F-4D97-AF65-F5344CB8AC3E}">
        <p14:creationId xmlns:p14="http://schemas.microsoft.com/office/powerpoint/2010/main" val="291627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my next step was to set up a DevOps environment before doing any actual coding.</a:t>
            </a:r>
          </a:p>
          <a:p>
            <a:r>
              <a:rPr lang="en-GB" dirty="0"/>
              <a:t>This involved:</a:t>
            </a:r>
          </a:p>
          <a:p>
            <a:r>
              <a:rPr lang="en-GB" dirty="0"/>
              <a:t>Creating the MySQL database.</a:t>
            </a:r>
          </a:p>
          <a:p>
            <a:r>
              <a:rPr lang="en-GB" dirty="0"/>
              <a:t>Setting up a git repo.</a:t>
            </a:r>
          </a:p>
          <a:p>
            <a:r>
              <a:rPr lang="en-GB" dirty="0"/>
              <a:t>Setting up a simple Jenkins pipeline.</a:t>
            </a:r>
          </a:p>
          <a:p>
            <a:r>
              <a:rPr lang="en-GB" dirty="0"/>
              <a:t>Creating a spring boot application to run the backend from.</a:t>
            </a:r>
          </a:p>
          <a:p>
            <a:r>
              <a:rPr lang="en-GB" dirty="0"/>
              <a:t>Setting up a </a:t>
            </a:r>
            <a:r>
              <a:rPr lang="en-GB" dirty="0" err="1"/>
              <a:t>linux</a:t>
            </a:r>
            <a:r>
              <a:rPr lang="en-GB" dirty="0"/>
              <a:t> VM which would run the spring boot application.</a:t>
            </a:r>
          </a:p>
        </p:txBody>
      </p:sp>
      <p:sp>
        <p:nvSpPr>
          <p:cNvPr id="4" name="Slide Number Placeholder 3"/>
          <p:cNvSpPr>
            <a:spLocks noGrp="1"/>
          </p:cNvSpPr>
          <p:nvPr>
            <p:ph type="sldNum" sz="quarter" idx="5"/>
          </p:nvPr>
        </p:nvSpPr>
        <p:spPr/>
        <p:txBody>
          <a:bodyPr/>
          <a:lstStyle/>
          <a:p>
            <a:fld id="{BCD49DF2-F80E-4064-8028-EAA85609EE75}" type="slidenum">
              <a:rPr lang="en-GB" smtClean="0"/>
              <a:t>4</a:t>
            </a:fld>
            <a:endParaRPr lang="en-GB"/>
          </a:p>
        </p:txBody>
      </p:sp>
    </p:spTree>
    <p:extLst>
      <p:ext uri="{BB962C8B-B14F-4D97-AF65-F5344CB8AC3E}">
        <p14:creationId xmlns:p14="http://schemas.microsoft.com/office/powerpoint/2010/main" val="320816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unit testing I used JUnit along with various dependencies provided by Maven.</a:t>
            </a:r>
          </a:p>
          <a:p>
            <a:r>
              <a:rPr lang="en-GB" dirty="0"/>
              <a:t>Automated testing of the front end was performed with Selenium.</a:t>
            </a:r>
          </a:p>
          <a:p>
            <a:r>
              <a:rPr lang="en-GB" dirty="0"/>
              <a:t>Code quality was tested using Codacy.</a:t>
            </a:r>
          </a:p>
          <a:p>
            <a:endParaRPr lang="en-GB" dirty="0"/>
          </a:p>
          <a:p>
            <a:r>
              <a:rPr lang="en-GB" dirty="0"/>
              <a:t>Due to a couple of issues with merging these tests into my project, the Junit and selenium tests are in their own git repos.</a:t>
            </a:r>
          </a:p>
          <a:p>
            <a:r>
              <a:rPr lang="en-GB" dirty="0"/>
              <a:t>So my project is 3 repos overall, up from the original one.</a:t>
            </a:r>
          </a:p>
          <a:p>
            <a:r>
              <a:rPr lang="en-GB" dirty="0"/>
              <a:t>The Junit tests are testing the backend as you can see here, I’m currently at 87% coverage on the backend.</a:t>
            </a:r>
          </a:p>
          <a:p>
            <a:r>
              <a:rPr lang="en-GB" dirty="0"/>
              <a:t>The selenium tests do all work and I’ve watched them test my front end, they’re just in their own separate project and not the main one, so I can’t show coverage here.</a:t>
            </a:r>
          </a:p>
        </p:txBody>
      </p:sp>
      <p:sp>
        <p:nvSpPr>
          <p:cNvPr id="4" name="Slide Number Placeholder 3"/>
          <p:cNvSpPr>
            <a:spLocks noGrp="1"/>
          </p:cNvSpPr>
          <p:nvPr>
            <p:ph type="sldNum" sz="quarter" idx="5"/>
          </p:nvPr>
        </p:nvSpPr>
        <p:spPr/>
        <p:txBody>
          <a:bodyPr/>
          <a:lstStyle/>
          <a:p>
            <a:fld id="{BCD49DF2-F80E-4064-8028-EAA85609EE75}" type="slidenum">
              <a:rPr lang="en-GB" smtClean="0"/>
              <a:t>5</a:t>
            </a:fld>
            <a:endParaRPr lang="en-GB"/>
          </a:p>
        </p:txBody>
      </p:sp>
    </p:spTree>
    <p:extLst>
      <p:ext uri="{BB962C8B-B14F-4D97-AF65-F5344CB8AC3E}">
        <p14:creationId xmlns:p14="http://schemas.microsoft.com/office/powerpoint/2010/main" val="271143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Codacy reports for my project.</a:t>
            </a:r>
          </a:p>
          <a:p>
            <a:endParaRPr lang="en-GB" dirty="0"/>
          </a:p>
          <a:p>
            <a:r>
              <a:rPr lang="en-GB" dirty="0"/>
              <a:t>On the left is my original project repo, this contains all of the front end code. That’s the HTML, CSS, JS and is the largest project, hence the larger number of code issues. </a:t>
            </a:r>
          </a:p>
          <a:p>
            <a:r>
              <a:rPr lang="en-GB" dirty="0"/>
              <a:t>For the sake of brevity I haven’t got screenshots of all the issues, don’t worry. But there is a link on my git hub where you can go through them and see exactly what’s wrong.</a:t>
            </a:r>
          </a:p>
          <a:p>
            <a:endParaRPr lang="en-GB" dirty="0"/>
          </a:p>
          <a:p>
            <a:r>
              <a:rPr lang="en-GB" dirty="0"/>
              <a:t>The middle one is a report for the backend, and has much fewer issues.</a:t>
            </a:r>
          </a:p>
          <a:p>
            <a:endParaRPr lang="en-GB" dirty="0"/>
          </a:p>
          <a:p>
            <a:r>
              <a:rPr lang="en-GB" dirty="0"/>
              <a:t>The last one is testing the code of the selenium tests and again, it’s less code so less problems.</a:t>
            </a:r>
          </a:p>
          <a:p>
            <a:endParaRPr lang="en-GB" dirty="0"/>
          </a:p>
          <a:p>
            <a:r>
              <a:rPr lang="en-GB" dirty="0"/>
              <a:t>I’ve looked through these issues and the majority are things like ‘unexpected console.log’, things like that. They’re mostly code style issues and something I would address as a future improvement.</a:t>
            </a:r>
          </a:p>
        </p:txBody>
      </p:sp>
      <p:sp>
        <p:nvSpPr>
          <p:cNvPr id="4" name="Slide Number Placeholder 3"/>
          <p:cNvSpPr>
            <a:spLocks noGrp="1"/>
          </p:cNvSpPr>
          <p:nvPr>
            <p:ph type="sldNum" sz="quarter" idx="5"/>
          </p:nvPr>
        </p:nvSpPr>
        <p:spPr/>
        <p:txBody>
          <a:bodyPr/>
          <a:lstStyle/>
          <a:p>
            <a:fld id="{BCD49DF2-F80E-4064-8028-EAA85609EE75}" type="slidenum">
              <a:rPr lang="en-GB" smtClean="0"/>
              <a:t>6</a:t>
            </a:fld>
            <a:endParaRPr lang="en-GB"/>
          </a:p>
        </p:txBody>
      </p:sp>
    </p:spTree>
    <p:extLst>
      <p:ext uri="{BB962C8B-B14F-4D97-AF65-F5344CB8AC3E}">
        <p14:creationId xmlns:p14="http://schemas.microsoft.com/office/powerpoint/2010/main" val="73486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 me take you through how I implemented CI into my project.</a:t>
            </a:r>
          </a:p>
          <a:p>
            <a:endParaRPr lang="en-GB" dirty="0"/>
          </a:p>
          <a:p>
            <a:r>
              <a:rPr lang="en-GB" dirty="0"/>
              <a:t>Git webhook into Jenkins to deploy a build whenever I pushed to the dev branch of the repo.</a:t>
            </a:r>
          </a:p>
        </p:txBody>
      </p:sp>
      <p:sp>
        <p:nvSpPr>
          <p:cNvPr id="4" name="Slide Number Placeholder 3"/>
          <p:cNvSpPr>
            <a:spLocks noGrp="1"/>
          </p:cNvSpPr>
          <p:nvPr>
            <p:ph type="sldNum" sz="quarter" idx="5"/>
          </p:nvPr>
        </p:nvSpPr>
        <p:spPr/>
        <p:txBody>
          <a:bodyPr/>
          <a:lstStyle/>
          <a:p>
            <a:fld id="{BCD49DF2-F80E-4064-8028-EAA85609EE75}" type="slidenum">
              <a:rPr lang="en-GB" smtClean="0"/>
              <a:t>7</a:t>
            </a:fld>
            <a:endParaRPr lang="en-GB"/>
          </a:p>
        </p:txBody>
      </p:sp>
    </p:spTree>
    <p:extLst>
      <p:ext uri="{BB962C8B-B14F-4D97-AF65-F5344CB8AC3E}">
        <p14:creationId xmlns:p14="http://schemas.microsoft.com/office/powerpoint/2010/main" val="40148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D49DF2-F80E-4064-8028-EAA85609EE75}" type="slidenum">
              <a:rPr lang="en-GB" smtClean="0"/>
              <a:t>8</a:t>
            </a:fld>
            <a:endParaRPr lang="en-GB"/>
          </a:p>
        </p:txBody>
      </p:sp>
    </p:spTree>
    <p:extLst>
      <p:ext uri="{BB962C8B-B14F-4D97-AF65-F5344CB8AC3E}">
        <p14:creationId xmlns:p14="http://schemas.microsoft.com/office/powerpoint/2010/main" val="1041600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9/26/2019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09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096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00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01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330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24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9/26/2019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26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548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76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57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75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96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87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6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0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01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634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9/26/2019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1345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D25A-78F4-45AB-A8F5-465975FB3E16}"/>
              </a:ext>
            </a:extLst>
          </p:cNvPr>
          <p:cNvSpPr>
            <a:spLocks noGrp="1"/>
          </p:cNvSpPr>
          <p:nvPr>
            <p:ph type="ctrTitle"/>
          </p:nvPr>
        </p:nvSpPr>
        <p:spPr>
          <a:xfrm>
            <a:off x="1154955" y="2204945"/>
            <a:ext cx="8825658" cy="1224055"/>
          </a:xfrm>
        </p:spPr>
        <p:txBody>
          <a:bodyPr/>
          <a:lstStyle/>
          <a:p>
            <a:r>
              <a:rPr lang="en-GB" dirty="0"/>
              <a:t>Individual Project</a:t>
            </a:r>
          </a:p>
        </p:txBody>
      </p:sp>
      <p:sp>
        <p:nvSpPr>
          <p:cNvPr id="3" name="Subtitle 2">
            <a:extLst>
              <a:ext uri="{FF2B5EF4-FFF2-40B4-BE49-F238E27FC236}">
                <a16:creationId xmlns:a16="http://schemas.microsoft.com/office/drawing/2014/main" id="{4386981D-B08C-46CB-933B-8E1D6CA84A37}"/>
              </a:ext>
            </a:extLst>
          </p:cNvPr>
          <p:cNvSpPr>
            <a:spLocks noGrp="1"/>
          </p:cNvSpPr>
          <p:nvPr>
            <p:ph type="subTitle" idx="1"/>
          </p:nvPr>
        </p:nvSpPr>
        <p:spPr>
          <a:xfrm>
            <a:off x="1154955" y="4467726"/>
            <a:ext cx="8825658" cy="861420"/>
          </a:xfrm>
        </p:spPr>
        <p:txBody>
          <a:bodyPr/>
          <a:lstStyle/>
          <a:p>
            <a:r>
              <a:rPr lang="en-GB" dirty="0">
                <a:solidFill>
                  <a:srgbClr val="FFC000"/>
                </a:solidFill>
              </a:rPr>
              <a:t>QA Consulting</a:t>
            </a:r>
          </a:p>
          <a:p>
            <a:r>
              <a:rPr lang="en-GB" dirty="0">
                <a:solidFill>
                  <a:srgbClr val="FFC000"/>
                </a:solidFill>
              </a:rPr>
              <a:t>Martin Tomlinson</a:t>
            </a:r>
          </a:p>
        </p:txBody>
      </p:sp>
    </p:spTree>
    <p:extLst>
      <p:ext uri="{BB962C8B-B14F-4D97-AF65-F5344CB8AC3E}">
        <p14:creationId xmlns:p14="http://schemas.microsoft.com/office/powerpoint/2010/main" val="144202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2E24-13F8-46FD-911E-7AE148C4BF2F}"/>
              </a:ext>
            </a:extLst>
          </p:cNvPr>
          <p:cNvSpPr>
            <a:spLocks noGrp="1"/>
          </p:cNvSpPr>
          <p:nvPr>
            <p:ph type="title"/>
          </p:nvPr>
        </p:nvSpPr>
        <p:spPr/>
        <p:txBody>
          <a:bodyPr/>
          <a:lstStyle/>
          <a:p>
            <a:r>
              <a:rPr lang="en-GB" dirty="0"/>
              <a:t>Front End</a:t>
            </a:r>
          </a:p>
        </p:txBody>
      </p:sp>
      <p:pic>
        <p:nvPicPr>
          <p:cNvPr id="5" name="Picture 4">
            <a:extLst>
              <a:ext uri="{FF2B5EF4-FFF2-40B4-BE49-F238E27FC236}">
                <a16:creationId xmlns:a16="http://schemas.microsoft.com/office/drawing/2014/main" id="{319AEA2E-290B-4A32-8DAE-A135D1096927}"/>
              </a:ext>
            </a:extLst>
          </p:cNvPr>
          <p:cNvPicPr>
            <a:picLocks noChangeAspect="1"/>
          </p:cNvPicPr>
          <p:nvPr/>
        </p:nvPicPr>
        <p:blipFill>
          <a:blip r:embed="rId2"/>
          <a:stretch>
            <a:fillRect/>
          </a:stretch>
        </p:blipFill>
        <p:spPr>
          <a:xfrm>
            <a:off x="2033901" y="2275230"/>
            <a:ext cx="8124197" cy="4582770"/>
          </a:xfrm>
          <a:prstGeom prst="rect">
            <a:avLst/>
          </a:prstGeom>
        </p:spPr>
      </p:pic>
    </p:spTree>
    <p:extLst>
      <p:ext uri="{BB962C8B-B14F-4D97-AF65-F5344CB8AC3E}">
        <p14:creationId xmlns:p14="http://schemas.microsoft.com/office/powerpoint/2010/main" val="262686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E353-8865-4DD7-A43B-D2B3901A2109}"/>
              </a:ext>
            </a:extLst>
          </p:cNvPr>
          <p:cNvSpPr>
            <a:spLocks noGrp="1"/>
          </p:cNvSpPr>
          <p:nvPr>
            <p:ph type="title"/>
          </p:nvPr>
        </p:nvSpPr>
        <p:spPr/>
        <p:txBody>
          <a:bodyPr/>
          <a:lstStyle/>
          <a:p>
            <a:r>
              <a:rPr lang="en-GB" dirty="0"/>
              <a:t>Front End</a:t>
            </a:r>
          </a:p>
        </p:txBody>
      </p:sp>
      <p:pic>
        <p:nvPicPr>
          <p:cNvPr id="4" name="Picture 3">
            <a:extLst>
              <a:ext uri="{FF2B5EF4-FFF2-40B4-BE49-F238E27FC236}">
                <a16:creationId xmlns:a16="http://schemas.microsoft.com/office/drawing/2014/main" id="{95298954-1DBF-43E6-8F86-A0CE80176222}"/>
              </a:ext>
            </a:extLst>
          </p:cNvPr>
          <p:cNvPicPr>
            <a:picLocks noChangeAspect="1"/>
          </p:cNvPicPr>
          <p:nvPr/>
        </p:nvPicPr>
        <p:blipFill>
          <a:blip r:embed="rId2"/>
          <a:stretch>
            <a:fillRect/>
          </a:stretch>
        </p:blipFill>
        <p:spPr>
          <a:xfrm>
            <a:off x="2046259" y="2302042"/>
            <a:ext cx="8099481" cy="4555958"/>
          </a:xfrm>
          <a:prstGeom prst="rect">
            <a:avLst/>
          </a:prstGeom>
        </p:spPr>
      </p:pic>
    </p:spTree>
    <p:extLst>
      <p:ext uri="{BB962C8B-B14F-4D97-AF65-F5344CB8AC3E}">
        <p14:creationId xmlns:p14="http://schemas.microsoft.com/office/powerpoint/2010/main" val="33718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975B15-C942-48A8-92BB-C4D036EE9656}"/>
              </a:ext>
            </a:extLst>
          </p:cNvPr>
          <p:cNvPicPr>
            <a:picLocks noChangeAspect="1"/>
          </p:cNvPicPr>
          <p:nvPr/>
        </p:nvPicPr>
        <p:blipFill>
          <a:blip r:embed="rId2"/>
          <a:stretch>
            <a:fillRect/>
          </a:stretch>
        </p:blipFill>
        <p:spPr>
          <a:xfrm>
            <a:off x="2874232" y="2423163"/>
            <a:ext cx="6443536" cy="3879856"/>
          </a:xfrm>
          <a:prstGeom prst="rect">
            <a:avLst/>
          </a:prstGeom>
        </p:spPr>
      </p:pic>
      <p:sp>
        <p:nvSpPr>
          <p:cNvPr id="5" name="TextBox 4">
            <a:extLst>
              <a:ext uri="{FF2B5EF4-FFF2-40B4-BE49-F238E27FC236}">
                <a16:creationId xmlns:a16="http://schemas.microsoft.com/office/drawing/2014/main" id="{65FA4878-5833-4CDC-B2BD-3D584339D45F}"/>
              </a:ext>
            </a:extLst>
          </p:cNvPr>
          <p:cNvSpPr txBox="1"/>
          <p:nvPr/>
        </p:nvSpPr>
        <p:spPr>
          <a:xfrm>
            <a:off x="9801727" y="6489032"/>
            <a:ext cx="2390274" cy="215444"/>
          </a:xfrm>
          <a:prstGeom prst="rect">
            <a:avLst/>
          </a:prstGeom>
          <a:noFill/>
        </p:spPr>
        <p:txBody>
          <a:bodyPr wrap="square" rtlCol="0">
            <a:spAutoFit/>
          </a:bodyPr>
          <a:lstStyle/>
          <a:p>
            <a:r>
              <a:rPr lang="en-GB" sz="800" dirty="0"/>
              <a:t>Image: http://www.instaview365.com</a:t>
            </a:r>
          </a:p>
        </p:txBody>
      </p:sp>
    </p:spTree>
    <p:extLst>
      <p:ext uri="{BB962C8B-B14F-4D97-AF65-F5344CB8AC3E}">
        <p14:creationId xmlns:p14="http://schemas.microsoft.com/office/powerpoint/2010/main" val="6223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94CC-D6B1-4D3D-96DE-0642D3D28DB1}"/>
              </a:ext>
            </a:extLst>
          </p:cNvPr>
          <p:cNvSpPr>
            <a:spLocks noGrp="1"/>
          </p:cNvSpPr>
          <p:nvPr>
            <p:ph type="title"/>
          </p:nvPr>
        </p:nvSpPr>
        <p:spPr>
          <a:xfrm>
            <a:off x="3685635" y="3313807"/>
            <a:ext cx="4820730" cy="766010"/>
          </a:xfrm>
        </p:spPr>
        <p:txBody>
          <a:bodyPr/>
          <a:lstStyle/>
          <a:p>
            <a:r>
              <a:rPr lang="en-GB" sz="4800" dirty="0">
                <a:solidFill>
                  <a:schemeClr val="tx2"/>
                </a:solidFill>
              </a:rPr>
              <a:t>Any Questions?</a:t>
            </a:r>
          </a:p>
        </p:txBody>
      </p:sp>
      <p:sp>
        <p:nvSpPr>
          <p:cNvPr id="4" name="Title 1">
            <a:extLst>
              <a:ext uri="{FF2B5EF4-FFF2-40B4-BE49-F238E27FC236}">
                <a16:creationId xmlns:a16="http://schemas.microsoft.com/office/drawing/2014/main" id="{A286D781-5238-4595-A2EE-AC7168255773}"/>
              </a:ext>
            </a:extLst>
          </p:cNvPr>
          <p:cNvSpPr txBox="1">
            <a:spLocks/>
          </p:cNvSpPr>
          <p:nvPr/>
        </p:nvSpPr>
        <p:spPr bwMode="gray">
          <a:xfrm>
            <a:off x="1307354" y="97455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Thank You for Listening</a:t>
            </a:r>
          </a:p>
        </p:txBody>
      </p:sp>
    </p:spTree>
    <p:extLst>
      <p:ext uri="{BB962C8B-B14F-4D97-AF65-F5344CB8AC3E}">
        <p14:creationId xmlns:p14="http://schemas.microsoft.com/office/powerpoint/2010/main" val="243133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0AD4-7739-44F4-AA97-CDB6AB1B394C}"/>
              </a:ext>
            </a:extLst>
          </p:cNvPr>
          <p:cNvSpPr>
            <a:spLocks noGrp="1"/>
          </p:cNvSpPr>
          <p:nvPr>
            <p:ph type="title"/>
          </p:nvPr>
        </p:nvSpPr>
        <p:spPr/>
        <p:txBody>
          <a:bodyPr/>
          <a:lstStyle/>
          <a:p>
            <a:r>
              <a:rPr lang="en-GB" dirty="0"/>
              <a:t>Brief &amp; Scope</a:t>
            </a:r>
          </a:p>
        </p:txBody>
      </p:sp>
      <p:sp>
        <p:nvSpPr>
          <p:cNvPr id="3" name="Content Placeholder 2">
            <a:extLst>
              <a:ext uri="{FF2B5EF4-FFF2-40B4-BE49-F238E27FC236}">
                <a16:creationId xmlns:a16="http://schemas.microsoft.com/office/drawing/2014/main" id="{1CDD931F-4617-4229-83C3-358639374A22}"/>
              </a:ext>
            </a:extLst>
          </p:cNvPr>
          <p:cNvSpPr>
            <a:spLocks noGrp="1"/>
          </p:cNvSpPr>
          <p:nvPr>
            <p:ph idx="1"/>
          </p:nvPr>
        </p:nvSpPr>
        <p:spPr>
          <a:xfrm>
            <a:off x="894183" y="3018971"/>
            <a:ext cx="8825659" cy="3410857"/>
          </a:xfrm>
        </p:spPr>
        <p:txBody>
          <a:bodyPr>
            <a:normAutofit/>
          </a:bodyPr>
          <a:lstStyle/>
          <a:p>
            <a:r>
              <a:rPr lang="en-GB" dirty="0"/>
              <a:t>Agile methodology</a:t>
            </a:r>
          </a:p>
          <a:p>
            <a:r>
              <a:rPr lang="en-GB" dirty="0"/>
              <a:t>Databases</a:t>
            </a:r>
          </a:p>
          <a:p>
            <a:r>
              <a:rPr lang="en-GB" dirty="0"/>
              <a:t>Java SE/EE</a:t>
            </a:r>
          </a:p>
          <a:p>
            <a:r>
              <a:rPr lang="en-GB" dirty="0"/>
              <a:t>Front/Back End Development</a:t>
            </a:r>
          </a:p>
          <a:p>
            <a:r>
              <a:rPr lang="en-GB" dirty="0"/>
              <a:t>Automated Testing</a:t>
            </a:r>
          </a:p>
          <a:p>
            <a:r>
              <a:rPr lang="en-GB" dirty="0"/>
              <a:t>Cloud Computing</a:t>
            </a:r>
          </a:p>
          <a:p>
            <a:r>
              <a:rPr lang="en-GB" dirty="0"/>
              <a:t>Continuous Integration</a:t>
            </a:r>
          </a:p>
          <a:p>
            <a:r>
              <a:rPr lang="en-GB" dirty="0"/>
              <a:t>Version Control</a:t>
            </a:r>
          </a:p>
          <a:p>
            <a:endParaRPr lang="en-GB" dirty="0"/>
          </a:p>
        </p:txBody>
      </p:sp>
      <p:sp>
        <p:nvSpPr>
          <p:cNvPr id="4" name="TextBox 3">
            <a:extLst>
              <a:ext uri="{FF2B5EF4-FFF2-40B4-BE49-F238E27FC236}">
                <a16:creationId xmlns:a16="http://schemas.microsoft.com/office/drawing/2014/main" id="{C45CB725-F142-4195-A4C1-F80A7666E4E1}"/>
              </a:ext>
            </a:extLst>
          </p:cNvPr>
          <p:cNvSpPr txBox="1"/>
          <p:nvPr/>
        </p:nvSpPr>
        <p:spPr>
          <a:xfrm>
            <a:off x="894183" y="2500477"/>
            <a:ext cx="7407988" cy="369332"/>
          </a:xfrm>
          <a:prstGeom prst="rect">
            <a:avLst/>
          </a:prstGeom>
          <a:noFill/>
        </p:spPr>
        <p:txBody>
          <a:bodyPr wrap="square" rtlCol="0">
            <a:spAutoFit/>
          </a:bodyPr>
          <a:lstStyle/>
          <a:p>
            <a:r>
              <a:rPr lang="en-GB" b="1" dirty="0"/>
              <a:t>OOP based application with CRUD functionality</a:t>
            </a:r>
          </a:p>
        </p:txBody>
      </p:sp>
    </p:spTree>
    <p:extLst>
      <p:ext uri="{BB962C8B-B14F-4D97-AF65-F5344CB8AC3E}">
        <p14:creationId xmlns:p14="http://schemas.microsoft.com/office/powerpoint/2010/main" val="359855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600E-ED8B-4985-A3F5-B8BFA2923578}"/>
              </a:ext>
            </a:extLst>
          </p:cNvPr>
          <p:cNvSpPr>
            <a:spLocks noGrp="1"/>
          </p:cNvSpPr>
          <p:nvPr>
            <p:ph type="title"/>
          </p:nvPr>
        </p:nvSpPr>
        <p:spPr>
          <a:xfrm>
            <a:off x="625642" y="791546"/>
            <a:ext cx="3007972" cy="706964"/>
          </a:xfrm>
        </p:spPr>
        <p:txBody>
          <a:bodyPr/>
          <a:lstStyle/>
          <a:p>
            <a:r>
              <a:rPr lang="en-GB" dirty="0"/>
              <a:t>My Solution</a:t>
            </a:r>
          </a:p>
        </p:txBody>
      </p:sp>
      <p:pic>
        <p:nvPicPr>
          <p:cNvPr id="5" name="Picture 4">
            <a:extLst>
              <a:ext uri="{FF2B5EF4-FFF2-40B4-BE49-F238E27FC236}">
                <a16:creationId xmlns:a16="http://schemas.microsoft.com/office/drawing/2014/main" id="{35BAB203-F448-480D-9662-687B53A40DBB}"/>
              </a:ext>
            </a:extLst>
          </p:cNvPr>
          <p:cNvPicPr>
            <a:picLocks noChangeAspect="1"/>
          </p:cNvPicPr>
          <p:nvPr/>
        </p:nvPicPr>
        <p:blipFill>
          <a:blip r:embed="rId3"/>
          <a:stretch>
            <a:fillRect/>
          </a:stretch>
        </p:blipFill>
        <p:spPr>
          <a:xfrm>
            <a:off x="8558388" y="1228795"/>
            <a:ext cx="3376864" cy="3078142"/>
          </a:xfrm>
          <a:prstGeom prst="rect">
            <a:avLst/>
          </a:prstGeom>
        </p:spPr>
      </p:pic>
      <p:pic>
        <p:nvPicPr>
          <p:cNvPr id="6" name="Picture 5">
            <a:extLst>
              <a:ext uri="{FF2B5EF4-FFF2-40B4-BE49-F238E27FC236}">
                <a16:creationId xmlns:a16="http://schemas.microsoft.com/office/drawing/2014/main" id="{F8D7B592-DBD3-4393-9AFC-C604E40C12C3}"/>
              </a:ext>
            </a:extLst>
          </p:cNvPr>
          <p:cNvPicPr>
            <a:picLocks noChangeAspect="1"/>
          </p:cNvPicPr>
          <p:nvPr/>
        </p:nvPicPr>
        <p:blipFill>
          <a:blip r:embed="rId4"/>
          <a:stretch>
            <a:fillRect/>
          </a:stretch>
        </p:blipFill>
        <p:spPr>
          <a:xfrm>
            <a:off x="8558836" y="4306937"/>
            <a:ext cx="3298627" cy="2551063"/>
          </a:xfrm>
          <a:prstGeom prst="rect">
            <a:avLst/>
          </a:prstGeom>
        </p:spPr>
      </p:pic>
      <p:pic>
        <p:nvPicPr>
          <p:cNvPr id="8" name="Picture 7">
            <a:extLst>
              <a:ext uri="{FF2B5EF4-FFF2-40B4-BE49-F238E27FC236}">
                <a16:creationId xmlns:a16="http://schemas.microsoft.com/office/drawing/2014/main" id="{AC338EEF-AD02-4981-AB20-81B38AFE6BC1}"/>
              </a:ext>
            </a:extLst>
          </p:cNvPr>
          <p:cNvPicPr>
            <a:picLocks noChangeAspect="1"/>
          </p:cNvPicPr>
          <p:nvPr/>
        </p:nvPicPr>
        <p:blipFill>
          <a:blip r:embed="rId5"/>
          <a:stretch>
            <a:fillRect/>
          </a:stretch>
        </p:blipFill>
        <p:spPr>
          <a:xfrm>
            <a:off x="68580" y="2068830"/>
            <a:ext cx="8432801" cy="4743450"/>
          </a:xfrm>
          <a:prstGeom prst="rect">
            <a:avLst/>
          </a:prstGeom>
        </p:spPr>
      </p:pic>
    </p:spTree>
    <p:extLst>
      <p:ext uri="{BB962C8B-B14F-4D97-AF65-F5344CB8AC3E}">
        <p14:creationId xmlns:p14="http://schemas.microsoft.com/office/powerpoint/2010/main" val="107996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F0C9-92C1-43C0-8014-7EC8408ABD42}"/>
              </a:ext>
            </a:extLst>
          </p:cNvPr>
          <p:cNvSpPr>
            <a:spLocks noGrp="1"/>
          </p:cNvSpPr>
          <p:nvPr>
            <p:ph type="title"/>
          </p:nvPr>
        </p:nvSpPr>
        <p:spPr>
          <a:xfrm>
            <a:off x="1154954" y="973667"/>
            <a:ext cx="9208246" cy="985761"/>
          </a:xfrm>
        </p:spPr>
        <p:txBody>
          <a:bodyPr/>
          <a:lstStyle/>
          <a:p>
            <a:r>
              <a:rPr lang="en-GB" dirty="0"/>
              <a:t>Environment Setup – DevOps Approach</a:t>
            </a:r>
          </a:p>
        </p:txBody>
      </p:sp>
      <p:sp>
        <p:nvSpPr>
          <p:cNvPr id="3" name="Content Placeholder 2">
            <a:extLst>
              <a:ext uri="{FF2B5EF4-FFF2-40B4-BE49-F238E27FC236}">
                <a16:creationId xmlns:a16="http://schemas.microsoft.com/office/drawing/2014/main" id="{AFAD5CEA-D106-4BFE-9C88-932049B76BF2}"/>
              </a:ext>
            </a:extLst>
          </p:cNvPr>
          <p:cNvSpPr>
            <a:spLocks noGrp="1"/>
          </p:cNvSpPr>
          <p:nvPr>
            <p:ph idx="1"/>
          </p:nvPr>
        </p:nvSpPr>
        <p:spPr>
          <a:xfrm>
            <a:off x="1154954" y="2777289"/>
            <a:ext cx="8825659" cy="1939854"/>
          </a:xfrm>
        </p:spPr>
        <p:txBody>
          <a:bodyPr>
            <a:normAutofit lnSpcReduction="10000"/>
          </a:bodyPr>
          <a:lstStyle/>
          <a:p>
            <a:r>
              <a:rPr lang="en-GB" dirty="0"/>
              <a:t>MySQL database</a:t>
            </a:r>
          </a:p>
          <a:p>
            <a:r>
              <a:rPr lang="en-GB" dirty="0"/>
              <a:t>GitHub</a:t>
            </a:r>
          </a:p>
          <a:p>
            <a:r>
              <a:rPr lang="en-GB" dirty="0"/>
              <a:t>Jenkins Pipeline</a:t>
            </a:r>
          </a:p>
          <a:p>
            <a:r>
              <a:rPr lang="en-GB" dirty="0"/>
              <a:t>Spring Boot</a:t>
            </a:r>
          </a:p>
          <a:p>
            <a:r>
              <a:rPr lang="en-GB" dirty="0"/>
              <a:t>GCP Virtual Machine</a:t>
            </a:r>
          </a:p>
        </p:txBody>
      </p:sp>
    </p:spTree>
    <p:extLst>
      <p:ext uri="{BB962C8B-B14F-4D97-AF65-F5344CB8AC3E}">
        <p14:creationId xmlns:p14="http://schemas.microsoft.com/office/powerpoint/2010/main" val="37890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D0B-A0A7-46E6-94CE-42B492670AC5}"/>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AEEF7146-9DB7-4DB4-B982-567203AFFE62}"/>
              </a:ext>
            </a:extLst>
          </p:cNvPr>
          <p:cNvSpPr>
            <a:spLocks noGrp="1"/>
          </p:cNvSpPr>
          <p:nvPr>
            <p:ph idx="1"/>
          </p:nvPr>
        </p:nvSpPr>
        <p:spPr>
          <a:xfrm>
            <a:off x="1282474" y="2214479"/>
            <a:ext cx="8888932" cy="1214521"/>
          </a:xfrm>
        </p:spPr>
        <p:txBody>
          <a:bodyPr>
            <a:normAutofit/>
          </a:bodyPr>
          <a:lstStyle/>
          <a:p>
            <a:r>
              <a:rPr lang="en-GB" dirty="0"/>
              <a:t>JUnit     </a:t>
            </a:r>
          </a:p>
          <a:p>
            <a:r>
              <a:rPr lang="en-GB" dirty="0"/>
              <a:t>Selenium</a:t>
            </a:r>
          </a:p>
          <a:p>
            <a:r>
              <a:rPr lang="en-GB" dirty="0"/>
              <a:t>Codacy</a:t>
            </a:r>
          </a:p>
        </p:txBody>
      </p:sp>
      <p:pic>
        <p:nvPicPr>
          <p:cNvPr id="1026" name="Picture 2">
            <a:extLst>
              <a:ext uri="{FF2B5EF4-FFF2-40B4-BE49-F238E27FC236}">
                <a16:creationId xmlns:a16="http://schemas.microsoft.com/office/drawing/2014/main" id="{76B67414-F989-45E3-8AF0-90ACD61B3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621" y="4124656"/>
            <a:ext cx="5519379" cy="20917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3696D3-FD60-4223-8E29-121B0629F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9198" y="3425603"/>
            <a:ext cx="43148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30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7068-F1AC-4F24-8F73-2B0FD77C878E}"/>
              </a:ext>
            </a:extLst>
          </p:cNvPr>
          <p:cNvSpPr>
            <a:spLocks noGrp="1"/>
          </p:cNvSpPr>
          <p:nvPr>
            <p:ph type="title"/>
          </p:nvPr>
        </p:nvSpPr>
        <p:spPr/>
        <p:txBody>
          <a:bodyPr/>
          <a:lstStyle/>
          <a:p>
            <a:r>
              <a:rPr lang="en-GB" dirty="0"/>
              <a:t>Testing cont.</a:t>
            </a:r>
          </a:p>
        </p:txBody>
      </p:sp>
      <p:pic>
        <p:nvPicPr>
          <p:cNvPr id="4" name="Picture 3">
            <a:extLst>
              <a:ext uri="{FF2B5EF4-FFF2-40B4-BE49-F238E27FC236}">
                <a16:creationId xmlns:a16="http://schemas.microsoft.com/office/drawing/2014/main" id="{5B570247-2B6C-4730-B944-D1B771A32DBC}"/>
              </a:ext>
            </a:extLst>
          </p:cNvPr>
          <p:cNvPicPr>
            <a:picLocks noChangeAspect="1"/>
          </p:cNvPicPr>
          <p:nvPr/>
        </p:nvPicPr>
        <p:blipFill>
          <a:blip r:embed="rId3"/>
          <a:stretch>
            <a:fillRect/>
          </a:stretch>
        </p:blipFill>
        <p:spPr>
          <a:xfrm>
            <a:off x="210830" y="2799862"/>
            <a:ext cx="3922601" cy="3419201"/>
          </a:xfrm>
          <a:prstGeom prst="rect">
            <a:avLst/>
          </a:prstGeom>
        </p:spPr>
      </p:pic>
      <p:pic>
        <p:nvPicPr>
          <p:cNvPr id="6" name="Picture 5">
            <a:extLst>
              <a:ext uri="{FF2B5EF4-FFF2-40B4-BE49-F238E27FC236}">
                <a16:creationId xmlns:a16="http://schemas.microsoft.com/office/drawing/2014/main" id="{7B912527-CAD5-46BD-8728-881E1970B3DF}"/>
              </a:ext>
            </a:extLst>
          </p:cNvPr>
          <p:cNvPicPr>
            <a:picLocks noChangeAspect="1"/>
          </p:cNvPicPr>
          <p:nvPr/>
        </p:nvPicPr>
        <p:blipFill>
          <a:blip r:embed="rId4"/>
          <a:stretch>
            <a:fillRect/>
          </a:stretch>
        </p:blipFill>
        <p:spPr>
          <a:xfrm>
            <a:off x="8055711" y="2768909"/>
            <a:ext cx="3935998" cy="3450153"/>
          </a:xfrm>
          <a:prstGeom prst="rect">
            <a:avLst/>
          </a:prstGeom>
        </p:spPr>
      </p:pic>
      <p:pic>
        <p:nvPicPr>
          <p:cNvPr id="7" name="Picture 6">
            <a:extLst>
              <a:ext uri="{FF2B5EF4-FFF2-40B4-BE49-F238E27FC236}">
                <a16:creationId xmlns:a16="http://schemas.microsoft.com/office/drawing/2014/main" id="{F007164D-0A79-4009-A62E-F4D72841EB67}"/>
              </a:ext>
            </a:extLst>
          </p:cNvPr>
          <p:cNvPicPr>
            <a:picLocks noChangeAspect="1"/>
          </p:cNvPicPr>
          <p:nvPr/>
        </p:nvPicPr>
        <p:blipFill>
          <a:blip r:embed="rId5"/>
          <a:stretch>
            <a:fillRect/>
          </a:stretch>
        </p:blipFill>
        <p:spPr>
          <a:xfrm>
            <a:off x="4133431" y="2768910"/>
            <a:ext cx="3922280" cy="3450153"/>
          </a:xfrm>
          <a:prstGeom prst="rect">
            <a:avLst/>
          </a:prstGeom>
        </p:spPr>
      </p:pic>
    </p:spTree>
    <p:extLst>
      <p:ext uri="{BB962C8B-B14F-4D97-AF65-F5344CB8AC3E}">
        <p14:creationId xmlns:p14="http://schemas.microsoft.com/office/powerpoint/2010/main" val="365677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1383-AFC8-4340-A560-C2F2B8DB983C}"/>
              </a:ext>
            </a:extLst>
          </p:cNvPr>
          <p:cNvSpPr>
            <a:spLocks noGrp="1"/>
          </p:cNvSpPr>
          <p:nvPr>
            <p:ph type="title"/>
          </p:nvPr>
        </p:nvSpPr>
        <p:spPr/>
        <p:txBody>
          <a:bodyPr/>
          <a:lstStyle/>
          <a:p>
            <a:r>
              <a:rPr lang="en-GB" dirty="0"/>
              <a:t>Continuous Integration</a:t>
            </a:r>
          </a:p>
        </p:txBody>
      </p:sp>
      <p:pic>
        <p:nvPicPr>
          <p:cNvPr id="4" name="Picture 3">
            <a:extLst>
              <a:ext uri="{FF2B5EF4-FFF2-40B4-BE49-F238E27FC236}">
                <a16:creationId xmlns:a16="http://schemas.microsoft.com/office/drawing/2014/main" id="{F41F077E-F33C-44D0-940C-251D87B86E94}"/>
              </a:ext>
            </a:extLst>
          </p:cNvPr>
          <p:cNvPicPr>
            <a:picLocks noChangeAspect="1"/>
          </p:cNvPicPr>
          <p:nvPr/>
        </p:nvPicPr>
        <p:blipFill>
          <a:blip r:embed="rId3"/>
          <a:stretch>
            <a:fillRect/>
          </a:stretch>
        </p:blipFill>
        <p:spPr>
          <a:xfrm>
            <a:off x="3177085" y="2309924"/>
            <a:ext cx="5837829" cy="4548076"/>
          </a:xfrm>
          <a:prstGeom prst="rect">
            <a:avLst/>
          </a:prstGeom>
        </p:spPr>
      </p:pic>
      <p:sp>
        <p:nvSpPr>
          <p:cNvPr id="6" name="Content Placeholder 2">
            <a:extLst>
              <a:ext uri="{FF2B5EF4-FFF2-40B4-BE49-F238E27FC236}">
                <a16:creationId xmlns:a16="http://schemas.microsoft.com/office/drawing/2014/main" id="{8349BB5D-45FA-4C0F-A635-E7849C8E7DC0}"/>
              </a:ext>
            </a:extLst>
          </p:cNvPr>
          <p:cNvSpPr>
            <a:spLocks noGrp="1"/>
          </p:cNvSpPr>
          <p:nvPr>
            <p:ph idx="1"/>
          </p:nvPr>
        </p:nvSpPr>
        <p:spPr>
          <a:xfrm>
            <a:off x="485110" y="2309924"/>
            <a:ext cx="2787480" cy="4139002"/>
          </a:xfrm>
        </p:spPr>
        <p:txBody>
          <a:bodyPr>
            <a:normAutofit/>
          </a:bodyPr>
          <a:lstStyle/>
          <a:p>
            <a:r>
              <a:rPr lang="en-GB" dirty="0"/>
              <a:t>Project Tracking – Trello</a:t>
            </a:r>
          </a:p>
          <a:p>
            <a:r>
              <a:rPr lang="en-GB" dirty="0"/>
              <a:t>VCS – Git</a:t>
            </a:r>
          </a:p>
          <a:p>
            <a:r>
              <a:rPr lang="en-GB" dirty="0"/>
              <a:t>Source Code – IntelliJ, VSCode, MySQL</a:t>
            </a:r>
          </a:p>
          <a:p>
            <a:r>
              <a:rPr lang="en-GB" dirty="0"/>
              <a:t>CI Pipeline – Jenkins</a:t>
            </a:r>
          </a:p>
          <a:p>
            <a:r>
              <a:rPr lang="en-GB" dirty="0"/>
              <a:t>Build Tools, Spring Boot, Maven</a:t>
            </a:r>
          </a:p>
        </p:txBody>
      </p:sp>
      <p:sp>
        <p:nvSpPr>
          <p:cNvPr id="7" name="Content Placeholder 2">
            <a:extLst>
              <a:ext uri="{FF2B5EF4-FFF2-40B4-BE49-F238E27FC236}">
                <a16:creationId xmlns:a16="http://schemas.microsoft.com/office/drawing/2014/main" id="{5E30AE02-1852-427C-BC6C-71BD09817FA4}"/>
              </a:ext>
            </a:extLst>
          </p:cNvPr>
          <p:cNvSpPr txBox="1">
            <a:spLocks/>
          </p:cNvSpPr>
          <p:nvPr/>
        </p:nvSpPr>
        <p:spPr>
          <a:xfrm>
            <a:off x="9014914" y="2309924"/>
            <a:ext cx="2787480" cy="413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Unit tests – Junit</a:t>
            </a:r>
          </a:p>
          <a:p>
            <a:r>
              <a:rPr lang="en-GB" dirty="0"/>
              <a:t>Automated testing - Selenium</a:t>
            </a:r>
          </a:p>
          <a:p>
            <a:r>
              <a:rPr lang="en-GB" dirty="0"/>
              <a:t>Code quality – Codacy</a:t>
            </a:r>
          </a:p>
          <a:p>
            <a:r>
              <a:rPr lang="en-GB" dirty="0"/>
              <a:t>Deployment – Google Cloud Platform via a VM</a:t>
            </a:r>
          </a:p>
        </p:txBody>
      </p:sp>
    </p:spTree>
    <p:extLst>
      <p:ext uri="{BB962C8B-B14F-4D97-AF65-F5344CB8AC3E}">
        <p14:creationId xmlns:p14="http://schemas.microsoft.com/office/powerpoint/2010/main" val="9137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B2D-3E15-452D-9108-A7A8C55E9209}"/>
              </a:ext>
            </a:extLst>
          </p:cNvPr>
          <p:cNvSpPr>
            <a:spLocks noGrp="1"/>
          </p:cNvSpPr>
          <p:nvPr>
            <p:ph type="title"/>
          </p:nvPr>
        </p:nvSpPr>
        <p:spPr/>
        <p:txBody>
          <a:bodyPr/>
          <a:lstStyle/>
          <a:p>
            <a:r>
              <a:rPr lang="en-GB" dirty="0"/>
              <a:t>Wireframes</a:t>
            </a:r>
          </a:p>
        </p:txBody>
      </p:sp>
      <p:pic>
        <p:nvPicPr>
          <p:cNvPr id="4" name="Picture 3">
            <a:extLst>
              <a:ext uri="{FF2B5EF4-FFF2-40B4-BE49-F238E27FC236}">
                <a16:creationId xmlns:a16="http://schemas.microsoft.com/office/drawing/2014/main" id="{D97045CD-B0D2-494D-AAF6-3E05AEB60F99}"/>
              </a:ext>
            </a:extLst>
          </p:cNvPr>
          <p:cNvPicPr>
            <a:picLocks noChangeAspect="1"/>
          </p:cNvPicPr>
          <p:nvPr/>
        </p:nvPicPr>
        <p:blipFill>
          <a:blip r:embed="rId3"/>
          <a:stretch>
            <a:fillRect/>
          </a:stretch>
        </p:blipFill>
        <p:spPr>
          <a:xfrm>
            <a:off x="3187476" y="2302042"/>
            <a:ext cx="5817047" cy="4555958"/>
          </a:xfrm>
          <a:prstGeom prst="rect">
            <a:avLst/>
          </a:prstGeom>
        </p:spPr>
      </p:pic>
      <p:sp>
        <p:nvSpPr>
          <p:cNvPr id="6" name="Title 1">
            <a:extLst>
              <a:ext uri="{FF2B5EF4-FFF2-40B4-BE49-F238E27FC236}">
                <a16:creationId xmlns:a16="http://schemas.microsoft.com/office/drawing/2014/main" id="{6B1CC1F5-7C9E-40DD-BF5D-F89F53DE743A}"/>
              </a:ext>
            </a:extLst>
          </p:cNvPr>
          <p:cNvSpPr txBox="1">
            <a:spLocks/>
          </p:cNvSpPr>
          <p:nvPr/>
        </p:nvSpPr>
        <p:spPr bwMode="gray">
          <a:xfrm>
            <a:off x="569417" y="2722036"/>
            <a:ext cx="304807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solidFill>
                  <a:schemeClr val="tx2"/>
                </a:solidFill>
              </a:rPr>
              <a:t>Drivers Page</a:t>
            </a:r>
          </a:p>
        </p:txBody>
      </p:sp>
    </p:spTree>
    <p:extLst>
      <p:ext uri="{BB962C8B-B14F-4D97-AF65-F5344CB8AC3E}">
        <p14:creationId xmlns:p14="http://schemas.microsoft.com/office/powerpoint/2010/main" val="220623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36E7-2D89-45A2-AC6E-E129A160289B}"/>
              </a:ext>
            </a:extLst>
          </p:cNvPr>
          <p:cNvSpPr>
            <a:spLocks noGrp="1"/>
          </p:cNvSpPr>
          <p:nvPr>
            <p:ph type="title"/>
          </p:nvPr>
        </p:nvSpPr>
        <p:spPr/>
        <p:txBody>
          <a:bodyPr/>
          <a:lstStyle/>
          <a:p>
            <a:r>
              <a:rPr lang="en-GB" dirty="0"/>
              <a:t>Wireframes</a:t>
            </a:r>
          </a:p>
        </p:txBody>
      </p:sp>
      <p:sp>
        <p:nvSpPr>
          <p:cNvPr id="4" name="Title 1">
            <a:extLst>
              <a:ext uri="{FF2B5EF4-FFF2-40B4-BE49-F238E27FC236}">
                <a16:creationId xmlns:a16="http://schemas.microsoft.com/office/drawing/2014/main" id="{B5017CF1-FDD6-4512-9E94-AFD5A4EFE8CA}"/>
              </a:ext>
            </a:extLst>
          </p:cNvPr>
          <p:cNvSpPr txBox="1">
            <a:spLocks/>
          </p:cNvSpPr>
          <p:nvPr/>
        </p:nvSpPr>
        <p:spPr bwMode="gray">
          <a:xfrm>
            <a:off x="569417" y="2722036"/>
            <a:ext cx="304807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solidFill>
                  <a:schemeClr val="tx2"/>
                </a:solidFill>
              </a:rPr>
              <a:t>Constructors Page</a:t>
            </a:r>
          </a:p>
        </p:txBody>
      </p:sp>
      <p:pic>
        <p:nvPicPr>
          <p:cNvPr id="5" name="Picture 4">
            <a:extLst>
              <a:ext uri="{FF2B5EF4-FFF2-40B4-BE49-F238E27FC236}">
                <a16:creationId xmlns:a16="http://schemas.microsoft.com/office/drawing/2014/main" id="{062D0669-B957-419F-8B5B-8A23434E2F75}"/>
              </a:ext>
            </a:extLst>
          </p:cNvPr>
          <p:cNvPicPr>
            <a:picLocks noChangeAspect="1"/>
          </p:cNvPicPr>
          <p:nvPr/>
        </p:nvPicPr>
        <p:blipFill>
          <a:blip r:embed="rId2"/>
          <a:stretch>
            <a:fillRect/>
          </a:stretch>
        </p:blipFill>
        <p:spPr>
          <a:xfrm>
            <a:off x="3153069" y="2253916"/>
            <a:ext cx="5885861" cy="4604084"/>
          </a:xfrm>
          <a:prstGeom prst="rect">
            <a:avLst/>
          </a:prstGeom>
        </p:spPr>
      </p:pic>
    </p:spTree>
    <p:extLst>
      <p:ext uri="{BB962C8B-B14F-4D97-AF65-F5344CB8AC3E}">
        <p14:creationId xmlns:p14="http://schemas.microsoft.com/office/powerpoint/2010/main" val="2228361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352</TotalTime>
  <Words>718</Words>
  <Application>Microsoft Office PowerPoint</Application>
  <PresentationFormat>Widescreen</PresentationFormat>
  <Paragraphs>92</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 Boardroom</vt:lpstr>
      <vt:lpstr>Individual Project</vt:lpstr>
      <vt:lpstr>Brief &amp; Scope</vt:lpstr>
      <vt:lpstr>My Solution</vt:lpstr>
      <vt:lpstr>Environment Setup – DevOps Approach</vt:lpstr>
      <vt:lpstr>Testing</vt:lpstr>
      <vt:lpstr>Testing cont.</vt:lpstr>
      <vt:lpstr>Continuous Integration</vt:lpstr>
      <vt:lpstr>Wireframes</vt:lpstr>
      <vt:lpstr>Wireframes</vt:lpstr>
      <vt:lpstr>Front End</vt:lpstr>
      <vt:lpstr>Front End</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Martin Tomlinson</dc:creator>
  <cp:lastModifiedBy>Martin Tomlinson</cp:lastModifiedBy>
  <cp:revision>59</cp:revision>
  <dcterms:created xsi:type="dcterms:W3CDTF">2019-09-26T18:33:53Z</dcterms:created>
  <dcterms:modified xsi:type="dcterms:W3CDTF">2019-09-27T00:37:02Z</dcterms:modified>
</cp:coreProperties>
</file>