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84" r:id="rId3"/>
    <p:sldId id="287" r:id="rId4"/>
    <p:sldId id="288" r:id="rId5"/>
    <p:sldId id="289" r:id="rId6"/>
    <p:sldId id="290" r:id="rId7"/>
    <p:sldId id="291" r:id="rId8"/>
    <p:sldId id="292" r:id="rId9"/>
    <p:sldId id="29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CEAFCDB-9FE6-4CD7-BBD4-76DC450F993D}">
  <a:tblStyle styleId="{7CEAFCDB-9FE6-4CD7-BBD4-76DC450F99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61611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100" y="100"/>
            <a:ext cx="9144000" cy="16653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9200" y="1665500"/>
            <a:ext cx="91440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5400000" flipH="1">
            <a:off x="4455737" y="-3015113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08725" y="2090950"/>
            <a:ext cx="7126800" cy="3052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2838400" y="-9200"/>
            <a:ext cx="63057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-9200" y="-9200"/>
            <a:ext cx="28476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3476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0250" y="557250"/>
            <a:ext cx="19287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▫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2686000" y="-9200"/>
            <a:ext cx="64581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-9200" y="-9200"/>
            <a:ext cx="26952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1952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3172775" y="557250"/>
            <a:ext cx="26763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▫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010374" y="557250"/>
            <a:ext cx="26763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▫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77588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10C16">
                <a:alpha val="15000"/>
              </a:srgbClr>
            </a:outerShdw>
          </a:effectLst>
        </p:spPr>
        <p:txBody>
          <a:bodyPr spcFirstLastPara="1" wrap="square" lIns="0" tIns="0" rIns="0" bIns="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008725" y="2090950"/>
            <a:ext cx="7126800" cy="305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Analysis of Beers and Breweries</a:t>
            </a:r>
            <a:endParaRPr dirty="0"/>
          </a:p>
        </p:txBody>
      </p:sp>
      <p:grpSp>
        <p:nvGrpSpPr>
          <p:cNvPr id="17" name="Google Shape;573;p39"/>
          <p:cNvGrpSpPr/>
          <p:nvPr/>
        </p:nvGrpSpPr>
        <p:grpSpPr>
          <a:xfrm>
            <a:off x="4102881" y="922307"/>
            <a:ext cx="1002519" cy="735043"/>
            <a:chOff x="3936375" y="3703750"/>
            <a:chExt cx="453050" cy="332175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18" name="Google Shape;57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7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7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7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7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76200" y="924252"/>
            <a:ext cx="2676300" cy="44668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sz="2400" b="1" dirty="0" smtClean="0"/>
              <a:t>Data Contains</a:t>
            </a:r>
          </a:p>
          <a:p>
            <a:r>
              <a:rPr lang="en-US" sz="2000" b="1" dirty="0" smtClean="0"/>
              <a:t>2410 Craft Beers</a:t>
            </a:r>
          </a:p>
          <a:p>
            <a:pPr lvl="0"/>
            <a:r>
              <a:rPr lang="en-US" sz="2000" b="1" dirty="0" smtClean="0"/>
              <a:t>588 Breweries</a:t>
            </a:r>
          </a:p>
          <a:p>
            <a:pPr marL="88900" indent="0">
              <a:buNone/>
            </a:pPr>
            <a:endParaRPr lang="en-US" sz="2000" b="1" dirty="0" smtClean="0"/>
          </a:p>
          <a:p>
            <a:pPr marL="88900" indent="0">
              <a:buNone/>
            </a:pPr>
            <a:r>
              <a:rPr lang="en-US" sz="2000" b="1" dirty="0" smtClean="0"/>
              <a:t>Alcohol </a:t>
            </a:r>
            <a:r>
              <a:rPr lang="en-US" sz="2000" b="1" dirty="0"/>
              <a:t>By Volume (ABV)</a:t>
            </a:r>
          </a:p>
          <a:p>
            <a:pPr marL="88900" indent="0">
              <a:buNone/>
            </a:pPr>
            <a:r>
              <a:rPr lang="en-US" sz="2000" b="1" dirty="0"/>
              <a:t>International Bitterness Units (IBU)</a:t>
            </a:r>
          </a:p>
          <a:p>
            <a:pPr marL="88900" lvl="0" indent="0">
              <a:buNone/>
            </a:pPr>
            <a:endParaRPr lang="en-US" sz="2000" b="1"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" t="12229" r="3307" b="5362"/>
          <a:stretch/>
        </p:blipFill>
        <p:spPr bwMode="auto">
          <a:xfrm>
            <a:off x="3429000" y="209550"/>
            <a:ext cx="5181600" cy="46192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35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2895600" y="361950"/>
            <a:ext cx="5943600" cy="446689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88900" indent="0">
              <a:buNone/>
            </a:pPr>
            <a:r>
              <a:rPr lang="en-US" sz="2400" b="1" dirty="0"/>
              <a:t>Alcohol By Volume (ABV)</a:t>
            </a:r>
          </a:p>
          <a:p>
            <a:pPr marL="88900" indent="0">
              <a:buNone/>
            </a:pPr>
            <a:r>
              <a:rPr lang="en-US" sz="2400" b="1" dirty="0" smtClean="0"/>
              <a:t>International </a:t>
            </a:r>
            <a:r>
              <a:rPr lang="en-US" sz="2400" b="1" dirty="0"/>
              <a:t>Bitterness Units (IBU)</a:t>
            </a:r>
          </a:p>
          <a:p>
            <a:pPr marL="88900" indent="0">
              <a:buNone/>
            </a:pPr>
            <a:r>
              <a:rPr lang="en-US" sz="2400" b="1" dirty="0" smtClean="0"/>
              <a:t>Style</a:t>
            </a:r>
            <a:endParaRPr lang="en-US" sz="2400" b="1"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6" t="27641" r="42634" b="31637"/>
          <a:stretch/>
        </p:blipFill>
        <p:spPr bwMode="auto">
          <a:xfrm>
            <a:off x="533400" y="666750"/>
            <a:ext cx="1613139" cy="381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97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152400" y="848052"/>
            <a:ext cx="2514600" cy="44668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sz="1800" b="1" dirty="0"/>
              <a:t>Lowest (1 per State)</a:t>
            </a:r>
          </a:p>
          <a:p>
            <a:r>
              <a:rPr lang="en-US" sz="1600" b="1" dirty="0" smtClean="0"/>
              <a:t>ND, SD, WV</a:t>
            </a:r>
          </a:p>
          <a:p>
            <a:endParaRPr lang="en-US" sz="1600" b="1" dirty="0"/>
          </a:p>
          <a:p>
            <a:pPr marL="88900" indent="0">
              <a:buNone/>
            </a:pPr>
            <a:r>
              <a:rPr lang="en-US" sz="1800" b="1" dirty="0"/>
              <a:t>Highest (47)</a:t>
            </a:r>
          </a:p>
          <a:p>
            <a:r>
              <a:rPr lang="en-US" sz="1600" b="1" dirty="0"/>
              <a:t>CO</a:t>
            </a: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" t="29114" r="16286" b="11062"/>
          <a:stretch/>
        </p:blipFill>
        <p:spPr bwMode="auto">
          <a:xfrm>
            <a:off x="2821726" y="366963"/>
            <a:ext cx="6093673" cy="45356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5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152400" y="924252"/>
            <a:ext cx="2514600" cy="44668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sz="1800" b="1" dirty="0"/>
              <a:t>Top 5</a:t>
            </a:r>
          </a:p>
          <a:p>
            <a:r>
              <a:rPr lang="en-US" sz="1600" b="1" dirty="0" smtClean="0"/>
              <a:t>ME, GA, FL, WV, NJ</a:t>
            </a:r>
          </a:p>
          <a:p>
            <a:endParaRPr lang="en-US" sz="1600" b="1" dirty="0"/>
          </a:p>
          <a:p>
            <a:pPr marL="88900" indent="0">
              <a:buNone/>
            </a:pPr>
            <a:r>
              <a:rPr lang="en-US" sz="1800" b="1" dirty="0"/>
              <a:t>Bottom </a:t>
            </a:r>
            <a:r>
              <a:rPr lang="en-US" sz="1800" b="1" dirty="0" smtClean="0"/>
              <a:t>5</a:t>
            </a:r>
            <a:endParaRPr lang="en-US" sz="1800" b="1" dirty="0"/>
          </a:p>
          <a:p>
            <a:r>
              <a:rPr lang="en-US" sz="1600" b="1" dirty="0" smtClean="0"/>
              <a:t>WI, KS, WY, AZ, HI</a:t>
            </a:r>
          </a:p>
          <a:p>
            <a:endParaRPr lang="en-US" sz="1600" b="1" dirty="0"/>
          </a:p>
          <a:p>
            <a:pPr marL="88900" indent="0">
              <a:buNone/>
            </a:pPr>
            <a:r>
              <a:rPr lang="en-US" sz="1800" b="1" dirty="0"/>
              <a:t>Maximum overall IBU</a:t>
            </a:r>
          </a:p>
          <a:p>
            <a:r>
              <a:rPr lang="en-US" sz="1600" b="1" dirty="0" smtClean="0"/>
              <a:t>OR (138)</a:t>
            </a:r>
            <a:endParaRPr lang="en-US" sz="1600" b="1"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" t="19885" r="16002" b="20490"/>
          <a:stretch/>
        </p:blipFill>
        <p:spPr bwMode="auto">
          <a:xfrm>
            <a:off x="2791893" y="363059"/>
            <a:ext cx="6117187" cy="4494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76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152400" y="361950"/>
            <a:ext cx="2514600" cy="190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88900" indent="0">
              <a:buNone/>
            </a:pPr>
            <a:r>
              <a:rPr lang="en-US" sz="1800" b="1" dirty="0"/>
              <a:t>Maximum overall ABV</a:t>
            </a:r>
          </a:p>
          <a:p>
            <a:r>
              <a:rPr lang="en-US" sz="1600" b="1" dirty="0" smtClean="0"/>
              <a:t>CO (12.8%)</a:t>
            </a:r>
          </a:p>
          <a:p>
            <a:endParaRPr lang="en-US" sz="1600" b="1" dirty="0" smtClean="0"/>
          </a:p>
          <a:p>
            <a:pPr marL="88900" indent="0">
              <a:buNone/>
            </a:pPr>
            <a:r>
              <a:rPr lang="en-US" sz="1800" b="1" dirty="0" smtClean="0"/>
              <a:t>50% Between</a:t>
            </a:r>
            <a:endParaRPr lang="en-US" sz="1800" b="1" dirty="0"/>
          </a:p>
          <a:p>
            <a:r>
              <a:rPr lang="en-US" sz="1600" b="1" dirty="0" smtClean="0"/>
              <a:t>5% and 6.7%</a:t>
            </a:r>
            <a:endParaRPr lang="en-US" sz="1600" b="1"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" t="20730" r="16663" b="19477"/>
          <a:stretch/>
        </p:blipFill>
        <p:spPr bwMode="auto">
          <a:xfrm>
            <a:off x="2826562" y="324424"/>
            <a:ext cx="6115256" cy="4609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12" t="49567" r="42445" b="24820"/>
          <a:stretch/>
        </p:blipFill>
        <p:spPr bwMode="auto">
          <a:xfrm>
            <a:off x="609600" y="2535805"/>
            <a:ext cx="1483744" cy="23981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152400" y="361950"/>
            <a:ext cx="2286000" cy="446689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88900" indent="0" algn="r">
              <a:buNone/>
            </a:pPr>
            <a:r>
              <a:rPr lang="en-US" sz="2500" b="1" dirty="0" smtClean="0"/>
              <a:t>General Positive Correlation</a:t>
            </a: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" t="22372" r="16475" b="17818"/>
          <a:stretch/>
        </p:blipFill>
        <p:spPr bwMode="auto">
          <a:xfrm>
            <a:off x="2819400" y="285750"/>
            <a:ext cx="6096000" cy="4548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8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152400" y="-95250"/>
            <a:ext cx="2514600" cy="406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/>
              <a:t>Recommendations</a:t>
            </a:r>
            <a:endParaRPr sz="2200" b="1"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3174425" y="209550"/>
            <a:ext cx="5512500" cy="472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63500" indent="0">
              <a:buNone/>
            </a:pPr>
            <a:r>
              <a:rPr lang="en-US" sz="2000" b="1" dirty="0"/>
              <a:t>States with the </a:t>
            </a:r>
            <a:r>
              <a:rPr lang="en-US" sz="2000" b="1" i="1" dirty="0"/>
              <a:t>most</a:t>
            </a:r>
            <a:r>
              <a:rPr lang="en-US" sz="2000" b="1" dirty="0"/>
              <a:t> </a:t>
            </a:r>
            <a:r>
              <a:rPr lang="en-US" sz="2000" b="1" dirty="0" smtClean="0"/>
              <a:t>Breweries</a:t>
            </a:r>
            <a:endParaRPr lang="en-US" sz="2000" b="1" dirty="0"/>
          </a:p>
          <a:p>
            <a:r>
              <a:rPr lang="en-US" sz="1600" b="1" dirty="0"/>
              <a:t>CO (47</a:t>
            </a:r>
            <a:r>
              <a:rPr lang="en-US" sz="1600" b="1" dirty="0" smtClean="0"/>
              <a:t>), CA </a:t>
            </a:r>
            <a:r>
              <a:rPr lang="en-US" sz="1600" b="1" dirty="0"/>
              <a:t>(39</a:t>
            </a:r>
            <a:r>
              <a:rPr lang="en-US" sz="1600" b="1" dirty="0" smtClean="0"/>
              <a:t>), MI </a:t>
            </a:r>
            <a:r>
              <a:rPr lang="en-US" sz="1600" b="1" dirty="0"/>
              <a:t>(32</a:t>
            </a:r>
            <a:r>
              <a:rPr lang="en-US" sz="1600" b="1" dirty="0" smtClean="0"/>
              <a:t>),</a:t>
            </a:r>
          </a:p>
          <a:p>
            <a:r>
              <a:rPr lang="en-US" sz="1600" b="1" dirty="0" smtClean="0"/>
              <a:t>OR </a:t>
            </a:r>
            <a:r>
              <a:rPr lang="en-US" sz="1600" b="1" dirty="0"/>
              <a:t>(29</a:t>
            </a:r>
            <a:r>
              <a:rPr lang="en-US" sz="1600" b="1" dirty="0" smtClean="0"/>
              <a:t>), TX </a:t>
            </a:r>
            <a:r>
              <a:rPr lang="en-US" sz="1600" b="1" dirty="0"/>
              <a:t>(28)</a:t>
            </a:r>
          </a:p>
          <a:p>
            <a:pPr lvl="1"/>
            <a:endParaRPr lang="en-US" sz="1600" b="1" dirty="0"/>
          </a:p>
          <a:p>
            <a:pPr marL="63500" indent="0">
              <a:buNone/>
            </a:pPr>
            <a:r>
              <a:rPr lang="en-US" sz="2000" b="1" dirty="0"/>
              <a:t>States with the </a:t>
            </a:r>
            <a:r>
              <a:rPr lang="en-US" sz="2000" b="1" i="1" dirty="0"/>
              <a:t>fewest</a:t>
            </a:r>
            <a:r>
              <a:rPr lang="en-US" sz="2000" b="1" dirty="0"/>
              <a:t> </a:t>
            </a:r>
            <a:r>
              <a:rPr lang="en-US" sz="2000" b="1" dirty="0" smtClean="0"/>
              <a:t>Breweries</a:t>
            </a:r>
            <a:endParaRPr lang="en-US" sz="2000" b="1" dirty="0"/>
          </a:p>
          <a:p>
            <a:r>
              <a:rPr lang="en-US" sz="1600" b="1" dirty="0" smtClean="0"/>
              <a:t>WV, SD, ND </a:t>
            </a:r>
            <a:r>
              <a:rPr lang="en-US" sz="1600" b="1" dirty="0"/>
              <a:t>(1)</a:t>
            </a:r>
          </a:p>
          <a:p>
            <a:r>
              <a:rPr lang="en-US" sz="1600" b="1" dirty="0"/>
              <a:t>AR, DE, MS, NV (2)</a:t>
            </a:r>
          </a:p>
          <a:p>
            <a:pPr lvl="1"/>
            <a:endParaRPr lang="en-US" sz="1600" b="1" dirty="0"/>
          </a:p>
          <a:p>
            <a:pPr marL="63500" indent="0">
              <a:buNone/>
            </a:pPr>
            <a:r>
              <a:rPr lang="en-US" sz="2000" b="1" dirty="0"/>
              <a:t>States with </a:t>
            </a:r>
            <a:r>
              <a:rPr lang="en-US" sz="2000" b="1" i="1" dirty="0"/>
              <a:t>highest</a:t>
            </a:r>
            <a:r>
              <a:rPr lang="en-US" sz="2000" b="1" dirty="0"/>
              <a:t> median International Bitterness Units (IBU)</a:t>
            </a:r>
          </a:p>
          <a:p>
            <a:r>
              <a:rPr lang="en-US" sz="1600" b="1" dirty="0" smtClean="0"/>
              <a:t>ME , WV, FL, GA, DE (61 to 52)</a:t>
            </a:r>
            <a:endParaRPr lang="en-US" sz="1600" b="1"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5" name="Google Shape;573;p39"/>
          <p:cNvGrpSpPr/>
          <p:nvPr/>
        </p:nvGrpSpPr>
        <p:grpSpPr>
          <a:xfrm>
            <a:off x="914400" y="2800350"/>
            <a:ext cx="1002519" cy="735043"/>
            <a:chOff x="3936375" y="3703750"/>
            <a:chExt cx="453050" cy="332175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6" name="Google Shape;57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7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7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7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25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>
            <a:spLocks noGrp="1"/>
          </p:cNvSpPr>
          <p:nvPr>
            <p:ph type="title"/>
          </p:nvPr>
        </p:nvSpPr>
        <p:spPr>
          <a:xfrm>
            <a:off x="450250" y="514350"/>
            <a:ext cx="1928700" cy="406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375" name="Google Shape;375;p37"/>
          <p:cNvSpPr txBox="1">
            <a:spLocks noGrp="1"/>
          </p:cNvSpPr>
          <p:nvPr>
            <p:ph type="body" idx="1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en-US" sz="2400" dirty="0"/>
              <a:t>Mai Loan </a:t>
            </a:r>
            <a:r>
              <a:rPr lang="en-US" sz="2400" dirty="0" smtClean="0"/>
              <a:t>Tran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Zackary Gill</a:t>
            </a:r>
            <a:br>
              <a:rPr lang="en-US" sz="2400" dirty="0" smtClean="0">
                <a:solidFill>
                  <a:srgbClr val="FFFFFF"/>
                </a:solidFill>
              </a:rPr>
            </a:br>
            <a:endParaRPr lang="en-US" sz="2400" dirty="0" smtClean="0">
              <a:solidFill>
                <a:srgbClr val="FFFFFF"/>
              </a:solidFill>
            </a:endParaRPr>
          </a:p>
          <a:p>
            <a:pPr marL="63500" indent="0">
              <a:buNone/>
            </a:pPr>
            <a:r>
              <a:rPr lang="en-US" sz="1600" dirty="0"/>
              <a:t>https://</a:t>
            </a:r>
            <a:r>
              <a:rPr lang="en-US" sz="1600" dirty="0" smtClean="0"/>
              <a:t>github.com/mltran2017/MSDS6306-404_CS1</a:t>
            </a:r>
          </a:p>
          <a:p>
            <a:pPr marL="63500" indent="0">
              <a:buNone/>
            </a:pPr>
            <a:r>
              <a:rPr lang="en-US" sz="1600" dirty="0"/>
              <a:t>https://youtu.be/zXqku5JSQ3Y</a:t>
            </a:r>
            <a:endParaRPr lang="en-US" sz="1600" dirty="0" smtClean="0"/>
          </a:p>
          <a:p>
            <a:pPr marL="63500" lvl="0" indent="0">
              <a:buNone/>
            </a:pPr>
            <a:r>
              <a:rPr lang="en-US" sz="1600" dirty="0" smtClean="0"/>
              <a:t>Presentation </a:t>
            </a:r>
            <a:r>
              <a:rPr lang="en-US" sz="1600" dirty="0"/>
              <a:t>template </a:t>
            </a:r>
            <a:r>
              <a:rPr lang="en-US" sz="1600" dirty="0" smtClean="0"/>
              <a:t>by </a:t>
            </a:r>
            <a:r>
              <a:rPr lang="en-US" sz="1600" dirty="0" err="1" smtClean="0"/>
              <a:t>SlidesCarnival</a:t>
            </a:r>
            <a:endParaRPr lang="en-US" sz="1600" dirty="0"/>
          </a:p>
        </p:txBody>
      </p:sp>
      <p:sp>
        <p:nvSpPr>
          <p:cNvPr id="376" name="Google Shape;376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48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187</Words>
  <Application>Microsoft Office PowerPoint</Application>
  <PresentationFormat>On-screen Show (16:9)</PresentationFormat>
  <Paragraphs>54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Edgar template</vt:lpstr>
      <vt:lpstr>Analysis of Beers and Breweries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Zack</dc:creator>
  <cp:lastModifiedBy>Windows User</cp:lastModifiedBy>
  <cp:revision>19</cp:revision>
  <dcterms:modified xsi:type="dcterms:W3CDTF">2018-10-17T21:49:24Z</dcterms:modified>
</cp:coreProperties>
</file>