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006" autoAdjust="0"/>
  </p:normalViewPr>
  <p:slideViewPr>
    <p:cSldViewPr snapToGrid="0">
      <p:cViewPr>
        <p:scale>
          <a:sx n="100" d="100"/>
          <a:sy n="100" d="100"/>
        </p:scale>
        <p:origin x="58" y="-6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8E896-7BC2-4801-9EF8-13EE80B0F038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20D18-C2BB-4D17-BF0D-F161849BA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00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</a:t>
            </a:r>
            <a:r>
              <a:rPr lang="en-US" baseline="0" dirty="0" smtClean="0"/>
              <a:t> Morning</a:t>
            </a:r>
          </a:p>
          <a:p>
            <a:r>
              <a:rPr lang="en-US" baseline="0" dirty="0" smtClean="0"/>
              <a:t>Thank you for joining us today</a:t>
            </a:r>
          </a:p>
          <a:p>
            <a:r>
              <a:rPr lang="en-US" baseline="0" dirty="0" smtClean="0"/>
              <a:t>We’re excited to share with you the results of our analysis of the domestic beers and breweries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20D18-C2BB-4D17-BF0D-F161849BA9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27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black dotted line is the mean ABV at that value of IBU. </a:t>
            </a:r>
          </a:p>
          <a:p>
            <a:endParaRPr lang="en-US" dirty="0" smtClean="0"/>
          </a:p>
          <a:p>
            <a:r>
              <a:rPr lang="en-US" dirty="0" smtClean="0"/>
              <a:t>The yellow shading is the standard deviation.</a:t>
            </a:r>
          </a:p>
          <a:p>
            <a:endParaRPr lang="en-US" dirty="0" smtClean="0"/>
          </a:p>
          <a:p>
            <a:r>
              <a:rPr lang="en-US" dirty="0" smtClean="0"/>
              <a:t>There are two outliers that warrant further examination for inclusion or exclusion depending on additional questions of interest.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20D18-C2BB-4D17-BF0D-F161849BA9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1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20D18-C2BB-4D17-BF0D-F161849BA9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1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methodology</a:t>
            </a:r>
            <a:r>
              <a:rPr lang="en-US" baseline="0" dirty="0" smtClean="0"/>
              <a:t> is to perform an exploratory data analysis of the collected data</a:t>
            </a:r>
          </a:p>
          <a:p>
            <a:r>
              <a:rPr lang="en-US" baseline="0" dirty="0" smtClean="0"/>
              <a:t>That is we wrangled with the data by quantifying, merging, plotting it to identify and determine relationships for insights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20D18-C2BB-4D17-BF0D-F161849BA9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43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  <a:r>
              <a:rPr lang="en-US" baseline="0" dirty="0" smtClean="0"/>
              <a:t> quantifying the number of breweries in each state, we learned where the breweries were concentrated.</a:t>
            </a:r>
          </a:p>
          <a:p>
            <a:r>
              <a:rPr lang="en-US" baseline="0" dirty="0" smtClean="0"/>
              <a:t>The majority of the states had less than 10 breweries in their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20D18-C2BB-4D17-BF0D-F161849BA9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97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better</a:t>
            </a:r>
            <a:r>
              <a:rPr lang="en-US" baseline="0" dirty="0" smtClean="0"/>
              <a:t> understand the relationships between the breweries and their products, we merged the separate lists beers and breweries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20D18-C2BB-4D17-BF0D-F161849BA9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91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determine</a:t>
            </a:r>
            <a:r>
              <a:rPr lang="en-US" baseline="0" dirty="0" smtClean="0"/>
              <a:t> whether available values were significant in our analysis, we quantified the available missing data</a:t>
            </a:r>
          </a:p>
          <a:p>
            <a:r>
              <a:rPr lang="en-US" baseline="0" dirty="0" smtClean="0"/>
              <a:t>Although a little less than half the beers had missing IBU values, we still felt the remaining values are an indicative trait in the beers being produced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20D18-C2BB-4D17-BF0D-F161849BA9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18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</a:t>
            </a:r>
            <a:r>
              <a:rPr lang="en-US" baseline="0" dirty="0" smtClean="0"/>
              <a:t> we graphed the median Alcohol by Volume and International Bitterness Units of beers in each state</a:t>
            </a:r>
          </a:p>
          <a:p>
            <a:r>
              <a:rPr lang="en-US" baseline="0" dirty="0" smtClean="0"/>
              <a:t>In the left graph, it appears that the majority of the median ABV across states are between 5% to 6.25%</a:t>
            </a:r>
          </a:p>
          <a:p>
            <a:r>
              <a:rPr lang="en-US" baseline="0" dirty="0" smtClean="0"/>
              <a:t>Whereas the majority of the median IBU across states is 35 or less.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20D18-C2BB-4D17-BF0D-F161849BA9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76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I’m sure it’s no surprise to you that CO has the state with highest</a:t>
            </a:r>
            <a:r>
              <a:rPr lang="en-US" baseline="0" dirty="0" smtClean="0"/>
              <a:t> ABV</a:t>
            </a:r>
          </a:p>
          <a:p>
            <a:r>
              <a:rPr lang="en-US" baseline="0" dirty="0" smtClean="0"/>
              <a:t>But what did come as a surprise is that OR was the state with the highest OR</a:t>
            </a:r>
          </a:p>
          <a:p>
            <a:r>
              <a:rPr lang="en-US" baseline="0" dirty="0" smtClean="0"/>
              <a:t>It must be the weather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20D18-C2BB-4D17-BF0D-F161849BA9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36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almost</a:t>
            </a:r>
            <a:r>
              <a:rPr lang="en-US" baseline="0" dirty="0" smtClean="0"/>
              <a:t> 98% availability of  the ABV values in the data, we identified…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20D18-C2BB-4D17-BF0D-F161849BA9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64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518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035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26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80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959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3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7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77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278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718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19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943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Domestic beers &amp; breweries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mSDS</a:t>
            </a:r>
            <a:r>
              <a:rPr lang="en-US" dirty="0" smtClean="0"/>
              <a:t> 6306-404 Case study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049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#7 relationship between </a:t>
            </a:r>
            <a:r>
              <a:rPr lang="en-US" dirty="0" err="1" smtClean="0"/>
              <a:t>abv</a:t>
            </a:r>
            <a:r>
              <a:rPr lang="en-US" dirty="0" smtClean="0"/>
              <a:t> and </a:t>
            </a:r>
            <a:r>
              <a:rPr lang="en-US" dirty="0" err="1" smtClean="0"/>
              <a:t>ibu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06826" y="2403275"/>
            <a:ext cx="4110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here </a:t>
            </a:r>
            <a:r>
              <a:rPr lang="en-US" dirty="0"/>
              <a:t>is positive correlation between the ABV and IBU with a maximum ABV value peaking out around </a:t>
            </a:r>
            <a:r>
              <a:rPr lang="en-US" dirty="0" smtClean="0"/>
              <a:t>10%.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44" y="1998908"/>
            <a:ext cx="6096528" cy="451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286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Host events in states: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/>
              <a:t>the most number of breweries </a:t>
            </a:r>
            <a:r>
              <a:rPr lang="en-US" dirty="0" smtClean="0"/>
              <a:t>---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Colorado </a:t>
            </a:r>
            <a:r>
              <a:rPr lang="en-US" dirty="0"/>
              <a:t>[47], California [39], Michigan [32], Oregon [29], Texas [28</a:t>
            </a:r>
            <a:r>
              <a:rPr lang="en-US" dirty="0" smtClean="0"/>
              <a:t>];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With </a:t>
            </a:r>
            <a:r>
              <a:rPr lang="en-US" dirty="0"/>
              <a:t>the least amount of breweries </a:t>
            </a:r>
            <a:r>
              <a:rPr lang="en-US" dirty="0" smtClean="0"/>
              <a:t>---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South </a:t>
            </a:r>
            <a:r>
              <a:rPr lang="en-US" dirty="0"/>
              <a:t>Dakota [1], North Dakota [1], West </a:t>
            </a:r>
            <a:r>
              <a:rPr lang="en-US" dirty="0" smtClean="0"/>
              <a:t>Virginia </a:t>
            </a:r>
            <a:r>
              <a:rPr lang="en-US" dirty="0"/>
              <a:t>[1</a:t>
            </a:r>
            <a:r>
              <a:rPr lang="en-US" dirty="0" smtClean="0"/>
              <a:t>]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With the </a:t>
            </a:r>
            <a:r>
              <a:rPr lang="en-US" dirty="0"/>
              <a:t>highest median IBU </a:t>
            </a:r>
            <a:r>
              <a:rPr lang="en-US" dirty="0" smtClean="0"/>
              <a:t>---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Maine </a:t>
            </a:r>
            <a:r>
              <a:rPr lang="en-US" dirty="0"/>
              <a:t>[61], West Virginia [57.5], Florida [55], Georgia [55], and Delaware [</a:t>
            </a:r>
            <a:r>
              <a:rPr lang="en-US" dirty="0" smtClean="0"/>
              <a:t>52]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49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Identify which states to host events for breweries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10230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Performed exploratory data analysis of the provided lists of 2410 craft beers and 558 U.S. breweries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 smtClean="0"/>
              <a:t>Quantified number of breweries in each state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 smtClean="0"/>
              <a:t>Merged both lists of beers and breweries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 smtClean="0"/>
              <a:t>Identified missing data values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 smtClean="0"/>
              <a:t>Plotted the computed median ABV and IBU for each state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 smtClean="0"/>
              <a:t>Identified the state with the maximum ABV and IBU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 smtClean="0"/>
              <a:t>Summarized the ABV statistics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 smtClean="0"/>
              <a:t>Determined relationship between ABV vs IBU </a:t>
            </a:r>
          </a:p>
          <a:p>
            <a:pPr marL="324000" lvl="1" indent="0">
              <a:buNone/>
            </a:pPr>
            <a:endParaRPr lang="en-US" dirty="0" smtClean="0"/>
          </a:p>
          <a:p>
            <a:r>
              <a:rPr lang="en-US" dirty="0" smtClean="0"/>
              <a:t>Provide recommendations of states to host events for breweries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816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#1 number of Breweries in each state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59588" y="3524435"/>
            <a:ext cx="4136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breweries in each state varied from one (1) each in Washington DC, North Dakota, South Dakota, West Virginia to</a:t>
            </a:r>
          </a:p>
          <a:p>
            <a:r>
              <a:rPr lang="en-US" dirty="0"/>
              <a:t>f</a:t>
            </a:r>
            <a:r>
              <a:rPr lang="en-US" dirty="0" smtClean="0"/>
              <a:t>orty-seven (47) in Colorado.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1978598"/>
            <a:ext cx="6050804" cy="453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67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#2 Merged lists of beers and breweries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443883" y="2041818"/>
            <a:ext cx="5595938" cy="25574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5856" y="4181090"/>
            <a:ext cx="5954296" cy="24231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13274" y="2041818"/>
            <a:ext cx="432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six (6) rows of merged data lists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18225" y="5960414"/>
            <a:ext cx="432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Last six (6) rows of merged data 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811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#3 Identified missing data values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93036" y="2563422"/>
            <a:ext cx="1280271" cy="30558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2434" y="5778911"/>
            <a:ext cx="2461473" cy="1828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5723" y="2467992"/>
            <a:ext cx="58858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 the </a:t>
            </a:r>
            <a:r>
              <a:rPr lang="en-US" dirty="0" smtClean="0"/>
              <a:t>2,410 </a:t>
            </a:r>
            <a:r>
              <a:rPr lang="en-US" dirty="0"/>
              <a:t>beers contained in the dataset, </a:t>
            </a:r>
            <a:r>
              <a:rPr lang="en-US" dirty="0" smtClean="0"/>
              <a:t>sixty-two (62) </a:t>
            </a:r>
            <a:r>
              <a:rPr lang="en-US" dirty="0"/>
              <a:t>beers have missing ABV and </a:t>
            </a:r>
            <a:r>
              <a:rPr lang="en-US" dirty="0" smtClean="0"/>
              <a:t>1,005 </a:t>
            </a:r>
            <a:r>
              <a:rPr lang="en-US" dirty="0"/>
              <a:t>have missing IBU values. There were </a:t>
            </a:r>
            <a:r>
              <a:rPr lang="en-US" dirty="0" smtClean="0"/>
              <a:t>five (5) </a:t>
            </a:r>
            <a:r>
              <a:rPr lang="en-US" dirty="0"/>
              <a:t>beers where the Style values were blank </a:t>
            </a:r>
            <a:r>
              <a:rPr lang="en-US" dirty="0" smtClean="0"/>
              <a:t>that we treated </a:t>
            </a:r>
            <a:r>
              <a:rPr lang="en-US" dirty="0"/>
              <a:t>them as </a:t>
            </a:r>
            <a:r>
              <a:rPr lang="en-US" dirty="0" smtClean="0"/>
              <a:t>NA (not available).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082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#4 MEDIAN ABV and IBU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93742" y="2228002"/>
            <a:ext cx="5470175" cy="4050961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9159" y="2164392"/>
            <a:ext cx="5520907" cy="411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29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#5 state with max </a:t>
            </a:r>
            <a:r>
              <a:rPr lang="en-US" dirty="0" err="1" smtClean="0"/>
              <a:t>abv</a:t>
            </a:r>
            <a:r>
              <a:rPr lang="en-US" dirty="0" smtClean="0"/>
              <a:t> and max </a:t>
            </a:r>
            <a:r>
              <a:rPr lang="en-US" dirty="0" err="1" smtClean="0"/>
              <a:t>ibu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14102" y="3051067"/>
            <a:ext cx="4420210" cy="12368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1954" y="4436103"/>
            <a:ext cx="3284505" cy="16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15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#6 ABV Statistics across beers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13010" y="2499472"/>
            <a:ext cx="1854268" cy="29734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8577" y="5627991"/>
            <a:ext cx="1303133" cy="1828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1192" y="2440324"/>
            <a:ext cx="6444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Delaware has a beer with a minimum ABV of 0.1%</a:t>
            </a:r>
          </a:p>
          <a:p>
            <a:endParaRPr lang="en-US" dirty="0"/>
          </a:p>
          <a:p>
            <a:r>
              <a:rPr lang="en-US" dirty="0" smtClean="0"/>
              <a:t>The mean ABV across all the beers was almost 6%.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75% of the beers have an ABV greater than or equal to 6.7%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90410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138</TotalTime>
  <Words>695</Words>
  <Application>Microsoft Office PowerPoint</Application>
  <PresentationFormat>Widescreen</PresentationFormat>
  <Paragraphs>74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Gill Sans MT</vt:lpstr>
      <vt:lpstr>Wingdings</vt:lpstr>
      <vt:lpstr>Wingdings 2</vt:lpstr>
      <vt:lpstr>Dividend</vt:lpstr>
      <vt:lpstr>Domestic beers &amp; breweries</vt:lpstr>
      <vt:lpstr>Objective</vt:lpstr>
      <vt:lpstr>methodology</vt:lpstr>
      <vt:lpstr>#1 number of Breweries in each state</vt:lpstr>
      <vt:lpstr>#2 Merged lists of beers and breweries</vt:lpstr>
      <vt:lpstr>#3 Identified missing data values</vt:lpstr>
      <vt:lpstr>#4 MEDIAN ABV and IBU</vt:lpstr>
      <vt:lpstr>#5 state with max abv and max ibu</vt:lpstr>
      <vt:lpstr>#6 ABV Statistics across beers</vt:lpstr>
      <vt:lpstr>#7 relationship between abv and ibu </vt:lpstr>
      <vt:lpstr>proposal</vt:lpstr>
    </vt:vector>
  </TitlesOfParts>
  <Company>Hudson Advisors,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Domestic beers &amp; breweries</dc:title>
  <dc:creator>Tran, Mai Loan</dc:creator>
  <cp:lastModifiedBy>Tran, Mai Loan</cp:lastModifiedBy>
  <cp:revision>20</cp:revision>
  <dcterms:created xsi:type="dcterms:W3CDTF">2018-10-17T20:36:31Z</dcterms:created>
  <dcterms:modified xsi:type="dcterms:W3CDTF">2018-10-18T17:31:15Z</dcterms:modified>
</cp:coreProperties>
</file>