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60" r:id="rId4"/>
    <p:sldId id="261" r:id="rId5"/>
    <p:sldId id="263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Big Mountain Resort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Mackenzie Unger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Problem Identification:</a:t>
            </a:r>
            <a:br>
              <a:rPr lang="en-US" sz="2400" i="1" dirty="0">
                <a:solidFill>
                  <a:srgbClr val="FFFFFF"/>
                </a:solidFill>
              </a:rPr>
            </a:br>
            <a:br>
              <a:rPr lang="en-US" sz="2400" i="1" dirty="0">
                <a:solidFill>
                  <a:srgbClr val="FFFFFF"/>
                </a:solidFill>
              </a:rPr>
            </a:br>
            <a:r>
              <a:rPr lang="en-US" sz="2400" i="1" dirty="0">
                <a:solidFill>
                  <a:srgbClr val="FFFFFF"/>
                </a:solidFill>
              </a:rPr>
              <a:t>- </a:t>
            </a:r>
            <a:r>
              <a:rPr lang="en-US" sz="2400" dirty="0">
                <a:solidFill>
                  <a:srgbClr val="FFFFFF"/>
                </a:solidFill>
              </a:rPr>
              <a:t>Big Mountain Resort installed an additional chair lift, which has increased operating costs by $1,540,000 this season.</a:t>
            </a:r>
            <a:br>
              <a:rPr lang="en-US" sz="2400" dirty="0">
                <a:solidFill>
                  <a:srgbClr val="FFFFFF"/>
                </a:solidFill>
              </a:rPr>
            </a:b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- Big Mountain Resort has been underpricing their tickets.</a:t>
            </a:r>
            <a:br>
              <a:rPr lang="en-US" sz="2400" dirty="0">
                <a:solidFill>
                  <a:srgbClr val="FFFFFF"/>
                </a:solidFill>
              </a:rPr>
            </a:b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Recommendations:</a:t>
            </a:r>
            <a:br>
              <a:rPr lang="en-US" sz="2400" i="1" dirty="0">
                <a:solidFill>
                  <a:srgbClr val="FFFFFF"/>
                </a:solidFill>
              </a:rPr>
            </a:br>
            <a:br>
              <a:rPr lang="en-US" sz="2400" i="1" dirty="0">
                <a:solidFill>
                  <a:srgbClr val="FFFFFF"/>
                </a:solidFill>
              </a:rPr>
            </a:br>
            <a:r>
              <a:rPr lang="en-US" sz="2400" i="1" dirty="0">
                <a:solidFill>
                  <a:srgbClr val="FFFFFF"/>
                </a:solidFill>
              </a:rPr>
              <a:t>- </a:t>
            </a:r>
            <a:r>
              <a:rPr lang="en-US" sz="2400" dirty="0">
                <a:solidFill>
                  <a:srgbClr val="FFFFFF"/>
                </a:solidFill>
              </a:rPr>
              <a:t>Increase ticket prices to around $90.</a:t>
            </a:r>
            <a:br>
              <a:rPr lang="en-US" sz="2400" dirty="0">
                <a:solidFill>
                  <a:srgbClr val="FFFFFF"/>
                </a:solidFill>
              </a:rPr>
            </a:b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- Increase the vertical drop feature of the resort by opening an additional run lower down the mountain.</a:t>
            </a:r>
            <a:br>
              <a:rPr lang="en-US" sz="2400" dirty="0">
                <a:solidFill>
                  <a:srgbClr val="FFFFFF"/>
                </a:solidFill>
              </a:rPr>
            </a:b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- Close a less popular run to help reduce operating costs.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7192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24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C8101C4C-1252-4EE7-ACEA-DABCEB254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27" y="104444"/>
            <a:ext cx="5953956" cy="47441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7F477D-0D84-4A1F-83CF-69343AC78201}"/>
              </a:ext>
            </a:extLst>
          </p:cNvPr>
          <p:cNvSpPr txBox="1"/>
          <p:nvPr/>
        </p:nvSpPr>
        <p:spPr>
          <a:xfrm>
            <a:off x="142027" y="5028337"/>
            <a:ext cx="55850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  <a:latin typeface="+mj-lt"/>
              </a:rPr>
              <a:t>Random Forest Important Features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:</a:t>
            </a:r>
          </a:p>
          <a:p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+mj-lt"/>
              </a:rPr>
              <a:t>Fast Quads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+mj-lt"/>
              </a:rPr>
              <a:t>Runs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+mj-lt"/>
              </a:rPr>
              <a:t>Snow Making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+mj-lt"/>
              </a:rPr>
              <a:t>Vertical Drop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D6FED2-D15E-4623-95DE-FDC3ACF42E3A}"/>
              </a:ext>
            </a:extLst>
          </p:cNvPr>
          <p:cNvSpPr txBox="1"/>
          <p:nvPr/>
        </p:nvSpPr>
        <p:spPr>
          <a:xfrm>
            <a:off x="6464968" y="1525803"/>
            <a:ext cx="558500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  <a:latin typeface="+mj-lt"/>
              </a:rPr>
              <a:t>Random Forest Model</a:t>
            </a:r>
            <a:r>
              <a:rPr lang="en-US" i="1" dirty="0">
                <a:solidFill>
                  <a:schemeClr val="bg1"/>
                </a:solidFill>
                <a:latin typeface="+mj-lt"/>
              </a:rPr>
              <a:t>:</a:t>
            </a:r>
          </a:p>
          <a:p>
            <a:endParaRPr lang="en-US" i="1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+mj-lt"/>
              </a:rPr>
              <a:t>modelled price is $94.22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+mj-lt"/>
              </a:rPr>
              <a:t>actual price is $81.00</a:t>
            </a: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Even with the expected mean absolute error of $10.39, this suggests there is room for an increase.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0B78C2-5A95-493F-8EA1-716B0ADBC3D0}"/>
              </a:ext>
            </a:extLst>
          </p:cNvPr>
          <p:cNvSpPr txBox="1"/>
          <p:nvPr/>
        </p:nvSpPr>
        <p:spPr>
          <a:xfrm>
            <a:off x="6352242" y="326521"/>
            <a:ext cx="55850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chemeClr val="bg1"/>
                </a:solidFill>
                <a:latin typeface="+mj-lt"/>
              </a:rPr>
              <a:t>Increase Ticket Price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:</a:t>
            </a:r>
          </a:p>
          <a:p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7359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695" y="287779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Increasing Vertical Drop:</a:t>
            </a:r>
            <a:br>
              <a:rPr lang="en-US" sz="2400" i="1" dirty="0">
                <a:solidFill>
                  <a:srgbClr val="FFFFFF"/>
                </a:solidFill>
              </a:rPr>
            </a:br>
            <a:br>
              <a:rPr lang="en-US" sz="2400" i="1" dirty="0">
                <a:solidFill>
                  <a:srgbClr val="FFFFFF"/>
                </a:solidFill>
              </a:rPr>
            </a:br>
            <a:r>
              <a:rPr lang="en-US" sz="2400" i="1" dirty="0">
                <a:solidFill>
                  <a:srgbClr val="FFFFFF"/>
                </a:solidFill>
              </a:rPr>
              <a:t>- As seen in previous graph, vertical drop is an important feature.</a:t>
            </a:r>
            <a:br>
              <a:rPr lang="en-US" sz="2400" i="1" dirty="0">
                <a:solidFill>
                  <a:srgbClr val="FFFFFF"/>
                </a:solidFill>
              </a:rPr>
            </a:br>
            <a:br>
              <a:rPr lang="en-US" sz="2400" i="1" dirty="0">
                <a:solidFill>
                  <a:srgbClr val="FFFFFF"/>
                </a:solidFill>
              </a:rPr>
            </a:br>
            <a:r>
              <a:rPr lang="en-US" sz="2400" i="1" dirty="0">
                <a:solidFill>
                  <a:srgbClr val="FFFFFF"/>
                </a:solidFill>
              </a:rPr>
              <a:t>- Scenario Suggestion:</a:t>
            </a:r>
            <a:br>
              <a:rPr lang="en-US" sz="2400" i="1" dirty="0">
                <a:solidFill>
                  <a:srgbClr val="FFFFFF"/>
                </a:solidFill>
              </a:rPr>
            </a:br>
            <a:br>
              <a:rPr lang="en-US" sz="2400" i="1" dirty="0">
                <a:solidFill>
                  <a:srgbClr val="FFFFFF"/>
                </a:solidFill>
              </a:rPr>
            </a:br>
            <a:r>
              <a:rPr lang="en-US" sz="2400" i="1" dirty="0">
                <a:solidFill>
                  <a:srgbClr val="FFFFFF"/>
                </a:solidFill>
              </a:rPr>
              <a:t>	Increase the vertical drop by adding a run to a point 150 feet lower down, install an additional chair lift to bring skiers back up, and add 2 acres of snow making cover.</a:t>
            </a:r>
            <a:br>
              <a:rPr lang="en-US" sz="2400" i="1" dirty="0">
                <a:solidFill>
                  <a:srgbClr val="FFFFFF"/>
                </a:solidFill>
              </a:rPr>
            </a:b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A46AD6-FCDC-4E9E-BC05-3FCDE87045A5}"/>
              </a:ext>
            </a:extLst>
          </p:cNvPr>
          <p:cNvSpPr txBox="1"/>
          <p:nvPr/>
        </p:nvSpPr>
        <p:spPr>
          <a:xfrm>
            <a:off x="264695" y="5366084"/>
            <a:ext cx="115659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FFFFFF"/>
                </a:solidFill>
                <a:latin typeface="+mj-lt"/>
              </a:rPr>
              <a:t>This scenario increases support for ticket price by $9.75</a:t>
            </a:r>
            <a:br>
              <a:rPr lang="en-US" sz="2800" i="1" dirty="0">
                <a:solidFill>
                  <a:srgbClr val="FFFFFF"/>
                </a:solidFill>
                <a:latin typeface="+mj-lt"/>
              </a:rPr>
            </a:br>
            <a:r>
              <a:rPr lang="en-US" sz="2800" i="1" dirty="0">
                <a:solidFill>
                  <a:srgbClr val="FFFFFF"/>
                </a:solidFill>
                <a:latin typeface="+mj-lt"/>
              </a:rPr>
              <a:t>Over the season, this could be expected to amount to $17,068,841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5189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24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7F477D-0D84-4A1F-83CF-69343AC78201}"/>
              </a:ext>
            </a:extLst>
          </p:cNvPr>
          <p:cNvSpPr txBox="1"/>
          <p:nvPr/>
        </p:nvSpPr>
        <p:spPr>
          <a:xfrm>
            <a:off x="6464968" y="326521"/>
            <a:ext cx="55850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chemeClr val="bg1"/>
                </a:solidFill>
                <a:latin typeface="+mj-lt"/>
              </a:rPr>
              <a:t>Closing a run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:</a:t>
            </a: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  <a:p>
            <a:pPr marL="171450" indent="-171450"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+mj-lt"/>
              </a:rPr>
              <a:t>The closing of 1 run does not effect our price or revenue</a:t>
            </a:r>
          </a:p>
          <a:p>
            <a:pPr marL="171450" indent="-171450">
              <a:buFontTx/>
              <a:buChar char="-"/>
            </a:pPr>
            <a:endParaRPr lang="en-US" dirty="0">
              <a:solidFill>
                <a:schemeClr val="bg1"/>
              </a:solidFill>
              <a:latin typeface="+mj-lt"/>
            </a:endParaRPr>
          </a:p>
          <a:p>
            <a:pPr marL="171450" indent="-171450"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+mj-lt"/>
              </a:rPr>
              <a:t>Closing 2 or 3 runs will cause a sharp decrease</a:t>
            </a:r>
          </a:p>
          <a:p>
            <a:pPr marL="171450" indent="-171450">
              <a:buFontTx/>
              <a:buChar char="-"/>
            </a:pPr>
            <a:endParaRPr lang="en-US" dirty="0">
              <a:solidFill>
                <a:schemeClr val="bg1"/>
              </a:solidFill>
              <a:latin typeface="+mj-lt"/>
            </a:endParaRPr>
          </a:p>
          <a:p>
            <a:pPr marL="171450" indent="-171450"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+mj-lt"/>
              </a:rPr>
              <a:t>Closing 4 or 5 runs is no different than closing 3 runs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D6FED2-D15E-4623-95DE-FDC3ACF42E3A}"/>
              </a:ext>
            </a:extLst>
          </p:cNvPr>
          <p:cNvSpPr txBox="1"/>
          <p:nvPr/>
        </p:nvSpPr>
        <p:spPr>
          <a:xfrm>
            <a:off x="244930" y="5225240"/>
            <a:ext cx="1180504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  <a:latin typeface="+mj-lt"/>
              </a:rPr>
              <a:t>Note:</a:t>
            </a:r>
          </a:p>
          <a:p>
            <a:endParaRPr lang="en-US" i="1" dirty="0">
              <a:solidFill>
                <a:schemeClr val="bg1"/>
              </a:solidFill>
              <a:latin typeface="+mj-lt"/>
            </a:endParaRP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In the previous suggestion we opened a run, so if we do open another run, we could possibly close a 2</a:t>
            </a:r>
            <a:r>
              <a:rPr lang="en-US" baseline="30000" dirty="0">
                <a:solidFill>
                  <a:schemeClr val="bg1"/>
                </a:solidFill>
                <a:latin typeface="+mj-lt"/>
              </a:rPr>
              <a:t>nd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run without causing the price to drop.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47B6FC21-3146-4E84-9CB8-5AE7E42B8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27" y="701623"/>
            <a:ext cx="6001588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439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880" y="325815"/>
            <a:ext cx="10058400" cy="3892168"/>
          </a:xfrm>
        </p:spPr>
        <p:txBody>
          <a:bodyPr anchor="ctr">
            <a:normAutofit fontScale="90000"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Conclusion:</a:t>
            </a:r>
            <a:br>
              <a:rPr lang="en-US" sz="2400" i="1" dirty="0">
                <a:solidFill>
                  <a:srgbClr val="FFFFFF"/>
                </a:solidFill>
              </a:rPr>
            </a:br>
            <a:br>
              <a:rPr lang="en-US" sz="2400" i="1" dirty="0">
                <a:solidFill>
                  <a:srgbClr val="FFFFFF"/>
                </a:solidFill>
              </a:rPr>
            </a:br>
            <a:r>
              <a:rPr lang="en-US" sz="2400" i="1" dirty="0">
                <a:solidFill>
                  <a:srgbClr val="FFFFFF"/>
                </a:solidFill>
              </a:rPr>
              <a:t>- The Random Forest Model supports the increase of our ticket price to $94 with all of our features as is. </a:t>
            </a:r>
            <a:br>
              <a:rPr lang="en-US" sz="2400" i="1" dirty="0">
                <a:solidFill>
                  <a:srgbClr val="FFFFFF"/>
                </a:solidFill>
              </a:rPr>
            </a:br>
            <a:r>
              <a:rPr lang="en-US" sz="2400" i="1" dirty="0">
                <a:solidFill>
                  <a:srgbClr val="FFFFFF"/>
                </a:solidFill>
              </a:rPr>
              <a:t>	</a:t>
            </a:r>
            <a:br>
              <a:rPr lang="en-US" sz="2400" i="1" dirty="0">
                <a:solidFill>
                  <a:srgbClr val="FFFFFF"/>
                </a:solidFill>
              </a:rPr>
            </a:br>
            <a:r>
              <a:rPr lang="en-US" sz="2400" i="1" dirty="0">
                <a:solidFill>
                  <a:srgbClr val="FFFFFF"/>
                </a:solidFill>
              </a:rPr>
              <a:t>- Increasing our vertical drop helps support our increased ticket price, though this does need the installation of another chair lift, supports a $9 increase in ticket price.	</a:t>
            </a:r>
            <a:br>
              <a:rPr lang="en-US" sz="2400" i="1" dirty="0">
                <a:solidFill>
                  <a:srgbClr val="FFFFFF"/>
                </a:solidFill>
              </a:rPr>
            </a:br>
            <a:br>
              <a:rPr lang="en-US" sz="2400" i="1" dirty="0">
                <a:solidFill>
                  <a:srgbClr val="FFFFFF"/>
                </a:solidFill>
              </a:rPr>
            </a:br>
            <a:r>
              <a:rPr lang="en-US" sz="2400" i="1" dirty="0">
                <a:solidFill>
                  <a:srgbClr val="FFFFFF"/>
                </a:solidFill>
              </a:rPr>
              <a:t>- Closing runs helps decrease operational costs, however closing too many decreases our ticket price.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52D733-E4EB-4104-8C85-CE80AC56AEA3}"/>
              </a:ext>
            </a:extLst>
          </p:cNvPr>
          <p:cNvSpPr txBox="1"/>
          <p:nvPr/>
        </p:nvSpPr>
        <p:spPr>
          <a:xfrm>
            <a:off x="201930" y="5225240"/>
            <a:ext cx="117260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FFFFFF"/>
                </a:solidFill>
                <a:latin typeface="+mj-lt"/>
              </a:rPr>
              <a:t>Any combination of these will help to increase our revenue for this coming season. I would suggest increasing ticket prices to $90 and working with Marketing to highlight our excellence in the important features. We can close one run with out effecting our ticket price, and </a:t>
            </a:r>
            <a:r>
              <a:rPr lang="en-US" sz="2000" i="1">
                <a:solidFill>
                  <a:srgbClr val="FFFFFF"/>
                </a:solidFill>
                <a:latin typeface="+mj-lt"/>
              </a:rPr>
              <a:t>that will help </a:t>
            </a:r>
            <a:r>
              <a:rPr lang="en-US" sz="2000" i="1" dirty="0">
                <a:solidFill>
                  <a:srgbClr val="FFFFFF"/>
                </a:solidFill>
                <a:latin typeface="+mj-lt"/>
              </a:rPr>
              <a:t>to cut operational costs.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727622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{476D0AFE-EEF1-4F42-A5C4-FE1CAAD17A45}tf56160789_win32</Template>
  <TotalTime>71</TotalTime>
  <Words>450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Calibri</vt:lpstr>
      <vt:lpstr>Franklin Gothic Book</vt:lpstr>
      <vt:lpstr>1_RetrospectVTI</vt:lpstr>
      <vt:lpstr>Big Mountain Resort</vt:lpstr>
      <vt:lpstr>Problem Identification:  - Big Mountain Resort installed an additional chair lift, which has increased operating costs by $1,540,000 this season.  - Big Mountain Resort has been underpricing their tickets. </vt:lpstr>
      <vt:lpstr>Recommendations:  - Increase ticket prices to around $90.  - Increase the vertical drop feature of the resort by opening an additional run lower down the mountain.  - Close a less popular run to help reduce operating costs.</vt:lpstr>
      <vt:lpstr> </vt:lpstr>
      <vt:lpstr>Increasing Vertical Drop:  - As seen in previous graph, vertical drop is an important feature.  - Scenario Suggestion:   Increase the vertical drop by adding a run to a point 150 feet lower down, install an additional chair lift to bring skiers back up, and add 2 acres of snow making cover. </vt:lpstr>
      <vt:lpstr> </vt:lpstr>
      <vt:lpstr>Conclusion:  - The Random Forest Model supports the increase of our ticket price to $94 with all of our features as is.    - Increasing our vertical drop helps support our increased ticket price, though this does need the installation of another chair lift, supports a $9 increase in ticket price.   - Closing runs helps decrease operational costs, however closing too many decreases our ticket price.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</dc:title>
  <dc:creator>Kenzie Lea</dc:creator>
  <cp:lastModifiedBy>Kenzie Lea</cp:lastModifiedBy>
  <cp:revision>8</cp:revision>
  <dcterms:created xsi:type="dcterms:W3CDTF">2021-06-30T22:41:11Z</dcterms:created>
  <dcterms:modified xsi:type="dcterms:W3CDTF">2021-06-30T23:52:43Z</dcterms:modified>
</cp:coreProperties>
</file>