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9"/>
  </p:notesMasterIdLst>
  <p:sldIdLst>
    <p:sldId id="256" r:id="rId3"/>
    <p:sldId id="257" r:id="rId4"/>
    <p:sldId id="259" r:id="rId5"/>
    <p:sldId id="258" r:id="rId6"/>
    <p:sldId id="260" r:id="rId7"/>
    <p:sldId id="262" r:id="rId8"/>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3"/>
  </p:normalViewPr>
  <p:slideViewPr>
    <p:cSldViewPr snapToGrid="0">
      <p:cViewPr varScale="1">
        <p:scale>
          <a:sx n="88" d="100"/>
          <a:sy n="88" d="100"/>
        </p:scale>
        <p:origin x="1840" y="176"/>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73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85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867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803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3"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‹nº›</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‹nº›</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dirty="0">
                <a:solidFill>
                  <a:schemeClr val="tx2">
                    <a:lumMod val="40000"/>
                    <a:lumOff val="60000"/>
                  </a:schemeClr>
                </a:solidFill>
              </a:rPr>
              <a:t>Medical Cost – Executive Presentation</a:t>
            </a:r>
            <a:endParaRPr dirty="0">
              <a:solidFill>
                <a:schemeClr val="tx2">
                  <a:lumMod val="40000"/>
                  <a:lumOff val="60000"/>
                </a:schemeClr>
              </a:solidFill>
            </a:endParaRPr>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08/2020</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Michelle Stevens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225898" y="89055"/>
            <a:ext cx="8618537" cy="492443"/>
          </a:xfrm>
          <a:prstGeom prst="rect">
            <a:avLst/>
          </a:prstGeom>
          <a:solidFill>
            <a:schemeClr val="tx2">
              <a:lumMod val="20000"/>
              <a:lumOff val="80000"/>
            </a:schemeClr>
          </a:solidFill>
          <a:ln>
            <a:noFill/>
          </a:ln>
        </p:spPr>
        <p:txBody>
          <a:bodyPr spcFirstLastPara="1" wrap="square" lIns="0" tIns="0" rIns="0" bIns="0" anchor="t" anchorCtr="0">
            <a:spAutoFit/>
          </a:bodyPr>
          <a:lstStyle/>
          <a:p>
            <a:pPr lvl="0"/>
            <a:r>
              <a:rPr lang="en-US" sz="1600" dirty="0"/>
              <a:t>The correlation shows that the medical cost can increase for a serial of factors like </a:t>
            </a:r>
            <a:r>
              <a:rPr lang="en-US" sz="1600" dirty="0" err="1"/>
              <a:t>Bmi</a:t>
            </a:r>
            <a:r>
              <a:rPr lang="en-US" sz="1600" dirty="0"/>
              <a:t>, smoke or not, and age.</a:t>
            </a:r>
            <a:endParaRPr sz="1600" dirty="0"/>
          </a:p>
        </p:txBody>
      </p:sp>
      <p:grpSp>
        <p:nvGrpSpPr>
          <p:cNvPr id="49" name="Google Shape;49;p3"/>
          <p:cNvGrpSpPr/>
          <p:nvPr/>
        </p:nvGrpSpPr>
        <p:grpSpPr>
          <a:xfrm>
            <a:off x="666453" y="1944914"/>
            <a:ext cx="7341871" cy="2873829"/>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1966065"/>
              <a:ext cx="3528392" cy="38350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err="1">
                  <a:solidFill>
                    <a:srgbClr val="002060"/>
                  </a:solidFill>
                  <a:latin typeface="Quattrocento Sans"/>
                  <a:ea typeface="Quattrocento Sans"/>
                  <a:cs typeface="Quattrocento Sans"/>
                  <a:sym typeface="Quattrocento Sans"/>
                </a:rPr>
                <a:t>Bmi</a:t>
              </a:r>
              <a:r>
                <a:rPr lang="en-AU" b="1" dirty="0">
                  <a:solidFill>
                    <a:srgbClr val="002060"/>
                  </a:solidFill>
                  <a:latin typeface="Quattrocento Sans"/>
                  <a:ea typeface="Quattrocento Sans"/>
                  <a:cs typeface="Quattrocento Sans"/>
                  <a:sym typeface="Quattrocento Sans"/>
                </a:rPr>
                <a:t> higher than 30 (obese)  +  smokers  + older age has a higher chance to have a  increased medical cost</a:t>
              </a:r>
              <a:endParaRPr sz="1800" dirty="0"/>
            </a:p>
          </p:txBody>
        </p:sp>
        <p:sp>
          <p:nvSpPr>
            <p:cNvPr id="52" name="Google Shape;52;p3"/>
            <p:cNvSpPr/>
            <p:nvPr/>
          </p:nvSpPr>
          <p:spPr>
            <a:xfrm>
              <a:off x="709649" y="1412776"/>
              <a:ext cx="381642" cy="278807"/>
            </a:xfrm>
            <a:prstGeom prst="ellipse">
              <a:avLst/>
            </a:prstGeom>
            <a:solidFill>
              <a:srgbClr val="F2F2F2"/>
            </a:solidFill>
            <a:ln w="28575" cap="flat" cmpd="sng">
              <a:solidFill>
                <a:schemeClr val="tx2">
                  <a:lumMod val="40000"/>
                  <a:lumOff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dirty="0">
                  <a:solidFill>
                    <a:srgbClr val="002060"/>
                  </a:solidFill>
                  <a:latin typeface="Quattrocento Sans"/>
                  <a:ea typeface="Quattrocento Sans"/>
                  <a:cs typeface="Quattrocento Sans"/>
                  <a:sym typeface="Quattrocento Sans"/>
                </a:rPr>
                <a:t>!</a:t>
              </a:r>
              <a:endParaRPr dirty="0"/>
            </a:p>
          </p:txBody>
        </p:sp>
        <p:sp>
          <p:nvSpPr>
            <p:cNvPr id="53" name="Google Shape;53;p3"/>
            <p:cNvSpPr/>
            <p:nvPr/>
          </p:nvSpPr>
          <p:spPr>
            <a:xfrm>
              <a:off x="4537322" y="1511552"/>
              <a:ext cx="3663767" cy="1393360"/>
            </a:xfrm>
            <a:prstGeom prst="rect">
              <a:avLst/>
            </a:prstGeom>
            <a:solidFill>
              <a:schemeClr val="tx2">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3"/>
            <p:cNvSpPr/>
            <p:nvPr/>
          </p:nvSpPr>
          <p:spPr>
            <a:xfrm>
              <a:off x="4627557" y="1838066"/>
              <a:ext cx="3528392" cy="383504"/>
            </a:xfrm>
            <a:prstGeom prst="rect">
              <a:avLst/>
            </a:prstGeom>
            <a:noFill/>
            <a:ln>
              <a:noFill/>
            </a:ln>
          </p:spPr>
          <p:txBody>
            <a:bodyPr spcFirstLastPara="1" wrap="square" lIns="91425" tIns="45700" rIns="91425" bIns="45700" anchor="t" anchorCtr="0">
              <a:spAutoFit/>
            </a:bodyPr>
            <a:lstStyle/>
            <a:p>
              <a:pPr lvl="0" algn="ctr"/>
              <a:r>
                <a:rPr lang="en-AU" b="1" dirty="0">
                  <a:solidFill>
                    <a:srgbClr val="002060"/>
                  </a:solidFill>
                  <a:latin typeface="Quattrocento Sans"/>
                  <a:ea typeface="Quattrocento Sans"/>
                  <a:cs typeface="Quattrocento Sans"/>
                  <a:sym typeface="Quattrocento Sans"/>
                </a:rPr>
                <a:t>Through the increased of the </a:t>
              </a:r>
              <a:r>
                <a:rPr lang="en-AU" b="1" dirty="0" err="1">
                  <a:solidFill>
                    <a:srgbClr val="002060"/>
                  </a:solidFill>
                  <a:latin typeface="Quattrocento Sans"/>
                  <a:ea typeface="Quattrocento Sans"/>
                  <a:cs typeface="Quattrocento Sans"/>
                  <a:sym typeface="Quattrocento Sans"/>
                </a:rPr>
                <a:t>Bmi</a:t>
              </a:r>
              <a:r>
                <a:rPr lang="en-AU" b="1" dirty="0">
                  <a:solidFill>
                    <a:srgbClr val="002060"/>
                  </a:solidFill>
                  <a:latin typeface="Quattrocento Sans"/>
                  <a:ea typeface="Quattrocento Sans"/>
                  <a:cs typeface="Quattrocento Sans"/>
                  <a:sym typeface="Quattrocento Sans"/>
                </a:rPr>
                <a:t> and smoking patient and age, the Medical cost </a:t>
              </a:r>
              <a:r>
                <a:rPr lang="en-US" b="1" dirty="0">
                  <a:solidFill>
                    <a:srgbClr val="002060"/>
                  </a:solidFill>
                  <a:latin typeface="Quattrocento Sans"/>
                </a:rPr>
                <a:t>s will increase significatively </a:t>
              </a:r>
              <a:endParaRPr b="1" dirty="0">
                <a:solidFill>
                  <a:srgbClr val="002060"/>
                </a:solidFill>
                <a:latin typeface="Quattrocento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225898" y="89055"/>
            <a:ext cx="8618537" cy="492443"/>
          </a:xfrm>
          <a:prstGeom prst="rect">
            <a:avLst/>
          </a:prstGeom>
          <a:solidFill>
            <a:schemeClr val="tx2">
              <a:lumMod val="20000"/>
              <a:lumOff val="80000"/>
            </a:schemeClr>
          </a:solidFill>
          <a:ln>
            <a:noFill/>
          </a:ln>
        </p:spPr>
        <p:txBody>
          <a:bodyPr spcFirstLastPara="1" wrap="square" lIns="0" tIns="0" rIns="0" bIns="0" anchor="t" anchorCtr="0">
            <a:spAutoFit/>
          </a:bodyPr>
          <a:lstStyle/>
          <a:p>
            <a:pPr marL="285750" lvl="0" indent="-285750">
              <a:buFont typeface="Arial" panose="020B0604020202020204" pitchFamily="34" charset="0"/>
              <a:buChar char="•"/>
            </a:pPr>
            <a:r>
              <a:rPr lang="en-US" sz="1600" dirty="0"/>
              <a:t>From the following charts we can see how the variables are match up with the higher medical Cost</a:t>
            </a:r>
            <a:endParaRPr sz="1600" dirty="0"/>
          </a:p>
        </p:txBody>
      </p:sp>
      <p:pic>
        <p:nvPicPr>
          <p:cNvPr id="5" name="Picture 4" descr="A screenshot of a social media post&#10;&#10;Description automatically generated">
            <a:extLst>
              <a:ext uri="{FF2B5EF4-FFF2-40B4-BE49-F238E27FC236}">
                <a16:creationId xmlns:a16="http://schemas.microsoft.com/office/drawing/2014/main" id="{CF4A37E8-F7CA-554D-8853-DD26A05DD647}"/>
              </a:ext>
            </a:extLst>
          </p:cNvPr>
          <p:cNvPicPr>
            <a:picLocks noChangeAspect="1"/>
          </p:cNvPicPr>
          <p:nvPr/>
        </p:nvPicPr>
        <p:blipFill>
          <a:blip r:embed="rId3"/>
          <a:stretch>
            <a:fillRect/>
          </a:stretch>
        </p:blipFill>
        <p:spPr>
          <a:xfrm>
            <a:off x="160161" y="1430337"/>
            <a:ext cx="8750009" cy="2989943"/>
          </a:xfrm>
          <a:prstGeom prst="rect">
            <a:avLst/>
          </a:prstGeom>
          <a:ln w="19050">
            <a:solidFill>
              <a:schemeClr val="tx2">
                <a:lumMod val="40000"/>
                <a:lumOff val="60000"/>
              </a:schemeClr>
            </a:solidFill>
          </a:ln>
        </p:spPr>
      </p:pic>
      <p:sp>
        <p:nvSpPr>
          <p:cNvPr id="6" name="TextBox 5">
            <a:extLst>
              <a:ext uri="{FF2B5EF4-FFF2-40B4-BE49-F238E27FC236}">
                <a16:creationId xmlns:a16="http://schemas.microsoft.com/office/drawing/2014/main" id="{8C3ADAF5-ADE3-6542-B9DF-50CFC038BE99}"/>
              </a:ext>
            </a:extLst>
          </p:cNvPr>
          <p:cNvSpPr txBox="1"/>
          <p:nvPr/>
        </p:nvSpPr>
        <p:spPr>
          <a:xfrm>
            <a:off x="522514" y="4934857"/>
            <a:ext cx="7997371" cy="338554"/>
          </a:xfrm>
          <a:prstGeom prst="rect">
            <a:avLst/>
          </a:prstGeom>
          <a:solidFill>
            <a:schemeClr val="tx2">
              <a:lumMod val="20000"/>
              <a:lumOff val="80000"/>
            </a:schemeClr>
          </a:solidFill>
        </p:spPr>
        <p:txBody>
          <a:bodyPr wrap="square" rtlCol="0">
            <a:spAutoFit/>
          </a:bodyPr>
          <a:lstStyle/>
          <a:p>
            <a:r>
              <a:rPr lang="en-US" sz="1600" b="1" dirty="0"/>
              <a:t>Which are : Age, </a:t>
            </a:r>
            <a:r>
              <a:rPr lang="en-US" sz="1600" b="1" dirty="0" err="1"/>
              <a:t>Bmi</a:t>
            </a:r>
            <a:r>
              <a:rPr lang="en-US" sz="1600" b="1" dirty="0"/>
              <a:t> and Smoke</a:t>
            </a:r>
          </a:p>
        </p:txBody>
      </p:sp>
    </p:spTree>
    <p:extLst>
      <p:ext uri="{BB962C8B-B14F-4D97-AF65-F5344CB8AC3E}">
        <p14:creationId xmlns:p14="http://schemas.microsoft.com/office/powerpoint/2010/main" val="102297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0" y="46385"/>
            <a:ext cx="8618537" cy="215444"/>
          </a:xfrm>
          <a:prstGeom prst="rect">
            <a:avLst/>
          </a:prstGeom>
          <a:solidFill>
            <a:schemeClr val="tx2">
              <a:lumMod val="20000"/>
              <a:lumOff val="80000"/>
            </a:schemeClr>
          </a:solidFill>
          <a:ln>
            <a:noFill/>
          </a:ln>
        </p:spPr>
        <p:txBody>
          <a:bodyPr spcFirstLastPara="1" wrap="square" lIns="0" tIns="0" rIns="0" bIns="0" anchor="t" anchorCtr="0">
            <a:spAutoFit/>
          </a:bodyPr>
          <a:lstStyle/>
          <a:p>
            <a:pPr lvl="0" algn="ctr"/>
            <a:r>
              <a:rPr lang="en-US" sz="1400" dirty="0"/>
              <a:t>Charges x Smoker</a:t>
            </a:r>
            <a:endParaRPr sz="1400" dirty="0"/>
          </a:p>
        </p:txBody>
      </p:sp>
      <p:sp>
        <p:nvSpPr>
          <p:cNvPr id="2" name="TextBox 1">
            <a:extLst>
              <a:ext uri="{FF2B5EF4-FFF2-40B4-BE49-F238E27FC236}">
                <a16:creationId xmlns:a16="http://schemas.microsoft.com/office/drawing/2014/main" id="{9B79F608-F394-FF45-B06D-19983D40A720}"/>
              </a:ext>
            </a:extLst>
          </p:cNvPr>
          <p:cNvSpPr txBox="1"/>
          <p:nvPr/>
        </p:nvSpPr>
        <p:spPr>
          <a:xfrm>
            <a:off x="171449" y="319316"/>
            <a:ext cx="8618538" cy="523220"/>
          </a:xfrm>
          <a:prstGeom prst="rect">
            <a:avLst/>
          </a:prstGeom>
          <a:solidFill>
            <a:schemeClr val="tx2">
              <a:lumMod val="20000"/>
              <a:lumOff val="80000"/>
            </a:schemeClr>
          </a:solidFill>
        </p:spPr>
        <p:txBody>
          <a:bodyPr wrap="square" rtlCol="0">
            <a:spAutoFit/>
          </a:bodyPr>
          <a:lstStyle/>
          <a:p>
            <a:r>
              <a:rPr lang="en-US" b="1" dirty="0"/>
              <a:t>The Distribution of  </a:t>
            </a:r>
            <a:r>
              <a:rPr lang="en-US" b="1" u="sng" dirty="0"/>
              <a:t>charges</a:t>
            </a:r>
            <a:r>
              <a:rPr lang="en-US" b="1" dirty="0"/>
              <a:t> and for </a:t>
            </a:r>
            <a:r>
              <a:rPr lang="en-US" b="1" u="sng" dirty="0"/>
              <a:t>smokers</a:t>
            </a:r>
            <a:r>
              <a:rPr lang="en-US" b="1" dirty="0"/>
              <a:t> and n</a:t>
            </a:r>
            <a:r>
              <a:rPr lang="en-US" b="1" u="sng" dirty="0"/>
              <a:t>on-smokers</a:t>
            </a:r>
            <a:r>
              <a:rPr lang="en-US" b="1" dirty="0"/>
              <a:t> show us that Smokers tends to pay more for Medical cost</a:t>
            </a:r>
          </a:p>
        </p:txBody>
      </p:sp>
      <p:pic>
        <p:nvPicPr>
          <p:cNvPr id="4" name="Picture 3" descr="A screenshot of a map&#10;&#10;Description automatically generated">
            <a:extLst>
              <a:ext uri="{FF2B5EF4-FFF2-40B4-BE49-F238E27FC236}">
                <a16:creationId xmlns:a16="http://schemas.microsoft.com/office/drawing/2014/main" id="{91C80C2E-1DF8-6042-B0C4-F32453A5A0CB}"/>
              </a:ext>
            </a:extLst>
          </p:cNvPr>
          <p:cNvPicPr>
            <a:picLocks noChangeAspect="1"/>
          </p:cNvPicPr>
          <p:nvPr/>
        </p:nvPicPr>
        <p:blipFill>
          <a:blip r:embed="rId3"/>
          <a:stretch>
            <a:fillRect/>
          </a:stretch>
        </p:blipFill>
        <p:spPr>
          <a:xfrm>
            <a:off x="171449" y="1464131"/>
            <a:ext cx="8560203" cy="3793212"/>
          </a:xfrm>
          <a:prstGeom prst="rect">
            <a:avLst/>
          </a:prstGeom>
        </p:spPr>
      </p:pic>
    </p:spTree>
    <p:extLst>
      <p:ext uri="{BB962C8B-B14F-4D97-AF65-F5344CB8AC3E}">
        <p14:creationId xmlns:p14="http://schemas.microsoft.com/office/powerpoint/2010/main" val="290840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Box 1">
            <a:extLst>
              <a:ext uri="{FF2B5EF4-FFF2-40B4-BE49-F238E27FC236}">
                <a16:creationId xmlns:a16="http://schemas.microsoft.com/office/drawing/2014/main" id="{9B79F608-F394-FF45-B06D-19983D40A720}"/>
              </a:ext>
            </a:extLst>
          </p:cNvPr>
          <p:cNvSpPr txBox="1"/>
          <p:nvPr/>
        </p:nvSpPr>
        <p:spPr>
          <a:xfrm>
            <a:off x="171450" y="100885"/>
            <a:ext cx="8618538" cy="523220"/>
          </a:xfrm>
          <a:prstGeom prst="rect">
            <a:avLst/>
          </a:prstGeom>
          <a:solidFill>
            <a:schemeClr val="tx2">
              <a:lumMod val="20000"/>
              <a:lumOff val="80000"/>
            </a:schemeClr>
          </a:solidFill>
        </p:spPr>
        <p:txBody>
          <a:bodyPr wrap="square" rtlCol="0">
            <a:spAutoFit/>
          </a:bodyPr>
          <a:lstStyle/>
          <a:p>
            <a:pPr marL="285750" indent="-285750">
              <a:buFont typeface="Arial" panose="020B0604020202020204" pitchFamily="34" charset="0"/>
              <a:buChar char="•"/>
            </a:pPr>
            <a:r>
              <a:rPr lang="en-US" b="1" dirty="0"/>
              <a:t>In the dataset there are 662 Male and 676 Female and most of the Male are Smokers and in the second graphic we can see that Smokers are also charged more  for Medical Cost</a:t>
            </a:r>
          </a:p>
        </p:txBody>
      </p:sp>
      <p:pic>
        <p:nvPicPr>
          <p:cNvPr id="5" name="Picture 4" descr="A screenshot of a cell phone&#10;&#10;Description automatically generated">
            <a:extLst>
              <a:ext uri="{FF2B5EF4-FFF2-40B4-BE49-F238E27FC236}">
                <a16:creationId xmlns:a16="http://schemas.microsoft.com/office/drawing/2014/main" id="{E496DE3C-D126-9E48-B719-2CE1EA8D08F6}"/>
              </a:ext>
            </a:extLst>
          </p:cNvPr>
          <p:cNvPicPr>
            <a:picLocks noChangeAspect="1"/>
          </p:cNvPicPr>
          <p:nvPr/>
        </p:nvPicPr>
        <p:blipFill>
          <a:blip r:embed="rId3"/>
          <a:stretch>
            <a:fillRect/>
          </a:stretch>
        </p:blipFill>
        <p:spPr>
          <a:xfrm>
            <a:off x="82190" y="1206955"/>
            <a:ext cx="8797056" cy="1998125"/>
          </a:xfrm>
          <a:prstGeom prst="rect">
            <a:avLst/>
          </a:prstGeom>
          <a:ln w="12700">
            <a:solidFill>
              <a:schemeClr val="tx2">
                <a:lumMod val="40000"/>
                <a:lumOff val="60000"/>
              </a:schemeClr>
            </a:solidFill>
          </a:ln>
        </p:spPr>
      </p:pic>
      <p:pic>
        <p:nvPicPr>
          <p:cNvPr id="9" name="Picture 8" descr="A screenshot of a cell phone&#10;&#10;Description automatically generated">
            <a:extLst>
              <a:ext uri="{FF2B5EF4-FFF2-40B4-BE49-F238E27FC236}">
                <a16:creationId xmlns:a16="http://schemas.microsoft.com/office/drawing/2014/main" id="{C9E697B7-DAE1-4A4C-A42E-234AD43A50AA}"/>
              </a:ext>
            </a:extLst>
          </p:cNvPr>
          <p:cNvPicPr>
            <a:picLocks noChangeAspect="1"/>
          </p:cNvPicPr>
          <p:nvPr/>
        </p:nvPicPr>
        <p:blipFill>
          <a:blip r:embed="rId4"/>
          <a:stretch>
            <a:fillRect/>
          </a:stretch>
        </p:blipFill>
        <p:spPr>
          <a:xfrm>
            <a:off x="1408934" y="3360737"/>
            <a:ext cx="6143569" cy="3259853"/>
          </a:xfrm>
          <a:prstGeom prst="rect">
            <a:avLst/>
          </a:prstGeom>
          <a:ln w="19050">
            <a:solidFill>
              <a:schemeClr val="tx2">
                <a:lumMod val="40000"/>
                <a:lumOff val="60000"/>
              </a:schemeClr>
            </a:solidFill>
          </a:ln>
        </p:spPr>
      </p:pic>
    </p:spTree>
    <p:extLst>
      <p:ext uri="{BB962C8B-B14F-4D97-AF65-F5344CB8AC3E}">
        <p14:creationId xmlns:p14="http://schemas.microsoft.com/office/powerpoint/2010/main" val="247451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Box 1">
            <a:extLst>
              <a:ext uri="{FF2B5EF4-FFF2-40B4-BE49-F238E27FC236}">
                <a16:creationId xmlns:a16="http://schemas.microsoft.com/office/drawing/2014/main" id="{9B79F608-F394-FF45-B06D-19983D40A720}"/>
              </a:ext>
            </a:extLst>
          </p:cNvPr>
          <p:cNvSpPr txBox="1"/>
          <p:nvPr/>
        </p:nvSpPr>
        <p:spPr>
          <a:xfrm>
            <a:off x="171450" y="57344"/>
            <a:ext cx="8618538" cy="738664"/>
          </a:xfrm>
          <a:prstGeom prst="rect">
            <a:avLst/>
          </a:prstGeom>
          <a:solidFill>
            <a:schemeClr val="tx2">
              <a:lumMod val="20000"/>
              <a:lumOff val="80000"/>
            </a:schemeClr>
          </a:solidFill>
        </p:spPr>
        <p:txBody>
          <a:bodyPr wrap="square" rtlCol="0">
            <a:spAutoFit/>
          </a:bodyPr>
          <a:lstStyle/>
          <a:p>
            <a:pPr marL="285750" indent="-285750">
              <a:buFont typeface="Arial" panose="020B0604020202020204" pitchFamily="34" charset="0"/>
              <a:buChar char="•"/>
            </a:pPr>
            <a:r>
              <a:rPr lang="en-US" b="1" dirty="0"/>
              <a:t>Higher </a:t>
            </a:r>
            <a:r>
              <a:rPr lang="en-US" b="1" dirty="0" err="1"/>
              <a:t>Bmi</a:t>
            </a:r>
            <a:r>
              <a:rPr lang="en-US" b="1" dirty="0"/>
              <a:t> than &gt;30 is a big factor that also interfere in the medical cost</a:t>
            </a:r>
          </a:p>
          <a:p>
            <a:pPr marL="285750" indent="-285750">
              <a:buFont typeface="Arial" panose="020B0604020202020204" pitchFamily="34" charset="0"/>
              <a:buChar char="•"/>
            </a:pPr>
            <a:r>
              <a:rPr lang="en-US" b="1" dirty="0" err="1"/>
              <a:t>Bmi</a:t>
            </a:r>
            <a:r>
              <a:rPr lang="en-US" b="1" dirty="0"/>
              <a:t> &gt;30 , Male gender and Smoker are big factor in the medical area. Those are the three variables that influence in the Medical cost</a:t>
            </a:r>
          </a:p>
        </p:txBody>
      </p:sp>
      <p:pic>
        <p:nvPicPr>
          <p:cNvPr id="4" name="Picture 3" descr="A screenshot of a map&#10;&#10;Description automatically generated">
            <a:extLst>
              <a:ext uri="{FF2B5EF4-FFF2-40B4-BE49-F238E27FC236}">
                <a16:creationId xmlns:a16="http://schemas.microsoft.com/office/drawing/2014/main" id="{940177BE-F74E-C043-AECE-21BC840E9E01}"/>
              </a:ext>
            </a:extLst>
          </p:cNvPr>
          <p:cNvPicPr>
            <a:picLocks noChangeAspect="1"/>
          </p:cNvPicPr>
          <p:nvPr/>
        </p:nvPicPr>
        <p:blipFill>
          <a:blip r:embed="rId3"/>
          <a:stretch>
            <a:fillRect/>
          </a:stretch>
        </p:blipFill>
        <p:spPr>
          <a:xfrm>
            <a:off x="341350" y="1828800"/>
            <a:ext cx="8448638" cy="3879945"/>
          </a:xfrm>
          <a:prstGeom prst="rect">
            <a:avLst/>
          </a:prstGeom>
          <a:ln w="19050">
            <a:solidFill>
              <a:schemeClr val="tx2">
                <a:lumMod val="40000"/>
                <a:lumOff val="60000"/>
              </a:schemeClr>
            </a:solidFill>
          </a:ln>
        </p:spPr>
      </p:pic>
    </p:spTree>
    <p:extLst>
      <p:ext uri="{BB962C8B-B14F-4D97-AF65-F5344CB8AC3E}">
        <p14:creationId xmlns:p14="http://schemas.microsoft.com/office/powerpoint/2010/main" val="99468152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10166</TotalTime>
  <Words>205</Words>
  <Application>Microsoft Office PowerPoint</Application>
  <PresentationFormat>Personalizar</PresentationFormat>
  <Paragraphs>15</Paragraphs>
  <Slides>6</Slides>
  <Notes>6</Notes>
  <HiddenSlides>0</HiddenSlides>
  <MMClips>0</MMClips>
  <ScaleCrop>false</ScaleCrop>
  <HeadingPairs>
    <vt:vector size="4" baseType="variant">
      <vt:variant>
        <vt:lpstr>Tema</vt:lpstr>
      </vt:variant>
      <vt:variant>
        <vt:i4>2</vt:i4>
      </vt:variant>
      <vt:variant>
        <vt:lpstr>Títulos de slides</vt:lpstr>
      </vt:variant>
      <vt:variant>
        <vt:i4>6</vt:i4>
      </vt:variant>
    </vt:vector>
  </HeadingPairs>
  <TitlesOfParts>
    <vt:vector size="8" baseType="lpstr">
      <vt:lpstr>Synergy_CF_YNR002</vt:lpstr>
      <vt:lpstr>1_Synergy_CF_YNR002</vt:lpstr>
      <vt:lpstr>Medical Cost – Executive Presentation</vt:lpstr>
      <vt:lpstr>The correlation shows that the medical cost can increase for a serial of factors like Bmi, smoke or not, and age.</vt:lpstr>
      <vt:lpstr>From the following charts we can see how the variables are match up with the higher medical Cost</vt:lpstr>
      <vt:lpstr>Charges x Smoker</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Lucky Dog</cp:lastModifiedBy>
  <cp:revision>57</cp:revision>
  <dcterms:created xsi:type="dcterms:W3CDTF">2015-09-14T11:37:31Z</dcterms:created>
  <dcterms:modified xsi:type="dcterms:W3CDTF">2020-08-14T22:33:55Z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