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drawings/drawing1.xml" ContentType="application/vnd.openxmlformats-officedocument.drawingml.chartshapes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22.xml" ContentType="application/vnd.openxmlformats-officedocument.themeOverr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6.xml" ContentType="application/vnd.openxmlformats-officedocument.themeOverride+xml"/>
  <Override PartName="/ppt/notesSlides/notesSlide9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265" r:id="rId3"/>
    <p:sldId id="269" r:id="rId4"/>
    <p:sldId id="270" r:id="rId5"/>
    <p:sldId id="266" r:id="rId6"/>
    <p:sldId id="259" r:id="rId7"/>
    <p:sldId id="268" r:id="rId8"/>
    <p:sldId id="271" r:id="rId9"/>
    <p:sldId id="261" r:id="rId10"/>
    <p:sldId id="260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hB2p8SeuURTRlJjP1i5mBL0I3+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ky Dog" initials="LD" lastIdx="6" clrIdx="0">
    <p:extLst>
      <p:ext uri="{19B8F6BF-5375-455C-9EA6-DF929625EA0E}">
        <p15:presenceInfo xmlns:p15="http://schemas.microsoft.com/office/powerpoint/2012/main" userId="S::contact@luckydog.clothing::f358b495-cad8-4e8c-9894-08314af493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1"/>
  </p:normalViewPr>
  <p:slideViewPr>
    <p:cSldViewPr snapToGrid="0" snapToObjects="1">
      <p:cViewPr varScale="1">
        <p:scale>
          <a:sx n="84" d="100"/>
          <a:sy n="84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https://luckydogclothing-my.sharepoint.com/personal/contact_luckydog_clothing/Documents/SW_Corp_Economics_Student_Facing_Updated_18102019%20(1)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https://luckydogclothing-my.sharepoint.com/personal/contact_luckydog_clothing/Documents/SW_Corp_Economics_Student_Facing_Updated_18102019%20(1)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https://luckydogclothing-my.sharepoint.com/personal/contact_luckydog_clothing/Documents/SW_Corp_Economics_Student_Facing_Updated_18102019%20(1)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8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9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0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/Users\LuckyDog\Downloads\SW_Corp_Economics_Student_Facing_Updated_Michell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\LuckyDog\Library\Containers\com.microsoft.Excel\Data\Library\Application%20Support\Microsoft\SW_Corp_Economics_Student_Facing_Updated_18102019%20(1)%20(1)%20(version%201).xlsb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\LuckyDog\Downloads\SW_Corp_Economics_Student_Facing_Updated_18102019%20(1)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EBITDA Revenue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80803816594865"/>
          <c:y val="0.39992268537203834"/>
          <c:w val="0.87548447633570037"/>
          <c:h val="0.50172552966480533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;[Red]\-&quot;$&quot;0,,\ &quot;M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1'!$C$7:$N$7</c:f>
              <c:numCache>
                <c:formatCode>"$"#,##0.00;[Red]\-"$"#,##0.00</c:formatCode>
                <c:ptCount val="12"/>
                <c:pt idx="0">
                  <c:v>42241174.579999998</c:v>
                </c:pt>
                <c:pt idx="1">
                  <c:v>37986737.340000004</c:v>
                </c:pt>
                <c:pt idx="2">
                  <c:v>39636490.369999997</c:v>
                </c:pt>
                <c:pt idx="3">
                  <c:v>33613615.189999998</c:v>
                </c:pt>
                <c:pt idx="4">
                  <c:v>39175609.289999999</c:v>
                </c:pt>
                <c:pt idx="5">
                  <c:v>39719460.68</c:v>
                </c:pt>
                <c:pt idx="6">
                  <c:v>21155639.609999999</c:v>
                </c:pt>
                <c:pt idx="7">
                  <c:v>20613592.609999999</c:v>
                </c:pt>
                <c:pt idx="8">
                  <c:v>21458206.149999999</c:v>
                </c:pt>
                <c:pt idx="9">
                  <c:v>17841827.609999999</c:v>
                </c:pt>
                <c:pt idx="10">
                  <c:v>43124910.579999998</c:v>
                </c:pt>
                <c:pt idx="11">
                  <c:v>46204211.020000003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3-8542-A0B3-96A9697F608C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1'!$C$38:$N$38</c:f>
              <c:numCache>
                <c:formatCode>"$"#,##0.00;[Red]\-"$"#,##0.00</c:formatCode>
                <c:ptCount val="12"/>
                <c:pt idx="0">
                  <c:v>43177586.469999999</c:v>
                </c:pt>
                <c:pt idx="1">
                  <c:v>41352612.920000002</c:v>
                </c:pt>
                <c:pt idx="2">
                  <c:v>41091792.240000002</c:v>
                </c:pt>
                <c:pt idx="3">
                  <c:v>37704400.920000002</c:v>
                </c:pt>
                <c:pt idx="4">
                  <c:v>37987218.090000004</c:v>
                </c:pt>
                <c:pt idx="5">
                  <c:v>37884541.239999995</c:v>
                </c:pt>
                <c:pt idx="6">
                  <c:v>54693279.079999998</c:v>
                </c:pt>
                <c:pt idx="7">
                  <c:v>51619307.629999995</c:v>
                </c:pt>
                <c:pt idx="8">
                  <c:v>50236849.950000003</c:v>
                </c:pt>
                <c:pt idx="9">
                  <c:v>43751729.420000002</c:v>
                </c:pt>
                <c:pt idx="10">
                  <c:v>42186648.700000003</c:v>
                </c:pt>
                <c:pt idx="11">
                  <c:v>43996234.969999999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3-8542-A0B3-96A9697F6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1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\ 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369111295566073"/>
          <c:y val="0.146446507303167"/>
          <c:w val="0.21261764223048679"/>
          <c:h val="9.1215934306407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800" b="1" i="0" baseline="0">
                <a:effectLst/>
              </a:rPr>
              <a:t>Rolling Year-to-Date Cost to Produce Kootha per MegaLitre ($/Mega-Litre) Actual 2013-Jul to 2014-Jun Versus 2014-2015 Forecast</a:t>
            </a:r>
            <a:endParaRPr lang="en-AU" sz="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numFmt formatCode="&quot;$&quot;0\ &quot;M/L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Forecast'!$C$19:$N$19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A2-DB46-8450-2784D3D54748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numFmt formatCode="&quot;$&quot;0\ &quot;M/L&quot;" sourceLinked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Forecast'!$C$52:$N$52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A2-DB46-8450-2784D3D54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700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\ 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800" b="1" i="0" baseline="0" dirty="0">
                <a:effectLst/>
              </a:rPr>
              <a:t>Rolling Year-to-Date Cost to Produce </a:t>
            </a:r>
            <a:r>
              <a:rPr lang="en-AU" sz="800" b="1" i="0" baseline="0" dirty="0" err="1">
                <a:effectLst/>
              </a:rPr>
              <a:t>Surjek</a:t>
            </a:r>
            <a:r>
              <a:rPr lang="en-AU" sz="800" b="1" i="0" baseline="0" dirty="0">
                <a:effectLst/>
              </a:rPr>
              <a:t> per </a:t>
            </a:r>
            <a:r>
              <a:rPr lang="en-AU" sz="800" b="1" i="0" baseline="0" dirty="0" err="1">
                <a:effectLst/>
              </a:rPr>
              <a:t>MegaLitre</a:t>
            </a:r>
            <a:r>
              <a:rPr lang="en-AU" sz="800" b="1" i="0" baseline="0" dirty="0">
                <a:effectLst/>
              </a:rPr>
              <a:t> ($/Mega-Litre) Actual 2013-Jul to 2014-Jun Versus 2014-2015 Forecast</a:t>
            </a:r>
            <a:endParaRPr lang="en-AU" sz="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Forecast'!$C$26:$N$26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4-6043-9D70-54A59C3EEFB4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Forecast'!$C$59:$N$59</c:f>
              <c:numCache>
                <c:formatCode>"$"#,##0.00;[Red]\-"$"#,##0.00</c:formatCode>
                <c:ptCount val="12"/>
                <c:pt idx="0">
                  <c:v>56.418787157305403</c:v>
                </c:pt>
                <c:pt idx="1">
                  <c:v>60.445187576135062</c:v>
                </c:pt>
                <c:pt idx="2">
                  <c:v>61.729434118760167</c:v>
                </c:pt>
                <c:pt idx="3">
                  <c:v>62.100128624389413</c:v>
                </c:pt>
                <c:pt idx="4">
                  <c:v>67.093437157072046</c:v>
                </c:pt>
                <c:pt idx="5">
                  <c:v>63.067911468622142</c:v>
                </c:pt>
                <c:pt idx="6">
                  <c:v>58.842087145610087</c:v>
                </c:pt>
                <c:pt idx="7">
                  <c:v>55.778511120983467</c:v>
                </c:pt>
                <c:pt idx="8">
                  <c:v>51.623688200363972</c:v>
                </c:pt>
                <c:pt idx="9">
                  <c:v>50.193046283901822</c:v>
                </c:pt>
                <c:pt idx="10">
                  <c:v>49.571302757887651</c:v>
                </c:pt>
                <c:pt idx="11">
                  <c:v>47.158557548118274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4-6043-9D70-54A59C3EEFB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600"/>
                  <a:t>$/ML</a:t>
                </a:r>
              </a:p>
            </c:rich>
          </c:tx>
          <c:layout>
            <c:manualLayout>
              <c:xMode val="edge"/>
              <c:yMode val="edge"/>
              <c:x val="3.3965806566068846E-2"/>
              <c:y val="0.55026872834763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\ 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900" b="1" i="0" baseline="0" dirty="0">
                <a:effectLst/>
              </a:rPr>
              <a:t>Rolling Year-to-Date Cost to Produce </a:t>
            </a:r>
            <a:r>
              <a:rPr lang="en-AU" sz="900" b="1" i="0" baseline="0" dirty="0" err="1">
                <a:effectLst/>
              </a:rPr>
              <a:t>Jutik</a:t>
            </a:r>
            <a:r>
              <a:rPr lang="en-AU" sz="900" b="1" i="0" baseline="0" dirty="0">
                <a:effectLst/>
              </a:rPr>
              <a:t> per </a:t>
            </a:r>
            <a:r>
              <a:rPr lang="en-AU" sz="900" b="1" i="0" baseline="0" dirty="0" err="1">
                <a:effectLst/>
              </a:rPr>
              <a:t>MegaLitre</a:t>
            </a:r>
            <a:r>
              <a:rPr lang="en-AU" sz="900" b="1" i="0" baseline="0" dirty="0">
                <a:effectLst/>
              </a:rPr>
              <a:t> ($/Mega-Litre) Actual 2013-Jul to 2014-Jun Versus 2014-2015 Forecast</a:t>
            </a:r>
            <a:endParaRPr lang="en-AU" sz="9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numFmt formatCode="&quot;$&quot;0\ &quot;M/L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Forecast'!$C$33:$N$33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D3-EB4C-ABB0-C58D31379689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numFmt formatCode="&quot;$&quot;0\ &quot;M/L&quot;" sourceLinked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 to Produce Forecast'!$C$61:$N$61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Forecast'!$C$66:$N$66</c:f>
              <c:numCache>
                <c:formatCode>"$"#,##0.00;[Red]\-"$"#,##0.00</c:formatCode>
                <c:ptCount val="12"/>
                <c:pt idx="0">
                  <c:v>21.093077260562559</c:v>
                </c:pt>
                <c:pt idx="1">
                  <c:v>20.721339745088905</c:v>
                </c:pt>
                <c:pt idx="2">
                  <c:v>22.898850245174412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21.891940305029181</c:v>
                </c:pt>
                <c:pt idx="7">
                  <c:v>20.902492440784332</c:v>
                </c:pt>
                <c:pt idx="8">
                  <c:v>21.26662690402766</c:v>
                </c:pt>
                <c:pt idx="9">
                  <c:v>21.207644564742679</c:v>
                </c:pt>
                <c:pt idx="10">
                  <c:v>21.455008327428491</c:v>
                </c:pt>
                <c:pt idx="11">
                  <c:v>22.243719059337668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D3-EB4C-ABB0-C58D3137968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700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\ 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 versus Market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906802633277394E-2"/>
          <c:y val="0.11185252252140514"/>
          <c:w val="0.87199278753065701"/>
          <c:h val="0.72715276313559152"/>
        </c:manualLayout>
      </c:layout>
      <c:areaChart>
        <c:grouping val="standard"/>
        <c:varyColors val="0"/>
        <c:ser>
          <c:idx val="1"/>
          <c:order val="0"/>
          <c:tx>
            <c:strRef>
              <c:f>'Pseudo Cost Curve (2)'!$B$15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7B-494A-A6A6-D4EE508B70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7B-494A-A6A6-D4EE508B707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7B-494A-A6A6-D4EE508B707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7B-494A-A6A6-D4EE508B70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7B-494A-A6A6-D4EE508B707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7B-494A-A6A6-D4EE508B707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7B-494A-A6A6-D4EE508B70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77B-494A-A6A6-D4EE508B707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77B-494A-A6A6-D4EE508B707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7B-494A-A6A6-D4EE508B707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77B-494A-A6A6-D4EE508B7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(2)'!$A$16:$A$26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 (2)'!$B$16:$B$26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77B-494A-A6A6-D4EE508B707C}"/>
            </c:ext>
          </c:extLst>
        </c:ser>
        <c:ser>
          <c:idx val="2"/>
          <c:order val="1"/>
          <c:tx>
            <c:strRef>
              <c:f>'Pseudo Cost Curve (2)'!$C$15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77B-494A-A6A6-D4EE508B70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77B-494A-A6A6-D4EE508B707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77B-494A-A6A6-D4EE508B707C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77B-494A-A6A6-D4EE508B70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77B-494A-A6A6-D4EE508B707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77B-494A-A6A6-D4EE508B707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77B-494A-A6A6-D4EE508B70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77B-494A-A6A6-D4EE508B707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77B-494A-A6A6-D4EE508B707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77B-494A-A6A6-D4EE508B707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77B-494A-A6A6-D4EE508B707C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(2)'!$A$16:$A$26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 (2)'!$C$16:$C$26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77B-494A-A6A6-D4EE508B707C}"/>
            </c:ext>
          </c:extLst>
        </c:ser>
        <c:ser>
          <c:idx val="3"/>
          <c:order val="2"/>
          <c:tx>
            <c:strRef>
              <c:f>'Pseudo Cost Curve (2)'!$D$15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77B-494A-A6A6-D4EE508B70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77B-494A-A6A6-D4EE508B707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77B-494A-A6A6-D4EE508B707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77B-494A-A6A6-D4EE508B70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77B-494A-A6A6-D4EE508B707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77B-494A-A6A6-D4EE508B707C}"/>
                </c:ext>
              </c:extLst>
            </c:dLbl>
            <c:dLbl>
              <c:idx val="6"/>
              <c:layout>
                <c:manualLayout>
                  <c:x val="4.5871708403252873E-2"/>
                  <c:y val="-0.37167786018744753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77B-494A-A6A6-D4EE508B70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77B-494A-A6A6-D4EE508B707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EE-0A41-8AF1-1B0ADDAD47D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77B-494A-A6A6-D4EE508B707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EE-0A41-8AF1-1B0ADDAD47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(2)'!$A$16:$A$26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 (2)'!$D$16:$D$26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77B-494A-A6A6-D4EE508B707C}"/>
            </c:ext>
          </c:extLst>
        </c:ser>
        <c:ser>
          <c:idx val="4"/>
          <c:order val="3"/>
          <c:tx>
            <c:strRef>
              <c:f>'Pseudo Cost Curve (2)'!$E$15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77B-494A-A6A6-D4EE508B70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077B-494A-A6A6-D4EE508B707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077B-494A-A6A6-D4EE508B707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077B-494A-A6A6-D4EE508B70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077B-494A-A6A6-D4EE508B707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077B-494A-A6A6-D4EE508B707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77B-494A-A6A6-D4EE508B70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77B-494A-A6A6-D4EE508B707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77B-494A-A6A6-D4EE508B707C}"/>
                </c:ext>
              </c:extLst>
            </c:dLbl>
            <c:dLbl>
              <c:idx val="9"/>
              <c:layout>
                <c:manualLayout>
                  <c:x val="3.9126516716148037E-2"/>
                  <c:y val="-0.27307048714037069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77B-494A-A6A6-D4EE508B707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77B-494A-A6A6-D4EE508B7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(2)'!$A$16:$A$26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 (2)'!$E$16:$E$26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77B-494A-A6A6-D4EE508B7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5"/>
          <c:order val="4"/>
          <c:tx>
            <c:strRef>
              <c:f>'Pseudo Cost Curve (2)'!$L$2</c:f>
              <c:strCache>
                <c:ptCount val="1"/>
                <c:pt idx="0">
                  <c:v>Average of Market Price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 (2)'!$L$3:$L$14</c:f>
              <c:numCache>
                <c:formatCode>General</c:formatCode>
                <c:ptCount val="12"/>
                <c:pt idx="0">
                  <c:v>55.566374628948772</c:v>
                </c:pt>
                <c:pt idx="1">
                  <c:v>55.566374628948637</c:v>
                </c:pt>
                <c:pt idx="2">
                  <c:v>55.566374628948786</c:v>
                </c:pt>
                <c:pt idx="3">
                  <c:v>55.566374628948736</c:v>
                </c:pt>
                <c:pt idx="4">
                  <c:v>55.566374628948786</c:v>
                </c:pt>
                <c:pt idx="5">
                  <c:v>55.566374628948736</c:v>
                </c:pt>
                <c:pt idx="6">
                  <c:v>55.566374628948786</c:v>
                </c:pt>
                <c:pt idx="7">
                  <c:v>55.566374628948786</c:v>
                </c:pt>
                <c:pt idx="8">
                  <c:v>55.566374628948736</c:v>
                </c:pt>
                <c:pt idx="9">
                  <c:v>55.566374628948786</c:v>
                </c:pt>
                <c:pt idx="10">
                  <c:v>55.566374628948736</c:v>
                </c:pt>
                <c:pt idx="11">
                  <c:v>55.566374628948786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077B-494A-A6A6-D4EE508B7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9085336"/>
        <c:axId val="709091240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 (Cost to Produce)</a:t>
                </a:r>
              </a:p>
            </c:rich>
          </c:tx>
          <c:layout>
            <c:manualLayout>
              <c:xMode val="edge"/>
              <c:yMode val="edge"/>
              <c:x val="4.9878370837815999E-3"/>
              <c:y val="0.316540307282804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1"/>
              <a:t>EBITDA Actual vs Forecast [Overall] </a:t>
            </a:r>
          </a:p>
        </c:rich>
      </c:tx>
      <c:layout>
        <c:manualLayout>
          <c:xMode val="edge"/>
          <c:yMode val="edge"/>
          <c:x val="0.34928999100989594"/>
          <c:y val="2.8969390903065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853849972834104E-2"/>
          <c:y val="0.30962408735290875"/>
          <c:w val="0.89426052471005035"/>
          <c:h val="0.57984381321537759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879C1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;[Red]\-&quot;$&quot;0,,\ &quot;M&quot;" sourceLinked="0"/>
            <c:spPr>
              <a:solidFill>
                <a:srgbClr val="879C16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EBIT!$C$8:$N$8</c:f>
              <c:numCache>
                <c:formatCode>"$"#,##0.00;[Red]\-"$"#,##0.00</c:formatCode>
                <c:ptCount val="12"/>
                <c:pt idx="0">
                  <c:v>18168739.820600003</c:v>
                </c:pt>
                <c:pt idx="1">
                  <c:v>11588586.599400003</c:v>
                </c:pt>
                <c:pt idx="2">
                  <c:v>8042718.2422000058</c:v>
                </c:pt>
                <c:pt idx="3">
                  <c:v>4562794.610799998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-17490592.826699998</c:v>
                </c:pt>
                <c:pt idx="9">
                  <c:v>-11409426.280799992</c:v>
                </c:pt>
                <c:pt idx="10">
                  <c:v>8712767.4235999957</c:v>
                </c:pt>
                <c:pt idx="11">
                  <c:v>7975206.59579999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7A-9644-8A0C-F6BCBCB3984F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$&quot;0,,\ 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EBIT!$C$39:$N$39</c:f>
              <c:numCache>
                <c:formatCode>"$"#,##0.00;[Red]\-"$"#,##0.00</c:formatCode>
                <c:ptCount val="12"/>
                <c:pt idx="0">
                  <c:v>22360977.38000001</c:v>
                </c:pt>
                <c:pt idx="1">
                  <c:v>17811126.940000001</c:v>
                </c:pt>
                <c:pt idx="2">
                  <c:v>17860817.300000012</c:v>
                </c:pt>
                <c:pt idx="3">
                  <c:v>10792999.43</c:v>
                </c:pt>
                <c:pt idx="4">
                  <c:v>10083195.760000005</c:v>
                </c:pt>
                <c:pt idx="5">
                  <c:v>20461011.749999993</c:v>
                </c:pt>
                <c:pt idx="6">
                  <c:v>37024005.959999993</c:v>
                </c:pt>
                <c:pt idx="7">
                  <c:v>32895939.209999997</c:v>
                </c:pt>
                <c:pt idx="8">
                  <c:v>31958758.100000001</c:v>
                </c:pt>
                <c:pt idx="9">
                  <c:v>26544498.59</c:v>
                </c:pt>
                <c:pt idx="10">
                  <c:v>22101183.559999999</c:v>
                </c:pt>
                <c:pt idx="11">
                  <c:v>27919842.709999997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7A-9644-8A0C-F6BCBCB39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3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800"/>
                  <a:t>EBITDA</a:t>
                </a:r>
                <a:r>
                  <a:rPr lang="en-AU" sz="800" baseline="0"/>
                  <a:t> $(M)</a:t>
                </a:r>
                <a:endParaRPr lang="en-AU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875708911665235"/>
          <c:y val="0.13386366382911327"/>
          <c:w val="0.18335809610837431"/>
          <c:h val="8.0433041521455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01674140285553"/>
          <c:y val="0.25528231295986897"/>
          <c:w val="0.78089283811743171"/>
          <c:h val="0.5605440090457563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879C1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rgbClr val="879C16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EBIT!$C$15:$N$15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5C-9B4D-8F5D-24C0ABDB0A99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808080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" sourceLinked="0"/>
            <c:spPr>
              <a:solidFill>
                <a:srgbClr val="808080">
                  <a:lumMod val="20000"/>
                  <a:lumOff val="80000"/>
                </a:srgbClr>
              </a:solidFill>
              <a:ln>
                <a:solidFill>
                  <a:srgbClr val="808080">
                    <a:lumMod val="20000"/>
                    <a:lumOff val="80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6232092.5200000005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3839717.4299999997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C-9B4D-8F5D-24C0ABDB0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20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/>
                  <a:t>EBITDA</a:t>
                </a:r>
                <a:r>
                  <a:rPr lang="en-AU" sz="900" baseline="0"/>
                  <a:t> $(M)</a:t>
                </a:r>
                <a:endParaRPr lang="en-AU" sz="900"/>
              </a:p>
            </c:rich>
          </c:tx>
          <c:layout>
            <c:manualLayout>
              <c:xMode val="edge"/>
              <c:yMode val="edge"/>
              <c:x val="2.4895943066859716E-2"/>
              <c:y val="0.377075878981417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738819198440335"/>
          <c:y val="0.10065904889901285"/>
          <c:w val="0.43905581619511025"/>
          <c:h val="7.0526492107176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879C1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rgbClr val="879C16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F-7146-8185-43174EE8EDE2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EBIT!$C$53:$N$53</c:f>
              <c:numCache>
                <c:formatCode>"$"#,##0.00;[Red]\-"$"#,##0.00</c:formatCode>
                <c:ptCount val="12"/>
                <c:pt idx="0">
                  <c:v>7765722.5399999991</c:v>
                </c:pt>
                <c:pt idx="1">
                  <c:v>2204218.8599999994</c:v>
                </c:pt>
                <c:pt idx="2">
                  <c:v>4698627.0999999996</c:v>
                </c:pt>
                <c:pt idx="3">
                  <c:v>-1141594.3900000043</c:v>
                </c:pt>
                <c:pt idx="4">
                  <c:v>-4258674.4599999953</c:v>
                </c:pt>
                <c:pt idx="5">
                  <c:v>6996950.8899999987</c:v>
                </c:pt>
                <c:pt idx="6">
                  <c:v>15840825.02</c:v>
                </c:pt>
                <c:pt idx="7">
                  <c:v>11807018.65</c:v>
                </c:pt>
                <c:pt idx="8">
                  <c:v>11924035.680000002</c:v>
                </c:pt>
                <c:pt idx="9">
                  <c:v>7386395.2400000021</c:v>
                </c:pt>
                <c:pt idx="10">
                  <c:v>3836679.4000000004</c:v>
                </c:pt>
                <c:pt idx="11">
                  <c:v>11522228.59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F-7146-8185-43174EE8E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/>
                  <a:t>EBITDA</a:t>
                </a:r>
                <a:r>
                  <a:rPr lang="en-AU" sz="900" baseline="0"/>
                  <a:t> $(M)</a:t>
                </a:r>
                <a:endParaRPr lang="en-AU" sz="9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60606422201394"/>
          <c:y val="0.25059259115439025"/>
          <c:w val="0.70777078285214623"/>
          <c:h val="0.60363870549067011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879C16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rgbClr val="879C16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2D-E14E-ADDC-B2AFC3FFA3FF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&quot;$&quot;0,,;[Red]\-&quot;$&quot;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EBIT!$C$60:$N$60</c:f>
              <c:numCache>
                <c:formatCode>"$"#,##0.00;[Red]\-"$"#,##0.00</c:formatCode>
                <c:ptCount val="12"/>
                <c:pt idx="0">
                  <c:v>9544810.2400000002</c:v>
                </c:pt>
                <c:pt idx="1">
                  <c:v>12148528.640000001</c:v>
                </c:pt>
                <c:pt idx="2">
                  <c:v>9322507.9400000013</c:v>
                </c:pt>
                <c:pt idx="3">
                  <c:v>7957768.5200000023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14341674.449999997</c:v>
                </c:pt>
                <c:pt idx="7">
                  <c:v>14856828.039999999</c:v>
                </c:pt>
                <c:pt idx="8">
                  <c:v>13240569.149999999</c:v>
                </c:pt>
                <c:pt idx="9">
                  <c:v>15179691.989999998</c:v>
                </c:pt>
                <c:pt idx="10">
                  <c:v>14424786.729999999</c:v>
                </c:pt>
                <c:pt idx="11">
                  <c:v>13401916.609999999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2D-E14E-ADDC-B2AFC3FFA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6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Rolling </a:t>
            </a:r>
            <a:r>
              <a:rPr lang="en-AU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Year-to-Date</a:t>
            </a:r>
            <a:r>
              <a: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 Overall Operating Expenses </a:t>
            </a:r>
            <a:r>
              <a:rPr lang="en-AU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Actual 2013-Jul </a:t>
            </a:r>
            <a:r>
              <a:rPr lang="en-AU" sz="1600" b="1" baseline="0"/>
              <a:t>to 2014-Jun Versus 2014-2015 Forecast 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strRef>
              <c:f>'Cost to Produce Forecast'!$C$37:$N$37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Forecast'!$C$19:$N$19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BD43-9FDD-D7E196D4F4A0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strRef>
              <c:f>'Cost to Produce Forecast'!$C$37:$N$37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Forecast'!$C$52:$N$52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7B-BD43-9FDD-D7E196D4F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7B-BD43-9FDD-D7E196D4F4A0}"/>
                </c:ext>
              </c:extLst>
            </c:dLbl>
            <c:dLbl>
              <c:idx val="1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7B-BD43-9FDD-D7E196D4F4A0}"/>
                </c:ext>
              </c:extLst>
            </c:dLbl>
            <c:dLbl>
              <c:idx val="2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7B-BD43-9FDD-D7E196D4F4A0}"/>
                </c:ext>
              </c:extLst>
            </c:dLbl>
            <c:dLbl>
              <c:idx val="3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7B-BD43-9FDD-D7E196D4F4A0}"/>
                </c:ext>
              </c:extLst>
            </c:dLbl>
            <c:numFmt formatCode="&quot;$&quot;0,,\ &quot;M&quot;" sourceLinked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Forecast'!$C$8:$N$8</c:f>
              <c:numCache>
                <c:formatCode>"$"#,##0.00;[Red]\-"$"#,##0.00</c:formatCode>
                <c:ptCount val="12"/>
                <c:pt idx="0">
                  <c:v>24072434.759399995</c:v>
                </c:pt>
                <c:pt idx="1">
                  <c:v>26398150.740600001</c:v>
                </c:pt>
                <c:pt idx="2">
                  <c:v>31593772.127799999</c:v>
                </c:pt>
                <c:pt idx="3">
                  <c:v>29050820.5792</c:v>
                </c:pt>
                <c:pt idx="4">
                  <c:v>34982945.2575</c:v>
                </c:pt>
                <c:pt idx="5">
                  <c:v>36450307.987999998</c:v>
                </c:pt>
                <c:pt idx="6">
                  <c:v>33684331.348399997</c:v>
                </c:pt>
                <c:pt idx="7">
                  <c:v>36441545.609099999</c:v>
                </c:pt>
                <c:pt idx="8">
                  <c:v>38948798.9767</c:v>
                </c:pt>
                <c:pt idx="9">
                  <c:v>29251253.890799996</c:v>
                </c:pt>
                <c:pt idx="10">
                  <c:v>34412143.156400003</c:v>
                </c:pt>
                <c:pt idx="11">
                  <c:v>38229004.424200006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7B-BD43-9FDD-D7E196D4F4A0}"/>
            </c:ext>
          </c:extLst>
        </c:ser>
        <c:ser>
          <c:idx val="3"/>
          <c:order val="3"/>
          <c:tx>
            <c:v>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7B-BD43-9FDD-D7E196D4F4A0}"/>
                </c:ext>
              </c:extLst>
            </c:dLbl>
            <c:dLbl>
              <c:idx val="1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7B-BD43-9FDD-D7E196D4F4A0}"/>
                </c:ext>
              </c:extLst>
            </c:dLbl>
            <c:dLbl>
              <c:idx val="2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57B-BD43-9FDD-D7E196D4F4A0}"/>
                </c:ext>
              </c:extLst>
            </c:dLbl>
            <c:dLbl>
              <c:idx val="3"/>
              <c:numFmt formatCode="&quot;$&quot;0,,\ &quot;M&quot;" sourceLinked="0"/>
              <c:spPr>
                <a:solidFill>
                  <a:srgbClr val="FFFFFF">
                    <a:lumMod val="9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57B-BD43-9FDD-D7E196D4F4A0}"/>
                </c:ext>
              </c:extLst>
            </c:dLbl>
            <c:numFmt formatCode="&quot;$&quot;0,,\ &quot;M&quot;" sourceLinked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Forecast'!$C$41:$N$41</c:f>
              <c:numCache>
                <c:formatCode>#,##0.00</c:formatCode>
                <c:ptCount val="12"/>
                <c:pt idx="0">
                  <c:v>20816609.089999989</c:v>
                </c:pt>
                <c:pt idx="1">
                  <c:v>23541485.98</c:v>
                </c:pt>
                <c:pt idx="2">
                  <c:v>23230974.93999999</c:v>
                </c:pt>
                <c:pt idx="3">
                  <c:v>26911401.490000002</c:v>
                </c:pt>
                <c:pt idx="4">
                  <c:v>27904022.329999998</c:v>
                </c:pt>
                <c:pt idx="5">
                  <c:v>17423529.490000002</c:v>
                </c:pt>
                <c:pt idx="6">
                  <c:v>17669273.120000001</c:v>
                </c:pt>
                <c:pt idx="7">
                  <c:v>18723368.419999998</c:v>
                </c:pt>
                <c:pt idx="8">
                  <c:v>18278091.850000001</c:v>
                </c:pt>
                <c:pt idx="9">
                  <c:v>17207230.830000002</c:v>
                </c:pt>
                <c:pt idx="10">
                  <c:v>20085465.140000004</c:v>
                </c:pt>
                <c:pt idx="11">
                  <c:v>16076392.260000002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7B-BD43-9FDD-D7E196D4F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  <c:min val="4000000"/>
        </c:scaling>
        <c:delete val="0"/>
        <c:axPos val="l"/>
        <c:numFmt formatCode="&quot;$&quot;#,##0.0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46432892762531"/>
          <c:y val="0.39871176043916517"/>
          <c:w val="0.84673995841567073"/>
          <c:h val="0.39371552184545311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406085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68C-0F4C-9F94-08478825F90A}"/>
                </c:ext>
              </c:extLst>
            </c:dLbl>
            <c:dLbl>
              <c:idx val="7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68C-0F4C-9F94-08478825F90A}"/>
                </c:ext>
              </c:extLst>
            </c:dLbl>
            <c:dLbl>
              <c:idx val="8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68C-0F4C-9F94-08478825F90A}"/>
                </c:ext>
              </c:extLst>
            </c:dLbl>
            <c:dLbl>
              <c:idx val="9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8C-0F4C-9F94-08478825F90A}"/>
                </c:ext>
              </c:extLst>
            </c:dLbl>
            <c:numFmt formatCode="0,,\ &quot;M&quot;" sourceLinked="0"/>
            <c:spPr>
              <a:solidFill>
                <a:srgbClr val="40608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EBIT!$C$16:$N$16</c:f>
              <c:numCache>
                <c:formatCode>"$"#,##0.00;[Red]\-"$"#,##0.00</c:formatCode>
                <c:ptCount val="12"/>
                <c:pt idx="0">
                  <c:v>4758121.1809</c:v>
                </c:pt>
                <c:pt idx="1">
                  <c:v>2206286.1389999995</c:v>
                </c:pt>
                <c:pt idx="2">
                  <c:v>-74503.459999999264</c:v>
                </c:pt>
                <c:pt idx="3">
                  <c:v>4958.7675999999046</c:v>
                </c:pt>
                <c:pt idx="4">
                  <c:v>2848092.0050000008</c:v>
                </c:pt>
                <c:pt idx="5">
                  <c:v>1912198.7720000008</c:v>
                </c:pt>
                <c:pt idx="6">
                  <c:v>-6235156.4071999993</c:v>
                </c:pt>
                <c:pt idx="7">
                  <c:v>-7288239.2517999997</c:v>
                </c:pt>
                <c:pt idx="8">
                  <c:v>-7157157.6042999988</c:v>
                </c:pt>
                <c:pt idx="9">
                  <c:v>-5126679.78</c:v>
                </c:pt>
                <c:pt idx="10">
                  <c:v>1695548.3574999999</c:v>
                </c:pt>
                <c:pt idx="11">
                  <c:v>1333786.9525000006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8C-0F4C-9F94-08478825F90A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FBC14E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rgbClr val="FBC14E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EBIT!$C$47:$N$47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6232092.5200000005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3839717.4299999997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8C-0F4C-9F94-08478825F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Revenue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24863489547402"/>
          <c:y val="0.39517609513445767"/>
          <c:w val="0.80012985269929104"/>
          <c:h val="0.36655265313490387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\ ;[Red]\-&quot;$&quot;0,,\ &quot;M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1'!$C$14:$N$14</c:f>
              <c:numCache>
                <c:formatCode>"$"#,##0.00;[Red]\-"$"#,##0.00</c:formatCode>
                <c:ptCount val="12"/>
                <c:pt idx="0">
                  <c:v>8214866.7000000002</c:v>
                </c:pt>
                <c:pt idx="1">
                  <c:v>5969938.7000000002</c:v>
                </c:pt>
                <c:pt idx="2">
                  <c:v>5945586.7000000002</c:v>
                </c:pt>
                <c:pt idx="3">
                  <c:v>4407399.2300000004</c:v>
                </c:pt>
                <c:pt idx="4">
                  <c:v>7252231.2300000004</c:v>
                </c:pt>
                <c:pt idx="5">
                  <c:v>8005333.2300000004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7469758.2300000004</c:v>
                </c:pt>
                <c:pt idx="11">
                  <c:v>8017891.2300000004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D-534E-8E93-C705862EDBB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;[Red]\-&quot;$&quot;#,##0.00\ &quot;M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1'!$C$45:$N$45</c:f>
              <c:numCache>
                <c:formatCode>"$"#,##0.00;[Red]\-"$"#,##0.00</c:formatCode>
                <c:ptCount val="12"/>
                <c:pt idx="0">
                  <c:v>8460389.8399999999</c:v>
                </c:pt>
                <c:pt idx="1">
                  <c:v>8149859.6999999993</c:v>
                </c:pt>
                <c:pt idx="2">
                  <c:v>7531701.29</c:v>
                </c:pt>
                <c:pt idx="3">
                  <c:v>7473771.8099999996</c:v>
                </c:pt>
                <c:pt idx="4">
                  <c:v>7892157.04</c:v>
                </c:pt>
                <c:pt idx="5">
                  <c:v>7699347.6500000004</c:v>
                </c:pt>
                <c:pt idx="6">
                  <c:v>11178158.369999999</c:v>
                </c:pt>
                <c:pt idx="7">
                  <c:v>9894847.9000000004</c:v>
                </c:pt>
                <c:pt idx="8">
                  <c:v>10434056.43</c:v>
                </c:pt>
                <c:pt idx="9">
                  <c:v>7635103.0900000008</c:v>
                </c:pt>
                <c:pt idx="10">
                  <c:v>7716130.1799999997</c:v>
                </c:pt>
                <c:pt idx="11">
                  <c:v>7415391.3399999999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D-534E-8E93-C705862ED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\ 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649642511216687"/>
          <c:y val="0.17215617554848259"/>
          <c:w val="0.48852972872419875"/>
          <c:h val="9.1215934306407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406085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36E-9E49-BC07-5D3E39F5AB43}"/>
                </c:ext>
              </c:extLst>
            </c:dLbl>
            <c:dLbl>
              <c:idx val="3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36E-9E49-BC07-5D3E39F5AB43}"/>
                </c:ext>
              </c:extLst>
            </c:dLbl>
            <c:dLbl>
              <c:idx val="4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36E-9E49-BC07-5D3E39F5AB43}"/>
                </c:ext>
              </c:extLst>
            </c:dLbl>
            <c:dLbl>
              <c:idx val="5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36E-9E49-BC07-5D3E39F5AB43}"/>
                </c:ext>
              </c:extLst>
            </c:dLbl>
            <c:dLbl>
              <c:idx val="6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36E-9E49-BC07-5D3E39F5AB43}"/>
                </c:ext>
              </c:extLst>
            </c:dLbl>
            <c:dLbl>
              <c:idx val="7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36E-9E49-BC07-5D3E39F5AB43}"/>
                </c:ext>
              </c:extLst>
            </c:dLbl>
            <c:dLbl>
              <c:idx val="8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36E-9E49-BC07-5D3E39F5AB43}"/>
                </c:ext>
              </c:extLst>
            </c:dLbl>
            <c:dLbl>
              <c:idx val="9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36E-9E49-BC07-5D3E39F5AB43}"/>
                </c:ext>
              </c:extLst>
            </c:dLbl>
            <c:dLbl>
              <c:idx val="10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36E-9E49-BC07-5D3E39F5AB43}"/>
                </c:ext>
              </c:extLst>
            </c:dLbl>
            <c:dLbl>
              <c:idx val="11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5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36E-9E49-BC07-5D3E39F5AB43}"/>
                </c:ext>
              </c:extLst>
            </c:dLbl>
            <c:numFmt formatCode="0,,\ &quot;M&quot;" sourceLinked="0"/>
            <c:spPr>
              <a:solidFill>
                <a:srgbClr val="40608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EBIT!$C$23:$N$23</c:f>
              <c:numCache>
                <c:formatCode>"$"#,##0.00;[Red]\-"$"#,##0.00</c:formatCode>
                <c:ptCount val="12"/>
                <c:pt idx="0">
                  <c:v>4779568.2659000019</c:v>
                </c:pt>
                <c:pt idx="1">
                  <c:v>1303663.4006000003</c:v>
                </c:pt>
                <c:pt idx="2">
                  <c:v>-2361932.082200001</c:v>
                </c:pt>
                <c:pt idx="3">
                  <c:v>-5947673.0704000015</c:v>
                </c:pt>
                <c:pt idx="4">
                  <c:v>-6481351.272499999</c:v>
                </c:pt>
                <c:pt idx="5">
                  <c:v>-8802398.5623999983</c:v>
                </c:pt>
                <c:pt idx="6">
                  <c:v>-15454437.913599998</c:v>
                </c:pt>
                <c:pt idx="7">
                  <c:v>-17294312.851699993</c:v>
                </c:pt>
                <c:pt idx="8">
                  <c:v>-20902447.771700002</c:v>
                </c:pt>
                <c:pt idx="9">
                  <c:v>-14064188.689199997</c:v>
                </c:pt>
                <c:pt idx="10">
                  <c:v>-885672.18110000214</c:v>
                </c:pt>
                <c:pt idx="11">
                  <c:v>-1838134.7733000009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36E-9E49-BC07-5D3E39F5AB43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rgbClr val="FBC14E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EBIT!$C$54:$N$54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36E-9E49-BC07-5D3E39F5A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000000" spcFirstLastPara="1" vertOverflow="ellipsis" wrap="square" anchor="t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800"/>
                  <a:t>EBITDA</a:t>
                </a:r>
                <a:r>
                  <a:rPr lang="en-AU" sz="800" baseline="0"/>
                  <a:t> $(M)</a:t>
                </a:r>
                <a:endParaRPr lang="en-AU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406085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rgbClr val="40608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EBIT!$C$30:$N$30</c:f>
              <c:numCache>
                <c:formatCode>"$"#,##0.00;[Red]\-"$"#,##0.00</c:formatCode>
                <c:ptCount val="12"/>
                <c:pt idx="0">
                  <c:v>10816131.260600002</c:v>
                </c:pt>
                <c:pt idx="1">
                  <c:v>10382948.953</c:v>
                </c:pt>
                <c:pt idx="2">
                  <c:v>12868534.164000001</c:v>
                </c:pt>
                <c:pt idx="3">
                  <c:v>12907820.064000001</c:v>
                </c:pt>
                <c:pt idx="4">
                  <c:v>10062117.189999998</c:v>
                </c:pt>
                <c:pt idx="5">
                  <c:v>13941714.719199996</c:v>
                </c:pt>
                <c:pt idx="6">
                  <c:v>12943264.819199998</c:v>
                </c:pt>
                <c:pt idx="7">
                  <c:v>12565081.341199998</c:v>
                </c:pt>
                <c:pt idx="8">
                  <c:v>14351374.7861</c:v>
                </c:pt>
                <c:pt idx="9">
                  <c:v>10043192.580000002</c:v>
                </c:pt>
                <c:pt idx="10">
                  <c:v>10343537.149999999</c:v>
                </c:pt>
                <c:pt idx="11">
                  <c:v>11009648.074999999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6-9C49-894F-59EB9E9465AC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rgbClr val="FBC14E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EBIT!$C$61:$N$61</c:f>
              <c:numCache>
                <c:formatCode>"$"#,##0.00;[Red]\-"$"#,##0.00</c:formatCode>
                <c:ptCount val="12"/>
                <c:pt idx="0">
                  <c:v>9544810.2400000002</c:v>
                </c:pt>
                <c:pt idx="1">
                  <c:v>12148528.640000001</c:v>
                </c:pt>
                <c:pt idx="2">
                  <c:v>9322507.9400000013</c:v>
                </c:pt>
                <c:pt idx="3">
                  <c:v>7957768.5200000023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14341674.449999997</c:v>
                </c:pt>
                <c:pt idx="7">
                  <c:v>14856828.039999999</c:v>
                </c:pt>
                <c:pt idx="8">
                  <c:v>13240569.149999999</c:v>
                </c:pt>
                <c:pt idx="9">
                  <c:v>15179691.989999998</c:v>
                </c:pt>
                <c:pt idx="10">
                  <c:v>14424786.729999999</c:v>
                </c:pt>
                <c:pt idx="11">
                  <c:v>13401916.609999999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6-9C49-894F-59EB9E946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2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6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800"/>
                  <a:t>EBITDA</a:t>
                </a:r>
                <a:r>
                  <a:rPr lang="en-AU" sz="800" baseline="0"/>
                  <a:t> $(M)</a:t>
                </a:r>
                <a:endParaRPr lang="en-AU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inorUnit val="5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99AABE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84-CB43-8DCA-A867F9ACB955}"/>
                </c:ext>
              </c:extLst>
            </c:dLbl>
            <c:dLbl>
              <c:idx val="7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84-CB43-8DCA-A867F9ACB955}"/>
                </c:ext>
              </c:extLst>
            </c:dLbl>
            <c:dLbl>
              <c:idx val="8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84-CB43-8DCA-A867F9ACB955}"/>
                </c:ext>
              </c:extLst>
            </c:dLbl>
            <c:dLbl>
              <c:idx val="9"/>
              <c:numFmt formatCode="0,,\ &quot;M&quot;" sourceLinked="0"/>
              <c:spPr>
                <a:solidFill>
                  <a:srgbClr val="406085">
                    <a:lumMod val="20000"/>
                    <a:lumOff val="8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84-CB43-8DCA-A867F9ACB955}"/>
                </c:ext>
              </c:extLst>
            </c:dLbl>
            <c:numFmt formatCode="0,,\ &quot;M&quot;" sourceLinked="0"/>
            <c:spPr>
              <a:solidFill>
                <a:srgbClr val="40608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EBIT!$C$8:$N$8</c:f>
              <c:numCache>
                <c:formatCode>"$"#,##0.00;[Red]\-"$"#,##0.00</c:formatCode>
                <c:ptCount val="12"/>
                <c:pt idx="0">
                  <c:v>20353820.707400002</c:v>
                </c:pt>
                <c:pt idx="1">
                  <c:v>13892898.492600003</c:v>
                </c:pt>
                <c:pt idx="2">
                  <c:v>10432098.621800005</c:v>
                </c:pt>
                <c:pt idx="3">
                  <c:v>6965105.7611999987</c:v>
                </c:pt>
                <c:pt idx="4">
                  <c:v>6428857.9224999994</c:v>
                </c:pt>
                <c:pt idx="5">
                  <c:v>7051514.9288000008</c:v>
                </c:pt>
                <c:pt idx="6">
                  <c:v>-8746329.5015999973</c:v>
                </c:pt>
                <c:pt idx="7">
                  <c:v>-12017470.762299996</c:v>
                </c:pt>
                <c:pt idx="8">
                  <c:v>-13708230.589899998</c:v>
                </c:pt>
                <c:pt idx="9">
                  <c:v>-9147675.8891999945</c:v>
                </c:pt>
                <c:pt idx="10">
                  <c:v>11153413.326399997</c:v>
                </c:pt>
                <c:pt idx="11">
                  <c:v>10505300.254199991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84-CB43-8DCA-A867F9ACB955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rgbClr val="FBC14E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EBIT!$C$40:$N$40</c:f>
              <c:numCache>
                <c:formatCode>"$"#,##0.00;[Red]\-"$"#,##0.00</c:formatCode>
                <c:ptCount val="12"/>
                <c:pt idx="0">
                  <c:v>22138249.610000011</c:v>
                </c:pt>
                <c:pt idx="1">
                  <c:v>17614247.500000004</c:v>
                </c:pt>
                <c:pt idx="2">
                  <c:v>17519971.610000011</c:v>
                </c:pt>
                <c:pt idx="3">
                  <c:v>10607111.150000002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36717651.619999997</c:v>
                </c:pt>
                <c:pt idx="7">
                  <c:v>32590980.649999999</c:v>
                </c:pt>
                <c:pt idx="8">
                  <c:v>31692115.77</c:v>
                </c:pt>
                <c:pt idx="9">
                  <c:v>26305316.789999999</c:v>
                </c:pt>
                <c:pt idx="10">
                  <c:v>21848772.059999999</c:v>
                </c:pt>
                <c:pt idx="11">
                  <c:v>27525994.189999998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84-CB43-8DCA-A867F9AC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3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085300382926853"/>
          <c:y val="0.12850036597095221"/>
          <c:w val="0.18293992341462928"/>
          <c:h val="8.6427216140629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800" b="1">
                <a:solidFill>
                  <a:srgbClr val="000000"/>
                </a:solidFill>
              </a:rPr>
              <a:t>EBITDA Actual vs Forecast [Overall] </a:t>
            </a:r>
          </a:p>
        </c:rich>
      </c:tx>
      <c:layout>
        <c:manualLayout>
          <c:xMode val="edge"/>
          <c:yMode val="edge"/>
          <c:x val="0.325483316256151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25807369698173"/>
          <c:y val="0.21659163270060552"/>
          <c:w val="0.87413771957866626"/>
          <c:h val="0.61315474283355098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EBIT!$C$8:$N$8</c:f>
              <c:numCache>
                <c:formatCode>"$"#,##0.00;[Red]\-"$"#,##0.00</c:formatCode>
                <c:ptCount val="12"/>
                <c:pt idx="0">
                  <c:v>10218942.340600003</c:v>
                </c:pt>
                <c:pt idx="1">
                  <c:v>3916239.1194000021</c:v>
                </c:pt>
                <c:pt idx="2">
                  <c:v>660144.50220000744</c:v>
                </c:pt>
                <c:pt idx="3">
                  <c:v>-2528379.129200004</c:v>
                </c:pt>
                <c:pt idx="4">
                  <c:v>-2627259.7075000033</c:v>
                </c:pt>
                <c:pt idx="5">
                  <c:v>-3091971.0480000004</c:v>
                </c:pt>
                <c:pt idx="6">
                  <c:v>-18431015.478399999</c:v>
                </c:pt>
                <c:pt idx="7">
                  <c:v>-21271476.739100002</c:v>
                </c:pt>
                <c:pt idx="8">
                  <c:v>-22475316.5667</c:v>
                </c:pt>
                <c:pt idx="9">
                  <c:v>-16119800.020799991</c:v>
                </c:pt>
                <c:pt idx="10">
                  <c:v>4298443.6835999936</c:v>
                </c:pt>
                <c:pt idx="11">
                  <c:v>3867782.8557999879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8F-3E45-AFD9-23C281F07880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EBIT!$C$39:$N$39</c:f>
              <c:numCache>
                <c:formatCode>"$"#,##0.00;[Red]\-"$"#,##0.00</c:formatCode>
                <c:ptCount val="12"/>
                <c:pt idx="0">
                  <c:v>-7285390.3999999911</c:v>
                </c:pt>
                <c:pt idx="1">
                  <c:v>-14867770.360000001</c:v>
                </c:pt>
                <c:pt idx="2">
                  <c:v>-11990489.17999999</c:v>
                </c:pt>
                <c:pt idx="3">
                  <c:v>-14604647.270000003</c:v>
                </c:pt>
                <c:pt idx="4">
                  <c:v>-17933979.140000001</c:v>
                </c:pt>
                <c:pt idx="5">
                  <c:v>-3923825.9300000034</c:v>
                </c:pt>
                <c:pt idx="6">
                  <c:v>1074045.3600000031</c:v>
                </c:pt>
                <c:pt idx="7">
                  <c:v>-3162183.8299999982</c:v>
                </c:pt>
                <c:pt idx="8">
                  <c:v>-2573495.3000000007</c:v>
                </c:pt>
                <c:pt idx="9">
                  <c:v>-8418141.450000003</c:v>
                </c:pt>
                <c:pt idx="10">
                  <c:v>-12630571.920000002</c:v>
                </c:pt>
                <c:pt idx="11">
                  <c:v>-8276629.6500000022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8F-3E45-AFD9-23C281F07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 b="1"/>
                  <a:t>EBITDA</a:t>
                </a:r>
                <a:r>
                  <a:rPr lang="en-AU" sz="900" b="1" baseline="0"/>
                  <a:t> $(M)</a:t>
                </a:r>
                <a:endParaRPr lang="en-AU" sz="900" b="1"/>
              </a:p>
            </c:rich>
          </c:tx>
          <c:layout>
            <c:manualLayout>
              <c:xMode val="edge"/>
              <c:yMode val="edge"/>
              <c:x val="2.9033495509409825E-3"/>
              <c:y val="0.42899232215131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solidFill>
            <a:srgbClr val="FFFFFF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6085">
          <a:lumMod val="40000"/>
          <a:lumOff val="6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600" b="1" dirty="0">
                <a:solidFill>
                  <a:srgbClr val="000000"/>
                </a:solidFill>
              </a:rPr>
              <a:t>EBITDA Actual vs Forecast [</a:t>
            </a:r>
            <a:r>
              <a:rPr lang="en-AU" sz="1600" b="1" dirty="0" err="1">
                <a:solidFill>
                  <a:srgbClr val="000000"/>
                </a:solidFill>
              </a:rPr>
              <a:t>Kootha</a:t>
            </a:r>
            <a:r>
              <a:rPr lang="en-AU" sz="1600" b="1" dirty="0">
                <a:solidFill>
                  <a:srgbClr val="000000"/>
                </a:solidFill>
              </a:rPr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8617970365793"/>
          <c:y val="0.3279709423719635"/>
          <c:w val="0.81857468538359401"/>
          <c:h val="0.46384533046506038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EBIT!$C$15:$N$15</c:f>
              <c:numCache>
                <c:formatCode>"$"#,##0.00;[Red]\-"$"#,##0.00</c:formatCode>
                <c:ptCount val="12"/>
                <c:pt idx="0">
                  <c:v>-3721776.2990999995</c:v>
                </c:pt>
                <c:pt idx="1">
                  <c:v>-6020961.3410000009</c:v>
                </c:pt>
                <c:pt idx="2">
                  <c:v>-8036624.6799999988</c:v>
                </c:pt>
                <c:pt idx="3">
                  <c:v>-7669014.9724000003</c:v>
                </c:pt>
                <c:pt idx="4">
                  <c:v>-4514331.7349999994</c:v>
                </c:pt>
                <c:pt idx="5">
                  <c:v>-5366524.9679999985</c:v>
                </c:pt>
                <c:pt idx="6">
                  <c:v>-13055080.1472</c:v>
                </c:pt>
                <c:pt idx="7">
                  <c:v>-13649362.991799999</c:v>
                </c:pt>
                <c:pt idx="8">
                  <c:v>-13059481.344299998</c:v>
                </c:pt>
                <c:pt idx="9">
                  <c:v>-10385753.52</c:v>
                </c:pt>
                <c:pt idx="10">
                  <c:v>-3310875.3825000003</c:v>
                </c:pt>
                <c:pt idx="11">
                  <c:v>-3387436.7874999996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0-8444-90BE-81E11A7C06D9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3458379.4400000004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6232092.5200000005</c:v>
                </c:pt>
                <c:pt idx="8">
                  <c:v>6794153.2699999996</c:v>
                </c:pt>
                <c:pt idx="9">
                  <c:v>3978411.36</c:v>
                </c:pt>
                <c:pt idx="10">
                  <c:v>3839717.4299999997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70-8444-90BE-81E11A7C0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204096345968098"/>
          <c:y val="0.2175610307632686"/>
          <c:w val="0.44884772872146461"/>
          <c:h val="7.970838233423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800" b="1">
                <a:solidFill>
                  <a:srgbClr val="000000"/>
                </a:solidFill>
              </a:rPr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B8-654D-A5F7-26474C3B7D53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EBIT!$C$53:$N$53</c:f>
              <c:numCache>
                <c:formatCode>"$"#,##0.00;[Red]\-"$"#,##0.00</c:formatCode>
                <c:ptCount val="12"/>
                <c:pt idx="0">
                  <c:v>7765722.5399999991</c:v>
                </c:pt>
                <c:pt idx="1">
                  <c:v>2204218.8599999994</c:v>
                </c:pt>
                <c:pt idx="2">
                  <c:v>4698627.0999999996</c:v>
                </c:pt>
                <c:pt idx="3">
                  <c:v>-1141594.3900000006</c:v>
                </c:pt>
                <c:pt idx="4">
                  <c:v>-4258674.4599999953</c:v>
                </c:pt>
                <c:pt idx="5">
                  <c:v>6996950.8899999987</c:v>
                </c:pt>
                <c:pt idx="6">
                  <c:v>15840825.02</c:v>
                </c:pt>
                <c:pt idx="7">
                  <c:v>11807018.65</c:v>
                </c:pt>
                <c:pt idx="8">
                  <c:v>11924035.680000002</c:v>
                </c:pt>
                <c:pt idx="9">
                  <c:v>7386395.2399999984</c:v>
                </c:pt>
                <c:pt idx="10">
                  <c:v>3836679.4000000004</c:v>
                </c:pt>
                <c:pt idx="11">
                  <c:v>11522228.59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B8-654D-A5F7-26474C3B7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rgbClr val="000000"/>
                </a:solidFill>
              </a:rPr>
              <a:t>EBITDA Actual vs Forecast [</a:t>
            </a:r>
            <a:r>
              <a:rPr lang="en-AU" sz="1800" b="1" dirty="0" err="1">
                <a:solidFill>
                  <a:srgbClr val="000000"/>
                </a:solidFill>
              </a:rPr>
              <a:t>Jutik</a:t>
            </a:r>
            <a:r>
              <a:rPr lang="en-AU" sz="1800" b="1" dirty="0">
                <a:solidFill>
                  <a:srgbClr val="000000"/>
                </a:solidFill>
              </a:rPr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58-7845-8FEE-55EF896F02B2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EBIT!$C$60:$N$60</c:f>
              <c:numCache>
                <c:formatCode>"$"#,##0.00;[Red]\-"$"#,##0.00</c:formatCode>
                <c:ptCount val="12"/>
                <c:pt idx="0">
                  <c:v>9544810.2400000002</c:v>
                </c:pt>
                <c:pt idx="1">
                  <c:v>12148528.640000001</c:v>
                </c:pt>
                <c:pt idx="2">
                  <c:v>9322507.9400000013</c:v>
                </c:pt>
                <c:pt idx="3">
                  <c:v>7957768.5200000023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14341674.449999997</c:v>
                </c:pt>
                <c:pt idx="7">
                  <c:v>14856828.039999999</c:v>
                </c:pt>
                <c:pt idx="8">
                  <c:v>13240569.149999999</c:v>
                </c:pt>
                <c:pt idx="9">
                  <c:v>15179691.989999998</c:v>
                </c:pt>
                <c:pt idx="10">
                  <c:v>14424786.729999999</c:v>
                </c:pt>
                <c:pt idx="11">
                  <c:v>13401916.609999999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58-7845-8FEE-55EF896F0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6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EBIT Forecast Cost-to-Produce versus the Forecast </a:t>
            </a:r>
            <a:r>
              <a:rPr lang="en-US" sz="1400" b="1" i="0" u="sng" strike="noStrike" baseline="0" dirty="0">
                <a:effectLst/>
              </a:rPr>
              <a:t>Actual </a:t>
            </a:r>
            <a:r>
              <a:rPr lang="en-US" sz="1400" b="1" i="0" u="none" strike="noStrike" baseline="0" dirty="0">
                <a:effectLst/>
              </a:rPr>
              <a:t>Cost-to-Produce </a:t>
            </a:r>
            <a:r>
              <a:rPr lang="en-AU" sz="1400" b="1" dirty="0"/>
              <a:t>[Overall] </a:t>
            </a:r>
          </a:p>
        </c:rich>
      </c:tx>
      <c:layout>
        <c:manualLayout>
          <c:xMode val="edge"/>
          <c:yMode val="edge"/>
          <c:x val="0.17328191249189059"/>
          <c:y val="7.64285781079580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97636504003685"/>
          <c:y val="0.2598449590966303"/>
          <c:w val="0.85548246244790238"/>
          <c:h val="0.62923438345942306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4.5490073079411282E-2"/>
                  <c:y val="2.1346292010318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30-324C-9157-17FD8CCA44AB}"/>
                </c:ext>
              </c:extLst>
            </c:dLbl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EBIT!$C$5:$N$5</c:f>
              <c:numCache>
                <c:formatCode>"$"#,##0.00;[Red]\-"$"#,##0.00</c:formatCode>
                <c:ptCount val="12"/>
                <c:pt idx="0">
                  <c:v>796680.45</c:v>
                </c:pt>
                <c:pt idx="1">
                  <c:v>708652.05</c:v>
                </c:pt>
                <c:pt idx="2">
                  <c:v>974073.64999999991</c:v>
                </c:pt>
                <c:pt idx="3">
                  <c:v>1339443.5999999999</c:v>
                </c:pt>
                <c:pt idx="4">
                  <c:v>984322.5</c:v>
                </c:pt>
                <c:pt idx="5">
                  <c:v>2527268.7199999997</c:v>
                </c:pt>
                <c:pt idx="6">
                  <c:v>2527268.7199999997</c:v>
                </c:pt>
                <c:pt idx="7">
                  <c:v>4105010.88</c:v>
                </c:pt>
                <c:pt idx="8">
                  <c:v>4105010.88</c:v>
                </c:pt>
                <c:pt idx="9">
                  <c:v>730071.9</c:v>
                </c:pt>
                <c:pt idx="10">
                  <c:v>787817.7</c:v>
                </c:pt>
                <c:pt idx="11">
                  <c:v>816690.6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30-324C-9157-17FD8CCA44AB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838679265526119E-2"/>
                  <c:y val="-5.0481399296746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30-324C-9157-17FD8CCA44AB}"/>
                </c:ext>
              </c:extLst>
            </c:dLbl>
            <c:numFmt formatCode="0,,\ &quot;M&quot;" sourceLinked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EBIT!$C$36:$N$36</c:f>
              <c:numCache>
                <c:formatCode>"$"#,##0.00;[Red]\-"$"#,##0.00</c:formatCode>
                <c:ptCount val="12"/>
                <c:pt idx="0">
                  <c:v>848167.17999999993</c:v>
                </c:pt>
                <c:pt idx="1">
                  <c:v>966368.24</c:v>
                </c:pt>
                <c:pt idx="2">
                  <c:v>92121.91</c:v>
                </c:pt>
                <c:pt idx="3">
                  <c:v>97869.549999999988</c:v>
                </c:pt>
                <c:pt idx="4">
                  <c:v>156550.43</c:v>
                </c:pt>
                <c:pt idx="5">
                  <c:v>693574.66999999993</c:v>
                </c:pt>
                <c:pt idx="6">
                  <c:v>536807.71</c:v>
                </c:pt>
                <c:pt idx="7">
                  <c:v>1006975.31</c:v>
                </c:pt>
                <c:pt idx="8">
                  <c:v>489816.01</c:v>
                </c:pt>
                <c:pt idx="9">
                  <c:v>346881.89</c:v>
                </c:pt>
                <c:pt idx="10">
                  <c:v>489605.13</c:v>
                </c:pt>
                <c:pt idx="11">
                  <c:v>131234.43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30-324C-9157-17FD8CCA44A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3.2157885677996781E-2"/>
              <c:y val="0.41741297613513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3986870633417291"/>
          <c:y val="0.15107047011329716"/>
          <c:w val="0.18404214472800554"/>
          <c:h val="9.2601962445724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>
                <a:effectLst/>
              </a:rPr>
              <a:t>KOOTHA Forecast Cost-to-Produce versus the KOOTHA actual Cost-to-Produce </a:t>
            </a:r>
            <a:r>
              <a:rPr lang="en-AU" sz="1100" b="1" dirty="0"/>
              <a:t>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FFFFFF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3.6792860707181525E-2"/>
                  <c:y val="-2.842408098792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E1-EF40-B5C2-18AAD80D3840}"/>
                </c:ext>
              </c:extLst>
            </c:dLbl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EBIT!$C$12:$N$12</c:f>
              <c:numCache>
                <c:formatCode>"$"#,##0.00;[Red]\-"$"#,##0.00</c:formatCode>
                <c:ptCount val="12"/>
                <c:pt idx="0">
                  <c:v>247950</c:v>
                </c:pt>
                <c:pt idx="1">
                  <c:v>134250</c:v>
                </c:pt>
                <c:pt idx="2">
                  <c:v>374000</c:v>
                </c:pt>
                <c:pt idx="3">
                  <c:v>752000</c:v>
                </c:pt>
                <c:pt idx="4">
                  <c:v>437500</c:v>
                </c:pt>
                <c:pt idx="5">
                  <c:v>355200</c:v>
                </c:pt>
                <c:pt idx="6">
                  <c:v>355200</c:v>
                </c:pt>
                <c:pt idx="7">
                  <c:v>740000</c:v>
                </c:pt>
                <c:pt idx="8">
                  <c:v>740000</c:v>
                </c:pt>
                <c:pt idx="9">
                  <c:v>177000</c:v>
                </c:pt>
                <c:pt idx="10">
                  <c:v>191000</c:v>
                </c:pt>
                <c:pt idx="11">
                  <c:v>198000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E1-EF40-B5C2-18AAD80D3840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EBIT!$C$43:$N$43</c:f>
              <c:numCache>
                <c:formatCode>"$"#,##0.00;[Red]\-"$"#,##0.00</c:formatCode>
                <c:ptCount val="12"/>
                <c:pt idx="0">
                  <c:v>35500.949999999997</c:v>
                </c:pt>
                <c:pt idx="1">
                  <c:v>24210.95</c:v>
                </c:pt>
                <c:pt idx="2">
                  <c:v>41241.32</c:v>
                </c:pt>
                <c:pt idx="3">
                  <c:v>26123</c:v>
                </c:pt>
                <c:pt idx="4">
                  <c:v>32233</c:v>
                </c:pt>
                <c:pt idx="5">
                  <c:v>31527</c:v>
                </c:pt>
                <c:pt idx="6">
                  <c:v>32471</c:v>
                </c:pt>
                <c:pt idx="7">
                  <c:v>35288</c:v>
                </c:pt>
                <c:pt idx="8">
                  <c:v>27349</c:v>
                </c:pt>
                <c:pt idx="9">
                  <c:v>27343</c:v>
                </c:pt>
                <c:pt idx="10">
                  <c:v>28172</c:v>
                </c:pt>
                <c:pt idx="11">
                  <c:v>33589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E1-EF40-B5C2-18AAD80D384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>
                <a:effectLst/>
              </a:rPr>
              <a:t>SURJEK Forecasted Cost-to-Produce versus the SURJEK actual Cost-to-Produce </a:t>
            </a:r>
            <a:r>
              <a:rPr lang="en-AU" sz="1100" b="1" dirty="0"/>
              <a:t>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4.3099551365144539E-2"/>
                  <c:y val="2.3590907363663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15-114C-A7BE-053773F0B8FD}"/>
                </c:ext>
              </c:extLst>
            </c:dLbl>
            <c:dLbl>
              <c:idx val="3"/>
              <c:layout>
                <c:manualLayout>
                  <c:x val="-5.0192371811232685E-2"/>
                  <c:y val="3.2569368777046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15-114C-A7BE-053773F0B8FD}"/>
                </c:ext>
              </c:extLst>
            </c:dLbl>
            <c:dLbl>
              <c:idx val="8"/>
              <c:layout>
                <c:manualLayout>
                  <c:x val="-2.6700950493788754E-2"/>
                  <c:y val="-2.8035245763288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15-114C-A7BE-053773F0B8FD}"/>
                </c:ext>
              </c:extLst>
            </c:dLbl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EBIT!$C$19:$N$19</c:f>
              <c:numCache>
                <c:formatCode>"$"#,##0.00;[Red]\-"$"#,##0.00</c:formatCode>
                <c:ptCount val="12"/>
                <c:pt idx="0">
                  <c:v>290667.51</c:v>
                </c:pt>
                <c:pt idx="1">
                  <c:v>304265.99</c:v>
                </c:pt>
                <c:pt idx="2">
                  <c:v>317864.47000000003</c:v>
                </c:pt>
                <c:pt idx="3">
                  <c:v>313749.44</c:v>
                </c:pt>
                <c:pt idx="4">
                  <c:v>292054</c:v>
                </c:pt>
                <c:pt idx="5">
                  <c:v>1162323.92</c:v>
                </c:pt>
                <c:pt idx="6">
                  <c:v>1162323.92</c:v>
                </c:pt>
                <c:pt idx="7">
                  <c:v>1801598.08</c:v>
                </c:pt>
                <c:pt idx="8">
                  <c:v>1801598.08</c:v>
                </c:pt>
                <c:pt idx="9">
                  <c:v>295391.76</c:v>
                </c:pt>
                <c:pt idx="10">
                  <c:v>318756.08</c:v>
                </c:pt>
                <c:pt idx="11">
                  <c:v>330438.24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15-114C-A7BE-053773F0B8FD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EBIT!$C$50:$N$50</c:f>
              <c:numCache>
                <c:formatCode>"$"#,##0.00;[Red]\-"$"#,##0.00</c:formatCode>
                <c:ptCount val="12"/>
                <c:pt idx="0">
                  <c:v>686673.01</c:v>
                </c:pt>
                <c:pt idx="1">
                  <c:v>867081.49</c:v>
                </c:pt>
                <c:pt idx="2">
                  <c:v>6727.15</c:v>
                </c:pt>
                <c:pt idx="3">
                  <c:v>401.530000000006</c:v>
                </c:pt>
                <c:pt idx="4">
                  <c:v>144797.4</c:v>
                </c:pt>
                <c:pt idx="5">
                  <c:v>652415.07999999996</c:v>
                </c:pt>
                <c:pt idx="6">
                  <c:v>27790.66</c:v>
                </c:pt>
                <c:pt idx="7">
                  <c:v>507467.89</c:v>
                </c:pt>
                <c:pt idx="8">
                  <c:v>241353.12</c:v>
                </c:pt>
                <c:pt idx="9">
                  <c:v>95261.1</c:v>
                </c:pt>
                <c:pt idx="10">
                  <c:v>197723.18</c:v>
                </c:pt>
                <c:pt idx="11">
                  <c:v>175247.34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415-114C-A7BE-053773F0B8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Revenue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0759483546341"/>
          <c:y val="0.33114206911090421"/>
          <c:w val="0.72204926039124251"/>
          <c:h val="0.47221966516170966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\ ;[Red]\-&quot;$&quot;0,,\ &quot;M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1'!$C$21:$N$21</c:f>
              <c:numCache>
                <c:formatCode>"$"#,##0.00;[Red]\-"$"#,##0.00</c:formatCode>
                <c:ptCount val="12"/>
                <c:pt idx="0">
                  <c:v>16539850.560000001</c:v>
                </c:pt>
                <c:pt idx="1">
                  <c:v>14936115.32</c:v>
                </c:pt>
                <c:pt idx="2">
                  <c:v>14911829.35</c:v>
                </c:pt>
                <c:pt idx="3">
                  <c:v>12812490.02</c:v>
                </c:pt>
                <c:pt idx="4">
                  <c:v>13725254.119999999</c:v>
                </c:pt>
                <c:pt idx="5">
                  <c:v>12969085.51</c:v>
                </c:pt>
                <c:pt idx="6">
                  <c:v>716666.67</c:v>
                </c:pt>
                <c:pt idx="7">
                  <c:v>716666.67</c:v>
                </c:pt>
                <c:pt idx="8">
                  <c:v>716666.67</c:v>
                </c:pt>
                <c:pt idx="9">
                  <c:v>716666.67</c:v>
                </c:pt>
                <c:pt idx="10">
                  <c:v>17082544.41</c:v>
                </c:pt>
                <c:pt idx="11">
                  <c:v>18945397.850000001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CB-B045-BEDA-CE5FB485D40C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\ ;[Red]\-&quot;$&quot;0,,\ &quot;M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1'!$C$52:$N$52</c:f>
              <c:numCache>
                <c:formatCode>"$"#,##0.00;[Red]\-"$"#,##0.00</c:formatCode>
                <c:ptCount val="12"/>
                <c:pt idx="0">
                  <c:v>19894012.739999998</c:v>
                </c:pt>
                <c:pt idx="1">
                  <c:v>16863304.57</c:v>
                </c:pt>
                <c:pt idx="2">
                  <c:v>18634437.710000001</c:v>
                </c:pt>
                <c:pt idx="3">
                  <c:v>17531805.759999998</c:v>
                </c:pt>
                <c:pt idx="4">
                  <c:v>16086473.6</c:v>
                </c:pt>
                <c:pt idx="5">
                  <c:v>17992774.75</c:v>
                </c:pt>
                <c:pt idx="6">
                  <c:v>25540140.41</c:v>
                </c:pt>
                <c:pt idx="7">
                  <c:v>23695398.210000001</c:v>
                </c:pt>
                <c:pt idx="8">
                  <c:v>22536666.82</c:v>
                </c:pt>
                <c:pt idx="9">
                  <c:v>18635306.310000002</c:v>
                </c:pt>
                <c:pt idx="10">
                  <c:v>17104640.780000001</c:v>
                </c:pt>
                <c:pt idx="11">
                  <c:v>18482607.449999999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CB-B045-BEDA-CE5FB485D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\ 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22498231529766"/>
          <c:y val="0.16107089552387438"/>
          <c:w val="0.52012927170637946"/>
          <c:h val="8.5342464061896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>
                <a:effectLst/>
              </a:rPr>
              <a:t>JUTIK Forecasted Cost-to-Produce versus the JUTIK actual Cost-to-Produce </a:t>
            </a:r>
            <a:r>
              <a:rPr lang="en-AU" sz="1100" b="1" dirty="0"/>
              <a:t>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10296852398097"/>
          <c:y val="0.39608006375099614"/>
          <c:w val="0.67423285830075153"/>
          <c:h val="0.34979721558149346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0,,\ &quot;M&quot;" sourceLinked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EBIT!$C$26:$N$26</c:f>
              <c:numCache>
                <c:formatCode>"$"#,##0.00;[Red]\-"$"#,##0.00</c:formatCode>
                <c:ptCount val="12"/>
                <c:pt idx="0">
                  <c:v>258062.94</c:v>
                </c:pt>
                <c:pt idx="1">
                  <c:v>270136.06</c:v>
                </c:pt>
                <c:pt idx="2">
                  <c:v>282209.18</c:v>
                </c:pt>
                <c:pt idx="3">
                  <c:v>273694.15999999997</c:v>
                </c:pt>
                <c:pt idx="4">
                  <c:v>254768.5</c:v>
                </c:pt>
                <c:pt idx="5">
                  <c:v>1009744.7999999999</c:v>
                </c:pt>
                <c:pt idx="6">
                  <c:v>1009744.7999999999</c:v>
                </c:pt>
                <c:pt idx="7">
                  <c:v>1563412.8</c:v>
                </c:pt>
                <c:pt idx="8">
                  <c:v>1563412.8</c:v>
                </c:pt>
                <c:pt idx="9">
                  <c:v>257680.14</c:v>
                </c:pt>
                <c:pt idx="10">
                  <c:v>278061.62</c:v>
                </c:pt>
                <c:pt idx="11">
                  <c:v>288252.36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F0-AD4D-8CC4-1D0D658500E8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5.5495116219835848E-2"/>
                  <c:y val="1.4612445950280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F0-AD4D-8CC4-1D0D658500E8}"/>
                </c:ext>
              </c:extLst>
            </c:dLbl>
            <c:dLbl>
              <c:idx val="9"/>
              <c:layout>
                <c:manualLayout>
                  <c:x val="-4.6587993315215841E-2"/>
                  <c:y val="1.46124459502808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F0-AD4D-8CC4-1D0D658500E8}"/>
                </c:ext>
              </c:extLst>
            </c:dLbl>
            <c:dLbl>
              <c:idx val="10"/>
              <c:layout>
                <c:manualLayout>
                  <c:x val="-4.8072513799319247E-2"/>
                  <c:y val="2.1346292010318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F0-AD4D-8CC4-1D0D658500E8}"/>
                </c:ext>
              </c:extLst>
            </c:dLbl>
            <c:numFmt formatCode="0,,\ &quot;M&quot;" sourceLinked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EBIT!$C$57:$N$57</c:f>
              <c:numCache>
                <c:formatCode>"$"#,##0.00;[Red]\-"$"#,##0.00</c:formatCode>
                <c:ptCount val="12"/>
                <c:pt idx="0">
                  <c:v>125993.22</c:v>
                </c:pt>
                <c:pt idx="1">
                  <c:v>75075.8</c:v>
                </c:pt>
                <c:pt idx="2">
                  <c:v>44153.440000000002</c:v>
                </c:pt>
                <c:pt idx="3">
                  <c:v>71345.01999999999</c:v>
                </c:pt>
                <c:pt idx="4">
                  <c:v>-20479.969999999998</c:v>
                </c:pt>
                <c:pt idx="5">
                  <c:v>9632.59</c:v>
                </c:pt>
                <c:pt idx="6">
                  <c:v>476546.05</c:v>
                </c:pt>
                <c:pt idx="7">
                  <c:v>464219.42</c:v>
                </c:pt>
                <c:pt idx="8">
                  <c:v>221113.88999999998</c:v>
                </c:pt>
                <c:pt idx="9">
                  <c:v>224277.79</c:v>
                </c:pt>
                <c:pt idx="10">
                  <c:v>263709.95</c:v>
                </c:pt>
                <c:pt idx="11">
                  <c:v>-77601.91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F0-AD4D-8CC4-1D0D658500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EBITDA</a:t>
                </a:r>
                <a:r>
                  <a:rPr lang="en-AU" b="1" baseline="0"/>
                  <a:t> $(M)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8.9474912918877256E-2"/>
              <c:y val="0.41284920076876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/>
              <a:t>EBITDA Revenue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904073406832231"/>
          <c:y val="0.3191665233998458"/>
          <c:w val="0.75130408582171526"/>
          <c:h val="0.47770167485298681"/>
        </c:manualLayout>
      </c:layout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\ ;[Red]\-&quot;$&quot;0,,\ &quot;M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1'!$C$28:$N$28</c:f>
              <c:numCache>
                <c:formatCode>"$"#,##0.00;[Red]\-"$"#,##0.00</c:formatCode>
                <c:ptCount val="12"/>
                <c:pt idx="0">
                  <c:v>17486457.32</c:v>
                </c:pt>
                <c:pt idx="1">
                  <c:v>17080683.32</c:v>
                </c:pt>
                <c:pt idx="2">
                  <c:v>18779074.32</c:v>
                </c:pt>
                <c:pt idx="3">
                  <c:v>16393725.939999999</c:v>
                </c:pt>
                <c:pt idx="4">
                  <c:v>18198123.940000001</c:v>
                </c:pt>
                <c:pt idx="5">
                  <c:v>18745041.940000001</c:v>
                </c:pt>
                <c:pt idx="6">
                  <c:v>20438972.940000001</c:v>
                </c:pt>
                <c:pt idx="7">
                  <c:v>19896925.940000001</c:v>
                </c:pt>
                <c:pt idx="8">
                  <c:v>20741539.48</c:v>
                </c:pt>
                <c:pt idx="9">
                  <c:v>17125160.940000001</c:v>
                </c:pt>
                <c:pt idx="10">
                  <c:v>18572607.940000001</c:v>
                </c:pt>
                <c:pt idx="11">
                  <c:v>19240921.940000001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CD-394C-B6E2-4A79C10F4D6D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0,,\ &quot;M&quot;\ ;[Red]\-&quot;$&quot;0,,\ &quot;M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1'!$C$2:$N$2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'EBIT 1'!$C$59:$N$59</c:f>
              <c:numCache>
                <c:formatCode>"$"#,##0.00;[Red]\-"$"#,##0.00</c:formatCode>
                <c:ptCount val="12"/>
                <c:pt idx="0">
                  <c:v>14823183.890000001</c:v>
                </c:pt>
                <c:pt idx="1">
                  <c:v>16339448.65</c:v>
                </c:pt>
                <c:pt idx="2">
                  <c:v>14925653.24</c:v>
                </c:pt>
                <c:pt idx="3">
                  <c:v>12698823.350000001</c:v>
                </c:pt>
                <c:pt idx="4">
                  <c:v>14008587.450000001</c:v>
                </c:pt>
                <c:pt idx="5">
                  <c:v>12192418.84</c:v>
                </c:pt>
                <c:pt idx="6">
                  <c:v>17974980.299999997</c:v>
                </c:pt>
                <c:pt idx="7">
                  <c:v>18029061.52</c:v>
                </c:pt>
                <c:pt idx="8">
                  <c:v>17266126.699999999</c:v>
                </c:pt>
                <c:pt idx="9">
                  <c:v>17481320.02</c:v>
                </c:pt>
                <c:pt idx="10">
                  <c:v>17365877.739999998</c:v>
                </c:pt>
                <c:pt idx="11">
                  <c:v>18098236.18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CD-394C-B6E2-4A79C10F4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7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\ 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1"/>
              <a:t>EBITDA Production Cost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&quot;$&quot;#,#00,\ &quot;T&quot;;[Red]\-&quot;$&quot;0,,\ &quot;T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9F-4C49-BE97-340CD14ADDD8}"/>
                </c:ext>
              </c:extLst>
            </c:dLbl>
            <c:dLbl>
              <c:idx val="1"/>
              <c:numFmt formatCode="&quot;$&quot;#,#00,\ &quot;T&quot;;[Red]\-&quot;$&quot;0,,\ &quot;T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9F-4C49-BE97-340CD14ADDD8}"/>
                </c:ext>
              </c:extLst>
            </c:dLbl>
            <c:dLbl>
              <c:idx val="2"/>
              <c:numFmt formatCode="&quot;$&quot;#,#00,\ &quot;T&quot;;[Red]\-&quot;$&quot;0,,\ &quot;T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9F-4C49-BE97-340CD14ADDD8}"/>
                </c:ext>
              </c:extLst>
            </c:dLbl>
            <c:dLbl>
              <c:idx val="3"/>
              <c:numFmt formatCode="&quot;$&quot;0,,\ &quot;M&quot;;[Red]\-&quot;$&quot;0,,\ &quot;M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9F-4C49-BE97-340CD14ADDD8}"/>
                </c:ext>
              </c:extLst>
            </c:dLbl>
            <c:dLbl>
              <c:idx val="4"/>
              <c:numFmt formatCode="&quot;$&quot;#,#00,\ &quot;T&quot;;[Red]\-&quot;$&quot;0,,\ &quot;T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9F-4C49-BE97-340CD14ADDD8}"/>
                </c:ext>
              </c:extLst>
            </c:dLbl>
            <c:dLbl>
              <c:idx val="5"/>
              <c:numFmt formatCode="&quot;$&quot;0,,\ &quot;M&quot;;[Red]\-&quot;$&quot;#,##0.00\ &quot;M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9F-4C49-BE97-340CD14ADDD8}"/>
                </c:ext>
              </c:extLst>
            </c:dLbl>
            <c:dLbl>
              <c:idx val="6"/>
              <c:numFmt formatCode="&quot;$&quot;0,,\ &quot;M&quot;;[Red]\-&quot;$&quot;#,##0.00\ &quot;M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9F-4C49-BE97-340CD14ADDD8}"/>
                </c:ext>
              </c:extLst>
            </c:dLbl>
            <c:dLbl>
              <c:idx val="7"/>
              <c:numFmt formatCode="&quot;$&quot;0,,\ &quot;M&quot;;[Red]\-&quot;$&quot;#,##0.00\ &quot;M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9F-4C49-BE97-340CD14ADDD8}"/>
                </c:ext>
              </c:extLst>
            </c:dLbl>
            <c:dLbl>
              <c:idx val="8"/>
              <c:numFmt formatCode="&quot;$&quot;0,,\ &quot;M&quot;;[Red]\-&quot;$&quot;#,##0.00\ &quot;M&quot;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9F-4C49-BE97-340CD14ADDD8}"/>
                </c:ext>
              </c:extLst>
            </c:dLbl>
            <c:dLbl>
              <c:idx val="9"/>
              <c:numFmt formatCode="&quot;$&quot;#,#00,\ &quot;T&quot;;[Red]\-&quot;$&quot;0,,\ 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9F-4C49-BE97-340CD14ADDD8}"/>
                </c:ext>
              </c:extLst>
            </c:dLbl>
            <c:dLbl>
              <c:idx val="10"/>
              <c:numFmt formatCode="&quot;$&quot;#,#00,\ &quot;T&quot;;[Red]\-&quot;$&quot;0,,\ 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9F-4C49-BE97-340CD14ADDD8}"/>
                </c:ext>
              </c:extLst>
            </c:dLbl>
            <c:dLbl>
              <c:idx val="11"/>
              <c:numFmt formatCode="&quot;$&quot;#,#00,\ &quot;T&quot;;[Red]\-&quot;$&quot;0,,\ 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69F-4C49-BE97-340CD14ADDD8}"/>
                </c:ext>
              </c:extLst>
            </c:dLbl>
            <c:numFmt formatCode="&quot;$&quot;#.#00,\ &quot;M&quot;;[Red]\-&quot;$&quot;0,,\ &quot;M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EBIT!$C$5:$N$5</c:f>
              <c:numCache>
                <c:formatCode>"$"#,##0.00;[Red]\-"$"#,##0.00</c:formatCode>
                <c:ptCount val="12"/>
                <c:pt idx="0">
                  <c:v>796680.45</c:v>
                </c:pt>
                <c:pt idx="1">
                  <c:v>708652.05</c:v>
                </c:pt>
                <c:pt idx="2">
                  <c:v>974073.64999999991</c:v>
                </c:pt>
                <c:pt idx="3">
                  <c:v>1339443.5999999999</c:v>
                </c:pt>
                <c:pt idx="4">
                  <c:v>984322.5</c:v>
                </c:pt>
                <c:pt idx="5">
                  <c:v>2527268.7199999997</c:v>
                </c:pt>
                <c:pt idx="6">
                  <c:v>2527268.7199999997</c:v>
                </c:pt>
                <c:pt idx="7">
                  <c:v>4105010.88</c:v>
                </c:pt>
                <c:pt idx="8">
                  <c:v>4105010.88</c:v>
                </c:pt>
                <c:pt idx="9">
                  <c:v>730071.9</c:v>
                </c:pt>
                <c:pt idx="10">
                  <c:v>787817.7</c:v>
                </c:pt>
                <c:pt idx="11">
                  <c:v>816690.6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69F-4C49-BE97-340CD14ADDD8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numFmt formatCode="&quot;$&quot;0,,\ &quot;M&quot;;[Red]\-&quot;$&quot;0,," sourceLinked="0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69F-4C49-BE97-340CD14ADDD8}"/>
                </c:ext>
              </c:extLst>
            </c:dLbl>
            <c:numFmt formatCode="&quot;$&quot;#,#00,\ &quot;T&quot;;[Red]\-&quot;$&quot;0,,\ &quot;T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EBIT!$C$36:$N$36</c:f>
              <c:numCache>
                <c:formatCode>"$"#,##0.00;[Red]\-"$"#,##0.00</c:formatCode>
                <c:ptCount val="12"/>
                <c:pt idx="0">
                  <c:v>848167.17999999993</c:v>
                </c:pt>
                <c:pt idx="1">
                  <c:v>966368.24</c:v>
                </c:pt>
                <c:pt idx="2">
                  <c:v>92121.91</c:v>
                </c:pt>
                <c:pt idx="3">
                  <c:v>97869.549999999988</c:v>
                </c:pt>
                <c:pt idx="4">
                  <c:v>156550.43</c:v>
                </c:pt>
                <c:pt idx="5">
                  <c:v>693574.66999999993</c:v>
                </c:pt>
                <c:pt idx="6">
                  <c:v>536807.71</c:v>
                </c:pt>
                <c:pt idx="7">
                  <c:v>1006975.31</c:v>
                </c:pt>
                <c:pt idx="8">
                  <c:v>489816.01</c:v>
                </c:pt>
                <c:pt idx="9">
                  <c:v>346881.89</c:v>
                </c:pt>
                <c:pt idx="10">
                  <c:v>489605.13</c:v>
                </c:pt>
                <c:pt idx="11">
                  <c:v>131234.43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769F-4C49-BE97-340CD14AD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3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873071376612768"/>
          <c:y val="0.17018468680242696"/>
          <c:w val="0.20578006355364412"/>
          <c:h val="0.109367374982899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Production Cost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#,#00,\ &quot;T&quot;;[Red]\-&quot;$&quot;0,,\ &quot;T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EBIT!$C$12:$N$12</c:f>
              <c:numCache>
                <c:formatCode>"$"#,##0.00;[Red]\-"$"#,##0.00</c:formatCode>
                <c:ptCount val="12"/>
                <c:pt idx="0">
                  <c:v>247950</c:v>
                </c:pt>
                <c:pt idx="1">
                  <c:v>134250</c:v>
                </c:pt>
                <c:pt idx="2">
                  <c:v>374000</c:v>
                </c:pt>
                <c:pt idx="3">
                  <c:v>752000</c:v>
                </c:pt>
                <c:pt idx="4">
                  <c:v>437500</c:v>
                </c:pt>
                <c:pt idx="5">
                  <c:v>355200</c:v>
                </c:pt>
                <c:pt idx="6">
                  <c:v>355200</c:v>
                </c:pt>
                <c:pt idx="7">
                  <c:v>740000</c:v>
                </c:pt>
                <c:pt idx="8">
                  <c:v>740000</c:v>
                </c:pt>
                <c:pt idx="9">
                  <c:v>177000</c:v>
                </c:pt>
                <c:pt idx="10">
                  <c:v>191000</c:v>
                </c:pt>
                <c:pt idx="11">
                  <c:v>198000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4-214E-9DEA-E0944D53F35C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#,#00,\ &quot;T&quot;;[Red]\-&quot;$&quot;0,,\ &quot;T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EBIT!$C$43:$N$43</c:f>
              <c:numCache>
                <c:formatCode>"$"#,##0.00;[Red]\-"$"#,##0.00</c:formatCode>
                <c:ptCount val="12"/>
                <c:pt idx="0">
                  <c:v>35500.949999999997</c:v>
                </c:pt>
                <c:pt idx="1">
                  <c:v>24210.95</c:v>
                </c:pt>
                <c:pt idx="2">
                  <c:v>41241.32</c:v>
                </c:pt>
                <c:pt idx="3">
                  <c:v>26123</c:v>
                </c:pt>
                <c:pt idx="4">
                  <c:v>32233</c:v>
                </c:pt>
                <c:pt idx="5">
                  <c:v>31527</c:v>
                </c:pt>
                <c:pt idx="6">
                  <c:v>32471</c:v>
                </c:pt>
                <c:pt idx="7">
                  <c:v>35288</c:v>
                </c:pt>
                <c:pt idx="8">
                  <c:v>27349</c:v>
                </c:pt>
                <c:pt idx="9">
                  <c:v>27343</c:v>
                </c:pt>
                <c:pt idx="10">
                  <c:v>28172</c:v>
                </c:pt>
                <c:pt idx="11">
                  <c:v>33589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34-214E-9DEA-E0944D53F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EBITDA Production Cost Actual vs Forecast [</a:t>
            </a:r>
            <a:r>
              <a:rPr lang="en-AU" sz="1200" b="1" dirty="0" err="1"/>
              <a:t>Sujek</a:t>
            </a:r>
            <a:r>
              <a:rPr lang="en-AU" sz="1200" b="1" dirty="0"/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6952998379254461E-2"/>
                  <c:y val="-0.1156954063666433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7D-4A44-A51C-2556B5687C88}"/>
                </c:ext>
              </c:extLst>
            </c:dLbl>
            <c:dLbl>
              <c:idx val="1"/>
              <c:layout>
                <c:manualLayout>
                  <c:x val="-3.0554727504722212E-2"/>
                  <c:y val="-0.132354096300369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7D-4A44-A51C-2556B5687C88}"/>
                </c:ext>
              </c:extLst>
            </c:dLbl>
            <c:numFmt formatCode="&quot;$&quot;#,#00,\ &quot;T&quot;;[Red]\-&quot;$&quot;0,,\ &quot;T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EBIT!$C$19:$N$19</c:f>
              <c:numCache>
                <c:formatCode>"$"#,##0.00;[Red]\-"$"#,##0.00</c:formatCode>
                <c:ptCount val="12"/>
                <c:pt idx="0">
                  <c:v>290667.51</c:v>
                </c:pt>
                <c:pt idx="1">
                  <c:v>304265.99</c:v>
                </c:pt>
                <c:pt idx="2">
                  <c:v>317864.47000000003</c:v>
                </c:pt>
                <c:pt idx="3">
                  <c:v>313749.44</c:v>
                </c:pt>
                <c:pt idx="4">
                  <c:v>292054</c:v>
                </c:pt>
                <c:pt idx="5">
                  <c:v>1162323.92</c:v>
                </c:pt>
                <c:pt idx="6">
                  <c:v>1162323.92</c:v>
                </c:pt>
                <c:pt idx="7">
                  <c:v>1801598.08</c:v>
                </c:pt>
                <c:pt idx="8">
                  <c:v>1801598.08</c:v>
                </c:pt>
                <c:pt idx="9">
                  <c:v>295391.76</c:v>
                </c:pt>
                <c:pt idx="10">
                  <c:v>318756.08</c:v>
                </c:pt>
                <c:pt idx="11">
                  <c:v>330438.24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7D-4A44-A51C-2556B5687C88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1822063174551873E-2"/>
                  <c:y val="0.110912194497537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7D-4A44-A51C-2556B5687C88}"/>
                </c:ext>
              </c:extLst>
            </c:dLbl>
            <c:dLbl>
              <c:idx val="1"/>
              <c:layout>
                <c:manualLayout>
                  <c:x val="-0.10557520435056364"/>
                  <c:y val="0.181045028611991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7D-4A44-A51C-2556B5687C88}"/>
                </c:ext>
              </c:extLst>
            </c:dLbl>
            <c:numFmt formatCode="&quot;$&quot;#,#00,\ &quot;T&quot;;[Red]\-&quot;$&quot;0,,\ &quot;T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EBIT!$C$50:$N$50</c:f>
              <c:numCache>
                <c:formatCode>"$"#,##0.00;[Red]\-"$"#,##0.00</c:formatCode>
                <c:ptCount val="12"/>
                <c:pt idx="0">
                  <c:v>686673.01</c:v>
                </c:pt>
                <c:pt idx="1">
                  <c:v>867081.49</c:v>
                </c:pt>
                <c:pt idx="2">
                  <c:v>6727.15</c:v>
                </c:pt>
                <c:pt idx="3">
                  <c:v>401.530000000006</c:v>
                </c:pt>
                <c:pt idx="4">
                  <c:v>144797.4</c:v>
                </c:pt>
                <c:pt idx="5">
                  <c:v>652415.07999999996</c:v>
                </c:pt>
                <c:pt idx="6">
                  <c:v>27790.66</c:v>
                </c:pt>
                <c:pt idx="7">
                  <c:v>507467.89</c:v>
                </c:pt>
                <c:pt idx="8">
                  <c:v>241353.12</c:v>
                </c:pt>
                <c:pt idx="9">
                  <c:v>95261.1</c:v>
                </c:pt>
                <c:pt idx="10">
                  <c:v>197723.18</c:v>
                </c:pt>
                <c:pt idx="11">
                  <c:v>175247.34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7D-4A44-A51C-2556B5687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900"/>
                  <a:t>EBITDA</a:t>
                </a:r>
                <a:r>
                  <a:rPr lang="en-AU" sz="900" baseline="0"/>
                  <a:t> $(M)</a:t>
                </a:r>
                <a:endParaRPr lang="en-AU" sz="900"/>
              </a:p>
            </c:rich>
          </c:tx>
          <c:layout>
            <c:manualLayout>
              <c:xMode val="edge"/>
              <c:yMode val="edge"/>
              <c:x val="5.9027777777777776E-2"/>
              <c:y val="0.444827004366710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Production Cost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&quot;$&quot;#,#00,\ &quot;T&quot;;[Red]\-&quot;$&quot;0,,\ &quot;T&quot;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EBIT!$C$26:$N$26</c:f>
              <c:numCache>
                <c:formatCode>"$"#,##0.00;[Red]\-"$"#,##0.00</c:formatCode>
                <c:ptCount val="12"/>
                <c:pt idx="0">
                  <c:v>258062.94</c:v>
                </c:pt>
                <c:pt idx="1">
                  <c:v>270136.06</c:v>
                </c:pt>
                <c:pt idx="2">
                  <c:v>282209.18</c:v>
                </c:pt>
                <c:pt idx="3">
                  <c:v>273694.15999999997</c:v>
                </c:pt>
                <c:pt idx="4">
                  <c:v>254768.5</c:v>
                </c:pt>
                <c:pt idx="5">
                  <c:v>1009744.7999999999</c:v>
                </c:pt>
                <c:pt idx="6">
                  <c:v>1009744.7999999999</c:v>
                </c:pt>
                <c:pt idx="7">
                  <c:v>1563412.8</c:v>
                </c:pt>
                <c:pt idx="8">
                  <c:v>1563412.8</c:v>
                </c:pt>
                <c:pt idx="9">
                  <c:v>257680.14</c:v>
                </c:pt>
                <c:pt idx="10">
                  <c:v>278061.62</c:v>
                </c:pt>
                <c:pt idx="11">
                  <c:v>288252.36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B-5848-8363-597E8E2F8078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&quot;$&quot;#,\ &quot;T&quot;;[Red]\-&quot;$&quot;#,\ &quot;T&quot;" sourceLinked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EBIT!$C$57:$N$57</c:f>
              <c:numCache>
                <c:formatCode>"$"#,##0.00;[Red]\-"$"#,##0.00</c:formatCode>
                <c:ptCount val="12"/>
                <c:pt idx="0">
                  <c:v>125993.22</c:v>
                </c:pt>
                <c:pt idx="1">
                  <c:v>75075.8</c:v>
                </c:pt>
                <c:pt idx="2">
                  <c:v>44153.440000000002</c:v>
                </c:pt>
                <c:pt idx="3">
                  <c:v>71345.01999999999</c:v>
                </c:pt>
                <c:pt idx="4">
                  <c:v>-20479.969999999998</c:v>
                </c:pt>
                <c:pt idx="5">
                  <c:v>9632.59</c:v>
                </c:pt>
                <c:pt idx="6">
                  <c:v>476546.05</c:v>
                </c:pt>
                <c:pt idx="7">
                  <c:v>464219.42</c:v>
                </c:pt>
                <c:pt idx="8">
                  <c:v>221113.88999999998</c:v>
                </c:pt>
                <c:pt idx="9">
                  <c:v>224277.79</c:v>
                </c:pt>
                <c:pt idx="10">
                  <c:v>263709.95</c:v>
                </c:pt>
                <c:pt idx="11">
                  <c:v>-77601.91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B-5848-8363-597E8E2F8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  <c:min val="-1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,,\ &quot;M&quot;;[Red]\-&quot;$&quot;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Rolling Year-to-Date</a:t>
            </a:r>
            <a:r>
              <a:rPr lang="en-AU" sz="1200" b="1" baseline="0"/>
              <a:t> Cost to Produce per MegaLitre ($/Mega-Litre) Actual 2013-Jul to 2014-Jun Versus 2014-2015 Forecast [Overall]</a:t>
            </a:r>
            <a:endParaRPr lang="en-AU" sz="1200" b="1"/>
          </a:p>
        </c:rich>
      </c:tx>
      <c:layout>
        <c:manualLayout>
          <c:xMode val="edge"/>
          <c:yMode val="edge"/>
          <c:x val="0.117083292750177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FFFFF">
                  <a:lumMod val="85000"/>
                </a:srgbClr>
              </a:solidFill>
            </a:ln>
            <a:effectLst/>
          </c:spPr>
          <c:cat>
            <c:strRef>
              <c:f>'Cost to Produce Forecast'!$C$37:$N$37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Forecast'!$C$12:$N$12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5-7343-8C43-14F291C22B2E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 Forecast'!$C$37:$N$37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Forecast'!$C$45:$N$45</c:f>
              <c:numCache>
                <c:formatCode>"$"#,##0.00;[Red]\-"$"#,##0.00</c:formatCode>
                <c:ptCount val="12"/>
                <c:pt idx="0">
                  <c:v>32.166874839461016</c:v>
                </c:pt>
                <c:pt idx="1">
                  <c:v>34.940620324005174</c:v>
                </c:pt>
                <c:pt idx="2">
                  <c:v>36.103853687078633</c:v>
                </c:pt>
                <c:pt idx="3">
                  <c:v>37.282050153206406</c:v>
                </c:pt>
                <c:pt idx="4">
                  <c:v>39.884363986521748</c:v>
                </c:pt>
                <c:pt idx="5">
                  <c:v>38.300042746141727</c:v>
                </c:pt>
                <c:pt idx="6">
                  <c:v>36.541256402180366</c:v>
                </c:pt>
                <c:pt idx="7">
                  <c:v>35.293373397170726</c:v>
                </c:pt>
                <c:pt idx="8">
                  <c:v>34.039621648324427</c:v>
                </c:pt>
                <c:pt idx="9">
                  <c:v>33.655504723210541</c:v>
                </c:pt>
                <c:pt idx="10">
                  <c:v>33.708934180151729</c:v>
                </c:pt>
                <c:pt idx="11">
                  <c:v>33.231002866599709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5-7343-8C43-14F291C22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FFFF">
                  <a:lumMod val="85000"/>
                </a:srgbClr>
              </a:solidFill>
              <a:ln>
                <a:solidFill>
                  <a:srgbClr val="FFFFFF">
                    <a:lumMod val="65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Forecast'!$C$12:$N$12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15-7343-8C43-14F291C22B2E}"/>
            </c:ext>
          </c:extLst>
        </c:ser>
        <c:ser>
          <c:idx val="3"/>
          <c:order val="3"/>
          <c:tx>
            <c:v>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Forecast'!$C$45:$N$45</c:f>
              <c:numCache>
                <c:formatCode>"$"#,##0.00;[Red]\-"$"#,##0.00</c:formatCode>
                <c:ptCount val="12"/>
                <c:pt idx="0">
                  <c:v>32.166874839461016</c:v>
                </c:pt>
                <c:pt idx="1">
                  <c:v>34.940620324005174</c:v>
                </c:pt>
                <c:pt idx="2">
                  <c:v>36.103853687078633</c:v>
                </c:pt>
                <c:pt idx="3">
                  <c:v>37.282050153206406</c:v>
                </c:pt>
                <c:pt idx="4">
                  <c:v>39.884363986521748</c:v>
                </c:pt>
                <c:pt idx="5">
                  <c:v>38.300042746141727</c:v>
                </c:pt>
                <c:pt idx="6">
                  <c:v>36.541256402180366</c:v>
                </c:pt>
                <c:pt idx="7">
                  <c:v>35.293373397170726</c:v>
                </c:pt>
                <c:pt idx="8">
                  <c:v>34.039621648324427</c:v>
                </c:pt>
                <c:pt idx="9">
                  <c:v>33.655504723210541</c:v>
                </c:pt>
                <c:pt idx="10">
                  <c:v>33.708934180151729</c:v>
                </c:pt>
                <c:pt idx="11">
                  <c:v>33.231002866599709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15-7343-8C43-14F291C22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0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3752745139441353"/>
          <c:y val="0.24686159769159938"/>
          <c:w val="0.21935426689521206"/>
          <c:h val="5.2361296217797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1T14:17:22.561" idx="5">
    <p:pos x="10" y="10"/>
    <p:text>8-Create a slide highlighting the overall Variance via a Stacked Column Chart
(or similar) which highlights the difference between 2013-2014 Actuals
versus the variance between 2014-2015 Forecast ( i.e. Take the 2014-2015
Forecast $/ML and subtract this from the 2013-2014 Actuals $/ML ).
● Create a headline highlighting the overall Variance situation
based on the 2013-14 Actuals vs. the 2014-2015 Forecast
● Using the Variance Template, highlight the overall Variances
comparing 2013-2014 Actuals on a $/ML basis versus the
2014-2015 Forecast on a $/ML basis (refer to the template for
clarity regarding what this may look like) 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22:16:53.218" idx="3">
    <p:pos x="10" y="10"/>
    <p:text>4-Create a slide highlighting the overall Revenue showing the comparison
between 2013-2014 Actuals vs. the 2014-2015 Forecast
○ Create a headline highlighting the Revenue situation based on
the 2013-14 Actuals vs. the 2014-15 Forecast
1 slide 
○ Using the Revenue Template, highlight the overall Revenue
figures comparing 2013-2014 Actuals vs. the 2014-2015
Forecast
○ Include two to three insights explaining the discrepancy
between Actuals and Forecast for Revenue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1T13:42:35.847" idx="4">
    <p:pos x="5348" y="1158"/>
    <p:text>5.1Create a slide highlighting the overall COGS showing the comparison
between 2013-2014 Actuals vs. the 2014-2015 Forecast
● Create a headline highlighting the COGS situation based on the
2013-14 Actuals vs. the 2014-15 Forecast
● Using the Revenue Template, highlight the overall COGS figures
comparing 2013-2014 Actuals vs. the 2014-2015 Forecast
● Include two to three insights explaining the discrepancy
between Actuals and Forecast for COG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3:51:30.607" idx="2">
    <p:pos x="10" y="10"/>
    <p:text>1-Executive headline summarizing the Cost-to-Produce Story
when comparing 2013-2014 vs. 2014-2015
● Monthly comparison of the rolling Cost-to-Produce (July 2013
– June 2014 Cost-to-Produce vs. July 2014 – June 2015
Cost-to-Produce)
● A section including “Key Insights” summarizing actions that an
executive could take based on your analysis of the Cost-to-Produce Business Situation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1T22:08:31.462" idx="6">
    <p:pos x="10" y="10"/>
    <p:text>6-Create a slide highlighting the overall Operating Expenses situation showing
the comparison between 2013-2014 Actuals vs the 2014-2015 Forecast
● Create a headline highlighting the overall Operating Expenses
based on the 2013-14 Actuals vs. the 2014-15 Forecast
● Using the Revenue Template, highlight the overall Operating
Expenses comparing 2013-2014 Actuals vs. the 2014-2015
Forecast
● Include two to three insights explaining the discrepancy
between Actuals and Forecast for overall Expenses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3:50:27.418" idx="1">
    <p:pos x="10" y="10"/>
    <p:text>3-Create a slide highlighting the overall EBIT showing the comparison between
2013-2014 Actuals vs the 2014-2015 Forecast
○ Create a headline highlighting the EBIT situation based on the
2013-14 Actuals vs. the 2014-15 Forecast
○ Using the EBIT Template, highlight the overall Revenue, COGS
and Operational Expenses Variances 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0.57081</cdr:x>
      <cdr:y>0.21541</cdr:y>
    </cdr:from>
    <cdr:to>
      <cdr:x>0.98477</cdr:x>
      <cdr:y>0.8499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DE525F1-F8BC-E441-8476-D461F476CB0B}"/>
            </a:ext>
          </a:extLst>
        </cdr:cNvPr>
        <cdr:cNvSpPr txBox="1"/>
      </cdr:nvSpPr>
      <cdr:spPr>
        <a:xfrm xmlns:a="http://schemas.openxmlformats.org/drawingml/2006/main">
          <a:off x="4863599" y="912301"/>
          <a:ext cx="3527127" cy="268712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85000"/>
            <a:alpha val="20000"/>
          </a:schemeClr>
        </a:solidFill>
        <a:ln xmlns:a="http://schemas.openxmlformats.org/drawingml/2006/main">
          <a:solidFill>
            <a:schemeClr val="accent5">
              <a:lumMod val="60000"/>
              <a:lumOff val="40000"/>
            </a:schemeClr>
          </a:solidFill>
          <a:prstDash val="sysDash"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talked in the last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6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47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6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2-Create a slide highlighting the overall Cost-Curve showing the Cost-to-Produce for both July 2013 – June 2014 alongside the July 2014 – June 2015 Cost-to-Produce figures along with the respective weighted $/ML prices. ● Create a headline highlighting your recommendations for the most cost-effective economic dispatch of the units based on the $/ML price ● Plot the overall Cost-Curve for July 2013-2014 through to July 2014-2015 ● Ensure that the Cost-Curve is arranged from least expensive to most expensive (use the provided exemplar as a guide) ● Calculate the $/ML price for both 2013-2014 data (which has been provided) as well as the 2014-2015 $/ML market data (as per the Economics OWM Data) and plot this in the Cost-Curve Note: You can create the Cost-Curve in Tableau but this will be very time consuming and is not recommended. If you’d like to learn more, check out </a:t>
            </a:r>
            <a:endParaRPr dirty="0"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7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1-Earnings Before Interest, Taxes, Depreciation, and Amortization – EBITDA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947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Overall Operating Expenses : Production Costs + Other Production Costs + Overheads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36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67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0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14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chart" Target="../charts/chart1.xml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chart" Target="../charts/chart5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EC9F8-7BB1-DF47-B893-D6F2BD8414C0}"/>
              </a:ext>
            </a:extLst>
          </p:cNvPr>
          <p:cNvSpPr/>
          <p:nvPr/>
        </p:nvSpPr>
        <p:spPr>
          <a:xfrm>
            <a:off x="0" y="5288280"/>
            <a:ext cx="9144000" cy="1569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92C64-E2DE-2B45-BEDD-06ADE602A13D}"/>
              </a:ext>
            </a:extLst>
          </p:cNvPr>
          <p:cNvSpPr txBox="1"/>
          <p:nvPr/>
        </p:nvSpPr>
        <p:spPr>
          <a:xfrm>
            <a:off x="243840" y="1691640"/>
            <a:ext cx="879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Southern Water Corp. 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F8273-E45C-A04B-A3EA-2DFEAF6C4184}"/>
              </a:ext>
            </a:extLst>
          </p:cNvPr>
          <p:cNvSpPr txBox="1"/>
          <p:nvPr/>
        </p:nvSpPr>
        <p:spPr>
          <a:xfrm>
            <a:off x="0" y="5765363"/>
            <a:ext cx="455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Presenting: Michelle Stevens</a:t>
            </a:r>
          </a:p>
        </p:txBody>
      </p:sp>
    </p:spTree>
    <p:extLst>
      <p:ext uri="{BB962C8B-B14F-4D97-AF65-F5344CB8AC3E}">
        <p14:creationId xmlns:p14="http://schemas.microsoft.com/office/powerpoint/2010/main" val="150082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04968" y="106874"/>
            <a:ext cx="8761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Revenue Analysis: Financials</a:t>
            </a:r>
            <a:endParaRPr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757832"/>
              </p:ext>
            </p:extLst>
          </p:nvPr>
        </p:nvGraphicFramePr>
        <p:xfrm>
          <a:off x="217110" y="638707"/>
          <a:ext cx="8537146" cy="214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DD2B0B-43D2-DE4E-AE3C-6AB38BC76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452158"/>
              </p:ext>
            </p:extLst>
          </p:nvPr>
        </p:nvGraphicFramePr>
        <p:xfrm>
          <a:off x="104969" y="3361544"/>
          <a:ext cx="2683201" cy="291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6C61CB-9D39-DC4E-97AE-DBF6366F6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631932"/>
              </p:ext>
            </p:extLst>
          </p:nvPr>
        </p:nvGraphicFramePr>
        <p:xfrm>
          <a:off x="2788170" y="3361545"/>
          <a:ext cx="2958195" cy="291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5E4D11-AAE7-B644-9767-8CCC3A54F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431473"/>
              </p:ext>
            </p:extLst>
          </p:nvPr>
        </p:nvGraphicFramePr>
        <p:xfrm>
          <a:off x="5711175" y="3429000"/>
          <a:ext cx="3033185" cy="291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5545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5" y="75432"/>
            <a:ext cx="8761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05997"/>
              </p:ext>
            </p:extLst>
          </p:nvPr>
        </p:nvGraphicFramePr>
        <p:xfrm>
          <a:off x="191286" y="458824"/>
          <a:ext cx="8761428" cy="2314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8CA5A4-7591-7542-9CD0-B7A4789D6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2870"/>
              </p:ext>
            </p:extLst>
          </p:nvPr>
        </p:nvGraphicFramePr>
        <p:xfrm>
          <a:off x="178374" y="3552668"/>
          <a:ext cx="2954570" cy="266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A05D94-941D-584A-99AF-840522B22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891145"/>
              </p:ext>
            </p:extLst>
          </p:nvPr>
        </p:nvGraphicFramePr>
        <p:xfrm>
          <a:off x="3142184" y="3552668"/>
          <a:ext cx="3078734" cy="289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4A12DD-2A82-C44F-B49F-10AE10ED0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902845"/>
              </p:ext>
            </p:extLst>
          </p:nvPr>
        </p:nvGraphicFramePr>
        <p:xfrm>
          <a:off x="5842963" y="3540124"/>
          <a:ext cx="3122663" cy="266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638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202AB-4147-134D-997C-F06E242E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988"/>
            <a:ext cx="8991600" cy="4826000"/>
          </a:xfrm>
          <a:prstGeom prst="rect">
            <a:avLst/>
          </a:prstGeom>
        </p:spPr>
      </p:pic>
      <p:sp>
        <p:nvSpPr>
          <p:cNvPr id="17" name="Google Shape;67;p2">
            <a:extLst>
              <a:ext uri="{FF2B5EF4-FFF2-40B4-BE49-F238E27FC236}">
                <a16:creationId xmlns:a16="http://schemas.microsoft.com/office/drawing/2014/main" id="{7707DE3E-E9A0-8740-971F-958902B46D83}"/>
              </a:ext>
            </a:extLst>
          </p:cNvPr>
          <p:cNvSpPr txBox="1"/>
          <p:nvPr/>
        </p:nvSpPr>
        <p:spPr>
          <a:xfrm>
            <a:off x="171604" y="1070879"/>
            <a:ext cx="7243336" cy="18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97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sp>
        <p:nvSpPr>
          <p:cNvPr id="18" name="Google Shape;66;p2">
            <a:extLst>
              <a:ext uri="{FF2B5EF4-FFF2-40B4-BE49-F238E27FC236}">
                <a16:creationId xmlns:a16="http://schemas.microsoft.com/office/drawing/2014/main" id="{4466D84C-063B-584B-904F-29C57D10E413}"/>
              </a:ext>
            </a:extLst>
          </p:cNvPr>
          <p:cNvSpPr/>
          <p:nvPr/>
        </p:nvSpPr>
        <p:spPr>
          <a:xfrm>
            <a:off x="8374282" y="826676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5;p2">
            <a:extLst>
              <a:ext uri="{FF2B5EF4-FFF2-40B4-BE49-F238E27FC236}">
                <a16:creationId xmlns:a16="http://schemas.microsoft.com/office/drawing/2014/main" id="{797A8F01-F963-B44C-A4FF-C67D42B608B1}"/>
              </a:ext>
            </a:extLst>
          </p:cNvPr>
          <p:cNvSpPr/>
          <p:nvPr/>
        </p:nvSpPr>
        <p:spPr>
          <a:xfrm>
            <a:off x="7362574" y="842762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3;p2">
            <a:extLst>
              <a:ext uri="{FF2B5EF4-FFF2-40B4-BE49-F238E27FC236}">
                <a16:creationId xmlns:a16="http://schemas.microsoft.com/office/drawing/2014/main" id="{B1F500E2-3ED7-CD46-8709-E22711B95B4B}"/>
              </a:ext>
            </a:extLst>
          </p:cNvPr>
          <p:cNvSpPr/>
          <p:nvPr/>
        </p:nvSpPr>
        <p:spPr>
          <a:xfrm>
            <a:off x="8143598" y="826676"/>
            <a:ext cx="170516" cy="184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4;p2">
            <a:extLst>
              <a:ext uri="{FF2B5EF4-FFF2-40B4-BE49-F238E27FC236}">
                <a16:creationId xmlns:a16="http://schemas.microsoft.com/office/drawing/2014/main" id="{B70D8D1D-5C51-F349-B52E-5E83CD8EC3D1}"/>
              </a:ext>
            </a:extLst>
          </p:cNvPr>
          <p:cNvSpPr/>
          <p:nvPr/>
        </p:nvSpPr>
        <p:spPr>
          <a:xfrm flipV="1">
            <a:off x="7064131" y="807342"/>
            <a:ext cx="170515" cy="184141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6;p2">
            <a:extLst>
              <a:ext uri="{FF2B5EF4-FFF2-40B4-BE49-F238E27FC236}">
                <a16:creationId xmlns:a16="http://schemas.microsoft.com/office/drawing/2014/main" id="{8B9B4C5C-57CA-784F-B368-9B4831BCF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604" y="377390"/>
            <a:ext cx="8626171" cy="45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detailed Revenue Variance displayed that $122M Revenue decrease and $142 cost increase contributed to the $265M EBIT 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Action Button: Forward or Next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16F4221-619D-D440-92F9-1DE022519B51}"/>
              </a:ext>
            </a:extLst>
          </p:cNvPr>
          <p:cNvSpPr/>
          <p:nvPr/>
        </p:nvSpPr>
        <p:spPr>
          <a:xfrm>
            <a:off x="1764631" y="2053389"/>
            <a:ext cx="352927" cy="240632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838BDC-F45B-7345-B762-F161D1A319FF}"/>
              </a:ext>
            </a:extLst>
          </p:cNvPr>
          <p:cNvSpPr/>
          <p:nvPr/>
        </p:nvSpPr>
        <p:spPr>
          <a:xfrm>
            <a:off x="1796715" y="2940272"/>
            <a:ext cx="352927" cy="240632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564997D-9094-764B-B57F-7AC3CBFC4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708419"/>
              </p:ext>
            </p:extLst>
          </p:nvPr>
        </p:nvGraphicFramePr>
        <p:xfrm>
          <a:off x="780047" y="1214931"/>
          <a:ext cx="7583905" cy="234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D03478-24C2-824F-9C5E-15A7711A70B4}"/>
              </a:ext>
            </a:extLst>
          </p:cNvPr>
          <p:cNvCxnSpPr>
            <a:cxnSpLocks/>
          </p:cNvCxnSpPr>
          <p:nvPr/>
        </p:nvCxnSpPr>
        <p:spPr>
          <a:xfrm>
            <a:off x="0" y="96305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FC9DC5-6088-0842-878F-34D201542B48}"/>
              </a:ext>
            </a:extLst>
          </p:cNvPr>
          <p:cNvSpPr txBox="1"/>
          <p:nvPr/>
        </p:nvSpPr>
        <p:spPr>
          <a:xfrm>
            <a:off x="501041" y="162838"/>
            <a:ext cx="8054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The major maintenance events forecasted for 2014 caused a negative impact on the forecast revenue, $122M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3F5C753-35BB-C24D-BD9E-9853C6015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835110"/>
              </p:ext>
            </p:extLst>
          </p:nvPr>
        </p:nvGraphicFramePr>
        <p:xfrm>
          <a:off x="0" y="3993308"/>
          <a:ext cx="3100137" cy="264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EEE7C9C-D79F-E142-9A3B-6C05A5196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5145"/>
              </p:ext>
            </p:extLst>
          </p:nvPr>
        </p:nvGraphicFramePr>
        <p:xfrm>
          <a:off x="3015917" y="3931753"/>
          <a:ext cx="3100137" cy="2510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4E033A6-2398-E14D-880D-DEA940D51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449966"/>
              </p:ext>
            </p:extLst>
          </p:nvPr>
        </p:nvGraphicFramePr>
        <p:xfrm>
          <a:off x="6116054" y="3993308"/>
          <a:ext cx="2867526" cy="264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Action Button: Forward or Next 2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0EAC973-C961-C244-91B4-5CE483297E69}"/>
              </a:ext>
            </a:extLst>
          </p:cNvPr>
          <p:cNvSpPr/>
          <p:nvPr/>
        </p:nvSpPr>
        <p:spPr>
          <a:xfrm>
            <a:off x="8630653" y="6545083"/>
            <a:ext cx="352927" cy="240632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3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D6B-5F79-DA43-941F-9717306E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6" y="234865"/>
            <a:ext cx="8794114" cy="1368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Four Month Maintenance cost have increase significantly which will reduce water production and increase production costs on a per liter basis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Average (Increased Cost) difference of $1.2M specially during Sep - March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CFDB93-8154-4B01-AB5F-C25C15909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835983"/>
              </p:ext>
            </p:extLst>
          </p:nvPr>
        </p:nvGraphicFramePr>
        <p:xfrm>
          <a:off x="654050" y="1267937"/>
          <a:ext cx="7835900" cy="216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44744-58F5-1444-8182-AD5FD728A2E4}"/>
              </a:ext>
            </a:extLst>
          </p:cNvPr>
          <p:cNvCxnSpPr>
            <a:cxnSpLocks/>
          </p:cNvCxnSpPr>
          <p:nvPr/>
        </p:nvCxnSpPr>
        <p:spPr>
          <a:xfrm>
            <a:off x="0" y="121981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AD2AE8-F5D7-C14F-B4C9-BCA0B4054FD6}"/>
              </a:ext>
            </a:extLst>
          </p:cNvPr>
          <p:cNvSpPr/>
          <p:nvPr/>
        </p:nvSpPr>
        <p:spPr>
          <a:xfrm>
            <a:off x="2550696" y="1827516"/>
            <a:ext cx="4074694" cy="136845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E4B97A-E61A-4A48-8E98-B32D30D4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987174"/>
              </p:ext>
            </p:extLst>
          </p:nvPr>
        </p:nvGraphicFramePr>
        <p:xfrm>
          <a:off x="0" y="4057723"/>
          <a:ext cx="3497179" cy="256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DB0F5C-DA1A-6E41-B062-B79BA489B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539562"/>
              </p:ext>
            </p:extLst>
          </p:nvPr>
        </p:nvGraphicFramePr>
        <p:xfrm>
          <a:off x="3349124" y="3873239"/>
          <a:ext cx="2871536" cy="274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A6FFFDE-3C98-1D4E-8E19-CA58E1FB8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649552"/>
              </p:ext>
            </p:extLst>
          </p:nvPr>
        </p:nvGraphicFramePr>
        <p:xfrm>
          <a:off x="6097524" y="3767353"/>
          <a:ext cx="2871536" cy="2961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Action Button: Forward or Next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664D564-E462-F14D-82EE-8C8EFE30D6E1}"/>
              </a:ext>
            </a:extLst>
          </p:cNvPr>
          <p:cNvSpPr/>
          <p:nvPr/>
        </p:nvSpPr>
        <p:spPr>
          <a:xfrm>
            <a:off x="8644541" y="6502819"/>
            <a:ext cx="352927" cy="240632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F6C233-E12D-4A7E-8357-43E011231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893833"/>
              </p:ext>
            </p:extLst>
          </p:nvPr>
        </p:nvGraphicFramePr>
        <p:xfrm>
          <a:off x="329784" y="945821"/>
          <a:ext cx="8439462" cy="262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59B4AF-B716-4E48-801E-F703705C891D}"/>
              </a:ext>
            </a:extLst>
          </p:cNvPr>
          <p:cNvSpPr txBox="1"/>
          <p:nvPr/>
        </p:nvSpPr>
        <p:spPr>
          <a:xfrm>
            <a:off x="329784" y="134911"/>
            <a:ext cx="84394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From the Rolling Year to date, Cost to produce Evidences an average monthly growth of 3%(Forecast) , At the current trajectory, growing in Average  $1,68($/Mega-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Litre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)  every month (Forecast)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D41B52-BD89-D643-9D66-CF1114B12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163679"/>
              </p:ext>
            </p:extLst>
          </p:nvPr>
        </p:nvGraphicFramePr>
        <p:xfrm>
          <a:off x="-94746" y="3806804"/>
          <a:ext cx="3365148" cy="276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A4C2FFB-34AF-5B47-AB1A-6A99C5881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07736"/>
              </p:ext>
            </p:extLst>
          </p:nvPr>
        </p:nvGraphicFramePr>
        <p:xfrm>
          <a:off x="3058136" y="3656900"/>
          <a:ext cx="3365149" cy="3064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37E056-9A17-024C-877A-19438F734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36221"/>
              </p:ext>
            </p:extLst>
          </p:nvPr>
        </p:nvGraphicFramePr>
        <p:xfrm>
          <a:off x="6211019" y="3618784"/>
          <a:ext cx="2813058" cy="3064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B19B42-450F-3D45-AD1B-56C930D0039E}"/>
              </a:ext>
            </a:extLst>
          </p:cNvPr>
          <p:cNvCxnSpPr>
            <a:cxnSpLocks/>
          </p:cNvCxnSpPr>
          <p:nvPr/>
        </p:nvCxnSpPr>
        <p:spPr>
          <a:xfrm>
            <a:off x="0" y="825970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COST CURVE</a:t>
            </a:r>
          </a:p>
        </p:txBody>
      </p:sp>
      <p:sp>
        <p:nvSpPr>
          <p:cNvPr id="164" name="Google Shape;164;p4"/>
          <p:cNvSpPr txBox="1"/>
          <p:nvPr/>
        </p:nvSpPr>
        <p:spPr>
          <a:xfrm>
            <a:off x="0" y="1952098"/>
            <a:ext cx="91440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Cost Curve Highlighting Cost to Produce versus Market Price</a:t>
            </a:r>
            <a:endParaRPr sz="1600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225200" y="438983"/>
            <a:ext cx="86899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From the following Cost-Curve, we can see that it would make sense to dispatch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, for being over the average evaluated into the Market price and in respect to the Overall Weighted $/Mega-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Litre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Surjek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has 48% higher price in compare to the others. </a:t>
            </a:r>
            <a:endParaRPr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224888-E423-B14E-8A2A-9C1347437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258999"/>
              </p:ext>
            </p:extLst>
          </p:nvPr>
        </p:nvGraphicFramePr>
        <p:xfrm>
          <a:off x="262777" y="2143496"/>
          <a:ext cx="8689939" cy="4054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9B874-C917-724C-93BC-772228B73A52}"/>
              </a:ext>
            </a:extLst>
          </p:cNvPr>
          <p:cNvCxnSpPr>
            <a:cxnSpLocks/>
          </p:cNvCxnSpPr>
          <p:nvPr/>
        </p:nvCxnSpPr>
        <p:spPr>
          <a:xfrm>
            <a:off x="0" y="1070388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2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28618"/>
              </p:ext>
            </p:extLst>
          </p:nvPr>
        </p:nvGraphicFramePr>
        <p:xfrm>
          <a:off x="110260" y="1239238"/>
          <a:ext cx="8794114" cy="2664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C2AFF8-474D-4C3B-8C9B-A4B64DF50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295073"/>
              </p:ext>
            </p:extLst>
          </p:nvPr>
        </p:nvGraphicFramePr>
        <p:xfrm>
          <a:off x="0" y="3972669"/>
          <a:ext cx="3087973" cy="3038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903A3D9-F465-4CC3-88E0-E93F33518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234514"/>
              </p:ext>
            </p:extLst>
          </p:nvPr>
        </p:nvGraphicFramePr>
        <p:xfrm>
          <a:off x="2963330" y="3972668"/>
          <a:ext cx="3087974" cy="296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69FB0BF-1EAB-401B-83CC-B43A1AB9F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445737"/>
              </p:ext>
            </p:extLst>
          </p:nvPr>
        </p:nvGraphicFramePr>
        <p:xfrm>
          <a:off x="5951095" y="3972668"/>
          <a:ext cx="3267856" cy="296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1F725EB-9E75-2A4B-959D-8B868B8BE6BD}"/>
              </a:ext>
            </a:extLst>
          </p:cNvPr>
          <p:cNvSpPr txBox="1"/>
          <p:nvPr/>
        </p:nvSpPr>
        <p:spPr>
          <a:xfrm>
            <a:off x="4872625" y="1778696"/>
            <a:ext cx="3933172" cy="1866378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165F91-87A4-1B42-BCDA-04126DCF1E38}"/>
              </a:ext>
            </a:extLst>
          </p:cNvPr>
          <p:cNvCxnSpPr>
            <a:cxnSpLocks/>
          </p:cNvCxnSpPr>
          <p:nvPr/>
        </p:nvCxnSpPr>
        <p:spPr>
          <a:xfrm>
            <a:off x="0" y="1070388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9F3307-AD8A-6140-BADE-6D64ACE5B22A}"/>
              </a:ext>
            </a:extLst>
          </p:cNvPr>
          <p:cNvSpPr txBox="1"/>
          <p:nvPr/>
        </p:nvSpPr>
        <p:spPr>
          <a:xfrm>
            <a:off x="0" y="17843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2015 Forecast had the EBITDA added up to $40M total (July-Dec/2014)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Forecast 2014-2015, will finish $9M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posivite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↑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16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0D87-0860-1347-A2EE-E8C63EA2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43" y="107275"/>
            <a:ext cx="8794114" cy="6842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158% Cost Increase Forecast 2014-2015 in Compare to the Actuals 2013-2014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4B8B-9CEC-4640-B3BB-1858748B8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96380F-BE4E-1D42-8AF4-882BC9725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128162"/>
              </p:ext>
            </p:extLst>
          </p:nvPr>
        </p:nvGraphicFramePr>
        <p:xfrm>
          <a:off x="277743" y="1488804"/>
          <a:ext cx="8520480" cy="444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8ECA99-50CE-5748-9B03-1896E09F2E51}"/>
              </a:ext>
            </a:extLst>
          </p:cNvPr>
          <p:cNvCxnSpPr>
            <a:cxnSpLocks/>
          </p:cNvCxnSpPr>
          <p:nvPr/>
        </p:nvCxnSpPr>
        <p:spPr>
          <a:xfrm>
            <a:off x="0" y="126793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8B59D3-14CA-0C4F-BC62-6C476444F45E}"/>
              </a:ext>
            </a:extLst>
          </p:cNvPr>
          <p:cNvSpPr txBox="1"/>
          <p:nvPr/>
        </p:nvSpPr>
        <p:spPr>
          <a:xfrm>
            <a:off x="191479" y="345055"/>
            <a:ext cx="852048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82" b="1" dirty="0">
                <a:solidFill>
                  <a:schemeClr val="accent6">
                    <a:lumMod val="75000"/>
                  </a:schemeClr>
                </a:solidFill>
              </a:rPr>
              <a:t>Totalizing the Expenses  difference of a growth of $145M</a:t>
            </a:r>
            <a:br>
              <a:rPr lang="en-US" sz="1482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DE347-F192-4940-B4C1-F9648FD81A68}"/>
              </a:ext>
            </a:extLst>
          </p:cNvPr>
          <p:cNvSpPr txBox="1"/>
          <p:nvPr/>
        </p:nvSpPr>
        <p:spPr>
          <a:xfrm>
            <a:off x="191479" y="660041"/>
            <a:ext cx="8194374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$110M Cost Difference in 2014  to 2015 Cause by the upcoming major maintenance events forecasted for 2014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3C2AFF8-474D-4C3B-8C9B-A4B64DF50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853907"/>
              </p:ext>
            </p:extLst>
          </p:nvPr>
        </p:nvGraphicFramePr>
        <p:xfrm>
          <a:off x="131389" y="3428998"/>
          <a:ext cx="2981057" cy="296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903A3D9-F465-4CC3-88E0-E93F33518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863039"/>
              </p:ext>
            </p:extLst>
          </p:nvPr>
        </p:nvGraphicFramePr>
        <p:xfrm>
          <a:off x="3104953" y="3428999"/>
          <a:ext cx="2981058" cy="312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69FB0BF-1EAB-401B-83CC-B43A1AB9F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680429"/>
              </p:ext>
            </p:extLst>
          </p:nvPr>
        </p:nvGraphicFramePr>
        <p:xfrm>
          <a:off x="5981076" y="3428998"/>
          <a:ext cx="2981058" cy="312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Google Shape;136;p2">
            <a:extLst>
              <a:ext uri="{FF2B5EF4-FFF2-40B4-BE49-F238E27FC236}">
                <a16:creationId xmlns:a16="http://schemas.microsoft.com/office/drawing/2014/main" id="{3B03C70E-6DC7-444D-A8A7-56A4A7C3C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00" y="224209"/>
            <a:ext cx="914399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Overall Forecast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JAN-APR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adds up to </a:t>
            </a:r>
            <a:r>
              <a:rPr lang="en-US" sz="1400" dirty="0">
                <a:solidFill>
                  <a:srgbClr val="FF0000"/>
                </a:solidFill>
              </a:rPr>
              <a:t>-$44M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 contrast to $43M total</a:t>
            </a:r>
            <a:endParaRPr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451320"/>
              </p:ext>
            </p:extLst>
          </p:nvPr>
        </p:nvGraphicFramePr>
        <p:xfrm>
          <a:off x="149901" y="948906"/>
          <a:ext cx="8814216" cy="239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1FF29-0706-3847-B46B-1840727B0C25}"/>
              </a:ext>
            </a:extLst>
          </p:cNvPr>
          <p:cNvCxnSpPr>
            <a:cxnSpLocks/>
          </p:cNvCxnSpPr>
          <p:nvPr/>
        </p:nvCxnSpPr>
        <p:spPr>
          <a:xfrm>
            <a:off x="0" y="794549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9664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991</Words>
  <Application>Microsoft Macintosh PowerPoint</Application>
  <PresentationFormat>On-screen Show (4:3)</PresentationFormat>
  <Paragraphs>135</Paragraphs>
  <Slides>11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Synergy_CF_YNR002</vt:lpstr>
      <vt:lpstr>PowerPoint Presentation</vt:lpstr>
      <vt:lpstr>The detailed Revenue Variance displayed that $122M Revenue decrease and $142 cost increase contributed to the $265M EBIT </vt:lpstr>
      <vt:lpstr>PowerPoint Presentation</vt:lpstr>
      <vt:lpstr>The Four Month Maintenance cost have increase significantly which will reduce water production and increase production costs on a per liter basis  Average (Increased Cost) difference of $1.2M specially during Sep - March  </vt:lpstr>
      <vt:lpstr>PowerPoint Presentation</vt:lpstr>
      <vt:lpstr>COST CURVE</vt:lpstr>
      <vt:lpstr>PowerPoint Presentation</vt:lpstr>
      <vt:lpstr>158% Cost Increase Forecast 2014-2015 in Compare to the Actuals 2013-2014  </vt:lpstr>
      <vt:lpstr> Overall Forecast JAN-APR adds up to -$44M in contrast to $43M total</vt:lpstr>
      <vt:lpstr>Revenue Analysis: Financials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Lucky Dog</cp:lastModifiedBy>
  <cp:revision>82</cp:revision>
  <dcterms:created xsi:type="dcterms:W3CDTF">2019-06-11T08:26:49Z</dcterms:created>
  <dcterms:modified xsi:type="dcterms:W3CDTF">2020-07-27T16:09:38Z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