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1" r:id="rId2"/>
  </p:sldMasterIdLst>
  <p:notesMasterIdLst>
    <p:notesMasterId r:id="rId11"/>
  </p:notesMasterIdLst>
  <p:sldIdLst>
    <p:sldId id="256" r:id="rId3"/>
    <p:sldId id="257" r:id="rId4"/>
    <p:sldId id="259" r:id="rId5"/>
    <p:sldId id="262" r:id="rId6"/>
    <p:sldId id="260" r:id="rId7"/>
    <p:sldId id="264" r:id="rId8"/>
    <p:sldId id="263" r:id="rId9"/>
    <p:sldId id="258" r:id="rId10"/>
  </p:sldIdLst>
  <p:sldSz cx="8961438" cy="6721475"/>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
          <p15:clr>
            <a:srgbClr val="A4A3A4"/>
          </p15:clr>
        </p15:guide>
        <p15:guide id="2" pos="5535">
          <p15:clr>
            <a:srgbClr val="A4A3A4"/>
          </p15:clr>
        </p15:guide>
        <p15:guide id="3" pos="119">
          <p15:clr>
            <a:srgbClr val="A4A3A4"/>
          </p15:clr>
        </p15:guide>
        <p15:guide id="4" pos="3664">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13" roundtripDataSignature="AMtx7mggHTocux73eUUS8qCNXO43N9vIV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94673"/>
  </p:normalViewPr>
  <p:slideViewPr>
    <p:cSldViewPr snapToGrid="0">
      <p:cViewPr varScale="1">
        <p:scale>
          <a:sx n="88" d="100"/>
          <a:sy n="88" d="100"/>
        </p:scale>
        <p:origin x="632" y="176"/>
      </p:cViewPr>
      <p:guideLst>
        <p:guide orient="horz" pos="293"/>
        <p:guide pos="5535"/>
        <p:guide pos="119"/>
        <p:guide pos="366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customschemas.google.com/relationships/presentationmetadata" Target="metadata"/><Relationship Id="rId3" Type="http://schemas.openxmlformats.org/officeDocument/2006/relationships/slide" Target="slides/slide1.xml"/><Relationship Id="rId7" Type="http://schemas.openxmlformats.org/officeDocument/2006/relationships/slide" Target="slides/slide5.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4" name="Google Shape;4;n"/>
          <p:cNvSpPr txBox="1">
            <a:spLocks noGrp="1"/>
          </p:cNvSpPr>
          <p:nvPr>
            <p:ph type="body" idx="1"/>
          </p:nvPr>
        </p:nvSpPr>
        <p:spPr>
          <a:xfrm>
            <a:off x="472065" y="5333979"/>
            <a:ext cx="5859954" cy="1229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30200" algn="l" rtl="0">
              <a:spcBef>
                <a:spcPts val="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sldNum" idx="12"/>
          </p:nvPr>
        </p:nvSpPr>
        <p:spPr>
          <a:xfrm>
            <a:off x="6140848" y="9545294"/>
            <a:ext cx="191168" cy="185676"/>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en-AU"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6" name="Google Shape;6;n"/>
          <p:cNvSpPr txBox="1">
            <a:spLocks noGrp="1"/>
          </p:cNvSpPr>
          <p:nvPr>
            <p:ph type="ftr" idx="11"/>
          </p:nvPr>
        </p:nvSpPr>
        <p:spPr>
          <a:xfrm>
            <a:off x="6331953" y="110938"/>
            <a:ext cx="65" cy="122914"/>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6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38" name="Google Shape;38;p1:notes"/>
          <p:cNvSpPr txBox="1">
            <a:spLocks noGrp="1"/>
          </p:cNvSpPr>
          <p:nvPr>
            <p:ph type="body" idx="1"/>
          </p:nvPr>
        </p:nvSpPr>
        <p:spPr>
          <a:xfrm>
            <a:off x="472065" y="5333978"/>
            <a:ext cx="5859954" cy="24582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39" name="Google Shape;39;p1:notes"/>
          <p:cNvSpPr txBox="1">
            <a:spLocks noGrp="1"/>
          </p:cNvSpPr>
          <p:nvPr>
            <p:ph type="sldNum" idx="12"/>
          </p:nvPr>
        </p:nvSpPr>
        <p:spPr>
          <a:xfrm>
            <a:off x="6245419" y="9545294"/>
            <a:ext cx="86598" cy="18567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 name="Google Shape;46;p3: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6" name="Google Shape;86;p4: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472065" y="5333979"/>
            <a:ext cx="5859954" cy="12291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487363" y="620713"/>
            <a:ext cx="5827712" cy="4370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accent4"/>
            </a:solidFill>
            <a:prstDash val="solid"/>
            <a:miter lim="800000"/>
            <a:headEnd type="none" w="sm" len="sm"/>
            <a:tailEnd type="none" w="sm" len="sm"/>
          </a:ln>
        </p:spPr>
      </p:sp>
      <p:sp>
        <p:nvSpPr>
          <p:cNvPr id="67" name="Google Shape;67;p2:notes"/>
          <p:cNvSpPr txBox="1">
            <a:spLocks noGrp="1"/>
          </p:cNvSpPr>
          <p:nvPr>
            <p:ph type="body" idx="1"/>
          </p:nvPr>
        </p:nvSpPr>
        <p:spPr>
          <a:xfrm>
            <a:off x="472065" y="5333979"/>
            <a:ext cx="5859954" cy="24622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68" name="Google Shape;68;p2:notes"/>
          <p:cNvSpPr txBox="1">
            <a:spLocks noGrp="1"/>
          </p:cNvSpPr>
          <p:nvPr>
            <p:ph type="sldNum" idx="12"/>
          </p:nvPr>
        </p:nvSpPr>
        <p:spPr>
          <a:xfrm>
            <a:off x="6247057" y="9546304"/>
            <a:ext cx="84959" cy="184666"/>
          </a:xfrm>
          <a:prstGeom prst="rect">
            <a:avLst/>
          </a:prstGeom>
          <a:noFill/>
          <a:ln>
            <a:noFill/>
          </a:ln>
        </p:spPr>
        <p:txBody>
          <a:bodyPr spcFirstLastPara="1" wrap="square" lIns="0" tIns="0" rIns="0" bIns="0" anchor="b" anchorCtr="0">
            <a:spAutoFit/>
          </a:bodyPr>
          <a:lstStyle/>
          <a:p>
            <a:pPr marL="0" lvl="0" indent="0" algn="r" rtl="0">
              <a:spcBef>
                <a:spcPts val="0"/>
              </a:spcBef>
              <a:spcAft>
                <a:spcPts val="0"/>
              </a:spcAft>
              <a:buNone/>
            </a:pPr>
            <a:fld id="{00000000-1234-1234-1234-123412341234}" type="slidenum">
              <a:rPr lang="en-AU"/>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vmlDrawing" Target="../drawings/vmlDrawing3.v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3"/>
        <p:cNvGrpSpPr/>
        <p:nvPr/>
      </p:nvGrpSpPr>
      <p:grpSpPr>
        <a:xfrm>
          <a:off x="0" y="0"/>
          <a:ext cx="0" cy="0"/>
          <a:chOff x="0" y="0"/>
          <a:chExt cx="0" cy="0"/>
        </a:xfrm>
      </p:grpSpPr>
      <p:sp>
        <p:nvSpPr>
          <p:cNvPr id="14" name="Google Shape;14;p8"/>
          <p:cNvSpPr/>
          <p:nvPr/>
        </p:nvSpPr>
        <p:spPr>
          <a:xfrm>
            <a:off x="0" y="4630993"/>
            <a:ext cx="8961438" cy="209048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dk1"/>
              </a:solidFill>
              <a:latin typeface="Arial"/>
              <a:ea typeface="Arial"/>
              <a:cs typeface="Arial"/>
              <a:sym typeface="Arial"/>
            </a:endParaRPr>
          </a:p>
        </p:txBody>
      </p:sp>
      <p:graphicFrame>
        <p:nvGraphicFramePr>
          <p:cNvPr id="15" name="Google Shape;15;p8"/>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64" r:id="rId3" imgW="1587" imgH="1587" progId="TCLayout.ActiveDocument.1">
                  <p:embed/>
                </p:oleObj>
              </mc:Choice>
              <mc:Fallback>
                <p:oleObj r:id="rId3" imgW="1587" imgH="1587" progId="TCLayout.ActiveDocument.1">
                  <p:embed/>
                  <p:pic>
                    <p:nvPicPr>
                      <p:cNvPr id="15" name="Google Shape;15;p8"/>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16" name="Google Shape;16;p8"/>
          <p:cNvSpPr txBox="1">
            <a:spLocks noGrp="1"/>
          </p:cNvSpPr>
          <p:nvPr>
            <p:ph type="ctrTitle"/>
          </p:nvPr>
        </p:nvSpPr>
        <p:spPr>
          <a:xfrm>
            <a:off x="233363" y="3475212"/>
            <a:ext cx="7368890" cy="492443"/>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233363" y="4761441"/>
            <a:ext cx="7368890" cy="21544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400">
                <a:latin typeface="Arial"/>
                <a:ea typeface="Arial"/>
                <a:cs typeface="Arial"/>
                <a:sym typeface="Arial"/>
              </a:defRPr>
            </a:lvl1pPr>
            <a:lvl2pPr lvl="1" algn="l">
              <a:spcBef>
                <a:spcPts val="0"/>
              </a:spcBef>
              <a:spcAft>
                <a:spcPts val="0"/>
              </a:spcAft>
              <a:buSzPts val="2250"/>
              <a:buChar char="▪"/>
              <a:defRPr/>
            </a:lvl2pPr>
            <a:lvl3pPr lvl="2" algn="l">
              <a:spcBef>
                <a:spcPts val="0"/>
              </a:spcBef>
              <a:spcAft>
                <a:spcPts val="0"/>
              </a:spcAft>
              <a:buSzPts val="2160"/>
              <a:buChar char="–"/>
              <a:defRPr/>
            </a:lvl3pPr>
            <a:lvl4pPr lvl="3" algn="l">
              <a:spcBef>
                <a:spcPts val="0"/>
              </a:spcBef>
              <a:spcAft>
                <a:spcPts val="0"/>
              </a:spcAft>
              <a:buSzPts val="2160"/>
              <a:buChar char="▫"/>
              <a:defRPr/>
            </a:lvl4pPr>
            <a:lvl5pPr lvl="4" algn="l">
              <a:spcBef>
                <a:spcPts val="0"/>
              </a:spcBef>
              <a:spcAft>
                <a:spcPts val="0"/>
              </a:spcAft>
              <a:buSzPts val="1602"/>
              <a:buChar char="-"/>
              <a:defRPr/>
            </a:lvl5pPr>
            <a:lvl6pPr lvl="5" algn="l">
              <a:spcBef>
                <a:spcPts val="0"/>
              </a:spcBef>
              <a:spcAft>
                <a:spcPts val="0"/>
              </a:spcAft>
              <a:buSzPts val="1602"/>
              <a:buChar char="-"/>
              <a:defRPr/>
            </a:lvl6pPr>
            <a:lvl7pPr lvl="6" algn="l">
              <a:spcBef>
                <a:spcPts val="0"/>
              </a:spcBef>
              <a:spcAft>
                <a:spcPts val="0"/>
              </a:spcAft>
              <a:buSzPts val="1602"/>
              <a:buChar char="-"/>
              <a:defRPr/>
            </a:lvl7pPr>
            <a:lvl8pPr lvl="7" algn="l">
              <a:spcBef>
                <a:spcPts val="0"/>
              </a:spcBef>
              <a:spcAft>
                <a:spcPts val="0"/>
              </a:spcAft>
              <a:buSzPts val="1602"/>
              <a:buChar char="-"/>
              <a:defRPr/>
            </a:lvl8pPr>
            <a:lvl9pPr lvl="8" algn="l">
              <a:spcBef>
                <a:spcPts val="0"/>
              </a:spcBef>
              <a:spcAft>
                <a:spcPts val="0"/>
              </a:spcAft>
              <a:buSzPts val="1602"/>
              <a:buChar char="-"/>
              <a:defRPr/>
            </a:lvl9pPr>
          </a:lstStyle>
          <a:p>
            <a:endParaRPr/>
          </a:p>
        </p:txBody>
      </p:sp>
      <p:sp>
        <p:nvSpPr>
          <p:cNvPr id="18" name="Google Shape;18;p8"/>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pic>
        <p:nvPicPr>
          <p:cNvPr id="19" name="Google Shape;19;p8" descr="https://lh4.googleusercontent.com/Mo5xEJ40kcGhKGf19rqfoefwMDgEDGstwv3C0JMs_Y1J7HXWuY8KuHjIz12F4qpz39l8989Nh5t9fTPG58GPBPEtE9L9dY0nOi1oyFoNENbnqmS8eFn9dFoas4bIwH5xdPoSfddu"/>
          <p:cNvPicPr preferRelativeResize="0"/>
          <p:nvPr/>
        </p:nvPicPr>
        <p:blipFill rotWithShape="1">
          <a:blip r:embed="rId5">
            <a:alphaModFix/>
          </a:blip>
          <a:srcRect/>
          <a:stretch/>
        </p:blipFill>
        <p:spPr>
          <a:xfrm>
            <a:off x="6477666" y="0"/>
            <a:ext cx="2483772" cy="79412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0"/>
        <p:cNvGrpSpPr/>
        <p:nvPr/>
      </p:nvGrpSpPr>
      <p:grpSpPr>
        <a:xfrm>
          <a:off x="0" y="0"/>
          <a:ext cx="0" cy="0"/>
          <a:chOff x="0" y="0"/>
          <a:chExt cx="0" cy="0"/>
        </a:xfrm>
      </p:grpSpPr>
      <p:graphicFrame>
        <p:nvGraphicFramePr>
          <p:cNvPr id="21" name="Google Shape;21;p9"/>
          <p:cNvGraphicFramePr/>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88" r:id="rId3" imgW="1587" imgH="1587" progId="TCLayout.ActiveDocument.1">
                  <p:embed/>
                </p:oleObj>
              </mc:Choice>
              <mc:Fallback>
                <p:oleObj r:id="rId3" imgW="1587" imgH="1587" progId="TCLayout.ActiveDocument.1">
                  <p:embed/>
                  <p:pic>
                    <p:nvPicPr>
                      <p:cNvPr id="21" name="Google Shape;21;p9"/>
                      <p:cNvPicPr preferRelativeResize="0"/>
                      <p:nvPr/>
                    </p:nvPicPr>
                    <p:blipFill rotWithShape="1">
                      <a:blip r:embed="rId4">
                        <a:alphaModFix/>
                      </a:blip>
                      <a:srcRect/>
                      <a:stretch/>
                    </p:blipFill>
                    <p:spPr>
                      <a:xfrm>
                        <a:off x="1588" y="1588"/>
                        <a:ext cx="1587" cy="1587"/>
                      </a:xfrm>
                      <a:prstGeom prst="rect">
                        <a:avLst/>
                      </a:prstGeom>
                      <a:noFill/>
                      <a:ln>
                        <a:noFill/>
                      </a:ln>
                    </p:spPr>
                  </p:pic>
                </p:oleObj>
              </mc:Fallback>
            </mc:AlternateContent>
          </a:graphicData>
        </a:graphic>
      </p:graphicFrame>
      <p:sp>
        <p:nvSpPr>
          <p:cNvPr id="22" name="Google Shape;22;p9"/>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3" name="Google Shape;23;p9"/>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Only" type="titleOnly">
  <p:cSld name="TITLE_ONLY">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371475" algn="l">
              <a:spcBef>
                <a:spcPts val="0"/>
              </a:spcBef>
              <a:spcAft>
                <a:spcPts val="0"/>
              </a:spcAft>
              <a:buSzPts val="2250"/>
              <a:buChar char="▪"/>
              <a:defRPr/>
            </a:lvl2pPr>
            <a:lvl3pPr marL="1371600" lvl="2" indent="-365760" algn="l">
              <a:spcBef>
                <a:spcPts val="0"/>
              </a:spcBef>
              <a:spcAft>
                <a:spcPts val="0"/>
              </a:spcAft>
              <a:buSzPts val="2160"/>
              <a:buChar char="–"/>
              <a:defRPr/>
            </a:lvl3pPr>
            <a:lvl4pPr marL="1828800" lvl="3" indent="-365760" algn="l">
              <a:spcBef>
                <a:spcPts val="0"/>
              </a:spcBef>
              <a:spcAft>
                <a:spcPts val="0"/>
              </a:spcAft>
              <a:buSzPts val="2160"/>
              <a:buChar char="▫"/>
              <a:defRPr/>
            </a:lvl4pPr>
            <a:lvl5pPr marL="2286000" lvl="4" indent="-330326" algn="l">
              <a:spcBef>
                <a:spcPts val="0"/>
              </a:spcBef>
              <a:spcAft>
                <a:spcPts val="0"/>
              </a:spcAft>
              <a:buSzPts val="1602"/>
              <a:buChar char="-"/>
              <a:defRPr/>
            </a:lvl5pPr>
            <a:lvl6pPr marL="2743200" lvl="5" indent="-330326" algn="l">
              <a:spcBef>
                <a:spcPts val="0"/>
              </a:spcBef>
              <a:spcAft>
                <a:spcPts val="0"/>
              </a:spcAft>
              <a:buSzPts val="1602"/>
              <a:buChar char="-"/>
              <a:defRPr/>
            </a:lvl6pPr>
            <a:lvl7pPr marL="3200400" lvl="6" indent="-330326" algn="l">
              <a:spcBef>
                <a:spcPts val="0"/>
              </a:spcBef>
              <a:spcAft>
                <a:spcPts val="0"/>
              </a:spcAft>
              <a:buSzPts val="1602"/>
              <a:buChar char="-"/>
              <a:defRPr/>
            </a:lvl7pPr>
            <a:lvl8pPr marL="3657600" lvl="7" indent="-330327" algn="l">
              <a:spcBef>
                <a:spcPts val="0"/>
              </a:spcBef>
              <a:spcAft>
                <a:spcPts val="0"/>
              </a:spcAft>
              <a:buSzPts val="1602"/>
              <a:buChar char="-"/>
              <a:defRPr/>
            </a:lvl8pPr>
            <a:lvl9pPr marL="4114800" lvl="8" indent="-330327" algn="l">
              <a:spcBef>
                <a:spcPts val="0"/>
              </a:spcBef>
              <a:spcAft>
                <a:spcPts val="0"/>
              </a:spcAft>
              <a:buSzPts val="1602"/>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oleObject" Target="../embeddings/oleObject1.bin"/><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
        <p:cNvGrpSpPr/>
        <p:nvPr/>
      </p:nvGrpSpPr>
      <p:grpSpPr>
        <a:xfrm>
          <a:off x="0" y="0"/>
          <a:ext cx="0" cy="0"/>
          <a:chOff x="0" y="0"/>
          <a:chExt cx="0" cy="0"/>
        </a:xfrm>
      </p:grpSpPr>
      <p:graphicFrame>
        <p:nvGraphicFramePr>
          <p:cNvPr id="8" name="Google Shape;8;p7"/>
          <p:cNvGraphicFramePr/>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40" r:id="rId5" imgW="158750" imgH="158750" progId="TCLayout.ActiveDocument.1">
                  <p:embed/>
                </p:oleObj>
              </mc:Choice>
              <mc:Fallback>
                <p:oleObj r:id="rId5" imgW="158750" imgH="158750" progId="TCLayout.ActiveDocument.1">
                  <p:embed/>
                  <p:pic>
                    <p:nvPicPr>
                      <p:cNvPr id="8" name="Google Shape;8;p7"/>
                      <p:cNvPicPr preferRelativeResize="0"/>
                      <p:nvPr/>
                    </p:nvPicPr>
                    <p:blipFill rotWithShape="1">
                      <a:blip r:embed="rId6">
                        <a:alphaModFix/>
                      </a:blip>
                      <a:srcRect/>
                      <a:stretch/>
                    </p:blipFill>
                    <p:spPr>
                      <a:xfrm>
                        <a:off x="0" y="0"/>
                        <a:ext cx="158750" cy="158750"/>
                      </a:xfrm>
                      <a:prstGeom prst="rect">
                        <a:avLst/>
                      </a:prstGeom>
                      <a:noFill/>
                      <a:ln>
                        <a:noFill/>
                      </a:ln>
                    </p:spPr>
                  </p:pic>
                </p:oleObj>
              </mc:Fallback>
            </mc:AlternateContent>
          </a:graphicData>
        </a:graphic>
      </p:graphicFrame>
      <p:sp>
        <p:nvSpPr>
          <p:cNvPr id="9" name="Google Shape;9;p7"/>
          <p:cNvSpPr/>
          <p:nvPr/>
        </p:nvSpPr>
        <p:spPr>
          <a:xfrm>
            <a:off x="8132763" y="36513"/>
            <a:ext cx="657225" cy="122237"/>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endParaRPr sz="800" b="0" i="0" u="none" strike="noStrike" cap="none">
              <a:solidFill>
                <a:srgbClr val="000000"/>
              </a:solidFill>
              <a:latin typeface="Arial"/>
              <a:ea typeface="Arial"/>
              <a:cs typeface="Arial"/>
              <a:sym typeface="Arial"/>
            </a:endParaRPr>
          </a:p>
        </p:txBody>
      </p:sp>
      <p:sp>
        <p:nvSpPr>
          <p:cNvPr id="10" name="Google Shape;10;p7"/>
          <p:cNvSpPr txBox="1">
            <a:spLocks noGrp="1"/>
          </p:cNvSpPr>
          <p:nvPr>
            <p:ph type="body" idx="1"/>
          </p:nvPr>
        </p:nvSpPr>
        <p:spPr>
          <a:xfrm>
            <a:off x="2296318" y="2519678"/>
            <a:ext cx="4302125" cy="1231106"/>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355600" algn="l" rtl="0">
              <a:spcBef>
                <a:spcPts val="0"/>
              </a:spcBef>
              <a:spcAft>
                <a:spcPts val="0"/>
              </a:spcAft>
              <a:buClr>
                <a:schemeClr val="dk2"/>
              </a:buClr>
              <a:buSzPts val="2000"/>
              <a:buFont typeface="Arial"/>
              <a:buChar char="▪"/>
              <a:defRPr sz="1600" b="0" i="0" u="none" strike="noStrike" cap="none">
                <a:solidFill>
                  <a:schemeClr val="dk1"/>
                </a:solidFill>
                <a:latin typeface="Arial"/>
                <a:ea typeface="Arial"/>
                <a:cs typeface="Arial"/>
                <a:sym typeface="Arial"/>
              </a:defRPr>
            </a:lvl2pPr>
            <a:lvl3pPr marL="1371600" marR="0" lvl="2"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3pPr>
            <a:lvl4pPr marL="1828800" marR="0" lvl="3" indent="-350519" algn="l" rtl="0">
              <a:spcBef>
                <a:spcPts val="0"/>
              </a:spcBef>
              <a:spcAft>
                <a:spcPts val="0"/>
              </a:spcAft>
              <a:buClr>
                <a:schemeClr val="dk2"/>
              </a:buClr>
              <a:buSzPts val="1920"/>
              <a:buFont typeface="Arial"/>
              <a:buChar char="▫"/>
              <a:defRPr sz="1600" b="0" i="0" u="none" strike="noStrike" cap="none">
                <a:solidFill>
                  <a:schemeClr val="dk1"/>
                </a:solidFill>
                <a:latin typeface="Arial"/>
                <a:ea typeface="Arial"/>
                <a:cs typeface="Arial"/>
                <a:sym typeface="Arial"/>
              </a:defRPr>
            </a:lvl4pPr>
            <a:lvl5pPr marL="2286000" marR="0" lvl="4"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5pPr>
            <a:lvl6pPr marL="2743200" marR="0" lvl="5"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6pPr>
            <a:lvl7pPr marL="3200400" marR="0" lvl="6"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7pPr>
            <a:lvl8pPr marL="3657600" marR="0" lvl="7"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8pPr>
            <a:lvl9pPr marL="4114800" marR="0" lvl="8" indent="-319023" algn="l" rtl="0">
              <a:spcBef>
                <a:spcPts val="0"/>
              </a:spcBef>
              <a:spcAft>
                <a:spcPts val="0"/>
              </a:spcAft>
              <a:buClr>
                <a:schemeClr val="dk2"/>
              </a:buClr>
              <a:buSzPts val="1424"/>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1" name="Google Shape;11;p7"/>
          <p:cNvSpPr txBox="1">
            <a:spLocks noGrp="1"/>
          </p:cNvSpPr>
          <p:nvPr>
            <p:ph type="title"/>
          </p:nvPr>
        </p:nvSpPr>
        <p:spPr>
          <a:xfrm>
            <a:off x="171451" y="230188"/>
            <a:ext cx="8618537" cy="2923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900" b="1"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00"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900"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900"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900"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900"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900"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900"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900" b="1" i="0" u="none" strike="noStrike" cap="none">
                <a:solidFill>
                  <a:schemeClr val="dk2"/>
                </a:solidFill>
                <a:latin typeface="Arial"/>
                <a:ea typeface="Arial"/>
                <a:cs typeface="Arial"/>
                <a:sym typeface="Arial"/>
              </a:defRPr>
            </a:lvl9pPr>
          </a:lstStyle>
          <a:p>
            <a:endParaRPr/>
          </a:p>
        </p:txBody>
      </p:sp>
      <p:sp>
        <p:nvSpPr>
          <p:cNvPr id="12" name="Google Shape;12;p7"/>
          <p:cNvSpPr txBox="1"/>
          <p:nvPr/>
        </p:nvSpPr>
        <p:spPr>
          <a:xfrm>
            <a:off x="8632894" y="6485048"/>
            <a:ext cx="157094" cy="153888"/>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
        <p:cNvGrpSpPr/>
        <p:nvPr/>
      </p:nvGrpSpPr>
      <p:grpSpPr>
        <a:xfrm>
          <a:off x="0" y="0"/>
          <a:ext cx="0" cy="0"/>
          <a:chOff x="0" y="0"/>
          <a:chExt cx="0" cy="0"/>
        </a:xfrm>
      </p:grpSpPr>
      <p:sp>
        <p:nvSpPr>
          <p:cNvPr id="25" name="Google Shape;25;p10"/>
          <p:cNvSpPr txBox="1">
            <a:spLocks noGrp="1"/>
          </p:cNvSpPr>
          <p:nvPr>
            <p:ph type="body" idx="1"/>
          </p:nvPr>
        </p:nvSpPr>
        <p:spPr>
          <a:xfrm>
            <a:off x="2296319" y="2519680"/>
            <a:ext cx="4302125" cy="944602"/>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223" b="0" i="0" u="none" strike="noStrike" cap="none">
                <a:solidFill>
                  <a:schemeClr val="accent6"/>
                </a:solidFill>
                <a:latin typeface="Arial"/>
                <a:ea typeface="Arial"/>
                <a:cs typeface="Arial"/>
                <a:sym typeface="Arial"/>
              </a:defRPr>
            </a:lvl1pPr>
            <a:lvl2pPr marL="914400" marR="0" lvl="1" indent="-325675" algn="l" rtl="0">
              <a:spcBef>
                <a:spcPts val="0"/>
              </a:spcBef>
              <a:spcAft>
                <a:spcPts val="0"/>
              </a:spcAft>
              <a:buClr>
                <a:schemeClr val="dk2"/>
              </a:buClr>
              <a:buSzPts val="1529"/>
              <a:buFont typeface="Arial"/>
              <a:buChar char="▪"/>
              <a:defRPr sz="1223" b="0" i="0" u="none" strike="noStrike" cap="none">
                <a:solidFill>
                  <a:schemeClr val="accent6"/>
                </a:solidFill>
                <a:latin typeface="Arial"/>
                <a:ea typeface="Arial"/>
                <a:cs typeface="Arial"/>
                <a:sym typeface="Arial"/>
              </a:defRPr>
            </a:lvl2pPr>
            <a:lvl3pPr marL="1371600" marR="0" lvl="2"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3pPr>
            <a:lvl4pPr marL="1828800" marR="0" lvl="3" indent="-321792" algn="l" rtl="0">
              <a:spcBef>
                <a:spcPts val="0"/>
              </a:spcBef>
              <a:spcAft>
                <a:spcPts val="0"/>
              </a:spcAft>
              <a:buClr>
                <a:schemeClr val="dk2"/>
              </a:buClr>
              <a:buSzPts val="1468"/>
              <a:buFont typeface="Arial"/>
              <a:buChar char="▫"/>
              <a:defRPr sz="1223" b="0" i="0" u="none" strike="noStrike" cap="none">
                <a:solidFill>
                  <a:schemeClr val="accent6"/>
                </a:solidFill>
                <a:latin typeface="Arial"/>
                <a:ea typeface="Arial"/>
                <a:cs typeface="Arial"/>
                <a:sym typeface="Arial"/>
              </a:defRPr>
            </a:lvl4pPr>
            <a:lvl5pPr marL="2286000" marR="0" lvl="4" indent="-297717" algn="l" rtl="0">
              <a:spcBef>
                <a:spcPts val="0"/>
              </a:spcBef>
              <a:spcAft>
                <a:spcPts val="0"/>
              </a:spcAft>
              <a:buClr>
                <a:schemeClr val="dk2"/>
              </a:buClr>
              <a:buSzPts val="1088"/>
              <a:buFont typeface="Arial"/>
              <a:buChar char="-"/>
              <a:defRPr sz="1223" b="0" i="0" u="none" strike="noStrike" cap="none">
                <a:solidFill>
                  <a:schemeClr val="accent6"/>
                </a:solidFill>
                <a:latin typeface="Arial"/>
                <a:ea typeface="Arial"/>
                <a:cs typeface="Arial"/>
                <a:sym typeface="Arial"/>
              </a:defRPr>
            </a:lvl5pPr>
            <a:lvl6pPr marL="2743200" marR="0" lvl="5"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6pPr>
            <a:lvl7pPr marL="3200400" marR="0" lvl="6"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7pPr>
            <a:lvl8pPr marL="3657600" marR="0" lvl="7"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8pPr>
            <a:lvl9pPr marL="4114800" marR="0" lvl="8" indent="-297717" algn="l" rtl="0">
              <a:spcBef>
                <a:spcPts val="0"/>
              </a:spcBef>
              <a:spcAft>
                <a:spcPts val="0"/>
              </a:spcAft>
              <a:buClr>
                <a:schemeClr val="dk2"/>
              </a:buClr>
              <a:buSzPts val="1088"/>
              <a:buFont typeface="Arial"/>
              <a:buChar char="-"/>
              <a:defRPr sz="1223" b="0" i="0" u="none" strike="noStrike" cap="none">
                <a:solidFill>
                  <a:schemeClr val="dk1"/>
                </a:solidFill>
                <a:latin typeface="Arial"/>
                <a:ea typeface="Arial"/>
                <a:cs typeface="Arial"/>
                <a:sym typeface="Arial"/>
              </a:defRPr>
            </a:lvl9pPr>
          </a:lstStyle>
          <a:p>
            <a:endParaRPr/>
          </a:p>
        </p:txBody>
      </p:sp>
      <p:sp>
        <p:nvSpPr>
          <p:cNvPr id="26" name="Google Shape;26;p10"/>
          <p:cNvSpPr txBox="1">
            <a:spLocks noGrp="1"/>
          </p:cNvSpPr>
          <p:nvPr>
            <p:ph type="title"/>
          </p:nvPr>
        </p:nvSpPr>
        <p:spPr>
          <a:xfrm>
            <a:off x="171453" y="230190"/>
            <a:ext cx="8618538" cy="22441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452" b="1"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452" b="1" i="0" u="none" strike="noStrike" cap="none">
                <a:solidFill>
                  <a:schemeClr val="dk2"/>
                </a:solidFill>
                <a:latin typeface="Arial"/>
                <a:ea typeface="Arial"/>
                <a:cs typeface="Arial"/>
                <a:sym typeface="Arial"/>
              </a:defRPr>
            </a:lvl2pPr>
            <a:lvl3pPr marR="0" lvl="2" algn="l" rtl="0">
              <a:spcBef>
                <a:spcPts val="0"/>
              </a:spcBef>
              <a:spcAft>
                <a:spcPts val="0"/>
              </a:spcAft>
              <a:buSzPts val="1400"/>
              <a:buNone/>
              <a:defRPr sz="1452" b="1" i="0" u="none" strike="noStrike" cap="none">
                <a:solidFill>
                  <a:schemeClr val="dk2"/>
                </a:solidFill>
                <a:latin typeface="Arial"/>
                <a:ea typeface="Arial"/>
                <a:cs typeface="Arial"/>
                <a:sym typeface="Arial"/>
              </a:defRPr>
            </a:lvl3pPr>
            <a:lvl4pPr marR="0" lvl="3" algn="l" rtl="0">
              <a:spcBef>
                <a:spcPts val="0"/>
              </a:spcBef>
              <a:spcAft>
                <a:spcPts val="0"/>
              </a:spcAft>
              <a:buSzPts val="1400"/>
              <a:buNone/>
              <a:defRPr sz="1452" b="1" i="0" u="none" strike="noStrike" cap="none">
                <a:solidFill>
                  <a:schemeClr val="dk2"/>
                </a:solidFill>
                <a:latin typeface="Arial"/>
                <a:ea typeface="Arial"/>
                <a:cs typeface="Arial"/>
                <a:sym typeface="Arial"/>
              </a:defRPr>
            </a:lvl4pPr>
            <a:lvl5pPr marR="0" lvl="4" algn="l" rtl="0">
              <a:spcBef>
                <a:spcPts val="0"/>
              </a:spcBef>
              <a:spcAft>
                <a:spcPts val="0"/>
              </a:spcAft>
              <a:buSzPts val="1400"/>
              <a:buNone/>
              <a:defRPr sz="1452" b="1" i="0" u="none" strike="noStrike" cap="none">
                <a:solidFill>
                  <a:schemeClr val="dk2"/>
                </a:solidFill>
                <a:latin typeface="Arial"/>
                <a:ea typeface="Arial"/>
                <a:cs typeface="Arial"/>
                <a:sym typeface="Arial"/>
              </a:defRPr>
            </a:lvl5pPr>
            <a:lvl6pPr marR="0" lvl="5" algn="l" rtl="0">
              <a:spcBef>
                <a:spcPts val="0"/>
              </a:spcBef>
              <a:spcAft>
                <a:spcPts val="0"/>
              </a:spcAft>
              <a:buSzPts val="1400"/>
              <a:buNone/>
              <a:defRPr sz="1452" b="1" i="0" u="none" strike="noStrike" cap="none">
                <a:solidFill>
                  <a:schemeClr val="dk2"/>
                </a:solidFill>
                <a:latin typeface="Arial"/>
                <a:ea typeface="Arial"/>
                <a:cs typeface="Arial"/>
                <a:sym typeface="Arial"/>
              </a:defRPr>
            </a:lvl6pPr>
            <a:lvl7pPr marR="0" lvl="6" algn="l" rtl="0">
              <a:spcBef>
                <a:spcPts val="0"/>
              </a:spcBef>
              <a:spcAft>
                <a:spcPts val="0"/>
              </a:spcAft>
              <a:buSzPts val="1400"/>
              <a:buNone/>
              <a:defRPr sz="1452" b="1" i="0" u="none" strike="noStrike" cap="none">
                <a:solidFill>
                  <a:schemeClr val="dk2"/>
                </a:solidFill>
                <a:latin typeface="Arial"/>
                <a:ea typeface="Arial"/>
                <a:cs typeface="Arial"/>
                <a:sym typeface="Arial"/>
              </a:defRPr>
            </a:lvl7pPr>
            <a:lvl8pPr marR="0" lvl="7" algn="l" rtl="0">
              <a:spcBef>
                <a:spcPts val="0"/>
              </a:spcBef>
              <a:spcAft>
                <a:spcPts val="0"/>
              </a:spcAft>
              <a:buSzPts val="1400"/>
              <a:buNone/>
              <a:defRPr sz="1452" b="1" i="0" u="none" strike="noStrike" cap="none">
                <a:solidFill>
                  <a:schemeClr val="dk2"/>
                </a:solidFill>
                <a:latin typeface="Arial"/>
                <a:ea typeface="Arial"/>
                <a:cs typeface="Arial"/>
                <a:sym typeface="Arial"/>
              </a:defRPr>
            </a:lvl8pPr>
            <a:lvl9pPr marR="0" lvl="8" algn="l" rtl="0">
              <a:spcBef>
                <a:spcPts val="0"/>
              </a:spcBef>
              <a:spcAft>
                <a:spcPts val="0"/>
              </a:spcAft>
              <a:buSzPts val="1400"/>
              <a:buNone/>
              <a:defRPr sz="1452" b="1" i="0" u="none" strike="noStrike" cap="none">
                <a:solidFill>
                  <a:schemeClr val="dk2"/>
                </a:solidFill>
                <a:latin typeface="Arial"/>
                <a:ea typeface="Arial"/>
                <a:cs typeface="Arial"/>
                <a:sym typeface="Arial"/>
              </a:defRPr>
            </a:lvl9pPr>
          </a:lstStyle>
          <a:p>
            <a:endParaRPr/>
          </a:p>
        </p:txBody>
      </p:sp>
      <p:sp>
        <p:nvSpPr>
          <p:cNvPr id="27" name="Google Shape;27;p10"/>
          <p:cNvSpPr txBox="1"/>
          <p:nvPr/>
        </p:nvSpPr>
        <p:spPr>
          <a:xfrm>
            <a:off x="8671366" y="6503196"/>
            <a:ext cx="118623" cy="117596"/>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en-AU" sz="764">
                <a:solidFill>
                  <a:schemeClr val="dk1"/>
                </a:solidFill>
                <a:latin typeface="Arial"/>
                <a:ea typeface="Arial"/>
                <a:cs typeface="Arial"/>
                <a:sym typeface="Arial"/>
              </a:rPr>
              <a:t>‹#›</a:t>
            </a:fld>
            <a:endParaRPr sz="764">
              <a:solidFill>
                <a:schemeClr val="dk1"/>
              </a:solidFill>
              <a:latin typeface="Arial"/>
              <a:ea typeface="Arial"/>
              <a:cs typeface="Arial"/>
              <a:sym typeface="Arial"/>
            </a:endParaRPr>
          </a:p>
        </p:txBody>
      </p:sp>
      <p:cxnSp>
        <p:nvCxnSpPr>
          <p:cNvPr id="28" name="Google Shape;28;p10"/>
          <p:cNvCxnSpPr/>
          <p:nvPr/>
        </p:nvCxnSpPr>
        <p:spPr>
          <a:xfrm>
            <a:off x="88960" y="887678"/>
            <a:ext cx="8784976" cy="0"/>
          </a:xfrm>
          <a:prstGeom prst="straightConnector1">
            <a:avLst/>
          </a:prstGeom>
          <a:noFill/>
          <a:ln w="25400" cap="flat" cmpd="sng">
            <a:solidFill>
              <a:srgbClr val="000000"/>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7.xml"/><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233364" y="3475206"/>
            <a:ext cx="7368890" cy="98488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AU" dirty="0">
                <a:solidFill>
                  <a:srgbClr val="FFC000"/>
                </a:solidFill>
              </a:rPr>
              <a:t>Southern Water Corp – Technical Presentation</a:t>
            </a:r>
            <a:endParaRPr dirty="0">
              <a:solidFill>
                <a:srgbClr val="FFC000"/>
              </a:solidFill>
            </a:endParaRPr>
          </a:p>
        </p:txBody>
      </p:sp>
      <p:sp>
        <p:nvSpPr>
          <p:cNvPr id="42" name="Google Shape;42;p1"/>
          <p:cNvSpPr txBox="1"/>
          <p:nvPr/>
        </p:nvSpPr>
        <p:spPr>
          <a:xfrm>
            <a:off x="233364" y="5082685"/>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Date: 07/2020</a:t>
            </a:r>
            <a:endParaRPr dirty="0"/>
          </a:p>
        </p:txBody>
      </p:sp>
      <p:sp>
        <p:nvSpPr>
          <p:cNvPr id="43" name="Google Shape;43;p1"/>
          <p:cNvSpPr txBox="1"/>
          <p:nvPr/>
        </p:nvSpPr>
        <p:spPr>
          <a:xfrm>
            <a:off x="233363" y="5390533"/>
            <a:ext cx="4935537" cy="21544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AU" sz="1400" b="0" i="0" u="none" strike="noStrike" cap="none" dirty="0">
                <a:solidFill>
                  <a:schemeClr val="dk1"/>
                </a:solidFill>
                <a:latin typeface="Arial"/>
                <a:ea typeface="Arial"/>
                <a:cs typeface="Arial"/>
                <a:sym typeface="Arial"/>
              </a:rPr>
              <a:t>Presenter: Michelle Stevens</a:t>
            </a:r>
            <a:endParaRPr dirty="0"/>
          </a:p>
        </p:txBody>
      </p:sp>
      <p:pic>
        <p:nvPicPr>
          <p:cNvPr id="2" name="Picture 1">
            <a:extLst>
              <a:ext uri="{FF2B5EF4-FFF2-40B4-BE49-F238E27FC236}">
                <a16:creationId xmlns:a16="http://schemas.microsoft.com/office/drawing/2014/main" id="{CA9AE723-0F3E-984C-A46C-818E91FBDFB0}"/>
              </a:ext>
            </a:extLst>
          </p:cNvPr>
          <p:cNvPicPr>
            <a:picLocks noChangeAspect="1"/>
          </p:cNvPicPr>
          <p:nvPr/>
        </p:nvPicPr>
        <p:blipFill>
          <a:blip r:embed="rId3"/>
          <a:stretch>
            <a:fillRect/>
          </a:stretch>
        </p:blipFill>
        <p:spPr>
          <a:xfrm>
            <a:off x="0" y="3371"/>
            <a:ext cx="8961438" cy="67147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225898" y="89055"/>
            <a:ext cx="8618537" cy="738664"/>
          </a:xfrm>
          <a:prstGeom prst="rect">
            <a:avLst/>
          </a:prstGeom>
          <a:solidFill>
            <a:schemeClr val="bg2">
              <a:lumMod val="60000"/>
              <a:lumOff val="40000"/>
            </a:schemeClr>
          </a:solidFill>
          <a:ln>
            <a:noFill/>
          </a:ln>
        </p:spPr>
        <p:txBody>
          <a:bodyPr spcFirstLastPara="1" wrap="square" lIns="0" tIns="0" rIns="0" bIns="0" anchor="t" anchorCtr="0">
            <a:spAutoFit/>
          </a:bodyPr>
          <a:lstStyle/>
          <a:p>
            <a:pPr lvl="0"/>
            <a:r>
              <a:rPr lang="en-US" sz="1600" dirty="0"/>
              <a:t>With increased water demand from agricultural and residential usage, Southern Water Corp has had to maximize the availability of its desalination plants to meet continual demand which has resulted in increased cost for the calendar year</a:t>
            </a:r>
            <a:endParaRPr sz="1600" dirty="0"/>
          </a:p>
        </p:txBody>
      </p:sp>
      <p:grpSp>
        <p:nvGrpSpPr>
          <p:cNvPr id="49" name="Google Shape;49;p3"/>
          <p:cNvGrpSpPr/>
          <p:nvPr/>
        </p:nvGrpSpPr>
        <p:grpSpPr>
          <a:xfrm>
            <a:off x="666453" y="1944914"/>
            <a:ext cx="7341871" cy="2873829"/>
            <a:chOff x="709649" y="1412776"/>
            <a:chExt cx="7491440" cy="1492136"/>
          </a:xfrm>
        </p:grpSpPr>
        <p:sp>
          <p:nvSpPr>
            <p:cNvPr id="50" name="Google Shape;50;p3"/>
            <p:cNvSpPr/>
            <p:nvPr/>
          </p:nvSpPr>
          <p:spPr>
            <a:xfrm>
              <a:off x="883141" y="1511552"/>
              <a:ext cx="3663767" cy="1393360"/>
            </a:xfrm>
            <a:prstGeom prst="rect">
              <a:avLst/>
            </a:prstGeom>
            <a:solidFill>
              <a:srgbClr val="F2F2F2">
                <a:alpha val="84705"/>
              </a:srgbClr>
            </a:solidFill>
            <a:ln>
              <a:noFill/>
            </a:ln>
          </p:spPr>
          <p:txBody>
            <a:bodyPr spcFirstLastPara="1" wrap="square" lIns="0" tIns="0" rIns="0" bIns="0" anchor="t" anchorCtr="0">
              <a:noAutofit/>
            </a:bodyPr>
            <a:lstStyle/>
            <a:p>
              <a:pPr marL="0" marR="0" lvl="0" indent="0" algn="ctr" rtl="0">
                <a:spcBef>
                  <a:spcPts val="0"/>
                </a:spcBef>
                <a:spcAft>
                  <a:spcPts val="0"/>
                </a:spcAft>
                <a:buNone/>
              </a:pPr>
              <a:endParaRPr sz="3136">
                <a:solidFill>
                  <a:srgbClr val="888C92"/>
                </a:solidFill>
                <a:latin typeface="Arial"/>
                <a:ea typeface="Arial"/>
                <a:cs typeface="Arial"/>
                <a:sym typeface="Arial"/>
              </a:endParaRPr>
            </a:p>
          </p:txBody>
        </p:sp>
        <p:sp>
          <p:nvSpPr>
            <p:cNvPr id="51" name="Google Shape;51;p3"/>
            <p:cNvSpPr/>
            <p:nvPr/>
          </p:nvSpPr>
          <p:spPr>
            <a:xfrm>
              <a:off x="952547" y="1966065"/>
              <a:ext cx="3528392" cy="2716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b="1" dirty="0">
                  <a:solidFill>
                    <a:srgbClr val="002060"/>
                  </a:solidFill>
                  <a:latin typeface="Quattrocento Sans"/>
                  <a:ea typeface="Quattrocento Sans"/>
                  <a:cs typeface="Quattrocento Sans"/>
                  <a:sym typeface="Quattrocento Sans"/>
                </a:rPr>
                <a:t>Increased demand leading to increased pump wear</a:t>
              </a:r>
              <a:endParaRPr sz="1800" dirty="0"/>
            </a:p>
          </p:txBody>
        </p:sp>
        <p:sp>
          <p:nvSpPr>
            <p:cNvPr id="52" name="Google Shape;52;p3"/>
            <p:cNvSpPr/>
            <p:nvPr/>
          </p:nvSpPr>
          <p:spPr>
            <a:xfrm>
              <a:off x="709649" y="1412776"/>
              <a:ext cx="381642" cy="278807"/>
            </a:xfrm>
            <a:prstGeom prst="ellipse">
              <a:avLst/>
            </a:prstGeom>
            <a:solidFill>
              <a:srgbClr val="F2F2F2"/>
            </a:solidFill>
            <a:ln w="28575" cap="flat" cmpd="sng">
              <a:solidFill>
                <a:srgbClr val="F5AF3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AU" sz="1372" b="1" dirty="0">
                  <a:solidFill>
                    <a:srgbClr val="002060"/>
                  </a:solidFill>
                  <a:latin typeface="Quattrocento Sans"/>
                  <a:ea typeface="Quattrocento Sans"/>
                  <a:cs typeface="Quattrocento Sans"/>
                  <a:sym typeface="Quattrocento Sans"/>
                </a:rPr>
                <a:t>!</a:t>
              </a:r>
              <a:endParaRPr dirty="0"/>
            </a:p>
          </p:txBody>
        </p:sp>
        <p:sp>
          <p:nvSpPr>
            <p:cNvPr id="53" name="Google Shape;53;p3"/>
            <p:cNvSpPr/>
            <p:nvPr/>
          </p:nvSpPr>
          <p:spPr>
            <a:xfrm>
              <a:off x="4537322" y="1511552"/>
              <a:ext cx="3663767" cy="1393360"/>
            </a:xfrm>
            <a:prstGeom prst="rect">
              <a:avLst/>
            </a:prstGeom>
            <a:solidFill>
              <a:srgbClr val="F6A40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 name="Google Shape;54;p3"/>
            <p:cNvSpPr/>
            <p:nvPr/>
          </p:nvSpPr>
          <p:spPr>
            <a:xfrm>
              <a:off x="4627557" y="1838066"/>
              <a:ext cx="3528392" cy="383504"/>
            </a:xfrm>
            <a:prstGeom prst="rect">
              <a:avLst/>
            </a:prstGeom>
            <a:noFill/>
            <a:ln>
              <a:noFill/>
            </a:ln>
          </p:spPr>
          <p:txBody>
            <a:bodyPr spcFirstLastPara="1" wrap="square" lIns="91425" tIns="45700" rIns="91425" bIns="45700" anchor="t" anchorCtr="0">
              <a:spAutoFit/>
            </a:bodyPr>
            <a:lstStyle/>
            <a:p>
              <a:pPr lvl="0" algn="ctr"/>
              <a:r>
                <a:rPr lang="en-AU" b="1" dirty="0">
                  <a:solidFill>
                    <a:srgbClr val="002060"/>
                  </a:solidFill>
                  <a:latin typeface="Quattrocento Sans"/>
                  <a:ea typeface="Quattrocento Sans"/>
                  <a:cs typeface="Quattrocento Sans"/>
                  <a:sym typeface="Quattrocento Sans"/>
                </a:rPr>
                <a:t>Through the increased demand for desalinated </a:t>
              </a:r>
              <a:r>
                <a:rPr lang="en-AU" b="1" dirty="0">
                  <a:solidFill>
                    <a:srgbClr val="002060"/>
                  </a:solidFill>
                  <a:latin typeface="Quattrocento Sans"/>
                  <a:sym typeface="Quattrocento Sans"/>
                </a:rPr>
                <a:t>water, </a:t>
              </a:r>
              <a:r>
                <a:rPr lang="en-US" b="1" dirty="0">
                  <a:solidFill>
                    <a:srgbClr val="002060"/>
                  </a:solidFill>
                  <a:latin typeface="Quattrocento Sans"/>
                </a:rPr>
                <a:t>the maintenance operation costs will increase significatively </a:t>
              </a:r>
              <a:endParaRPr b="1" dirty="0">
                <a:solidFill>
                  <a:srgbClr val="002060"/>
                </a:solidFill>
                <a:latin typeface="Quattrocento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cxnSp>
        <p:nvCxnSpPr>
          <p:cNvPr id="89" name="Google Shape;89;p4"/>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sp>
        <p:nvSpPr>
          <p:cNvPr id="3" name="Title 2">
            <a:extLst>
              <a:ext uri="{FF2B5EF4-FFF2-40B4-BE49-F238E27FC236}">
                <a16:creationId xmlns:a16="http://schemas.microsoft.com/office/drawing/2014/main" id="{48237F2B-1067-684F-95F0-77180E8FF3EE}"/>
              </a:ext>
            </a:extLst>
          </p:cNvPr>
          <p:cNvSpPr>
            <a:spLocks noGrp="1"/>
          </p:cNvSpPr>
          <p:nvPr>
            <p:ph type="title"/>
          </p:nvPr>
        </p:nvSpPr>
        <p:spPr>
          <a:xfrm>
            <a:off x="182468" y="157616"/>
            <a:ext cx="8627703" cy="584775"/>
          </a:xfrm>
          <a:solidFill>
            <a:schemeClr val="bg2">
              <a:lumMod val="40000"/>
              <a:lumOff val="60000"/>
            </a:schemeClr>
          </a:solidFill>
          <a:ln>
            <a:solidFill>
              <a:schemeClr val="bg1"/>
            </a:solidFill>
          </a:ln>
        </p:spPr>
        <p:style>
          <a:lnRef idx="2">
            <a:schemeClr val="accent4"/>
          </a:lnRef>
          <a:fillRef idx="1">
            <a:schemeClr val="lt1"/>
          </a:fillRef>
          <a:effectRef idx="0">
            <a:schemeClr val="accent4"/>
          </a:effectRef>
          <a:fontRef idx="minor">
            <a:schemeClr val="dk1"/>
          </a:fontRef>
        </p:style>
        <p:txBody>
          <a:bodyPr/>
          <a:lstStyle/>
          <a:p>
            <a:pPr algn="ctr"/>
            <a:r>
              <a:rPr lang="en-US" dirty="0"/>
              <a:t>Strategy: Statistical Analysis to identify Key Variable for Pump failure variables and predict signal of Failure</a:t>
            </a:r>
          </a:p>
        </p:txBody>
      </p:sp>
      <p:sp>
        <p:nvSpPr>
          <p:cNvPr id="4" name="TextBox 3">
            <a:extLst>
              <a:ext uri="{FF2B5EF4-FFF2-40B4-BE49-F238E27FC236}">
                <a16:creationId xmlns:a16="http://schemas.microsoft.com/office/drawing/2014/main" id="{A4F7153B-BFC6-9C41-A82D-260B4C7247FF}"/>
              </a:ext>
            </a:extLst>
          </p:cNvPr>
          <p:cNvSpPr txBox="1"/>
          <p:nvPr/>
        </p:nvSpPr>
        <p:spPr>
          <a:xfrm>
            <a:off x="740228" y="1268527"/>
            <a:ext cx="2902857" cy="307777"/>
          </a:xfrm>
          <a:prstGeom prst="rect">
            <a:avLst/>
          </a:prstGeom>
          <a:solidFill>
            <a:schemeClr val="bg1">
              <a:lumMod val="75000"/>
            </a:schemeClr>
          </a:solidFill>
        </p:spPr>
        <p:txBody>
          <a:bodyPr wrap="square" rtlCol="0">
            <a:spAutoFit/>
          </a:bodyPr>
          <a:lstStyle/>
          <a:p>
            <a:pPr algn="ctr"/>
            <a:r>
              <a:rPr lang="en-US" b="1" dirty="0"/>
              <a:t>Descriptive Statistics Analysis</a:t>
            </a:r>
          </a:p>
        </p:txBody>
      </p:sp>
      <p:sp>
        <p:nvSpPr>
          <p:cNvPr id="5" name="TextBox 4">
            <a:extLst>
              <a:ext uri="{FF2B5EF4-FFF2-40B4-BE49-F238E27FC236}">
                <a16:creationId xmlns:a16="http://schemas.microsoft.com/office/drawing/2014/main" id="{AAB868EF-70BE-814B-985D-BFB9FA5987CF}"/>
              </a:ext>
            </a:extLst>
          </p:cNvPr>
          <p:cNvSpPr txBox="1"/>
          <p:nvPr/>
        </p:nvSpPr>
        <p:spPr>
          <a:xfrm>
            <a:off x="5239657" y="1277257"/>
            <a:ext cx="2902857" cy="307778"/>
          </a:xfrm>
          <a:prstGeom prst="rect">
            <a:avLst/>
          </a:prstGeom>
          <a:solidFill>
            <a:schemeClr val="tx2">
              <a:lumMod val="20000"/>
              <a:lumOff val="80000"/>
            </a:schemeClr>
          </a:solidFill>
        </p:spPr>
        <p:txBody>
          <a:bodyPr wrap="square" rtlCol="0">
            <a:spAutoFit/>
          </a:bodyPr>
          <a:lstStyle/>
          <a:p>
            <a:pPr algn="ctr"/>
            <a:r>
              <a:rPr lang="en-US" b="1" dirty="0"/>
              <a:t>Inferential Statistics Analysis</a:t>
            </a:r>
          </a:p>
        </p:txBody>
      </p:sp>
      <p:cxnSp>
        <p:nvCxnSpPr>
          <p:cNvPr id="7" name="Straight Arrow Connector 6">
            <a:extLst>
              <a:ext uri="{FF2B5EF4-FFF2-40B4-BE49-F238E27FC236}">
                <a16:creationId xmlns:a16="http://schemas.microsoft.com/office/drawing/2014/main" id="{8821C4EB-1D0F-1841-96A8-1CA6016946C6}"/>
              </a:ext>
            </a:extLst>
          </p:cNvPr>
          <p:cNvCxnSpPr/>
          <p:nvPr/>
        </p:nvCxnSpPr>
        <p:spPr>
          <a:xfrm>
            <a:off x="2191656" y="1585035"/>
            <a:ext cx="0" cy="68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E716F83-8193-7447-AC02-07C0E508DBE5}"/>
              </a:ext>
            </a:extLst>
          </p:cNvPr>
          <p:cNvCxnSpPr/>
          <p:nvPr/>
        </p:nvCxnSpPr>
        <p:spPr>
          <a:xfrm>
            <a:off x="6741884" y="1585035"/>
            <a:ext cx="0" cy="68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hlinkClick r:id="rId3" action="ppaction://hlinksldjump"/>
            <a:extLst>
              <a:ext uri="{FF2B5EF4-FFF2-40B4-BE49-F238E27FC236}">
                <a16:creationId xmlns:a16="http://schemas.microsoft.com/office/drawing/2014/main" id="{31656782-A713-9241-9371-42AE313ABDCD}"/>
              </a:ext>
            </a:extLst>
          </p:cNvPr>
          <p:cNvSpPr txBox="1"/>
          <p:nvPr/>
        </p:nvSpPr>
        <p:spPr>
          <a:xfrm>
            <a:off x="943428" y="2280237"/>
            <a:ext cx="2554513" cy="307776"/>
          </a:xfrm>
          <a:prstGeom prst="rect">
            <a:avLst/>
          </a:prstGeom>
          <a:solidFill>
            <a:schemeClr val="bg1">
              <a:lumMod val="75000"/>
            </a:schemeClr>
          </a:solidFill>
        </p:spPr>
        <p:txBody>
          <a:bodyPr wrap="square" rtlCol="0">
            <a:spAutoFit/>
          </a:bodyPr>
          <a:lstStyle/>
          <a:p>
            <a:pPr algn="ctr"/>
            <a:r>
              <a:rPr lang="en-US" b="1" dirty="0"/>
              <a:t>Box Plot</a:t>
            </a:r>
          </a:p>
        </p:txBody>
      </p:sp>
      <p:sp>
        <p:nvSpPr>
          <p:cNvPr id="9" name="TextBox 8">
            <a:extLst>
              <a:ext uri="{FF2B5EF4-FFF2-40B4-BE49-F238E27FC236}">
                <a16:creationId xmlns:a16="http://schemas.microsoft.com/office/drawing/2014/main" id="{78A617D4-68CC-7C47-B68B-601C4332056C}"/>
              </a:ext>
            </a:extLst>
          </p:cNvPr>
          <p:cNvSpPr txBox="1"/>
          <p:nvPr/>
        </p:nvSpPr>
        <p:spPr>
          <a:xfrm>
            <a:off x="943429" y="2902857"/>
            <a:ext cx="2554514" cy="2246769"/>
          </a:xfrm>
          <a:prstGeom prst="rect">
            <a:avLst/>
          </a:prstGeom>
          <a:solidFill>
            <a:schemeClr val="bg1">
              <a:lumMod val="75000"/>
            </a:schemeClr>
          </a:solidFill>
        </p:spPr>
        <p:txBody>
          <a:bodyPr wrap="square" rtlCol="0">
            <a:spAutoFit/>
          </a:bodyPr>
          <a:lstStyle/>
          <a:p>
            <a:r>
              <a:rPr lang="en-US" b="1" dirty="0"/>
              <a:t>Outliers &amp; Variance of pump readings from its Median. Among all variables, 3 had higher outliers and highly skewed distribution</a:t>
            </a:r>
          </a:p>
          <a:p>
            <a:r>
              <a:rPr lang="en-US" b="1" dirty="0"/>
              <a:t>3 Keys Variables:</a:t>
            </a:r>
          </a:p>
          <a:p>
            <a:r>
              <a:rPr lang="en-US" b="1" dirty="0" err="1"/>
              <a:t>i</a:t>
            </a:r>
            <a:r>
              <a:rPr lang="en-US" b="1" dirty="0"/>
              <a:t>)   Maximum Daily Pump</a:t>
            </a:r>
          </a:p>
          <a:p>
            <a:r>
              <a:rPr lang="en-US" b="1" dirty="0"/>
              <a:t>ii)  Surjek Flow meter-2</a:t>
            </a:r>
          </a:p>
          <a:p>
            <a:r>
              <a:rPr lang="en-US" b="1" dirty="0"/>
              <a:t>iii) Surjek Pump Torque</a:t>
            </a:r>
          </a:p>
        </p:txBody>
      </p:sp>
      <p:cxnSp>
        <p:nvCxnSpPr>
          <p:cNvPr id="14" name="Straight Arrow Connector 13">
            <a:extLst>
              <a:ext uri="{FF2B5EF4-FFF2-40B4-BE49-F238E27FC236}">
                <a16:creationId xmlns:a16="http://schemas.microsoft.com/office/drawing/2014/main" id="{6723A163-A10A-6B4A-B6F7-33765FD558BC}"/>
              </a:ext>
            </a:extLst>
          </p:cNvPr>
          <p:cNvCxnSpPr>
            <a:cxnSpLocks/>
          </p:cNvCxnSpPr>
          <p:nvPr/>
        </p:nvCxnSpPr>
        <p:spPr>
          <a:xfrm>
            <a:off x="2213428" y="2588013"/>
            <a:ext cx="0" cy="2526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hlinkClick r:id="rId4" action="ppaction://hlinksldjump"/>
            <a:extLst>
              <a:ext uri="{FF2B5EF4-FFF2-40B4-BE49-F238E27FC236}">
                <a16:creationId xmlns:a16="http://schemas.microsoft.com/office/drawing/2014/main" id="{B248233F-E744-1341-A97F-695E9119D00A}"/>
              </a:ext>
            </a:extLst>
          </p:cNvPr>
          <p:cNvSpPr txBox="1"/>
          <p:nvPr/>
        </p:nvSpPr>
        <p:spPr>
          <a:xfrm>
            <a:off x="4717944" y="2570812"/>
            <a:ext cx="1688015" cy="523220"/>
          </a:xfrm>
          <a:prstGeom prst="rect">
            <a:avLst/>
          </a:prstGeom>
          <a:solidFill>
            <a:schemeClr val="tx2">
              <a:lumMod val="20000"/>
              <a:lumOff val="80000"/>
            </a:schemeClr>
          </a:solidFill>
        </p:spPr>
        <p:txBody>
          <a:bodyPr wrap="square" rtlCol="0">
            <a:spAutoFit/>
          </a:bodyPr>
          <a:lstStyle/>
          <a:p>
            <a:pPr algn="ctr"/>
            <a:r>
              <a:rPr lang="en-US" b="1" dirty="0"/>
              <a:t>Correlation</a:t>
            </a:r>
          </a:p>
          <a:p>
            <a:pPr algn="ctr"/>
            <a:r>
              <a:rPr lang="en-US" b="1" dirty="0"/>
              <a:t>Analysis</a:t>
            </a:r>
          </a:p>
        </p:txBody>
      </p:sp>
      <p:sp>
        <p:nvSpPr>
          <p:cNvPr id="22" name="TextBox 21">
            <a:hlinkClick r:id="rId5" action="ppaction://hlinksldjump"/>
            <a:extLst>
              <a:ext uri="{FF2B5EF4-FFF2-40B4-BE49-F238E27FC236}">
                <a16:creationId xmlns:a16="http://schemas.microsoft.com/office/drawing/2014/main" id="{91E93EBE-FDDA-1B4D-93EF-F4980F641981}"/>
              </a:ext>
            </a:extLst>
          </p:cNvPr>
          <p:cNvSpPr txBox="1"/>
          <p:nvPr/>
        </p:nvSpPr>
        <p:spPr>
          <a:xfrm>
            <a:off x="6875410" y="2556488"/>
            <a:ext cx="1688018" cy="738664"/>
          </a:xfrm>
          <a:prstGeom prst="rect">
            <a:avLst/>
          </a:prstGeom>
          <a:solidFill>
            <a:schemeClr val="tx2">
              <a:lumMod val="20000"/>
              <a:lumOff val="80000"/>
            </a:schemeClr>
          </a:solidFill>
        </p:spPr>
        <p:txBody>
          <a:bodyPr wrap="square" rtlCol="0">
            <a:spAutoFit/>
          </a:bodyPr>
          <a:lstStyle/>
          <a:p>
            <a:pPr algn="ctr"/>
            <a:r>
              <a:rPr lang="en-US" b="1"/>
              <a:t>Multivariate Regression </a:t>
            </a:r>
            <a:r>
              <a:rPr lang="en-US" b="1" dirty="0"/>
              <a:t>Analysis</a:t>
            </a:r>
          </a:p>
        </p:txBody>
      </p:sp>
      <p:cxnSp>
        <p:nvCxnSpPr>
          <p:cNvPr id="23" name="Elbow Connector 22">
            <a:extLst>
              <a:ext uri="{FF2B5EF4-FFF2-40B4-BE49-F238E27FC236}">
                <a16:creationId xmlns:a16="http://schemas.microsoft.com/office/drawing/2014/main" id="{7ED09FFE-3854-9749-9BC0-DE4B287F55A2}"/>
              </a:ext>
            </a:extLst>
          </p:cNvPr>
          <p:cNvCxnSpPr>
            <a:cxnSpLocks/>
            <a:stCxn id="21" idx="0"/>
            <a:endCxn id="22" idx="0"/>
          </p:cNvCxnSpPr>
          <p:nvPr/>
        </p:nvCxnSpPr>
        <p:spPr>
          <a:xfrm rot="5400000" flipH="1" flipV="1">
            <a:off x="6633523" y="1484917"/>
            <a:ext cx="14324" cy="2157467"/>
          </a:xfrm>
          <a:prstGeom prst="bentConnector3">
            <a:avLst>
              <a:gd name="adj1" fmla="val 169592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8AC8048-7BF6-5349-A605-25C50C254493}"/>
              </a:ext>
            </a:extLst>
          </p:cNvPr>
          <p:cNvCxnSpPr>
            <a:cxnSpLocks/>
          </p:cNvCxnSpPr>
          <p:nvPr/>
        </p:nvCxnSpPr>
        <p:spPr>
          <a:xfrm>
            <a:off x="5516229" y="3172054"/>
            <a:ext cx="0" cy="3741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AD9938F1-1425-304A-8F1C-45E30A8077C4}"/>
              </a:ext>
            </a:extLst>
          </p:cNvPr>
          <p:cNvSpPr txBox="1"/>
          <p:nvPr/>
        </p:nvSpPr>
        <p:spPr>
          <a:xfrm>
            <a:off x="4717945" y="3603787"/>
            <a:ext cx="1688020" cy="1600438"/>
          </a:xfrm>
          <a:prstGeom prst="rect">
            <a:avLst/>
          </a:prstGeom>
          <a:solidFill>
            <a:schemeClr val="tx2">
              <a:lumMod val="20000"/>
              <a:lumOff val="80000"/>
            </a:schemeClr>
          </a:solidFill>
        </p:spPr>
        <p:txBody>
          <a:bodyPr wrap="square" rtlCol="0">
            <a:spAutoFit/>
          </a:bodyPr>
          <a:lstStyle/>
          <a:p>
            <a:r>
              <a:rPr lang="en-US" b="1" dirty="0"/>
              <a:t>3 Keys Variables:</a:t>
            </a:r>
          </a:p>
          <a:p>
            <a:r>
              <a:rPr lang="en-US" b="1" dirty="0" err="1"/>
              <a:t>i</a:t>
            </a:r>
            <a:r>
              <a:rPr lang="en-US" b="1" dirty="0"/>
              <a:t>)   Maximum Daily Pump</a:t>
            </a:r>
          </a:p>
          <a:p>
            <a:r>
              <a:rPr lang="en-US" b="1" dirty="0"/>
              <a:t>ii)  Surjek Flow meter-2</a:t>
            </a:r>
          </a:p>
          <a:p>
            <a:r>
              <a:rPr lang="en-US" b="1" dirty="0"/>
              <a:t>iii) Surjek Pump Torque</a:t>
            </a:r>
          </a:p>
        </p:txBody>
      </p:sp>
      <p:sp>
        <p:nvSpPr>
          <p:cNvPr id="29" name="TextBox 28">
            <a:extLst>
              <a:ext uri="{FF2B5EF4-FFF2-40B4-BE49-F238E27FC236}">
                <a16:creationId xmlns:a16="http://schemas.microsoft.com/office/drawing/2014/main" id="{0C0C9BC0-5F2D-CC4A-A3CB-DDD669CDCDBB}"/>
              </a:ext>
            </a:extLst>
          </p:cNvPr>
          <p:cNvSpPr txBox="1"/>
          <p:nvPr/>
        </p:nvSpPr>
        <p:spPr>
          <a:xfrm>
            <a:off x="6875410" y="3627974"/>
            <a:ext cx="1688019" cy="1384995"/>
          </a:xfrm>
          <a:prstGeom prst="rect">
            <a:avLst/>
          </a:prstGeom>
          <a:solidFill>
            <a:schemeClr val="tx2">
              <a:lumMod val="20000"/>
              <a:lumOff val="80000"/>
            </a:schemeClr>
          </a:solidFill>
        </p:spPr>
        <p:txBody>
          <a:bodyPr wrap="square" rtlCol="0">
            <a:spAutoFit/>
          </a:bodyPr>
          <a:lstStyle/>
          <a:p>
            <a:r>
              <a:rPr lang="en-US" b="1" dirty="0"/>
              <a:t>(3) Major Failure signal was closely identical to actual failure with R-Squared 0.63</a:t>
            </a:r>
          </a:p>
        </p:txBody>
      </p:sp>
      <p:cxnSp>
        <p:nvCxnSpPr>
          <p:cNvPr id="30" name="Straight Arrow Connector 29">
            <a:extLst>
              <a:ext uri="{FF2B5EF4-FFF2-40B4-BE49-F238E27FC236}">
                <a16:creationId xmlns:a16="http://schemas.microsoft.com/office/drawing/2014/main" id="{E2612674-7876-FA40-8847-EDB57A5076F8}"/>
              </a:ext>
            </a:extLst>
          </p:cNvPr>
          <p:cNvCxnSpPr>
            <a:cxnSpLocks/>
          </p:cNvCxnSpPr>
          <p:nvPr/>
        </p:nvCxnSpPr>
        <p:spPr>
          <a:xfrm flipH="1">
            <a:off x="7740706" y="3360737"/>
            <a:ext cx="1" cy="185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9E12BAFE-A668-3C4C-949B-C6C2C2DC8643}"/>
              </a:ext>
            </a:extLst>
          </p:cNvPr>
          <p:cNvSpPr txBox="1"/>
          <p:nvPr/>
        </p:nvSpPr>
        <p:spPr>
          <a:xfrm>
            <a:off x="2429910" y="1799771"/>
            <a:ext cx="4165694" cy="276999"/>
          </a:xfrm>
          <a:prstGeom prst="rect">
            <a:avLst/>
          </a:prstGeom>
          <a:solidFill>
            <a:schemeClr val="accent5">
              <a:lumMod val="40000"/>
              <a:lumOff val="60000"/>
            </a:schemeClr>
          </a:solidFill>
        </p:spPr>
        <p:txBody>
          <a:bodyPr wrap="square" rtlCol="0">
            <a:spAutoFit/>
          </a:bodyPr>
          <a:lstStyle/>
          <a:p>
            <a:pPr algn="ctr"/>
            <a:r>
              <a:rPr lang="en-US" sz="1200" b="1" dirty="0"/>
              <a:t>Raw  X Rolling stdev with interval of 30 seconds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F1AA9-4B01-6C41-8592-0EF0BBA8800D}"/>
              </a:ext>
            </a:extLst>
          </p:cNvPr>
          <p:cNvSpPr>
            <a:spLocks noGrp="1"/>
          </p:cNvSpPr>
          <p:nvPr>
            <p:ph type="title"/>
          </p:nvPr>
        </p:nvSpPr>
        <p:spPr>
          <a:xfrm>
            <a:off x="46945" y="62227"/>
            <a:ext cx="8792255" cy="738664"/>
          </a:xfrm>
          <a:solidFill>
            <a:schemeClr val="bg2">
              <a:lumMod val="60000"/>
              <a:lumOff val="40000"/>
            </a:schemeClr>
          </a:solidFill>
        </p:spPr>
        <p:txBody>
          <a:bodyPr/>
          <a:lstStyle/>
          <a:p>
            <a:r>
              <a:rPr lang="en-US" sz="1600" dirty="0"/>
              <a:t>Splitting the data into tow different sets, indicating normal behavior and abnormal behavior, imply us the three variables that are shown by a boxplot , which indicate that METER 2, PUMP TORQUE AND MAXIMUM TORQUE are correlated to the pump failure</a:t>
            </a:r>
          </a:p>
        </p:txBody>
      </p:sp>
      <p:pic>
        <p:nvPicPr>
          <p:cNvPr id="4" name="Picture 3" descr="A screenshot of a cell phone&#10;&#10;Description automatically generated">
            <a:extLst>
              <a:ext uri="{FF2B5EF4-FFF2-40B4-BE49-F238E27FC236}">
                <a16:creationId xmlns:a16="http://schemas.microsoft.com/office/drawing/2014/main" id="{B0FC1741-0E12-C545-8051-A0B497EDE081}"/>
              </a:ext>
            </a:extLst>
          </p:cNvPr>
          <p:cNvPicPr>
            <a:picLocks noChangeAspect="1"/>
          </p:cNvPicPr>
          <p:nvPr/>
        </p:nvPicPr>
        <p:blipFill>
          <a:blip r:embed="rId2"/>
          <a:stretch>
            <a:fillRect/>
          </a:stretch>
        </p:blipFill>
        <p:spPr>
          <a:xfrm>
            <a:off x="1359073" y="957431"/>
            <a:ext cx="5698101" cy="2588332"/>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7CD97CFB-ED7D-5444-85A9-59FBD6A67295}"/>
              </a:ext>
            </a:extLst>
          </p:cNvPr>
          <p:cNvPicPr>
            <a:picLocks noChangeAspect="1"/>
          </p:cNvPicPr>
          <p:nvPr/>
        </p:nvPicPr>
        <p:blipFill>
          <a:blip r:embed="rId3"/>
          <a:stretch>
            <a:fillRect/>
          </a:stretch>
        </p:blipFill>
        <p:spPr>
          <a:xfrm>
            <a:off x="1220457" y="3360737"/>
            <a:ext cx="6520523" cy="3070108"/>
          </a:xfrm>
          <a:prstGeom prst="rect">
            <a:avLst/>
          </a:prstGeom>
        </p:spPr>
      </p:pic>
      <p:sp>
        <p:nvSpPr>
          <p:cNvPr id="3" name="Action Button: End 2">
            <a:hlinkClick r:id="rId4" action="ppaction://hlinksldjump" highlightClick="1"/>
            <a:extLst>
              <a:ext uri="{FF2B5EF4-FFF2-40B4-BE49-F238E27FC236}">
                <a16:creationId xmlns:a16="http://schemas.microsoft.com/office/drawing/2014/main" id="{85F306DD-7306-AD40-861F-DB9C33263492}"/>
              </a:ext>
            </a:extLst>
          </p:cNvPr>
          <p:cNvSpPr/>
          <p:nvPr/>
        </p:nvSpPr>
        <p:spPr>
          <a:xfrm>
            <a:off x="8447314" y="6386285"/>
            <a:ext cx="391886" cy="217714"/>
          </a:xfrm>
          <a:prstGeom prst="actionButtonEnd">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4790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p:nvPr>
        </p:nvSpPr>
        <p:spPr>
          <a:xfrm>
            <a:off x="171451" y="230188"/>
            <a:ext cx="8618537" cy="492443"/>
          </a:xfrm>
          <a:prstGeom prst="rect">
            <a:avLst/>
          </a:prstGeom>
          <a:solidFill>
            <a:schemeClr val="bg2">
              <a:lumMod val="60000"/>
              <a:lumOff val="40000"/>
            </a:schemeClr>
          </a:solidFill>
          <a:ln>
            <a:noFill/>
          </a:ln>
        </p:spPr>
        <p:txBody>
          <a:bodyPr spcFirstLastPara="1" wrap="square" lIns="0" tIns="0" rIns="0" bIns="0" anchor="t" anchorCtr="0">
            <a:spAutoFit/>
          </a:bodyPr>
          <a:lstStyle/>
          <a:p>
            <a:pPr marL="0" lvl="0" indent="0" algn="l" rtl="0">
              <a:spcBef>
                <a:spcPts val="0"/>
              </a:spcBef>
              <a:spcAft>
                <a:spcPts val="0"/>
              </a:spcAft>
              <a:buNone/>
            </a:pPr>
            <a:r>
              <a:rPr lang="en-AU" sz="1600" dirty="0"/>
              <a:t>Further analysis of the dataset validate our confidence that those 3 variable are direct connect with the Pump Failure and we should take action towards them</a:t>
            </a:r>
            <a:endParaRPr sz="1600" dirty="0"/>
          </a:p>
        </p:txBody>
      </p:sp>
      <p:cxnSp>
        <p:nvCxnSpPr>
          <p:cNvPr id="104" name="Google Shape;104;p5"/>
          <p:cNvCxnSpPr/>
          <p:nvPr/>
        </p:nvCxnSpPr>
        <p:spPr>
          <a:xfrm>
            <a:off x="182468" y="6453336"/>
            <a:ext cx="8784976" cy="0"/>
          </a:xfrm>
          <a:prstGeom prst="straightConnector1">
            <a:avLst/>
          </a:prstGeom>
          <a:noFill/>
          <a:ln w="25400" cap="flat" cmpd="sng">
            <a:solidFill>
              <a:srgbClr val="000000"/>
            </a:solidFill>
            <a:prstDash val="solid"/>
            <a:round/>
            <a:headEnd type="none" w="sm" len="sm"/>
            <a:tailEnd type="none" w="sm" len="sm"/>
          </a:ln>
        </p:spPr>
      </p:cxnSp>
      <p:pic>
        <p:nvPicPr>
          <p:cNvPr id="105" name="Google Shape;105;p5"/>
          <p:cNvPicPr preferRelativeResize="0"/>
          <p:nvPr/>
        </p:nvPicPr>
        <p:blipFill rotWithShape="1">
          <a:blip r:embed="rId3">
            <a:alphaModFix/>
          </a:blip>
          <a:srcRect/>
          <a:stretch/>
        </p:blipFill>
        <p:spPr>
          <a:xfrm>
            <a:off x="171450" y="1527238"/>
            <a:ext cx="4951393" cy="4093692"/>
          </a:xfrm>
          <a:prstGeom prst="rect">
            <a:avLst/>
          </a:prstGeom>
          <a:noFill/>
          <a:ln>
            <a:noFill/>
          </a:ln>
        </p:spPr>
      </p:pic>
      <p:sp>
        <p:nvSpPr>
          <p:cNvPr id="106" name="Google Shape;106;p5"/>
          <p:cNvSpPr/>
          <p:nvPr/>
        </p:nvSpPr>
        <p:spPr>
          <a:xfrm>
            <a:off x="5464366" y="1355536"/>
            <a:ext cx="2963538" cy="4835939"/>
          </a:xfrm>
          <a:prstGeom prst="rect">
            <a:avLst/>
          </a:prstGeom>
          <a:noFill/>
          <a:ln w="1905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dk1"/>
              </a:solidFill>
              <a:latin typeface="Arial"/>
              <a:ea typeface="Arial"/>
              <a:cs typeface="Arial"/>
              <a:sym typeface="Arial"/>
            </a:endParaRPr>
          </a:p>
        </p:txBody>
      </p:sp>
      <p:sp>
        <p:nvSpPr>
          <p:cNvPr id="107" name="Google Shape;107;p5"/>
          <p:cNvSpPr txBox="1"/>
          <p:nvPr/>
        </p:nvSpPr>
        <p:spPr>
          <a:xfrm>
            <a:off x="6180462" y="940268"/>
            <a:ext cx="1531345" cy="307777"/>
          </a:xfrm>
          <a:prstGeom prst="rect">
            <a:avLst/>
          </a:prstGeom>
          <a:solidFill>
            <a:schemeClr val="bg2">
              <a:lumMod val="60000"/>
              <a:lumOff val="40000"/>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AU" sz="1400" b="1" dirty="0">
                <a:solidFill>
                  <a:schemeClr val="dk1"/>
                </a:solidFill>
                <a:latin typeface="Arial"/>
                <a:ea typeface="Arial"/>
                <a:cs typeface="Arial"/>
                <a:sym typeface="Arial"/>
              </a:rPr>
              <a:t>Key Insights</a:t>
            </a:r>
            <a:endParaRPr dirty="0"/>
          </a:p>
        </p:txBody>
      </p:sp>
      <p:cxnSp>
        <p:nvCxnSpPr>
          <p:cNvPr id="108" name="Google Shape;108;p5"/>
          <p:cNvCxnSpPr/>
          <p:nvPr/>
        </p:nvCxnSpPr>
        <p:spPr>
          <a:xfrm>
            <a:off x="5153096" y="1134732"/>
            <a:ext cx="0" cy="5056743"/>
          </a:xfrm>
          <a:prstGeom prst="straightConnector1">
            <a:avLst/>
          </a:prstGeom>
          <a:noFill/>
          <a:ln w="25400" cap="flat" cmpd="sng">
            <a:solidFill>
              <a:srgbClr val="000000"/>
            </a:solidFill>
            <a:prstDash val="solid"/>
            <a:round/>
            <a:headEnd type="none" w="sm" len="sm"/>
            <a:tailEnd type="none" w="sm" len="sm"/>
          </a:ln>
        </p:spPr>
      </p:cxnSp>
      <p:sp>
        <p:nvSpPr>
          <p:cNvPr id="109" name="Google Shape;109;p5"/>
          <p:cNvSpPr txBox="1"/>
          <p:nvPr/>
        </p:nvSpPr>
        <p:spPr>
          <a:xfrm>
            <a:off x="5464366" y="1403666"/>
            <a:ext cx="2963538" cy="24621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400"/>
              <a:buFont typeface="Noto Sans Symbols"/>
              <a:buChar char="▪"/>
            </a:pPr>
            <a:r>
              <a:rPr lang="en-US" sz="1400" b="1" dirty="0">
                <a:solidFill>
                  <a:schemeClr val="tx1"/>
                </a:solidFill>
                <a:latin typeface="Arial"/>
                <a:ea typeface="Arial"/>
                <a:cs typeface="Arial"/>
                <a:sym typeface="Arial"/>
              </a:rPr>
              <a:t>Surjek</a:t>
            </a:r>
            <a:r>
              <a:rPr lang="en-US" b="1" dirty="0">
                <a:solidFill>
                  <a:schemeClr val="tx1"/>
                </a:solidFill>
              </a:rPr>
              <a:t>_Flow_Meter_2</a:t>
            </a:r>
            <a:endParaRPr b="1" dirty="0">
              <a:solidFill>
                <a:schemeClr val="tx1"/>
              </a:solidFill>
            </a:endParaRPr>
          </a:p>
          <a:p>
            <a:pPr marL="285750" marR="0" lvl="0" indent="-285750" algn="l" rtl="0">
              <a:spcBef>
                <a:spcPts val="0"/>
              </a:spcBef>
              <a:spcAft>
                <a:spcPts val="0"/>
              </a:spcAft>
              <a:buClr>
                <a:schemeClr val="dk1"/>
              </a:buClr>
              <a:buSzPts val="1400"/>
              <a:buFont typeface="Noto Sans Symbols"/>
              <a:buChar char="▪"/>
            </a:pPr>
            <a:r>
              <a:rPr lang="en-US" sz="1400" b="1" dirty="0" err="1">
                <a:solidFill>
                  <a:schemeClr val="tx1"/>
                </a:solidFill>
                <a:sym typeface="Arial"/>
              </a:rPr>
              <a:t>Maximum_Pump_Torque</a:t>
            </a:r>
            <a:endParaRPr b="1" dirty="0">
              <a:solidFill>
                <a:schemeClr val="tx1"/>
              </a:solidFill>
            </a:endParaRPr>
          </a:p>
          <a:p>
            <a:pPr marL="285750" marR="0" lvl="0" indent="-285750" algn="l" rtl="0">
              <a:spcBef>
                <a:spcPts val="0"/>
              </a:spcBef>
              <a:spcAft>
                <a:spcPts val="0"/>
              </a:spcAft>
              <a:buClr>
                <a:schemeClr val="dk1"/>
              </a:buClr>
              <a:buSzPts val="1400"/>
              <a:buFont typeface="Noto Sans Symbols"/>
              <a:buChar char="▪"/>
            </a:pPr>
            <a:r>
              <a:rPr lang="en-US" sz="1400" b="1" dirty="0" err="1">
                <a:solidFill>
                  <a:schemeClr val="tx1"/>
                </a:solidFill>
                <a:latin typeface="Arial"/>
                <a:ea typeface="Arial"/>
                <a:cs typeface="Arial"/>
                <a:sym typeface="Arial"/>
              </a:rPr>
              <a:t>Pump_</a:t>
            </a:r>
            <a:r>
              <a:rPr lang="en-US" b="1" dirty="0" err="1">
                <a:solidFill>
                  <a:schemeClr val="tx1"/>
                </a:solidFill>
              </a:rPr>
              <a:t>T</a:t>
            </a:r>
            <a:r>
              <a:rPr lang="en-US" sz="1400" b="1" dirty="0" err="1">
                <a:solidFill>
                  <a:schemeClr val="tx1"/>
                </a:solidFill>
                <a:latin typeface="Arial"/>
                <a:ea typeface="Arial"/>
                <a:cs typeface="Arial"/>
                <a:sym typeface="Arial"/>
              </a:rPr>
              <a:t>orque</a:t>
            </a:r>
            <a:endParaRPr lang="en-US" sz="1400" b="1" dirty="0">
              <a:solidFill>
                <a:schemeClr val="tx1"/>
              </a:solidFill>
              <a:latin typeface="Arial"/>
              <a:ea typeface="Arial"/>
              <a:cs typeface="Arial"/>
              <a:sym typeface="Arial"/>
            </a:endParaRPr>
          </a:p>
          <a:p>
            <a:pPr marR="0" lvl="0" algn="l" rtl="0">
              <a:spcBef>
                <a:spcPts val="0"/>
              </a:spcBef>
              <a:spcAft>
                <a:spcPts val="0"/>
              </a:spcAft>
              <a:buClr>
                <a:schemeClr val="dk1"/>
              </a:buClr>
              <a:buSzPts val="1400"/>
            </a:pPr>
            <a:endParaRPr dirty="0">
              <a:solidFill>
                <a:schemeClr val="tx1"/>
              </a:solidFill>
            </a:endParaRPr>
          </a:p>
          <a:p>
            <a:pPr marL="0" marR="0" lvl="0" indent="0" algn="ctr" rtl="0">
              <a:spcBef>
                <a:spcPts val="0"/>
              </a:spcBef>
              <a:spcAft>
                <a:spcPts val="0"/>
              </a:spcAft>
              <a:buNone/>
            </a:pPr>
            <a:r>
              <a:rPr lang="en-US" sz="1400" b="1" dirty="0">
                <a:solidFill>
                  <a:schemeClr val="tx1"/>
                </a:solidFill>
                <a:latin typeface="Arial"/>
                <a:ea typeface="Arial"/>
                <a:cs typeface="Arial"/>
                <a:sym typeface="Arial"/>
              </a:rPr>
              <a:t>Correlation and Boxplot </a:t>
            </a:r>
            <a:r>
              <a:rPr lang="en-US" b="1" dirty="0">
                <a:solidFill>
                  <a:schemeClr val="tx1"/>
                </a:solidFill>
              </a:rPr>
              <a:t>say that  the tree variable are strong correlated to the pump failure  and we should investigate it closely.</a:t>
            </a:r>
            <a:endParaRPr sz="1400" b="1" dirty="0">
              <a:solidFill>
                <a:schemeClr val="tx1"/>
              </a:solidFill>
              <a:sym typeface="Arial"/>
            </a:endParaRPr>
          </a:p>
          <a:p>
            <a:pPr marL="0" marR="0" lvl="0" indent="0" algn="ctr" rtl="0">
              <a:spcBef>
                <a:spcPts val="0"/>
              </a:spcBef>
              <a:spcAft>
                <a:spcPts val="0"/>
              </a:spcAft>
              <a:buNone/>
            </a:pPr>
            <a:endParaRPr sz="1400" b="1" dirty="0">
              <a:solidFill>
                <a:schemeClr val="tx1"/>
              </a:solidFill>
              <a:latin typeface="Arial"/>
              <a:ea typeface="Arial"/>
              <a:cs typeface="Arial"/>
              <a:sym typeface="Arial"/>
            </a:endParaRPr>
          </a:p>
          <a:p>
            <a:pPr marL="285750" marR="0" lvl="0" indent="-196850" algn="l" rtl="0">
              <a:spcBef>
                <a:spcPts val="0"/>
              </a:spcBef>
              <a:spcAft>
                <a:spcPts val="0"/>
              </a:spcAft>
              <a:buClr>
                <a:schemeClr val="dk1"/>
              </a:buClr>
              <a:buSzPts val="1400"/>
              <a:buFont typeface="Noto Sans Symbols"/>
              <a:buNone/>
            </a:pPr>
            <a:endParaRPr sz="1400" dirty="0">
              <a:solidFill>
                <a:schemeClr val="dk1"/>
              </a:solidFill>
              <a:latin typeface="Arial"/>
              <a:ea typeface="Arial"/>
              <a:cs typeface="Arial"/>
              <a:sym typeface="Arial"/>
            </a:endParaRPr>
          </a:p>
        </p:txBody>
      </p:sp>
      <p:sp>
        <p:nvSpPr>
          <p:cNvPr id="2" name="Action Button: Forward or Next 1">
            <a:hlinkClick r:id="rId4" action="ppaction://hlinksldjump" highlightClick="1"/>
            <a:extLst>
              <a:ext uri="{FF2B5EF4-FFF2-40B4-BE49-F238E27FC236}">
                <a16:creationId xmlns:a16="http://schemas.microsoft.com/office/drawing/2014/main" id="{215BBDEB-8FDE-4643-A664-06B829366EC1}"/>
              </a:ext>
            </a:extLst>
          </p:cNvPr>
          <p:cNvSpPr/>
          <p:nvPr/>
        </p:nvSpPr>
        <p:spPr>
          <a:xfrm>
            <a:off x="8601736" y="6319266"/>
            <a:ext cx="354467" cy="268139"/>
          </a:xfrm>
          <a:prstGeom prst="actionButtonForwardNex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1948-90B1-DC45-95CA-EE646EE6FE8E}"/>
              </a:ext>
            </a:extLst>
          </p:cNvPr>
          <p:cNvSpPr>
            <a:spLocks noGrp="1"/>
          </p:cNvSpPr>
          <p:nvPr>
            <p:ph type="title"/>
          </p:nvPr>
        </p:nvSpPr>
        <p:spPr>
          <a:xfrm>
            <a:off x="98881" y="58056"/>
            <a:ext cx="8789987" cy="830997"/>
          </a:xfrm>
          <a:solidFill>
            <a:schemeClr val="bg2">
              <a:lumMod val="60000"/>
              <a:lumOff val="40000"/>
            </a:schemeClr>
          </a:solidFill>
        </p:spPr>
        <p:txBody>
          <a:bodyPr/>
          <a:lstStyle/>
          <a:p>
            <a:r>
              <a:rPr lang="en-US" sz="1800" dirty="0"/>
              <a:t>Using Seaborn's heatmap function, created a heatmap that clearly shows the correlations for all variables</a:t>
            </a:r>
            <a:br>
              <a:rPr lang="en-US" sz="1800" dirty="0"/>
            </a:br>
            <a:endParaRPr lang="en-US" sz="1800" dirty="0"/>
          </a:p>
        </p:txBody>
      </p:sp>
      <p:pic>
        <p:nvPicPr>
          <p:cNvPr id="7" name="Picture 6" descr="A screenshot of a cell phone&#10;&#10;Description automatically generated">
            <a:extLst>
              <a:ext uri="{FF2B5EF4-FFF2-40B4-BE49-F238E27FC236}">
                <a16:creationId xmlns:a16="http://schemas.microsoft.com/office/drawing/2014/main" id="{939AEC5F-D61A-5844-8EA1-35DD887EF04F}"/>
              </a:ext>
            </a:extLst>
          </p:cNvPr>
          <p:cNvPicPr>
            <a:picLocks noChangeAspect="1"/>
          </p:cNvPicPr>
          <p:nvPr/>
        </p:nvPicPr>
        <p:blipFill>
          <a:blip r:embed="rId2"/>
          <a:stretch>
            <a:fillRect/>
          </a:stretch>
        </p:blipFill>
        <p:spPr>
          <a:xfrm>
            <a:off x="98881" y="1517789"/>
            <a:ext cx="8666275" cy="4208410"/>
          </a:xfrm>
          <a:prstGeom prst="rect">
            <a:avLst/>
          </a:prstGeom>
        </p:spPr>
      </p:pic>
      <p:sp>
        <p:nvSpPr>
          <p:cNvPr id="8" name="Action Button: Forward or Next 7">
            <a:hlinkClick r:id="rId3" action="ppaction://hlinksldjump" highlightClick="1"/>
            <a:extLst>
              <a:ext uri="{FF2B5EF4-FFF2-40B4-BE49-F238E27FC236}">
                <a16:creationId xmlns:a16="http://schemas.microsoft.com/office/drawing/2014/main" id="{7CDFAA0D-D9B1-FC43-92FD-CBDCE9F27B83}"/>
              </a:ext>
            </a:extLst>
          </p:cNvPr>
          <p:cNvSpPr/>
          <p:nvPr/>
        </p:nvSpPr>
        <p:spPr>
          <a:xfrm>
            <a:off x="8505371" y="6299200"/>
            <a:ext cx="383497" cy="364219"/>
          </a:xfrm>
          <a:prstGeom prst="actionButtonForwardNex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311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01C8-A0AA-4741-9602-205FF884A336}"/>
              </a:ext>
            </a:extLst>
          </p:cNvPr>
          <p:cNvSpPr>
            <a:spLocks noGrp="1"/>
          </p:cNvSpPr>
          <p:nvPr>
            <p:ph type="title"/>
          </p:nvPr>
        </p:nvSpPr>
        <p:spPr>
          <a:xfrm>
            <a:off x="171450" y="221477"/>
            <a:ext cx="8618537" cy="492443"/>
          </a:xfrm>
          <a:solidFill>
            <a:schemeClr val="bg2">
              <a:lumMod val="60000"/>
              <a:lumOff val="40000"/>
            </a:schemeClr>
          </a:solidFill>
        </p:spPr>
        <p:txBody>
          <a:bodyPr/>
          <a:lstStyle/>
          <a:p>
            <a:r>
              <a:rPr lang="en-US" sz="1600" dirty="0"/>
              <a:t>First for regression equation I applied the .predict() function to the </a:t>
            </a:r>
            <a:r>
              <a:rPr lang="en-US" sz="1600" dirty="0" err="1"/>
              <a:t>dataframe</a:t>
            </a:r>
            <a:r>
              <a:rPr lang="en-US" sz="1600" dirty="0"/>
              <a:t> to see whether or not the model 'picks' up the Pump Failure Event.</a:t>
            </a:r>
          </a:p>
        </p:txBody>
      </p:sp>
      <p:pic>
        <p:nvPicPr>
          <p:cNvPr id="7" name="Picture 6" descr="A screenshot of a cell phone&#10;&#10;Description automatically generated">
            <a:extLst>
              <a:ext uri="{FF2B5EF4-FFF2-40B4-BE49-F238E27FC236}">
                <a16:creationId xmlns:a16="http://schemas.microsoft.com/office/drawing/2014/main" id="{A3441E9F-4576-F145-8CF3-4707B502D575}"/>
              </a:ext>
            </a:extLst>
          </p:cNvPr>
          <p:cNvPicPr>
            <a:picLocks noChangeAspect="1"/>
          </p:cNvPicPr>
          <p:nvPr/>
        </p:nvPicPr>
        <p:blipFill>
          <a:blip r:embed="rId2"/>
          <a:stretch>
            <a:fillRect/>
          </a:stretch>
        </p:blipFill>
        <p:spPr>
          <a:xfrm>
            <a:off x="294564" y="1025487"/>
            <a:ext cx="8372308" cy="2043828"/>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E7CFF21-BB7D-0B49-B874-933F68932237}"/>
              </a:ext>
            </a:extLst>
          </p:cNvPr>
          <p:cNvPicPr>
            <a:picLocks noChangeAspect="1"/>
          </p:cNvPicPr>
          <p:nvPr/>
        </p:nvPicPr>
        <p:blipFill>
          <a:blip r:embed="rId3"/>
          <a:stretch>
            <a:fillRect/>
          </a:stretch>
        </p:blipFill>
        <p:spPr>
          <a:xfrm>
            <a:off x="171450" y="3875314"/>
            <a:ext cx="4309269" cy="2228168"/>
          </a:xfrm>
          <a:prstGeom prst="rect">
            <a:avLst/>
          </a:prstGeom>
        </p:spPr>
      </p:pic>
      <p:pic>
        <p:nvPicPr>
          <p:cNvPr id="13" name="Picture 12" descr="A screenshot of a social media post&#10;&#10;Description automatically generated">
            <a:extLst>
              <a:ext uri="{FF2B5EF4-FFF2-40B4-BE49-F238E27FC236}">
                <a16:creationId xmlns:a16="http://schemas.microsoft.com/office/drawing/2014/main" id="{C5B6CF27-98B1-7A46-821B-C201AE12EF34}"/>
              </a:ext>
            </a:extLst>
          </p:cNvPr>
          <p:cNvPicPr>
            <a:picLocks noChangeAspect="1"/>
          </p:cNvPicPr>
          <p:nvPr/>
        </p:nvPicPr>
        <p:blipFill>
          <a:blip r:embed="rId4"/>
          <a:stretch>
            <a:fillRect/>
          </a:stretch>
        </p:blipFill>
        <p:spPr>
          <a:xfrm>
            <a:off x="4583938" y="3904342"/>
            <a:ext cx="4206049" cy="2228168"/>
          </a:xfrm>
          <a:prstGeom prst="rect">
            <a:avLst/>
          </a:prstGeom>
        </p:spPr>
      </p:pic>
      <p:sp>
        <p:nvSpPr>
          <p:cNvPr id="14" name="Title 1">
            <a:extLst>
              <a:ext uri="{FF2B5EF4-FFF2-40B4-BE49-F238E27FC236}">
                <a16:creationId xmlns:a16="http://schemas.microsoft.com/office/drawing/2014/main" id="{2794DB6B-ADD2-D748-875F-801FDC0F30BE}"/>
              </a:ext>
            </a:extLst>
          </p:cNvPr>
          <p:cNvSpPr txBox="1">
            <a:spLocks/>
          </p:cNvSpPr>
          <p:nvPr/>
        </p:nvSpPr>
        <p:spPr>
          <a:xfrm>
            <a:off x="171450" y="3240607"/>
            <a:ext cx="8618537" cy="492443"/>
          </a:xfrm>
          <a:prstGeom prst="rect">
            <a:avLst/>
          </a:prstGeom>
          <a:solidFill>
            <a:schemeClr val="bg2">
              <a:lumMod val="60000"/>
              <a:lumOff val="40000"/>
            </a:schemeClr>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9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00" b="1" i="0" u="none" strike="noStrike" cap="none">
                <a:solidFill>
                  <a:schemeClr val="dk2"/>
                </a:solidFill>
                <a:latin typeface="Arial"/>
                <a:ea typeface="Arial"/>
                <a:cs typeface="Arial"/>
                <a:sym typeface="Arial"/>
              </a:defRPr>
            </a:lvl9pPr>
          </a:lstStyle>
          <a:p>
            <a:r>
              <a:rPr lang="en-US" sz="1600" dirty="0"/>
              <a:t>The regression equation I used the OLS (Ordinary Least Squares) Regression Model  and a regression Model with a rolling(30).std()</a:t>
            </a:r>
          </a:p>
        </p:txBody>
      </p:sp>
      <p:sp>
        <p:nvSpPr>
          <p:cNvPr id="15" name="Action Button: Forward or Next 14">
            <a:hlinkClick r:id="rId5" action="ppaction://hlinksldjump" highlightClick="1"/>
            <a:extLst>
              <a:ext uri="{FF2B5EF4-FFF2-40B4-BE49-F238E27FC236}">
                <a16:creationId xmlns:a16="http://schemas.microsoft.com/office/drawing/2014/main" id="{47AEB88B-ADB0-E441-92CD-6951E9529560}"/>
              </a:ext>
            </a:extLst>
          </p:cNvPr>
          <p:cNvSpPr/>
          <p:nvPr/>
        </p:nvSpPr>
        <p:spPr>
          <a:xfrm>
            <a:off x="8316686" y="6132510"/>
            <a:ext cx="350186" cy="326347"/>
          </a:xfrm>
          <a:prstGeom prst="actionButtonForwardNex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00193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197866" y="65895"/>
            <a:ext cx="8618537" cy="738664"/>
          </a:xfrm>
          <a:prstGeom prst="rect">
            <a:avLst/>
          </a:prstGeom>
          <a:solidFill>
            <a:schemeClr val="bg2">
              <a:lumMod val="60000"/>
              <a:lumOff val="40000"/>
            </a:schemeClr>
          </a:solidFill>
          <a:ln>
            <a:noFill/>
          </a:ln>
        </p:spPr>
        <p:txBody>
          <a:bodyPr spcFirstLastPara="1" wrap="square" lIns="0" tIns="0" rIns="0" bIns="0" anchor="t" anchorCtr="0">
            <a:spAutoFit/>
          </a:bodyPr>
          <a:lstStyle/>
          <a:p>
            <a:pPr lvl="0"/>
            <a:r>
              <a:rPr lang="en-AU" sz="1600" dirty="0"/>
              <a:t>Through the analyse </a:t>
            </a:r>
            <a:r>
              <a:rPr lang="en-US" sz="1600" dirty="0"/>
              <a:t>in the </a:t>
            </a:r>
            <a:r>
              <a:rPr lang="en-AU" sz="1600" dirty="0"/>
              <a:t>descriptive and inferential statistics, tree keys variable correlated strongly with the Pump Failure, enabling development of a multivariate equation capable  of identifying abnormal Pump Failure </a:t>
            </a:r>
            <a:endParaRPr dirty="0"/>
          </a:p>
        </p:txBody>
      </p:sp>
      <p:sp>
        <p:nvSpPr>
          <p:cNvPr id="71" name="Google Shape;71;p2"/>
          <p:cNvSpPr/>
          <p:nvPr/>
        </p:nvSpPr>
        <p:spPr>
          <a:xfrm>
            <a:off x="125468" y="6494918"/>
            <a:ext cx="2452916"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AU" sz="800" b="1" i="0" u="none" strike="noStrike" cap="none" dirty="0">
                <a:solidFill>
                  <a:schemeClr val="dk1"/>
                </a:solidFill>
                <a:latin typeface="Arial"/>
                <a:ea typeface="Arial"/>
                <a:cs typeface="Arial"/>
                <a:sym typeface="Arial"/>
              </a:rPr>
              <a:t>Source: </a:t>
            </a:r>
            <a:r>
              <a:rPr lang="en-AU" sz="800" b="0" i="0" u="none" strike="noStrike" cap="none" dirty="0">
                <a:solidFill>
                  <a:schemeClr val="dk1"/>
                </a:solidFill>
                <a:latin typeface="Arial"/>
                <a:ea typeface="Arial"/>
                <a:cs typeface="Arial"/>
                <a:sym typeface="Arial"/>
              </a:rPr>
              <a:t>Southern Water Corp Statistical Records</a:t>
            </a:r>
            <a:endParaRPr dirty="0"/>
          </a:p>
        </p:txBody>
      </p:sp>
      <p:cxnSp>
        <p:nvCxnSpPr>
          <p:cNvPr id="80" name="Google Shape;80;p2"/>
          <p:cNvCxnSpPr>
            <a:cxnSpLocks/>
          </p:cNvCxnSpPr>
          <p:nvPr/>
        </p:nvCxnSpPr>
        <p:spPr>
          <a:xfrm rot="5400000">
            <a:off x="6586814" y="4956267"/>
            <a:ext cx="111300" cy="599700"/>
          </a:xfrm>
          <a:prstGeom prst="bentConnector3">
            <a:avLst>
              <a:gd name="adj1" fmla="val 50010"/>
            </a:avLst>
          </a:prstGeom>
          <a:noFill/>
          <a:ln w="12700" cap="flat" cmpd="sng">
            <a:solidFill>
              <a:schemeClr val="lt1"/>
            </a:solidFill>
            <a:prstDash val="solid"/>
            <a:miter lim="800000"/>
            <a:headEnd type="none" w="med" len="med"/>
            <a:tailEnd type="none" w="med" len="med"/>
          </a:ln>
        </p:spPr>
      </p:cxnSp>
      <p:cxnSp>
        <p:nvCxnSpPr>
          <p:cNvPr id="81" name="Google Shape;81;p2"/>
          <p:cNvCxnSpPr>
            <a:cxnSpLocks/>
          </p:cNvCxnSpPr>
          <p:nvPr/>
        </p:nvCxnSpPr>
        <p:spPr>
          <a:xfrm rot="-5400000" flipH="1">
            <a:off x="7185764" y="4957017"/>
            <a:ext cx="111300" cy="598200"/>
          </a:xfrm>
          <a:prstGeom prst="bentConnector3">
            <a:avLst>
              <a:gd name="adj1" fmla="val 50009"/>
            </a:avLst>
          </a:prstGeom>
          <a:noFill/>
          <a:ln w="12700" cap="flat" cmpd="sng">
            <a:solidFill>
              <a:schemeClr val="lt1"/>
            </a:solidFill>
            <a:prstDash val="solid"/>
            <a:miter lim="800000"/>
            <a:headEnd type="none" w="med" len="med"/>
            <a:tailEnd type="none" w="med" len="med"/>
          </a:ln>
        </p:spPr>
      </p:cxnSp>
      <p:cxnSp>
        <p:nvCxnSpPr>
          <p:cNvPr id="82" name="Google Shape;82;p2"/>
          <p:cNvCxnSpPr>
            <a:cxnSpLocks/>
          </p:cNvCxnSpPr>
          <p:nvPr/>
        </p:nvCxnSpPr>
        <p:spPr>
          <a:xfrm flipH="1">
            <a:off x="6941414" y="5200467"/>
            <a:ext cx="900" cy="111300"/>
          </a:xfrm>
          <a:prstGeom prst="straightConnector1">
            <a:avLst/>
          </a:prstGeom>
          <a:noFill/>
          <a:ln w="12700" cap="flat" cmpd="sng">
            <a:solidFill>
              <a:schemeClr val="lt1"/>
            </a:solidFill>
            <a:prstDash val="solid"/>
            <a:round/>
            <a:headEnd type="none" w="sm" len="sm"/>
            <a:tailEnd type="none" w="sm" len="sm"/>
          </a:ln>
        </p:spPr>
      </p:cxnSp>
      <p:pic>
        <p:nvPicPr>
          <p:cNvPr id="14" name="Picture 13" descr="A screenshot of a cell phone&#10;&#10;Description automatically generated">
            <a:extLst>
              <a:ext uri="{FF2B5EF4-FFF2-40B4-BE49-F238E27FC236}">
                <a16:creationId xmlns:a16="http://schemas.microsoft.com/office/drawing/2014/main" id="{80F7626E-A91E-BC46-8EC9-AE13C070E061}"/>
              </a:ext>
            </a:extLst>
          </p:cNvPr>
          <p:cNvPicPr>
            <a:picLocks noChangeAspect="1"/>
          </p:cNvPicPr>
          <p:nvPr/>
        </p:nvPicPr>
        <p:blipFill>
          <a:blip r:embed="rId3"/>
          <a:stretch>
            <a:fillRect/>
          </a:stretch>
        </p:blipFill>
        <p:spPr>
          <a:xfrm>
            <a:off x="197866" y="1382290"/>
            <a:ext cx="8618537" cy="3708034"/>
          </a:xfrm>
          <a:prstGeom prst="rect">
            <a:avLst/>
          </a:prstGeom>
        </p:spPr>
      </p:pic>
      <p:sp>
        <p:nvSpPr>
          <p:cNvPr id="3" name="Action Button: Forward or Next 2">
            <a:hlinkClick r:id="rId4" action="ppaction://hlinksldjump" highlightClick="1"/>
            <a:extLst>
              <a:ext uri="{FF2B5EF4-FFF2-40B4-BE49-F238E27FC236}">
                <a16:creationId xmlns:a16="http://schemas.microsoft.com/office/drawing/2014/main" id="{CCDB1F80-B3FE-9441-9133-F4010739AC94}"/>
              </a:ext>
            </a:extLst>
          </p:cNvPr>
          <p:cNvSpPr/>
          <p:nvPr/>
        </p:nvSpPr>
        <p:spPr>
          <a:xfrm>
            <a:off x="8418286" y="6081486"/>
            <a:ext cx="398117" cy="304800"/>
          </a:xfrm>
          <a:prstGeom prst="actionButtonForwardNext">
            <a:avLst/>
          </a:prstGeom>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4248</TotalTime>
  <Words>409</Words>
  <Application>Microsoft Macintosh PowerPoint</Application>
  <PresentationFormat>Custom</PresentationFormat>
  <Paragraphs>40</Paragraphs>
  <Slides>8</Slides>
  <Notes>5</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vt:i4>
      </vt:variant>
    </vt:vector>
  </HeadingPairs>
  <TitlesOfParts>
    <vt:vector size="14" baseType="lpstr">
      <vt:lpstr>Arial</vt:lpstr>
      <vt:lpstr>Noto Sans Symbols</vt:lpstr>
      <vt:lpstr>Quattrocento Sans</vt:lpstr>
      <vt:lpstr>Synergy_CF_YNR002</vt:lpstr>
      <vt:lpstr>1_Synergy_CF_YNR002</vt:lpstr>
      <vt:lpstr>TCLayout.ActiveDocument.1</vt:lpstr>
      <vt:lpstr>Southern Water Corp – Technical Presentation</vt:lpstr>
      <vt:lpstr>With increased water demand from agricultural and residential usage, Southern Water Corp has had to maximize the availability of its desalination plants to meet continual demand which has resulted in increased cost for the calendar year</vt:lpstr>
      <vt:lpstr>Strategy: Statistical Analysis to identify Key Variable for Pump failure variables and predict signal of Failure</vt:lpstr>
      <vt:lpstr>Splitting the data into tow different sets, indicating normal behavior and abnormal behavior, imply us the three variables that are shown by a boxplot , which indicate that METER 2, PUMP TORQUE AND MAXIMUM TORQUE are correlated to the pump failure</vt:lpstr>
      <vt:lpstr>Further analysis of the dataset validate our confidence that those 3 variable are direct connect with the Pump Failure and we should take action towards them</vt:lpstr>
      <vt:lpstr>Using Seaborn's heatmap function, created a heatmap that clearly shows the correlations for all variables </vt:lpstr>
      <vt:lpstr>First for regression equation I applied the .predict() function to the dataframe to see whether or not the model 'picks' up the Pump Failure Event.</vt:lpstr>
      <vt:lpstr>Through the analyse in the descriptive and inferential statistics, tree keys variable correlated strongly with the Pump Failure, enabling development of a multivariate equation capable  of identifying abnormal Pump Failure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Water Corp – Technical Presentation</dc:title>
  <dc:creator>Chris Hui</dc:creator>
  <cp:lastModifiedBy>Lucky Dog</cp:lastModifiedBy>
  <cp:revision>38</cp:revision>
  <dcterms:created xsi:type="dcterms:W3CDTF">2015-09-14T11:37:31Z</dcterms:created>
  <dcterms:modified xsi:type="dcterms:W3CDTF">2020-08-07T02:57:08Z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Title</vt:lpwstr>
  </property>
  <property fmtid="{D5CDD505-2E9C-101B-9397-08002B2CF9AE}" pid="3" name="Final">
    <vt:bool>false</vt:bool>
  </property>
  <property fmtid="{D5CDD505-2E9C-101B-9397-08002B2CF9AE}" pid="4" name="Event">
    <vt:lpwstr/>
  </property>
  <property fmtid="{D5CDD505-2E9C-101B-9397-08002B2CF9AE}" pid="5" name="Delivery Date">
    <vt:lpwstr>Date</vt:lpwstr>
  </property>
  <property fmtid="{D5CDD505-2E9C-101B-9397-08002B2CF9AE}" pid="6" name="Office2010EditCount">
    <vt:lpwstr>1</vt:lpwstr>
  </property>
  <property fmtid="{D5CDD505-2E9C-101B-9397-08002B2CF9AE}" pid="7" name="Office2003EditCount">
    <vt:lpwstr>0</vt:lpwstr>
  </property>
  <property fmtid="{D5CDD505-2E9C-101B-9397-08002B2CF9AE}" pid="8" name="LastEditedOfficeVersion">
    <vt:lpwstr>Office2010</vt:lpwstr>
  </property>
  <property fmtid="{D5CDD505-2E9C-101B-9397-08002B2CF9AE}" pid="9" name="Office2010WasSaved">
    <vt:lpwstr>1</vt:lpwstr>
  </property>
  <property fmtid="{D5CDD505-2E9C-101B-9397-08002B2CF9AE}" pid="10" name="DocID">
    <vt:lpwstr>Doc ID</vt:lpwstr>
  </property>
  <property fmtid="{D5CDD505-2E9C-101B-9397-08002B2CF9AE}" pid="11" name="MSIP_Label_97c7b3fc-4128-41ae-86b4-e4b1b1ae5e15_Enabled">
    <vt:lpwstr>True</vt:lpwstr>
  </property>
  <property fmtid="{D5CDD505-2E9C-101B-9397-08002B2CF9AE}" pid="12" name="MSIP_Label_97c7b3fc-4128-41ae-86b4-e4b1b1ae5e15_SiteId">
    <vt:lpwstr>97160e56-eb00-44fe-b31d-0d6d351c636d</vt:lpwstr>
  </property>
  <property fmtid="{D5CDD505-2E9C-101B-9397-08002B2CF9AE}" pid="13" name="MSIP_Label_97c7b3fc-4128-41ae-86b4-e4b1b1ae5e15_Owner">
    <vt:lpwstr>Chris.Hui@origin.com.au</vt:lpwstr>
  </property>
  <property fmtid="{D5CDD505-2E9C-101B-9397-08002B2CF9AE}" pid="14" name="MSIP_Label_97c7b3fc-4128-41ae-86b4-e4b1b1ae5e15_SetDate">
    <vt:lpwstr>2019-06-30T23:39:24.8162734Z</vt:lpwstr>
  </property>
  <property fmtid="{D5CDD505-2E9C-101B-9397-08002B2CF9AE}" pid="15" name="MSIP_Label_97c7b3fc-4128-41ae-86b4-e4b1b1ae5e15_Name">
    <vt:lpwstr>General</vt:lpwstr>
  </property>
  <property fmtid="{D5CDD505-2E9C-101B-9397-08002B2CF9AE}" pid="16" name="MSIP_Label_97c7b3fc-4128-41ae-86b4-e4b1b1ae5e15_Application">
    <vt:lpwstr>Microsoft Azure Information Protection</vt:lpwstr>
  </property>
  <property fmtid="{D5CDD505-2E9C-101B-9397-08002B2CF9AE}" pid="17" name="MSIP_Label_97c7b3fc-4128-41ae-86b4-e4b1b1ae5e15_ActionId">
    <vt:lpwstr>d3fbac77-f25a-4694-bf90-8d76f690b9b8</vt:lpwstr>
  </property>
  <property fmtid="{D5CDD505-2E9C-101B-9397-08002B2CF9AE}" pid="18" name="MSIP_Label_97c7b3fc-4128-41ae-86b4-e4b1b1ae5e15_Extended_MSFT_Method">
    <vt:lpwstr>Automatic</vt:lpwstr>
  </property>
  <property fmtid="{D5CDD505-2E9C-101B-9397-08002B2CF9AE}" pid="19" name="Sensitivity">
    <vt:lpwstr>General</vt:lpwstr>
  </property>
</Properties>
</file>