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6035A7-DAFA-4965-9D7C-9FBD6953EF27}">
          <p14:sldIdLst>
            <p14:sldId id="256"/>
            <p14:sldId id="257"/>
            <p14:sldId id="258"/>
          </p14:sldIdLst>
        </p14:section>
        <p14:section name="Questions" id="{AEE57A78-E872-4C9E-94A1-8E56DAE9855E}">
          <p14:sldIdLst>
            <p14:sldId id="259"/>
            <p14:sldId id="260"/>
            <p14:sldId id="265"/>
            <p14:sldId id="261"/>
            <p14:sldId id="262"/>
            <p14:sldId id="26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768" autoAdjust="0"/>
  </p:normalViewPr>
  <p:slideViewPr>
    <p:cSldViewPr snapToGrid="0">
      <p:cViewPr varScale="1">
        <p:scale>
          <a:sx n="57" d="100"/>
          <a:sy n="57" d="100"/>
        </p:scale>
        <p:origin x="10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31F1C-F2D8-4C30-9616-DDF80984660A}" type="datetimeFigureOut">
              <a:rPr lang="en-US" smtClean="0"/>
              <a:t>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89091-1790-4AD1-9A8F-9BC8A8FD4FF7}" type="slidenum">
              <a:rPr lang="en-US" smtClean="0"/>
              <a:t>‹#›</a:t>
            </a:fld>
            <a:endParaRPr lang="en-US"/>
          </a:p>
        </p:txBody>
      </p:sp>
    </p:spTree>
    <p:extLst>
      <p:ext uri="{BB962C8B-B14F-4D97-AF65-F5344CB8AC3E}">
        <p14:creationId xmlns:p14="http://schemas.microsoft.com/office/powerpoint/2010/main" val="14198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other words:  </a:t>
            </a:r>
            <a:r>
              <a:rPr lang="en-US" b="1" dirty="0"/>
              <a:t>In a world where</a:t>
            </a:r>
            <a:r>
              <a:rPr lang="en-US" dirty="0"/>
              <a:t> everyone is an expert and anyone can make their opinions known with the click of a button we wanted to know if a film’s IMDB score was a reliable litmus test for how well the movie would preform in the box office.</a:t>
            </a:r>
          </a:p>
        </p:txBody>
      </p:sp>
      <p:sp>
        <p:nvSpPr>
          <p:cNvPr id="4" name="Slide Number Placeholder 3"/>
          <p:cNvSpPr>
            <a:spLocks noGrp="1"/>
          </p:cNvSpPr>
          <p:nvPr>
            <p:ph type="sldNum" sz="quarter" idx="10"/>
          </p:nvPr>
        </p:nvSpPr>
        <p:spPr/>
        <p:txBody>
          <a:bodyPr/>
          <a:lstStyle/>
          <a:p>
            <a:fld id="{45B89091-1790-4AD1-9A8F-9BC8A8FD4FF7}" type="slidenum">
              <a:rPr lang="en-US" smtClean="0"/>
              <a:t>2</a:t>
            </a:fld>
            <a:endParaRPr lang="en-US"/>
          </a:p>
        </p:txBody>
      </p:sp>
    </p:spTree>
    <p:extLst>
      <p:ext uri="{BB962C8B-B14F-4D97-AF65-F5344CB8AC3E}">
        <p14:creationId xmlns:p14="http://schemas.microsoft.com/office/powerpoint/2010/main" val="294975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question in mind we wondered what variables might be a marker of a movie’s success.  While there are hundreds of variables to consider these are the ones we chose to look at.</a:t>
            </a:r>
          </a:p>
        </p:txBody>
      </p:sp>
      <p:sp>
        <p:nvSpPr>
          <p:cNvPr id="4" name="Slide Number Placeholder 3"/>
          <p:cNvSpPr>
            <a:spLocks noGrp="1"/>
          </p:cNvSpPr>
          <p:nvPr>
            <p:ph type="sldNum" sz="quarter" idx="10"/>
          </p:nvPr>
        </p:nvSpPr>
        <p:spPr/>
        <p:txBody>
          <a:bodyPr/>
          <a:lstStyle/>
          <a:p>
            <a:fld id="{45B89091-1790-4AD1-9A8F-9BC8A8FD4FF7}" type="slidenum">
              <a:rPr lang="en-US" smtClean="0"/>
              <a:t>3</a:t>
            </a:fld>
            <a:endParaRPr lang="en-US"/>
          </a:p>
        </p:txBody>
      </p:sp>
    </p:spTree>
    <p:extLst>
      <p:ext uri="{BB962C8B-B14F-4D97-AF65-F5344CB8AC3E}">
        <p14:creationId xmlns:p14="http://schemas.microsoft.com/office/powerpoint/2010/main" val="238787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4</a:t>
            </a:fld>
            <a:endParaRPr lang="en-US"/>
          </a:p>
        </p:txBody>
      </p:sp>
    </p:spTree>
    <p:extLst>
      <p:ext uri="{BB962C8B-B14F-4D97-AF65-F5344CB8AC3E}">
        <p14:creationId xmlns:p14="http://schemas.microsoft.com/office/powerpoint/2010/main" val="161515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 movie’s MPAA rating effect Gross Revenue?  Absolutely.  As you can see in this graph General Admission movies make more on average than any other single rating category.  And when you combine that with PG movies the results dwarf the other categories.  Which is logical as you’re not limiting the number of people who can see the movie moreover kid’s movies require additional tickets for parents and kids.  This is reflected in the budget when examined by MPAA rating.</a:t>
            </a:r>
          </a:p>
        </p:txBody>
      </p:sp>
      <p:sp>
        <p:nvSpPr>
          <p:cNvPr id="4" name="Slide Number Placeholder 3"/>
          <p:cNvSpPr>
            <a:spLocks noGrp="1"/>
          </p:cNvSpPr>
          <p:nvPr>
            <p:ph type="sldNum" sz="quarter" idx="10"/>
          </p:nvPr>
        </p:nvSpPr>
        <p:spPr/>
        <p:txBody>
          <a:bodyPr/>
          <a:lstStyle/>
          <a:p>
            <a:fld id="{45B89091-1790-4AD1-9A8F-9BC8A8FD4FF7}" type="slidenum">
              <a:rPr lang="en-US" smtClean="0"/>
              <a:t>5</a:t>
            </a:fld>
            <a:endParaRPr lang="en-US"/>
          </a:p>
        </p:txBody>
      </p:sp>
    </p:spTree>
    <p:extLst>
      <p:ext uri="{BB962C8B-B14F-4D97-AF65-F5344CB8AC3E}">
        <p14:creationId xmlns:p14="http://schemas.microsoft.com/office/powerpoint/2010/main" val="342351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 by side comparison to underscore the point, proportionally more money goes into movies studios think will make more money.</a:t>
            </a:r>
          </a:p>
        </p:txBody>
      </p:sp>
      <p:sp>
        <p:nvSpPr>
          <p:cNvPr id="4" name="Slide Number Placeholder 3"/>
          <p:cNvSpPr>
            <a:spLocks noGrp="1"/>
          </p:cNvSpPr>
          <p:nvPr>
            <p:ph type="sldNum" sz="quarter" idx="10"/>
          </p:nvPr>
        </p:nvSpPr>
        <p:spPr/>
        <p:txBody>
          <a:bodyPr/>
          <a:lstStyle/>
          <a:p>
            <a:fld id="{45B89091-1790-4AD1-9A8F-9BC8A8FD4FF7}" type="slidenum">
              <a:rPr lang="en-US" smtClean="0"/>
              <a:t>6</a:t>
            </a:fld>
            <a:endParaRPr lang="en-US"/>
          </a:p>
        </p:txBody>
      </p:sp>
    </p:spTree>
    <p:extLst>
      <p:ext uri="{BB962C8B-B14F-4D97-AF65-F5344CB8AC3E}">
        <p14:creationId xmlns:p14="http://schemas.microsoft.com/office/powerpoint/2010/main" val="309715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7</a:t>
            </a:fld>
            <a:endParaRPr lang="en-US"/>
          </a:p>
        </p:txBody>
      </p:sp>
    </p:spTree>
    <p:extLst>
      <p:ext uri="{BB962C8B-B14F-4D97-AF65-F5344CB8AC3E}">
        <p14:creationId xmlns:p14="http://schemas.microsoft.com/office/powerpoint/2010/main" val="203158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might be too early to tell.</a:t>
            </a:r>
          </a:p>
        </p:txBody>
      </p:sp>
      <p:sp>
        <p:nvSpPr>
          <p:cNvPr id="4" name="Slide Number Placeholder 3"/>
          <p:cNvSpPr>
            <a:spLocks noGrp="1"/>
          </p:cNvSpPr>
          <p:nvPr>
            <p:ph type="sldNum" sz="quarter" idx="10"/>
          </p:nvPr>
        </p:nvSpPr>
        <p:spPr/>
        <p:txBody>
          <a:bodyPr/>
          <a:lstStyle/>
          <a:p>
            <a:fld id="{45B89091-1790-4AD1-9A8F-9BC8A8FD4FF7}" type="slidenum">
              <a:rPr lang="en-US" smtClean="0"/>
              <a:t>8</a:t>
            </a:fld>
            <a:endParaRPr lang="en-US"/>
          </a:p>
        </p:txBody>
      </p:sp>
    </p:spTree>
    <p:extLst>
      <p:ext uri="{BB962C8B-B14F-4D97-AF65-F5344CB8AC3E}">
        <p14:creationId xmlns:p14="http://schemas.microsoft.com/office/powerpoint/2010/main" val="207047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still exceptions to that…apparently people really enjoy Biopics, Historic flicks, and War movies.</a:t>
            </a:r>
          </a:p>
          <a:p>
            <a:r>
              <a:rPr lang="en-US" dirty="0"/>
              <a:t>War never changes.</a:t>
            </a:r>
          </a:p>
        </p:txBody>
      </p:sp>
      <p:sp>
        <p:nvSpPr>
          <p:cNvPr id="4" name="Slide Number Placeholder 3"/>
          <p:cNvSpPr>
            <a:spLocks noGrp="1"/>
          </p:cNvSpPr>
          <p:nvPr>
            <p:ph type="sldNum" sz="quarter" idx="10"/>
          </p:nvPr>
        </p:nvSpPr>
        <p:spPr/>
        <p:txBody>
          <a:bodyPr/>
          <a:lstStyle/>
          <a:p>
            <a:fld id="{45B89091-1790-4AD1-9A8F-9BC8A8FD4FF7}" type="slidenum">
              <a:rPr lang="en-US" smtClean="0"/>
              <a:t>10</a:t>
            </a:fld>
            <a:endParaRPr lang="en-US"/>
          </a:p>
        </p:txBody>
      </p:sp>
    </p:spTree>
    <p:extLst>
      <p:ext uri="{BB962C8B-B14F-4D97-AF65-F5344CB8AC3E}">
        <p14:creationId xmlns:p14="http://schemas.microsoft.com/office/powerpoint/2010/main" val="3454636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11/2/2018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11/2/2018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0640-9637-49E7-84FC-024E11BDA933}"/>
              </a:ext>
            </a:extLst>
          </p:cNvPr>
          <p:cNvSpPr>
            <a:spLocks noGrp="1"/>
          </p:cNvSpPr>
          <p:nvPr>
            <p:ph type="ctrTitle"/>
          </p:nvPr>
        </p:nvSpPr>
        <p:spPr/>
        <p:txBody>
          <a:bodyPr/>
          <a:lstStyle/>
          <a:p>
            <a:r>
              <a:rPr lang="en-US" dirty="0"/>
              <a:t>{Working Title}</a:t>
            </a:r>
          </a:p>
        </p:txBody>
      </p:sp>
      <p:sp>
        <p:nvSpPr>
          <p:cNvPr id="3" name="Subtitle 2">
            <a:extLst>
              <a:ext uri="{FF2B5EF4-FFF2-40B4-BE49-F238E27FC236}">
                <a16:creationId xmlns:a16="http://schemas.microsoft.com/office/drawing/2014/main" id="{E52F3ABE-5721-4B58-8B28-96BAD6703EB2}"/>
              </a:ext>
            </a:extLst>
          </p:cNvPr>
          <p:cNvSpPr>
            <a:spLocks noGrp="1"/>
          </p:cNvSpPr>
          <p:nvPr>
            <p:ph type="subTitle" idx="1"/>
          </p:nvPr>
        </p:nvSpPr>
        <p:spPr/>
        <p:txBody>
          <a:bodyPr/>
          <a:lstStyle/>
          <a:p>
            <a:pPr algn="l"/>
            <a:r>
              <a:rPr lang="en-US" dirty="0"/>
              <a:t>Pablo </a:t>
            </a:r>
            <a:r>
              <a:rPr lang="en-US" dirty="0" err="1"/>
              <a:t>Barbatto</a:t>
            </a:r>
            <a:r>
              <a:rPr lang="en-US" dirty="0"/>
              <a:t>		   Mike </a:t>
            </a:r>
            <a:r>
              <a:rPr lang="en-US" dirty="0" err="1"/>
              <a:t>Lubin</a:t>
            </a:r>
            <a:r>
              <a:rPr lang="en-US" dirty="0"/>
              <a:t>		             Melissa Medina</a:t>
            </a:r>
          </a:p>
        </p:txBody>
      </p:sp>
    </p:spTree>
    <p:extLst>
      <p:ext uri="{BB962C8B-B14F-4D97-AF65-F5344CB8AC3E}">
        <p14:creationId xmlns:p14="http://schemas.microsoft.com/office/powerpoint/2010/main" val="169909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2547338-9C24-4447-8FC1-F31843B42A1B}"/>
              </a:ext>
            </a:extLst>
          </p:cNvPr>
          <p:cNvPicPr>
            <a:picLocks noGrp="1" noChangeAspect="1"/>
          </p:cNvPicPr>
          <p:nvPr>
            <p:ph sz="quarter" idx="13"/>
          </p:nvPr>
        </p:nvPicPr>
        <p:blipFill>
          <a:blip r:embed="rId3"/>
          <a:stretch>
            <a:fillRect/>
          </a:stretch>
        </p:blipFill>
        <p:spPr>
          <a:xfrm>
            <a:off x="0" y="1372857"/>
            <a:ext cx="5736751" cy="3837165"/>
          </a:xfrm>
        </p:spPr>
      </p:pic>
      <p:pic>
        <p:nvPicPr>
          <p:cNvPr id="10" name="Content Placeholder 9" descr="A close up of a logo&#10;&#10;Description generated with very high confidence">
            <a:extLst>
              <a:ext uri="{FF2B5EF4-FFF2-40B4-BE49-F238E27FC236}">
                <a16:creationId xmlns:a16="http://schemas.microsoft.com/office/drawing/2014/main" id="{4B10E6E2-1F8F-4777-857D-E7F0ABBDFA5A}"/>
              </a:ext>
            </a:extLst>
          </p:cNvPr>
          <p:cNvPicPr>
            <a:picLocks noGrp="1" noChangeAspect="1"/>
          </p:cNvPicPr>
          <p:nvPr>
            <p:ph sz="quarter" idx="14"/>
          </p:nvPr>
        </p:nvPicPr>
        <p:blipFill>
          <a:blip r:embed="rId4"/>
          <a:stretch>
            <a:fillRect/>
          </a:stretch>
        </p:blipFill>
        <p:spPr>
          <a:xfrm>
            <a:off x="5736752" y="1455483"/>
            <a:ext cx="6040280" cy="3837166"/>
          </a:xfrm>
        </p:spPr>
      </p:pic>
      <p:sp>
        <p:nvSpPr>
          <p:cNvPr id="11" name="Content Placeholder 3">
            <a:extLst>
              <a:ext uri="{FF2B5EF4-FFF2-40B4-BE49-F238E27FC236}">
                <a16:creationId xmlns:a16="http://schemas.microsoft.com/office/drawing/2014/main" id="{B0839D5F-F9C2-4AC8-940C-29D896A5CC9A}"/>
              </a:ext>
            </a:extLst>
          </p:cNvPr>
          <p:cNvSpPr txBox="1">
            <a:spLocks/>
          </p:cNvSpPr>
          <p:nvPr/>
        </p:nvSpPr>
        <p:spPr>
          <a:xfrm>
            <a:off x="231355" y="424910"/>
            <a:ext cx="11435508" cy="112995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dirty="0"/>
              <a:t>Generally the genres with the fewest Number of voters had the Higher IMDB Average.</a:t>
            </a:r>
          </a:p>
        </p:txBody>
      </p:sp>
    </p:spTree>
    <p:extLst>
      <p:ext uri="{BB962C8B-B14F-4D97-AF65-F5344CB8AC3E}">
        <p14:creationId xmlns:p14="http://schemas.microsoft.com/office/powerpoint/2010/main" val="264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407A-5402-46F1-8DA6-5764C0EBB6D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F13E0551-8B2B-49DB-8507-BB81C8F93DB7}"/>
              </a:ext>
            </a:extLst>
          </p:cNvPr>
          <p:cNvSpPr>
            <a:spLocks noGrp="1"/>
          </p:cNvSpPr>
          <p:nvPr>
            <p:ph sz="quarter" idx="13"/>
          </p:nvPr>
        </p:nvSpPr>
        <p:spPr/>
        <p:txBody>
          <a:bodyPr/>
          <a:lstStyle/>
          <a:p>
            <a:pPr marL="0" indent="0">
              <a:buNone/>
            </a:pPr>
            <a:r>
              <a:rPr lang="en-US" dirty="0"/>
              <a:t>Movies are a worldwide, multi-billion dollar industry responsible for reaching out to hundred of millions of people each year.  With so much riding on the success of each film the question is:</a:t>
            </a:r>
            <a:br>
              <a:rPr lang="en-US" dirty="0"/>
            </a:br>
            <a:endParaRPr lang="en-US" dirty="0"/>
          </a:p>
          <a:p>
            <a:pPr marL="0" indent="0">
              <a:buNone/>
            </a:pPr>
            <a:r>
              <a:rPr lang="en-US" dirty="0"/>
              <a:t> can Data Analysis be used to Spot trends?</a:t>
            </a:r>
          </a:p>
        </p:txBody>
      </p:sp>
    </p:spTree>
    <p:extLst>
      <p:ext uri="{BB962C8B-B14F-4D97-AF65-F5344CB8AC3E}">
        <p14:creationId xmlns:p14="http://schemas.microsoft.com/office/powerpoint/2010/main" val="353239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B2A-2748-4823-B161-AE13D814BB74}"/>
              </a:ext>
            </a:extLst>
          </p:cNvPr>
          <p:cNvSpPr>
            <a:spLocks noGrp="1"/>
          </p:cNvSpPr>
          <p:nvPr>
            <p:ph type="title"/>
          </p:nvPr>
        </p:nvSpPr>
        <p:spPr/>
        <p:txBody>
          <a:bodyPr/>
          <a:lstStyle/>
          <a:p>
            <a:r>
              <a:rPr lang="en-US" dirty="0"/>
              <a:t>What Really Matters?</a:t>
            </a:r>
          </a:p>
        </p:txBody>
      </p:sp>
      <p:sp>
        <p:nvSpPr>
          <p:cNvPr id="3" name="Content Placeholder 2">
            <a:extLst>
              <a:ext uri="{FF2B5EF4-FFF2-40B4-BE49-F238E27FC236}">
                <a16:creationId xmlns:a16="http://schemas.microsoft.com/office/drawing/2014/main" id="{56D88EDD-2A58-447D-A2D0-FBF6581B84BE}"/>
              </a:ext>
            </a:extLst>
          </p:cNvPr>
          <p:cNvSpPr>
            <a:spLocks noGrp="1"/>
          </p:cNvSpPr>
          <p:nvPr>
            <p:ph sz="quarter" idx="13"/>
          </p:nvPr>
        </p:nvSpPr>
        <p:spPr/>
        <p:txBody>
          <a:bodyPr/>
          <a:lstStyle/>
          <a:p>
            <a:pPr marL="0" indent="0">
              <a:buNone/>
            </a:pPr>
            <a:r>
              <a:rPr lang="en-US" dirty="0"/>
              <a:t>What Actually effects a film’s gross revenue?</a:t>
            </a:r>
          </a:p>
          <a:p>
            <a:pPr lvl="1"/>
            <a:r>
              <a:rPr lang="en-US" dirty="0"/>
              <a:t>IMDB Score</a:t>
            </a:r>
          </a:p>
          <a:p>
            <a:pPr lvl="1"/>
            <a:r>
              <a:rPr lang="en-US" dirty="0"/>
              <a:t>MPAA Rating</a:t>
            </a:r>
          </a:p>
          <a:p>
            <a:pPr lvl="1"/>
            <a:r>
              <a:rPr lang="en-US" dirty="0"/>
              <a:t>Film Budget</a:t>
            </a:r>
          </a:p>
          <a:p>
            <a:pPr lvl="1"/>
            <a:r>
              <a:rPr lang="en-US" dirty="0"/>
              <a:t>Facebook Likes</a:t>
            </a:r>
          </a:p>
          <a:p>
            <a:pPr lvl="1"/>
            <a:r>
              <a:rPr lang="en-US" dirty="0"/>
              <a:t>Genre</a:t>
            </a:r>
          </a:p>
        </p:txBody>
      </p:sp>
    </p:spTree>
    <p:extLst>
      <p:ext uri="{BB962C8B-B14F-4D97-AF65-F5344CB8AC3E}">
        <p14:creationId xmlns:p14="http://schemas.microsoft.com/office/powerpoint/2010/main" val="2457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3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60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90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120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149D-E126-47FB-924E-968EBDA5EADE}"/>
              </a:ext>
            </a:extLst>
          </p:cNvPr>
          <p:cNvSpPr>
            <a:spLocks noGrp="1"/>
          </p:cNvSpPr>
          <p:nvPr>
            <p:ph type="title"/>
          </p:nvPr>
        </p:nvSpPr>
        <p:spPr>
          <a:xfrm>
            <a:off x="685801" y="685800"/>
            <a:ext cx="4855683" cy="1158140"/>
          </a:xfrm>
        </p:spPr>
        <p:txBody>
          <a:bodyPr/>
          <a:lstStyle/>
          <a:p>
            <a:r>
              <a:rPr lang="en-US" dirty="0"/>
              <a:t>The Age of IMDB</a:t>
            </a:r>
          </a:p>
        </p:txBody>
      </p:sp>
      <p:sp>
        <p:nvSpPr>
          <p:cNvPr id="3" name="Content Placeholder 2">
            <a:extLst>
              <a:ext uri="{FF2B5EF4-FFF2-40B4-BE49-F238E27FC236}">
                <a16:creationId xmlns:a16="http://schemas.microsoft.com/office/drawing/2014/main" id="{699D8BF0-C21B-43AF-BB76-E9EC4B3DC1B7}"/>
              </a:ext>
            </a:extLst>
          </p:cNvPr>
          <p:cNvSpPr>
            <a:spLocks noGrp="1"/>
          </p:cNvSpPr>
          <p:nvPr>
            <p:ph sz="quarter" idx="13"/>
          </p:nvPr>
        </p:nvSpPr>
        <p:spPr>
          <a:xfrm>
            <a:off x="685801" y="1950592"/>
            <a:ext cx="4646364" cy="1660304"/>
          </a:xfrm>
        </p:spPr>
        <p:txBody>
          <a:bodyPr>
            <a:normAutofit/>
          </a:bodyPr>
          <a:lstStyle/>
          <a:p>
            <a:pPr marL="0" indent="0">
              <a:buNone/>
            </a:pPr>
            <a:r>
              <a:rPr lang="en-US" dirty="0"/>
              <a:t>Does a Movie’s IMDB Score, a number driven by your average, everyday moviegoer, trend with the Gross Revenue?</a:t>
            </a:r>
          </a:p>
        </p:txBody>
      </p:sp>
      <p:pic>
        <p:nvPicPr>
          <p:cNvPr id="6" name="Content Placeholder 5">
            <a:extLst>
              <a:ext uri="{FF2B5EF4-FFF2-40B4-BE49-F238E27FC236}">
                <a16:creationId xmlns:a16="http://schemas.microsoft.com/office/drawing/2014/main" id="{BDCA271D-3F5B-41A7-990D-D51FD9AC1BF3}"/>
              </a:ext>
            </a:extLst>
          </p:cNvPr>
          <p:cNvPicPr>
            <a:picLocks noGrp="1" noChangeAspect="1"/>
          </p:cNvPicPr>
          <p:nvPr>
            <p:ph sz="quarter" idx="14"/>
          </p:nvPr>
        </p:nvPicPr>
        <p:blipFill>
          <a:blip r:embed="rId3"/>
          <a:stretch>
            <a:fillRect/>
          </a:stretch>
        </p:blipFill>
        <p:spPr>
          <a:xfrm>
            <a:off x="5130157" y="717717"/>
            <a:ext cx="6520835" cy="4660135"/>
          </a:xfrm>
        </p:spPr>
      </p:pic>
      <p:sp>
        <p:nvSpPr>
          <p:cNvPr id="7" name="Content Placeholder 2">
            <a:extLst>
              <a:ext uri="{FF2B5EF4-FFF2-40B4-BE49-F238E27FC236}">
                <a16:creationId xmlns:a16="http://schemas.microsoft.com/office/drawing/2014/main" id="{0C93A34A-63CD-4E15-A190-BFF73B57538A}"/>
              </a:ext>
            </a:extLst>
          </p:cNvPr>
          <p:cNvSpPr txBox="1">
            <a:spLocks/>
          </p:cNvSpPr>
          <p:nvPr/>
        </p:nvSpPr>
        <p:spPr>
          <a:xfrm>
            <a:off x="584797" y="3610896"/>
            <a:ext cx="4646364" cy="166030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5577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FD4B-F7AB-4121-9556-D05FFC544755}"/>
              </a:ext>
            </a:extLst>
          </p:cNvPr>
          <p:cNvSpPr>
            <a:spLocks noGrp="1"/>
          </p:cNvSpPr>
          <p:nvPr>
            <p:ph type="title"/>
          </p:nvPr>
        </p:nvSpPr>
        <p:spPr>
          <a:xfrm>
            <a:off x="6095999" y="685800"/>
            <a:ext cx="4986683" cy="1158140"/>
          </a:xfrm>
        </p:spPr>
        <p:txBody>
          <a:bodyPr/>
          <a:lstStyle/>
          <a:p>
            <a:pPr algn="r"/>
            <a:r>
              <a:rPr lang="en-US" dirty="0"/>
              <a:t>MPAA Rating</a:t>
            </a:r>
          </a:p>
        </p:txBody>
      </p:sp>
      <p:pic>
        <p:nvPicPr>
          <p:cNvPr id="6" name="Content Placeholder 5" descr="A screenshot of a cell phone&#10;&#10;Description generated with very high confidence">
            <a:extLst>
              <a:ext uri="{FF2B5EF4-FFF2-40B4-BE49-F238E27FC236}">
                <a16:creationId xmlns:a16="http://schemas.microsoft.com/office/drawing/2014/main" id="{C226757D-1BA7-458A-99DF-F62E7D32361E}"/>
              </a:ext>
            </a:extLst>
          </p:cNvPr>
          <p:cNvPicPr>
            <a:picLocks noGrp="1" noChangeAspect="1"/>
          </p:cNvPicPr>
          <p:nvPr>
            <p:ph sz="quarter" idx="13"/>
          </p:nvPr>
        </p:nvPicPr>
        <p:blipFill>
          <a:blip r:embed="rId3"/>
          <a:stretch>
            <a:fillRect/>
          </a:stretch>
        </p:blipFill>
        <p:spPr>
          <a:xfrm>
            <a:off x="118256" y="594911"/>
            <a:ext cx="5925523" cy="4881649"/>
          </a:xfrm>
        </p:spPr>
      </p:pic>
      <p:sp>
        <p:nvSpPr>
          <p:cNvPr id="4" name="Content Placeholder 3">
            <a:extLst>
              <a:ext uri="{FF2B5EF4-FFF2-40B4-BE49-F238E27FC236}">
                <a16:creationId xmlns:a16="http://schemas.microsoft.com/office/drawing/2014/main" id="{7B168BB0-0EEE-45DF-A2C7-316419C4E1CF}"/>
              </a:ext>
            </a:extLst>
          </p:cNvPr>
          <p:cNvSpPr>
            <a:spLocks noGrp="1"/>
          </p:cNvSpPr>
          <p:nvPr>
            <p:ph sz="quarter" idx="14"/>
          </p:nvPr>
        </p:nvSpPr>
        <p:spPr>
          <a:xfrm>
            <a:off x="6095712" y="3331937"/>
            <a:ext cx="5086538" cy="689220"/>
          </a:xfrm>
        </p:spPr>
        <p:txBody>
          <a:bodyPr>
            <a:normAutofit/>
          </a:bodyPr>
          <a:lstStyle/>
          <a:p>
            <a:pPr marL="0" indent="0" algn="r">
              <a:buNone/>
            </a:pPr>
            <a:r>
              <a:rPr lang="en-US" dirty="0"/>
              <a:t>Absolutely.</a:t>
            </a:r>
          </a:p>
          <a:p>
            <a:pPr marL="0" indent="0" algn="r">
              <a:buNone/>
            </a:pPr>
            <a:endParaRPr lang="en-US" dirty="0"/>
          </a:p>
        </p:txBody>
      </p:sp>
      <p:sp>
        <p:nvSpPr>
          <p:cNvPr id="7" name="Content Placeholder 3">
            <a:extLst>
              <a:ext uri="{FF2B5EF4-FFF2-40B4-BE49-F238E27FC236}">
                <a16:creationId xmlns:a16="http://schemas.microsoft.com/office/drawing/2014/main" id="{9E47DB04-22E5-4CFB-9C01-419E3AB44220}"/>
              </a:ext>
            </a:extLst>
          </p:cNvPr>
          <p:cNvSpPr txBox="1">
            <a:spLocks/>
          </p:cNvSpPr>
          <p:nvPr/>
        </p:nvSpPr>
        <p:spPr>
          <a:xfrm>
            <a:off x="6146371" y="2215797"/>
            <a:ext cx="5086538" cy="9331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Does a movie’s MPAA Rating effect gross Revenue? </a:t>
            </a:r>
          </a:p>
        </p:txBody>
      </p:sp>
      <p:sp>
        <p:nvSpPr>
          <p:cNvPr id="8" name="Content Placeholder 3">
            <a:extLst>
              <a:ext uri="{FF2B5EF4-FFF2-40B4-BE49-F238E27FC236}">
                <a16:creationId xmlns:a16="http://schemas.microsoft.com/office/drawing/2014/main" id="{F794E119-977B-4176-B9BF-6EE8F7E04E37}"/>
              </a:ext>
            </a:extLst>
          </p:cNvPr>
          <p:cNvSpPr txBox="1">
            <a:spLocks/>
          </p:cNvSpPr>
          <p:nvPr/>
        </p:nvSpPr>
        <p:spPr>
          <a:xfrm>
            <a:off x="6095712" y="4170390"/>
            <a:ext cx="5086538" cy="9331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Moreover it’s evident that production companies are aware of this.</a:t>
            </a:r>
          </a:p>
        </p:txBody>
      </p:sp>
      <p:pic>
        <p:nvPicPr>
          <p:cNvPr id="10" name="Picture 9" descr="A screenshot of a cell phone&#10;&#10;Description generated with very high confidence">
            <a:extLst>
              <a:ext uri="{FF2B5EF4-FFF2-40B4-BE49-F238E27FC236}">
                <a16:creationId xmlns:a16="http://schemas.microsoft.com/office/drawing/2014/main" id="{B0241CE4-AA02-4A96-BED1-CAB0E5CF90C9}"/>
              </a:ext>
            </a:extLst>
          </p:cNvPr>
          <p:cNvPicPr>
            <a:picLocks noChangeAspect="1"/>
          </p:cNvPicPr>
          <p:nvPr/>
        </p:nvPicPr>
        <p:blipFill>
          <a:blip r:embed="rId4"/>
          <a:stretch>
            <a:fillRect/>
          </a:stretch>
        </p:blipFill>
        <p:spPr>
          <a:xfrm>
            <a:off x="251723" y="612217"/>
            <a:ext cx="5792056" cy="4847036"/>
          </a:xfrm>
          <a:prstGeom prst="rect">
            <a:avLst/>
          </a:prstGeom>
        </p:spPr>
      </p:pic>
    </p:spTree>
    <p:extLst>
      <p:ext uri="{BB962C8B-B14F-4D97-AF65-F5344CB8AC3E}">
        <p14:creationId xmlns:p14="http://schemas.microsoft.com/office/powerpoint/2010/main" val="20828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generated with very high confidence">
            <a:extLst>
              <a:ext uri="{FF2B5EF4-FFF2-40B4-BE49-F238E27FC236}">
                <a16:creationId xmlns:a16="http://schemas.microsoft.com/office/drawing/2014/main" id="{BC3DCE3D-E696-45DB-ADEE-0AD1F7ECF2F2}"/>
              </a:ext>
            </a:extLst>
          </p:cNvPr>
          <p:cNvPicPr>
            <a:picLocks noGrp="1" noChangeAspect="1"/>
          </p:cNvPicPr>
          <p:nvPr>
            <p:ph sz="quarter" idx="13"/>
          </p:nvPr>
        </p:nvPicPr>
        <p:blipFill>
          <a:blip r:embed="rId3"/>
          <a:stretch>
            <a:fillRect/>
          </a:stretch>
        </p:blipFill>
        <p:spPr>
          <a:xfrm>
            <a:off x="173340" y="653566"/>
            <a:ext cx="5490675" cy="4523405"/>
          </a:xfrm>
        </p:spPr>
      </p:pic>
      <p:pic>
        <p:nvPicPr>
          <p:cNvPr id="8" name="Content Placeholder 7" descr="A screenshot of a cell phone&#10;&#10;Description generated with very high confidence">
            <a:extLst>
              <a:ext uri="{FF2B5EF4-FFF2-40B4-BE49-F238E27FC236}">
                <a16:creationId xmlns:a16="http://schemas.microsoft.com/office/drawing/2014/main" id="{6B17349F-43D0-40B2-82B7-EC0BFC9E9B4A}"/>
              </a:ext>
            </a:extLst>
          </p:cNvPr>
          <p:cNvPicPr>
            <a:picLocks noGrp="1" noChangeAspect="1"/>
          </p:cNvPicPr>
          <p:nvPr>
            <p:ph sz="quarter" idx="14"/>
          </p:nvPr>
        </p:nvPicPr>
        <p:blipFill>
          <a:blip r:embed="rId4"/>
          <a:stretch>
            <a:fillRect/>
          </a:stretch>
        </p:blipFill>
        <p:spPr>
          <a:xfrm>
            <a:off x="6096000" y="653567"/>
            <a:ext cx="5405327" cy="4523405"/>
          </a:xfrm>
        </p:spPr>
      </p:pic>
    </p:spTree>
    <p:extLst>
      <p:ext uri="{BB962C8B-B14F-4D97-AF65-F5344CB8AC3E}">
        <p14:creationId xmlns:p14="http://schemas.microsoft.com/office/powerpoint/2010/main" val="45608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24D5-97C8-48F3-9986-C1DD466D55AF}"/>
              </a:ext>
            </a:extLst>
          </p:cNvPr>
          <p:cNvSpPr>
            <a:spLocks noGrp="1"/>
          </p:cNvSpPr>
          <p:nvPr>
            <p:ph type="title"/>
          </p:nvPr>
        </p:nvSpPr>
        <p:spPr>
          <a:xfrm>
            <a:off x="376301" y="672164"/>
            <a:ext cx="10396882" cy="1892616"/>
          </a:xfrm>
        </p:spPr>
        <p:txBody>
          <a:bodyPr>
            <a:normAutofit fontScale="90000"/>
          </a:bodyPr>
          <a:lstStyle/>
          <a:p>
            <a:r>
              <a:rPr lang="en-US" dirty="0"/>
              <a:t>But do you </a:t>
            </a:r>
            <a:br>
              <a:rPr lang="en-US" dirty="0"/>
            </a:br>
            <a:r>
              <a:rPr lang="en-US" dirty="0"/>
              <a:t>Spend Money to </a:t>
            </a:r>
            <a:br>
              <a:rPr lang="en-US" dirty="0"/>
            </a:br>
            <a:r>
              <a:rPr lang="en-US" dirty="0"/>
              <a:t>Make Money?</a:t>
            </a:r>
          </a:p>
        </p:txBody>
      </p:sp>
      <p:sp>
        <p:nvSpPr>
          <p:cNvPr id="3" name="Content Placeholder 2">
            <a:extLst>
              <a:ext uri="{FF2B5EF4-FFF2-40B4-BE49-F238E27FC236}">
                <a16:creationId xmlns:a16="http://schemas.microsoft.com/office/drawing/2014/main" id="{442B4B3D-83F0-4E29-A64A-C907F55CCEC9}"/>
              </a:ext>
            </a:extLst>
          </p:cNvPr>
          <p:cNvSpPr>
            <a:spLocks noGrp="1"/>
          </p:cNvSpPr>
          <p:nvPr>
            <p:ph sz="quarter" idx="13"/>
          </p:nvPr>
        </p:nvSpPr>
        <p:spPr>
          <a:xfrm>
            <a:off x="376301" y="3081709"/>
            <a:ext cx="5088714" cy="1009618"/>
          </a:xfrm>
        </p:spPr>
        <p:txBody>
          <a:bodyPr/>
          <a:lstStyle/>
          <a:p>
            <a:pPr marL="0" indent="0">
              <a:buNone/>
            </a:pPr>
            <a:r>
              <a:rPr lang="en-US" dirty="0"/>
              <a:t>Does a bigger budget translate to a </a:t>
            </a:r>
            <a:br>
              <a:rPr lang="en-US" dirty="0"/>
            </a:br>
            <a:r>
              <a:rPr lang="en-US" dirty="0"/>
              <a:t>bigger payday at the Box Office?</a:t>
            </a:r>
          </a:p>
        </p:txBody>
      </p:sp>
      <p:pic>
        <p:nvPicPr>
          <p:cNvPr id="6" name="Content Placeholder 5">
            <a:extLst>
              <a:ext uri="{FF2B5EF4-FFF2-40B4-BE49-F238E27FC236}">
                <a16:creationId xmlns:a16="http://schemas.microsoft.com/office/drawing/2014/main" id="{F79BAEDC-45FE-4540-9DA9-06AD80D646F7}"/>
              </a:ext>
            </a:extLst>
          </p:cNvPr>
          <p:cNvPicPr>
            <a:picLocks noGrp="1" noChangeAspect="1"/>
          </p:cNvPicPr>
          <p:nvPr>
            <p:ph sz="quarter" idx="14"/>
          </p:nvPr>
        </p:nvPicPr>
        <p:blipFill>
          <a:blip r:embed="rId3"/>
          <a:stretch>
            <a:fillRect/>
          </a:stretch>
        </p:blipFill>
        <p:spPr>
          <a:xfrm>
            <a:off x="5210979" y="672164"/>
            <a:ext cx="6439909" cy="4602301"/>
          </a:xfrm>
        </p:spPr>
      </p:pic>
      <p:sp>
        <p:nvSpPr>
          <p:cNvPr id="20" name="Content Placeholder 2">
            <a:extLst>
              <a:ext uri="{FF2B5EF4-FFF2-40B4-BE49-F238E27FC236}">
                <a16:creationId xmlns:a16="http://schemas.microsoft.com/office/drawing/2014/main" id="{E9F75C6F-4B4E-4291-B992-231B1A53AE31}"/>
              </a:ext>
            </a:extLst>
          </p:cNvPr>
          <p:cNvSpPr txBox="1">
            <a:spLocks/>
          </p:cNvSpPr>
          <p:nvPr/>
        </p:nvSpPr>
        <p:spPr>
          <a:xfrm>
            <a:off x="1586429" y="4091327"/>
            <a:ext cx="2865034" cy="100961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r">
              <a:buFont typeface="Arial" panose="020B0604020202020204" pitchFamily="34" charset="0"/>
              <a:buNone/>
            </a:pPr>
            <a:r>
              <a:rPr lang="en-US" dirty="0"/>
              <a:t>. . . Well, Not Always.</a:t>
            </a:r>
          </a:p>
        </p:txBody>
      </p:sp>
    </p:spTree>
    <p:extLst>
      <p:ext uri="{BB962C8B-B14F-4D97-AF65-F5344CB8AC3E}">
        <p14:creationId xmlns:p14="http://schemas.microsoft.com/office/powerpoint/2010/main" val="427463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F591-D63D-4B4C-BA61-D3AD551C9A6C}"/>
              </a:ext>
            </a:extLst>
          </p:cNvPr>
          <p:cNvSpPr>
            <a:spLocks noGrp="1"/>
          </p:cNvSpPr>
          <p:nvPr>
            <p:ph type="title"/>
          </p:nvPr>
        </p:nvSpPr>
        <p:spPr>
          <a:xfrm>
            <a:off x="5781908" y="607742"/>
            <a:ext cx="6172199" cy="1158140"/>
          </a:xfrm>
        </p:spPr>
        <p:txBody>
          <a:bodyPr/>
          <a:lstStyle/>
          <a:p>
            <a:r>
              <a:rPr lang="en-US" dirty="0"/>
              <a:t>Like us on Facebook</a:t>
            </a:r>
          </a:p>
        </p:txBody>
      </p:sp>
      <p:pic>
        <p:nvPicPr>
          <p:cNvPr id="6" name="Content Placeholder 5" descr="A close up of text on a white background&#10;&#10;Description generated with very high confidence">
            <a:extLst>
              <a:ext uri="{FF2B5EF4-FFF2-40B4-BE49-F238E27FC236}">
                <a16:creationId xmlns:a16="http://schemas.microsoft.com/office/drawing/2014/main" id="{EF64E628-5CE7-4388-A7DF-3D20D7E29071}"/>
              </a:ext>
            </a:extLst>
          </p:cNvPr>
          <p:cNvPicPr>
            <a:picLocks noGrp="1" noChangeAspect="1"/>
          </p:cNvPicPr>
          <p:nvPr>
            <p:ph sz="quarter" idx="13"/>
          </p:nvPr>
        </p:nvPicPr>
        <p:blipFill>
          <a:blip r:embed="rId3"/>
          <a:stretch>
            <a:fillRect/>
          </a:stretch>
        </p:blipFill>
        <p:spPr>
          <a:xfrm>
            <a:off x="0" y="1186812"/>
            <a:ext cx="6264114" cy="4431512"/>
          </a:xfrm>
        </p:spPr>
      </p:pic>
      <p:sp>
        <p:nvSpPr>
          <p:cNvPr id="4" name="Content Placeholder 3">
            <a:extLst>
              <a:ext uri="{FF2B5EF4-FFF2-40B4-BE49-F238E27FC236}">
                <a16:creationId xmlns:a16="http://schemas.microsoft.com/office/drawing/2014/main" id="{12467DB6-0126-47B9-8E01-C38BAC1C80F1}"/>
              </a:ext>
            </a:extLst>
          </p:cNvPr>
          <p:cNvSpPr>
            <a:spLocks noGrp="1"/>
          </p:cNvSpPr>
          <p:nvPr>
            <p:ph sz="quarter" idx="14"/>
          </p:nvPr>
        </p:nvSpPr>
        <p:spPr>
          <a:xfrm>
            <a:off x="6287865" y="2241817"/>
            <a:ext cx="5086538" cy="1772624"/>
          </a:xfrm>
        </p:spPr>
        <p:txBody>
          <a:bodyPr/>
          <a:lstStyle/>
          <a:p>
            <a:pPr marL="0" indent="0" algn="r">
              <a:buNone/>
            </a:pPr>
            <a:r>
              <a:rPr lang="en-US" dirty="0"/>
              <a:t>Facebook is a billion dollar business but does the number of likes on a Movie Facebook page correlate to more Gross Revenue?</a:t>
            </a:r>
          </a:p>
        </p:txBody>
      </p:sp>
    </p:spTree>
    <p:extLst>
      <p:ext uri="{BB962C8B-B14F-4D97-AF65-F5344CB8AC3E}">
        <p14:creationId xmlns:p14="http://schemas.microsoft.com/office/powerpoint/2010/main" val="3779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88B5-D1A0-4B7D-BC80-BA0050016305}"/>
              </a:ext>
            </a:extLst>
          </p:cNvPr>
          <p:cNvSpPr>
            <a:spLocks noGrp="1"/>
          </p:cNvSpPr>
          <p:nvPr>
            <p:ph type="title"/>
          </p:nvPr>
        </p:nvSpPr>
        <p:spPr>
          <a:xfrm>
            <a:off x="366312" y="421395"/>
            <a:ext cx="10396882" cy="1594692"/>
          </a:xfrm>
        </p:spPr>
        <p:txBody>
          <a:bodyPr>
            <a:normAutofit/>
          </a:bodyPr>
          <a:lstStyle/>
          <a:p>
            <a:r>
              <a:rPr lang="en-US" dirty="0"/>
              <a:t>Superhero Movies </a:t>
            </a:r>
            <a:br>
              <a:rPr lang="en-US" dirty="0"/>
            </a:br>
            <a:r>
              <a:rPr lang="en-US" dirty="0"/>
              <a:t>are a Genre</a:t>
            </a:r>
          </a:p>
        </p:txBody>
      </p:sp>
      <p:sp>
        <p:nvSpPr>
          <p:cNvPr id="3" name="Content Placeholder 2">
            <a:extLst>
              <a:ext uri="{FF2B5EF4-FFF2-40B4-BE49-F238E27FC236}">
                <a16:creationId xmlns:a16="http://schemas.microsoft.com/office/drawing/2014/main" id="{B817A838-CD8E-454C-8265-33BD2EF0086B}"/>
              </a:ext>
            </a:extLst>
          </p:cNvPr>
          <p:cNvSpPr>
            <a:spLocks noGrp="1"/>
          </p:cNvSpPr>
          <p:nvPr>
            <p:ph sz="quarter" idx="13"/>
          </p:nvPr>
        </p:nvSpPr>
        <p:spPr>
          <a:xfrm>
            <a:off x="289193" y="2614614"/>
            <a:ext cx="5088714" cy="3311189"/>
          </a:xfrm>
        </p:spPr>
        <p:txBody>
          <a:bodyPr/>
          <a:lstStyle/>
          <a:p>
            <a:pPr marL="0" indent="0">
              <a:buNone/>
            </a:pPr>
            <a:r>
              <a:rPr lang="en-US" dirty="0"/>
              <a:t>Do Certain genres rate higher on IMDB?</a:t>
            </a:r>
          </a:p>
          <a:p>
            <a:pPr marL="0" indent="0">
              <a:buNone/>
            </a:pPr>
            <a:r>
              <a:rPr lang="en-US" dirty="0"/>
              <a:t>Do the higher rated genres have fewer individual voters?</a:t>
            </a:r>
          </a:p>
        </p:txBody>
      </p:sp>
      <p:pic>
        <p:nvPicPr>
          <p:cNvPr id="6" name="Content Placeholder 5">
            <a:extLst>
              <a:ext uri="{FF2B5EF4-FFF2-40B4-BE49-F238E27FC236}">
                <a16:creationId xmlns:a16="http://schemas.microsoft.com/office/drawing/2014/main" id="{1F1C2F8B-A979-4F25-9871-0BBA34D98D3F}"/>
              </a:ext>
            </a:extLst>
          </p:cNvPr>
          <p:cNvPicPr>
            <a:picLocks noGrp="1" noChangeAspect="1"/>
          </p:cNvPicPr>
          <p:nvPr>
            <p:ph sz="quarter" idx="14"/>
          </p:nvPr>
        </p:nvPicPr>
        <p:blipFill>
          <a:blip r:embed="rId2"/>
          <a:stretch>
            <a:fillRect/>
          </a:stretch>
        </p:blipFill>
        <p:spPr>
          <a:xfrm>
            <a:off x="4821812" y="1017168"/>
            <a:ext cx="6794556" cy="4544704"/>
          </a:xfrm>
        </p:spPr>
      </p:pic>
    </p:spTree>
    <p:extLst>
      <p:ext uri="{BB962C8B-B14F-4D97-AF65-F5344CB8AC3E}">
        <p14:creationId xmlns:p14="http://schemas.microsoft.com/office/powerpoint/2010/main" val="42503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1399</TotalTime>
  <Words>431</Words>
  <Application>Microsoft Office PowerPoint</Application>
  <PresentationFormat>Widescreen</PresentationFormat>
  <Paragraphs>42</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Impact</vt:lpstr>
      <vt:lpstr>Main Event</vt:lpstr>
      <vt:lpstr>{Working Title}</vt:lpstr>
      <vt:lpstr>Hypothesis</vt:lpstr>
      <vt:lpstr>What Really Matters?</vt:lpstr>
      <vt:lpstr>The Age of IMDB</vt:lpstr>
      <vt:lpstr>MPAA Rating</vt:lpstr>
      <vt:lpstr>PowerPoint Presentation</vt:lpstr>
      <vt:lpstr>But do you  Spend Money to  Make Money?</vt:lpstr>
      <vt:lpstr>Like us on Facebook</vt:lpstr>
      <vt:lpstr>Superhero Movies  are a Genre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Title}</dc:title>
  <dc:creator>Melissa</dc:creator>
  <cp:lastModifiedBy> </cp:lastModifiedBy>
  <cp:revision>16</cp:revision>
  <dcterms:created xsi:type="dcterms:W3CDTF">2018-11-02T01:00:36Z</dcterms:created>
  <dcterms:modified xsi:type="dcterms:W3CDTF">2018-11-03T01:21:49Z</dcterms:modified>
</cp:coreProperties>
</file>