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5" r:id="rId7"/>
    <p:sldId id="261" r:id="rId8"/>
    <p:sldId id="262" r:id="rId9"/>
    <p:sldId id="263"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6035A7-DAFA-4965-9D7C-9FBD6953EF27}">
          <p14:sldIdLst>
            <p14:sldId id="256"/>
            <p14:sldId id="257"/>
            <p14:sldId id="258"/>
          </p14:sldIdLst>
        </p14:section>
        <p14:section name="Questions" id="{AEE57A78-E872-4C9E-94A1-8E56DAE9855E}">
          <p14:sldIdLst>
            <p14:sldId id="259"/>
            <p14:sldId id="260"/>
            <p14:sldId id="265"/>
            <p14:sldId id="261"/>
            <p14:sldId id="262"/>
            <p14:sldId id="263"/>
            <p14:sldId id="266"/>
          </p14:sldIdLst>
        </p14:section>
        <p14:section name="Data Cleanup" id="{66122720-E2C2-433A-A6A6-91A49E426FEB}">
          <p14:sldIdLst>
            <p14:sldId id="267"/>
            <p14:sldId id="268"/>
            <p14:sldId id="269"/>
            <p14:sldId id="270"/>
          </p14:sldIdLst>
        </p14:section>
        <p14:section name="Data Analysis" id="{5E91A9F0-96D5-43A9-8008-42933A051594}">
          <p14:sldIdLst>
            <p14:sldId id="271"/>
          </p14:sldIdLst>
        </p14:section>
        <p14:section name="Discussion" id="{2AB700B6-9EE6-4E19-93D1-2AFD974E65F2}">
          <p14:sldIdLst>
            <p14:sldId id="272"/>
            <p14:sldId id="273"/>
            <p14:sldId id="274"/>
          </p14:sldIdLst>
        </p14:section>
        <p14:section name="Open Discussion" id="{AD26DD79-1709-49CB-B69D-9ACA2A3789E6}">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768" autoAdjust="0"/>
  </p:normalViewPr>
  <p:slideViewPr>
    <p:cSldViewPr snapToGrid="0">
      <p:cViewPr varScale="1">
        <p:scale>
          <a:sx n="39" d="100"/>
          <a:sy n="39" d="100"/>
        </p:scale>
        <p:origin x="2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31F1C-F2D8-4C30-9616-DDF80984660A}" type="datetimeFigureOut">
              <a:rPr lang="en-US" smtClean="0"/>
              <a:t>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89091-1790-4AD1-9A8F-9BC8A8FD4FF7}" type="slidenum">
              <a:rPr lang="en-US" smtClean="0"/>
              <a:t>‹#›</a:t>
            </a:fld>
            <a:endParaRPr lang="en-US"/>
          </a:p>
        </p:txBody>
      </p:sp>
    </p:spTree>
    <p:extLst>
      <p:ext uri="{BB962C8B-B14F-4D97-AF65-F5344CB8AC3E}">
        <p14:creationId xmlns:p14="http://schemas.microsoft.com/office/powerpoint/2010/main" val="14198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other words:  </a:t>
            </a:r>
            <a:r>
              <a:rPr lang="en-US" b="1" dirty="0"/>
              <a:t>In a world where</a:t>
            </a:r>
            <a:r>
              <a:rPr lang="en-US" dirty="0"/>
              <a:t> everyone is an expert and anyone can make their opinions known with the click of a button we wanted to know if a film’s IMDB score was a reliable litmus test for how well the movie would preform in the box office.</a:t>
            </a:r>
          </a:p>
        </p:txBody>
      </p:sp>
      <p:sp>
        <p:nvSpPr>
          <p:cNvPr id="4" name="Slide Number Placeholder 3"/>
          <p:cNvSpPr>
            <a:spLocks noGrp="1"/>
          </p:cNvSpPr>
          <p:nvPr>
            <p:ph type="sldNum" sz="quarter" idx="10"/>
          </p:nvPr>
        </p:nvSpPr>
        <p:spPr/>
        <p:txBody>
          <a:bodyPr/>
          <a:lstStyle/>
          <a:p>
            <a:fld id="{45B89091-1790-4AD1-9A8F-9BC8A8FD4FF7}" type="slidenum">
              <a:rPr lang="en-US" smtClean="0"/>
              <a:t>2</a:t>
            </a:fld>
            <a:endParaRPr lang="en-US"/>
          </a:p>
        </p:txBody>
      </p:sp>
    </p:spTree>
    <p:extLst>
      <p:ext uri="{BB962C8B-B14F-4D97-AF65-F5344CB8AC3E}">
        <p14:creationId xmlns:p14="http://schemas.microsoft.com/office/powerpoint/2010/main" val="2949754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13</a:t>
            </a:fld>
            <a:endParaRPr lang="en-US"/>
          </a:p>
        </p:txBody>
      </p:sp>
    </p:spTree>
    <p:extLst>
      <p:ext uri="{BB962C8B-B14F-4D97-AF65-F5344CB8AC3E}">
        <p14:creationId xmlns:p14="http://schemas.microsoft.com/office/powerpoint/2010/main" val="294716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Fortunately with use of ‘SPLIT’ we were able to break the genre data out into useful figures.</a:t>
            </a:r>
          </a:p>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14</a:t>
            </a:fld>
            <a:endParaRPr lang="en-US"/>
          </a:p>
        </p:txBody>
      </p:sp>
    </p:spTree>
    <p:extLst>
      <p:ext uri="{BB962C8B-B14F-4D97-AF65-F5344CB8AC3E}">
        <p14:creationId xmlns:p14="http://schemas.microsoft.com/office/powerpoint/2010/main" val="39968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question in mind we wondered what variables might be a marker of a movie’s success.  While there are hundreds of variables to consider these are the ones we chose to look at.</a:t>
            </a:r>
          </a:p>
        </p:txBody>
      </p:sp>
      <p:sp>
        <p:nvSpPr>
          <p:cNvPr id="4" name="Slide Number Placeholder 3"/>
          <p:cNvSpPr>
            <a:spLocks noGrp="1"/>
          </p:cNvSpPr>
          <p:nvPr>
            <p:ph type="sldNum" sz="quarter" idx="10"/>
          </p:nvPr>
        </p:nvSpPr>
        <p:spPr/>
        <p:txBody>
          <a:bodyPr/>
          <a:lstStyle/>
          <a:p>
            <a:fld id="{45B89091-1790-4AD1-9A8F-9BC8A8FD4FF7}" type="slidenum">
              <a:rPr lang="en-US" smtClean="0"/>
              <a:t>3</a:t>
            </a:fld>
            <a:endParaRPr lang="en-US"/>
          </a:p>
        </p:txBody>
      </p:sp>
    </p:spTree>
    <p:extLst>
      <p:ext uri="{BB962C8B-B14F-4D97-AF65-F5344CB8AC3E}">
        <p14:creationId xmlns:p14="http://schemas.microsoft.com/office/powerpoint/2010/main" val="238787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4</a:t>
            </a:fld>
            <a:endParaRPr lang="en-US"/>
          </a:p>
        </p:txBody>
      </p:sp>
    </p:spTree>
    <p:extLst>
      <p:ext uri="{BB962C8B-B14F-4D97-AF65-F5344CB8AC3E}">
        <p14:creationId xmlns:p14="http://schemas.microsoft.com/office/powerpoint/2010/main" val="161515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 movie’s MPAA rating effect Gross Revenue?  Absolutely.  As you can see in this graph General Admission movies make more on average than any other single rating category.  And when you combine that with PG movies the results dwarf the other categories.  Which is logical as you’re not limiting the number of people who can see the movie moreover kid’s movies require additional tickets for parents and kids.  This is reflected in the budget when examined by MPAA rating.</a:t>
            </a:r>
          </a:p>
        </p:txBody>
      </p:sp>
      <p:sp>
        <p:nvSpPr>
          <p:cNvPr id="4" name="Slide Number Placeholder 3"/>
          <p:cNvSpPr>
            <a:spLocks noGrp="1"/>
          </p:cNvSpPr>
          <p:nvPr>
            <p:ph type="sldNum" sz="quarter" idx="10"/>
          </p:nvPr>
        </p:nvSpPr>
        <p:spPr/>
        <p:txBody>
          <a:bodyPr/>
          <a:lstStyle/>
          <a:p>
            <a:fld id="{45B89091-1790-4AD1-9A8F-9BC8A8FD4FF7}" type="slidenum">
              <a:rPr lang="en-US" smtClean="0"/>
              <a:t>5</a:t>
            </a:fld>
            <a:endParaRPr lang="en-US"/>
          </a:p>
        </p:txBody>
      </p:sp>
    </p:spTree>
    <p:extLst>
      <p:ext uri="{BB962C8B-B14F-4D97-AF65-F5344CB8AC3E}">
        <p14:creationId xmlns:p14="http://schemas.microsoft.com/office/powerpoint/2010/main" val="342351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 by side comparison to underscore the point, proportionally more money goes into movies studios think will make more money.</a:t>
            </a:r>
          </a:p>
        </p:txBody>
      </p:sp>
      <p:sp>
        <p:nvSpPr>
          <p:cNvPr id="4" name="Slide Number Placeholder 3"/>
          <p:cNvSpPr>
            <a:spLocks noGrp="1"/>
          </p:cNvSpPr>
          <p:nvPr>
            <p:ph type="sldNum" sz="quarter" idx="10"/>
          </p:nvPr>
        </p:nvSpPr>
        <p:spPr/>
        <p:txBody>
          <a:bodyPr/>
          <a:lstStyle/>
          <a:p>
            <a:fld id="{45B89091-1790-4AD1-9A8F-9BC8A8FD4FF7}" type="slidenum">
              <a:rPr lang="en-US" smtClean="0"/>
              <a:t>6</a:t>
            </a:fld>
            <a:endParaRPr lang="en-US"/>
          </a:p>
        </p:txBody>
      </p:sp>
    </p:spTree>
    <p:extLst>
      <p:ext uri="{BB962C8B-B14F-4D97-AF65-F5344CB8AC3E}">
        <p14:creationId xmlns:p14="http://schemas.microsoft.com/office/powerpoint/2010/main" val="309715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7</a:t>
            </a:fld>
            <a:endParaRPr lang="en-US"/>
          </a:p>
        </p:txBody>
      </p:sp>
    </p:spTree>
    <p:extLst>
      <p:ext uri="{BB962C8B-B14F-4D97-AF65-F5344CB8AC3E}">
        <p14:creationId xmlns:p14="http://schemas.microsoft.com/office/powerpoint/2010/main" val="203158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might be too early to tell.</a:t>
            </a:r>
          </a:p>
        </p:txBody>
      </p:sp>
      <p:sp>
        <p:nvSpPr>
          <p:cNvPr id="4" name="Slide Number Placeholder 3"/>
          <p:cNvSpPr>
            <a:spLocks noGrp="1"/>
          </p:cNvSpPr>
          <p:nvPr>
            <p:ph type="sldNum" sz="quarter" idx="10"/>
          </p:nvPr>
        </p:nvSpPr>
        <p:spPr/>
        <p:txBody>
          <a:bodyPr/>
          <a:lstStyle/>
          <a:p>
            <a:fld id="{45B89091-1790-4AD1-9A8F-9BC8A8FD4FF7}" type="slidenum">
              <a:rPr lang="en-US" smtClean="0"/>
              <a:t>8</a:t>
            </a:fld>
            <a:endParaRPr lang="en-US"/>
          </a:p>
        </p:txBody>
      </p:sp>
    </p:spTree>
    <p:extLst>
      <p:ext uri="{BB962C8B-B14F-4D97-AF65-F5344CB8AC3E}">
        <p14:creationId xmlns:p14="http://schemas.microsoft.com/office/powerpoint/2010/main" val="207047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still exceptions to that…apparently people really enjoy Biopics, Historic flicks, and War movies.</a:t>
            </a:r>
          </a:p>
          <a:p>
            <a:r>
              <a:rPr lang="en-US" dirty="0"/>
              <a:t>War never changes.</a:t>
            </a:r>
          </a:p>
        </p:txBody>
      </p:sp>
      <p:sp>
        <p:nvSpPr>
          <p:cNvPr id="4" name="Slide Number Placeholder 3"/>
          <p:cNvSpPr>
            <a:spLocks noGrp="1"/>
          </p:cNvSpPr>
          <p:nvPr>
            <p:ph type="sldNum" sz="quarter" idx="10"/>
          </p:nvPr>
        </p:nvSpPr>
        <p:spPr/>
        <p:txBody>
          <a:bodyPr/>
          <a:lstStyle/>
          <a:p>
            <a:fld id="{45B89091-1790-4AD1-9A8F-9BC8A8FD4FF7}" type="slidenum">
              <a:rPr lang="en-US" smtClean="0"/>
              <a:t>10</a:t>
            </a:fld>
            <a:endParaRPr lang="en-US"/>
          </a:p>
        </p:txBody>
      </p:sp>
    </p:spTree>
    <p:extLst>
      <p:ext uri="{BB962C8B-B14F-4D97-AF65-F5344CB8AC3E}">
        <p14:creationId xmlns:p14="http://schemas.microsoft.com/office/powerpoint/2010/main" val="345463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greatest resource on the Earth we Googled “Movie Data Set” and were almost immediately directed to the </a:t>
            </a:r>
            <a:r>
              <a:rPr lang="en-US" dirty="0" err="1"/>
              <a:t>Data.World</a:t>
            </a:r>
            <a:r>
              <a:rPr lang="en-US" dirty="0"/>
              <a:t> website which I’m sure most of you are familiar with by now.</a:t>
            </a:r>
          </a:p>
        </p:txBody>
      </p:sp>
      <p:sp>
        <p:nvSpPr>
          <p:cNvPr id="4" name="Slide Number Placeholder 3"/>
          <p:cNvSpPr>
            <a:spLocks noGrp="1"/>
          </p:cNvSpPr>
          <p:nvPr>
            <p:ph type="sldNum" sz="quarter" idx="10"/>
          </p:nvPr>
        </p:nvSpPr>
        <p:spPr/>
        <p:txBody>
          <a:bodyPr/>
          <a:lstStyle/>
          <a:p>
            <a:fld id="{45B89091-1790-4AD1-9A8F-9BC8A8FD4FF7}" type="slidenum">
              <a:rPr lang="en-US" smtClean="0"/>
              <a:t>11</a:t>
            </a:fld>
            <a:endParaRPr lang="en-US"/>
          </a:p>
        </p:txBody>
      </p:sp>
    </p:spTree>
    <p:extLst>
      <p:ext uri="{BB962C8B-B14F-4D97-AF65-F5344CB8AC3E}">
        <p14:creationId xmlns:p14="http://schemas.microsoft.com/office/powerpoint/2010/main" val="3828001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11/2/2018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11/2/2018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60640-9637-49E7-84FC-024E11BDA933}"/>
              </a:ext>
            </a:extLst>
          </p:cNvPr>
          <p:cNvSpPr>
            <a:spLocks noGrp="1"/>
          </p:cNvSpPr>
          <p:nvPr>
            <p:ph type="ctrTitle"/>
          </p:nvPr>
        </p:nvSpPr>
        <p:spPr/>
        <p:txBody>
          <a:bodyPr/>
          <a:lstStyle/>
          <a:p>
            <a:r>
              <a:rPr lang="en-US" dirty="0"/>
              <a:t>{Working Title}</a:t>
            </a:r>
          </a:p>
        </p:txBody>
      </p:sp>
      <p:sp>
        <p:nvSpPr>
          <p:cNvPr id="3" name="Subtitle 2">
            <a:extLst>
              <a:ext uri="{FF2B5EF4-FFF2-40B4-BE49-F238E27FC236}">
                <a16:creationId xmlns:a16="http://schemas.microsoft.com/office/drawing/2014/main" xmlns="" id="{E52F3ABE-5721-4B58-8B28-96BAD6703EB2}"/>
              </a:ext>
            </a:extLst>
          </p:cNvPr>
          <p:cNvSpPr>
            <a:spLocks noGrp="1"/>
          </p:cNvSpPr>
          <p:nvPr>
            <p:ph type="subTitle" idx="1"/>
          </p:nvPr>
        </p:nvSpPr>
        <p:spPr/>
        <p:txBody>
          <a:bodyPr/>
          <a:lstStyle/>
          <a:p>
            <a:pPr algn="l"/>
            <a:r>
              <a:rPr lang="en-US" dirty="0"/>
              <a:t>Pablo </a:t>
            </a:r>
            <a:r>
              <a:rPr lang="en-US" dirty="0" err="1"/>
              <a:t>Barbatto</a:t>
            </a:r>
            <a:r>
              <a:rPr lang="en-US" dirty="0"/>
              <a:t>		   Mike </a:t>
            </a:r>
            <a:r>
              <a:rPr lang="en-US" dirty="0" err="1"/>
              <a:t>Lubin</a:t>
            </a:r>
            <a:r>
              <a:rPr lang="en-US" dirty="0"/>
              <a:t>		             Melissa Medina</a:t>
            </a:r>
          </a:p>
        </p:txBody>
      </p:sp>
    </p:spTree>
    <p:extLst>
      <p:ext uri="{BB962C8B-B14F-4D97-AF65-F5344CB8AC3E}">
        <p14:creationId xmlns:p14="http://schemas.microsoft.com/office/powerpoint/2010/main" val="1699092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92547338-9C24-4447-8FC1-F31843B42A1B}"/>
              </a:ext>
            </a:extLst>
          </p:cNvPr>
          <p:cNvPicPr>
            <a:picLocks noGrp="1" noChangeAspect="1"/>
          </p:cNvPicPr>
          <p:nvPr>
            <p:ph sz="quarter" idx="13"/>
          </p:nvPr>
        </p:nvPicPr>
        <p:blipFill>
          <a:blip r:embed="rId3"/>
          <a:stretch>
            <a:fillRect/>
          </a:stretch>
        </p:blipFill>
        <p:spPr>
          <a:xfrm>
            <a:off x="0" y="1372857"/>
            <a:ext cx="5736751" cy="3837165"/>
          </a:xfrm>
        </p:spPr>
      </p:pic>
      <p:pic>
        <p:nvPicPr>
          <p:cNvPr id="10" name="Content Placeholder 9" descr="A close up of a logo&#10;&#10;Description generated with very high confidence">
            <a:extLst>
              <a:ext uri="{FF2B5EF4-FFF2-40B4-BE49-F238E27FC236}">
                <a16:creationId xmlns:a16="http://schemas.microsoft.com/office/drawing/2014/main" xmlns="" id="{4B10E6E2-1F8F-4777-857D-E7F0ABBDFA5A}"/>
              </a:ext>
            </a:extLst>
          </p:cNvPr>
          <p:cNvPicPr>
            <a:picLocks noGrp="1" noChangeAspect="1"/>
          </p:cNvPicPr>
          <p:nvPr>
            <p:ph sz="quarter" idx="14"/>
          </p:nvPr>
        </p:nvPicPr>
        <p:blipFill>
          <a:blip r:embed="rId4"/>
          <a:stretch>
            <a:fillRect/>
          </a:stretch>
        </p:blipFill>
        <p:spPr>
          <a:xfrm>
            <a:off x="5736752" y="1455483"/>
            <a:ext cx="6040280" cy="3837166"/>
          </a:xfrm>
        </p:spPr>
      </p:pic>
      <p:sp>
        <p:nvSpPr>
          <p:cNvPr id="11" name="Content Placeholder 3">
            <a:extLst>
              <a:ext uri="{FF2B5EF4-FFF2-40B4-BE49-F238E27FC236}">
                <a16:creationId xmlns:a16="http://schemas.microsoft.com/office/drawing/2014/main" xmlns="" id="{B0839D5F-F9C2-4AC8-940C-29D896A5CC9A}"/>
              </a:ext>
            </a:extLst>
          </p:cNvPr>
          <p:cNvSpPr txBox="1">
            <a:spLocks/>
          </p:cNvSpPr>
          <p:nvPr/>
        </p:nvSpPr>
        <p:spPr>
          <a:xfrm>
            <a:off x="231355" y="424910"/>
            <a:ext cx="11435508" cy="112995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dirty="0"/>
              <a:t>Generally the genres with the fewest Number of voters had the Higher IMDB Average.</a:t>
            </a:r>
          </a:p>
        </p:txBody>
      </p:sp>
    </p:spTree>
    <p:extLst>
      <p:ext uri="{BB962C8B-B14F-4D97-AF65-F5344CB8AC3E}">
        <p14:creationId xmlns:p14="http://schemas.microsoft.com/office/powerpoint/2010/main" val="264985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B9A497B-F039-4934-BA89-2EE659992D0B}"/>
              </a:ext>
            </a:extLst>
          </p:cNvPr>
          <p:cNvSpPr>
            <a:spLocks noGrp="1"/>
          </p:cNvSpPr>
          <p:nvPr>
            <p:ph type="title"/>
          </p:nvPr>
        </p:nvSpPr>
        <p:spPr/>
        <p:txBody>
          <a:bodyPr/>
          <a:lstStyle/>
          <a:p>
            <a:r>
              <a:rPr lang="en-US" dirty="0" err="1"/>
              <a:t>Data.World</a:t>
            </a:r>
            <a:endParaRPr lang="en-US" dirty="0"/>
          </a:p>
        </p:txBody>
      </p:sp>
      <p:sp>
        <p:nvSpPr>
          <p:cNvPr id="6" name="Content Placeholder 5">
            <a:extLst>
              <a:ext uri="{FF2B5EF4-FFF2-40B4-BE49-F238E27FC236}">
                <a16:creationId xmlns:a16="http://schemas.microsoft.com/office/drawing/2014/main" xmlns="" id="{E61B2BA3-6D8F-4537-89F4-2FB428C8C825}"/>
              </a:ext>
            </a:extLst>
          </p:cNvPr>
          <p:cNvSpPr>
            <a:spLocks noGrp="1"/>
          </p:cNvSpPr>
          <p:nvPr>
            <p:ph sz="quarter" idx="13"/>
          </p:nvPr>
        </p:nvSpPr>
        <p:spPr/>
        <p:txBody>
          <a:bodyPr/>
          <a:lstStyle/>
          <a:p>
            <a:r>
              <a:rPr lang="en-US" dirty="0"/>
              <a:t>Utilizing the hosting platform </a:t>
            </a:r>
            <a:r>
              <a:rPr lang="en-US" dirty="0" err="1"/>
              <a:t>Data.World</a:t>
            </a:r>
            <a:r>
              <a:rPr lang="en-US" dirty="0"/>
              <a:t> we were able to quickly locate a dataset containing information on more than five thousand films that had been previously uploaded by a user.  </a:t>
            </a:r>
          </a:p>
          <a:p>
            <a:r>
              <a:rPr lang="en-US" dirty="0"/>
              <a:t>The dataset was stored in a CSV We then imported into </a:t>
            </a:r>
            <a:r>
              <a:rPr lang="en-US" dirty="0" err="1"/>
              <a:t>Jupyter</a:t>
            </a:r>
            <a:r>
              <a:rPr lang="en-US" dirty="0"/>
              <a:t> Notebook.</a:t>
            </a:r>
          </a:p>
          <a:p>
            <a:endParaRPr lang="en-US" dirty="0"/>
          </a:p>
          <a:p>
            <a:endParaRPr lang="en-US" dirty="0"/>
          </a:p>
          <a:p>
            <a:pPr marL="0" indent="0">
              <a:buNone/>
            </a:pPr>
            <a:r>
              <a:rPr lang="en-US" sz="1600" dirty="0"/>
              <a:t>Source: IMDB 5000 Movie Dataset</a:t>
            </a:r>
          </a:p>
        </p:txBody>
      </p:sp>
    </p:spTree>
    <p:extLst>
      <p:ext uri="{BB962C8B-B14F-4D97-AF65-F5344CB8AC3E}">
        <p14:creationId xmlns:p14="http://schemas.microsoft.com/office/powerpoint/2010/main" val="240162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F1F431-E83A-4CA9-BBB4-BBE52DC9710B}"/>
              </a:ext>
            </a:extLst>
          </p:cNvPr>
          <p:cNvSpPr>
            <a:spLocks noGrp="1"/>
          </p:cNvSpPr>
          <p:nvPr>
            <p:ph type="title"/>
          </p:nvPr>
        </p:nvSpPr>
        <p:spPr/>
        <p:txBody>
          <a:bodyPr>
            <a:normAutofit/>
          </a:bodyPr>
          <a:lstStyle/>
          <a:p>
            <a:r>
              <a:rPr lang="en-US" sz="5400" dirty="0"/>
              <a:t>Data Cleanup</a:t>
            </a:r>
          </a:p>
        </p:txBody>
      </p:sp>
      <p:pic>
        <p:nvPicPr>
          <p:cNvPr id="9" name="Content Placeholder 8" descr="A screenshot of a cell phone&#10;&#10;Description generated with very high confidence">
            <a:extLst>
              <a:ext uri="{FF2B5EF4-FFF2-40B4-BE49-F238E27FC236}">
                <a16:creationId xmlns:a16="http://schemas.microsoft.com/office/drawing/2014/main" xmlns="" id="{3CF998F2-2267-4353-857F-BE0BD4ABDB3B}"/>
              </a:ext>
            </a:extLst>
          </p:cNvPr>
          <p:cNvPicPr>
            <a:picLocks noGrp="1" noChangeAspect="1"/>
          </p:cNvPicPr>
          <p:nvPr>
            <p:ph sz="quarter" idx="13"/>
          </p:nvPr>
        </p:nvPicPr>
        <p:blipFill>
          <a:blip r:embed="rId2"/>
          <a:stretch>
            <a:fillRect/>
          </a:stretch>
        </p:blipFill>
        <p:spPr>
          <a:xfrm>
            <a:off x="495039" y="2609779"/>
            <a:ext cx="4934204" cy="1295467"/>
          </a:xfrm>
        </p:spPr>
      </p:pic>
      <p:sp>
        <p:nvSpPr>
          <p:cNvPr id="13" name="Content Placeholder 12">
            <a:extLst>
              <a:ext uri="{FF2B5EF4-FFF2-40B4-BE49-F238E27FC236}">
                <a16:creationId xmlns:a16="http://schemas.microsoft.com/office/drawing/2014/main" xmlns="" id="{7EBBC771-F5BD-4F43-9221-941A8E5222CF}"/>
              </a:ext>
            </a:extLst>
          </p:cNvPr>
          <p:cNvSpPr>
            <a:spLocks noGrp="1"/>
          </p:cNvSpPr>
          <p:nvPr>
            <p:ph sz="quarter" idx="14"/>
          </p:nvPr>
        </p:nvSpPr>
        <p:spPr/>
        <p:txBody>
          <a:bodyPr/>
          <a:lstStyle/>
          <a:p>
            <a:r>
              <a:rPr lang="en-US" dirty="0"/>
              <a:t>The CSV used encoding that initially made our data look very strange and hard to make out.</a:t>
            </a:r>
          </a:p>
          <a:p>
            <a:r>
              <a:rPr lang="en-US" dirty="0"/>
              <a:t>After we included specific Syntax to read the CSV Properly it was much easier to use.</a:t>
            </a:r>
          </a:p>
        </p:txBody>
      </p:sp>
      <p:pic>
        <p:nvPicPr>
          <p:cNvPr id="12" name="Picture 11" descr="A screenshot of a cell phone&#10;&#10;Description generated with very high confidence">
            <a:extLst>
              <a:ext uri="{FF2B5EF4-FFF2-40B4-BE49-F238E27FC236}">
                <a16:creationId xmlns:a16="http://schemas.microsoft.com/office/drawing/2014/main" xmlns="" id="{7A142B5E-056D-4EE4-8E12-9956CC60685B}"/>
              </a:ext>
            </a:extLst>
          </p:cNvPr>
          <p:cNvPicPr>
            <a:picLocks noChangeAspect="1"/>
          </p:cNvPicPr>
          <p:nvPr/>
        </p:nvPicPr>
        <p:blipFill>
          <a:blip r:embed="rId3"/>
          <a:stretch>
            <a:fillRect/>
          </a:stretch>
        </p:blipFill>
        <p:spPr>
          <a:xfrm>
            <a:off x="2016893" y="2114482"/>
            <a:ext cx="7734698" cy="2629035"/>
          </a:xfrm>
          <a:prstGeom prst="rect">
            <a:avLst/>
          </a:prstGeom>
        </p:spPr>
      </p:pic>
    </p:spTree>
    <p:extLst>
      <p:ext uri="{BB962C8B-B14F-4D97-AF65-F5344CB8AC3E}">
        <p14:creationId xmlns:p14="http://schemas.microsoft.com/office/powerpoint/2010/main" val="48538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3BBE4-42A7-49BC-A3D9-C61CF2B7B241}"/>
              </a:ext>
            </a:extLst>
          </p:cNvPr>
          <p:cNvSpPr>
            <a:spLocks noGrp="1"/>
          </p:cNvSpPr>
          <p:nvPr>
            <p:ph type="title"/>
          </p:nvPr>
        </p:nvSpPr>
        <p:spPr/>
        <p:txBody>
          <a:bodyPr/>
          <a:lstStyle/>
          <a:p>
            <a:r>
              <a:rPr lang="en-US" dirty="0"/>
              <a:t>Formatting</a:t>
            </a:r>
          </a:p>
        </p:txBody>
      </p:sp>
      <p:pic>
        <p:nvPicPr>
          <p:cNvPr id="6" name="Content Placeholder 5" descr="A screenshot of a cell phone&#10;&#10;Description generated with very high confidence">
            <a:extLst>
              <a:ext uri="{FF2B5EF4-FFF2-40B4-BE49-F238E27FC236}">
                <a16:creationId xmlns:a16="http://schemas.microsoft.com/office/drawing/2014/main" xmlns="" id="{DE20EDCB-8B26-4A98-AC9E-F9F50EB4CEA7}"/>
              </a:ext>
            </a:extLst>
          </p:cNvPr>
          <p:cNvPicPr>
            <a:picLocks noGrp="1" noChangeAspect="1"/>
          </p:cNvPicPr>
          <p:nvPr>
            <p:ph sz="quarter" idx="13"/>
          </p:nvPr>
        </p:nvPicPr>
        <p:blipFill>
          <a:blip r:embed="rId3"/>
          <a:stretch>
            <a:fillRect/>
          </a:stretch>
        </p:blipFill>
        <p:spPr>
          <a:xfrm>
            <a:off x="574286" y="2423363"/>
            <a:ext cx="10755351" cy="2890308"/>
          </a:xfrm>
        </p:spPr>
      </p:pic>
      <p:sp>
        <p:nvSpPr>
          <p:cNvPr id="4" name="Content Placeholder 3">
            <a:extLst>
              <a:ext uri="{FF2B5EF4-FFF2-40B4-BE49-F238E27FC236}">
                <a16:creationId xmlns:a16="http://schemas.microsoft.com/office/drawing/2014/main" xmlns="" id="{57EAB6FB-EF77-4FF6-BA65-17D0D77933A3}"/>
              </a:ext>
            </a:extLst>
          </p:cNvPr>
          <p:cNvSpPr>
            <a:spLocks noGrp="1"/>
          </p:cNvSpPr>
          <p:nvPr>
            <p:ph sz="quarter" idx="14"/>
          </p:nvPr>
        </p:nvSpPr>
        <p:spPr>
          <a:xfrm>
            <a:off x="6096000" y="408323"/>
            <a:ext cx="5086538" cy="3311189"/>
          </a:xfrm>
        </p:spPr>
        <p:txBody>
          <a:bodyPr/>
          <a:lstStyle/>
          <a:p>
            <a:pPr marL="0" indent="0">
              <a:buNone/>
            </a:pPr>
            <a:r>
              <a:rPr lang="en-US" dirty="0"/>
              <a:t>Once we could read the data we had to format it.</a:t>
            </a:r>
          </a:p>
          <a:p>
            <a:pPr marL="0" indent="0">
              <a:buNone/>
            </a:pPr>
            <a:r>
              <a:rPr lang="en-US" dirty="0"/>
              <a:t>We tried a couple of longer solutions but it turns out there was a short-cut.</a:t>
            </a:r>
          </a:p>
        </p:txBody>
      </p:sp>
      <p:pic>
        <p:nvPicPr>
          <p:cNvPr id="8" name="Picture 7">
            <a:extLst>
              <a:ext uri="{FF2B5EF4-FFF2-40B4-BE49-F238E27FC236}">
                <a16:creationId xmlns:a16="http://schemas.microsoft.com/office/drawing/2014/main" xmlns="" id="{A166D8C5-D123-48DE-8C7D-25F417E8213A}"/>
              </a:ext>
            </a:extLst>
          </p:cNvPr>
          <p:cNvPicPr>
            <a:picLocks noChangeAspect="1"/>
          </p:cNvPicPr>
          <p:nvPr/>
        </p:nvPicPr>
        <p:blipFill>
          <a:blip r:embed="rId4"/>
          <a:stretch>
            <a:fillRect/>
          </a:stretch>
        </p:blipFill>
        <p:spPr>
          <a:xfrm>
            <a:off x="2871533" y="1647447"/>
            <a:ext cx="6154736" cy="4144130"/>
          </a:xfrm>
          <a:prstGeom prst="rect">
            <a:avLst/>
          </a:prstGeom>
        </p:spPr>
      </p:pic>
    </p:spTree>
    <p:extLst>
      <p:ext uri="{BB962C8B-B14F-4D97-AF65-F5344CB8AC3E}">
        <p14:creationId xmlns:p14="http://schemas.microsoft.com/office/powerpoint/2010/main" val="62163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xEl>
                                              <p:pRg st="1" end="1"/>
                                            </p:txEl>
                                          </p:spTgt>
                                        </p:tgtEl>
                                      </p:cBhvr>
                                    </p:animEffect>
                                    <p:set>
                                      <p:cBhvr>
                                        <p:cTn id="1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0222D27-0026-4BBB-8A4B-0B42FA4D4DFC}"/>
              </a:ext>
            </a:extLst>
          </p:cNvPr>
          <p:cNvSpPr>
            <a:spLocks noGrp="1"/>
          </p:cNvSpPr>
          <p:nvPr>
            <p:ph type="title"/>
          </p:nvPr>
        </p:nvSpPr>
        <p:spPr>
          <a:xfrm>
            <a:off x="838609" y="819615"/>
            <a:ext cx="4126860" cy="2023252"/>
          </a:xfrm>
        </p:spPr>
        <p:txBody>
          <a:bodyPr>
            <a:noAutofit/>
          </a:bodyPr>
          <a:lstStyle/>
          <a:p>
            <a:r>
              <a:rPr lang="en-US" sz="5400" dirty="0"/>
              <a:t>More Unexpected formatting</a:t>
            </a:r>
          </a:p>
        </p:txBody>
      </p:sp>
      <p:pic>
        <p:nvPicPr>
          <p:cNvPr id="9" name="Content Placeholder 8">
            <a:extLst>
              <a:ext uri="{FF2B5EF4-FFF2-40B4-BE49-F238E27FC236}">
                <a16:creationId xmlns:a16="http://schemas.microsoft.com/office/drawing/2014/main" xmlns="" id="{52E358DE-D13C-4827-BF83-EEAEAAF0909C}"/>
              </a:ext>
            </a:extLst>
          </p:cNvPr>
          <p:cNvPicPr>
            <a:picLocks noGrp="1" noChangeAspect="1"/>
          </p:cNvPicPr>
          <p:nvPr>
            <p:ph sz="quarter" idx="13"/>
          </p:nvPr>
        </p:nvPicPr>
        <p:blipFill>
          <a:blip r:embed="rId3"/>
          <a:stretch>
            <a:fillRect/>
          </a:stretch>
        </p:blipFill>
        <p:spPr>
          <a:xfrm>
            <a:off x="467046" y="3864203"/>
            <a:ext cx="10979941" cy="1169074"/>
          </a:xfrm>
        </p:spPr>
      </p:pic>
      <p:sp>
        <p:nvSpPr>
          <p:cNvPr id="6" name="Text Placeholder 5">
            <a:extLst>
              <a:ext uri="{FF2B5EF4-FFF2-40B4-BE49-F238E27FC236}">
                <a16:creationId xmlns:a16="http://schemas.microsoft.com/office/drawing/2014/main" xmlns="" id="{FE3FC41E-3368-4C97-9108-2E8495E6C755}"/>
              </a:ext>
            </a:extLst>
          </p:cNvPr>
          <p:cNvSpPr>
            <a:spLocks noGrp="1"/>
          </p:cNvSpPr>
          <p:nvPr>
            <p:ph type="body" sz="half" idx="2"/>
          </p:nvPr>
        </p:nvSpPr>
        <p:spPr>
          <a:xfrm>
            <a:off x="5957016" y="659044"/>
            <a:ext cx="5149598" cy="2344393"/>
          </a:xfrm>
        </p:spPr>
        <p:txBody>
          <a:bodyPr>
            <a:normAutofit/>
          </a:bodyPr>
          <a:lstStyle/>
          <a:p>
            <a:r>
              <a:rPr lang="en-US" dirty="0"/>
              <a:t>Just when you thought it was safe to dive into the data…</a:t>
            </a:r>
          </a:p>
          <a:p>
            <a:endParaRPr lang="en-US" dirty="0"/>
          </a:p>
          <a:p>
            <a:r>
              <a:rPr lang="en-US" dirty="0"/>
              <a:t>Genre was a field we were very interested in but that way the data was stored made it nearly useless.</a:t>
            </a:r>
          </a:p>
        </p:txBody>
      </p:sp>
    </p:spTree>
    <p:extLst>
      <p:ext uri="{BB962C8B-B14F-4D97-AF65-F5344CB8AC3E}">
        <p14:creationId xmlns:p14="http://schemas.microsoft.com/office/powerpoint/2010/main" val="114029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B297D01-DDCB-4327-8550-7EF052E5F1CD}"/>
              </a:ext>
            </a:extLst>
          </p:cNvPr>
          <p:cNvSpPr>
            <a:spLocks noGrp="1"/>
          </p:cNvSpPr>
          <p:nvPr>
            <p:ph type="title"/>
          </p:nvPr>
        </p:nvSpPr>
        <p:spPr/>
        <p:txBody>
          <a:bodyPr/>
          <a:lstStyle/>
          <a:p>
            <a:r>
              <a:rPr lang="en-US" dirty="0"/>
              <a:t>Data Analysis</a:t>
            </a:r>
          </a:p>
        </p:txBody>
      </p:sp>
      <p:sp>
        <p:nvSpPr>
          <p:cNvPr id="6" name="Content Placeholder 5">
            <a:extLst>
              <a:ext uri="{FF2B5EF4-FFF2-40B4-BE49-F238E27FC236}">
                <a16:creationId xmlns:a16="http://schemas.microsoft.com/office/drawing/2014/main" xmlns="" id="{D508238F-A336-45EE-BCF6-9E4981466413}"/>
              </a:ext>
            </a:extLst>
          </p:cNvPr>
          <p:cNvSpPr>
            <a:spLocks noGrp="1"/>
          </p:cNvSpPr>
          <p:nvPr>
            <p:ph sz="quarter" idx="13"/>
          </p:nvPr>
        </p:nvSpPr>
        <p:spPr/>
        <p:txBody>
          <a:bodyPr/>
          <a:lstStyle/>
          <a:p>
            <a:pPr marL="0" indent="0">
              <a:buNone/>
            </a:pPr>
            <a:r>
              <a:rPr lang="en-US" dirty="0"/>
              <a:t>With Formatted Data in hand it was time to begin the analysis process.</a:t>
            </a:r>
          </a:p>
          <a:p>
            <a:pPr marL="0" indent="0">
              <a:buNone/>
            </a:pPr>
            <a:endParaRPr lang="en-US" dirty="0"/>
          </a:p>
          <a:p>
            <a:pPr marL="0" indent="0">
              <a:buNone/>
            </a:pPr>
            <a:r>
              <a:rPr lang="en-US" dirty="0"/>
              <a:t>Storing the data into new </a:t>
            </a:r>
            <a:r>
              <a:rPr lang="en-US" dirty="0" err="1"/>
              <a:t>dataframes</a:t>
            </a:r>
            <a:r>
              <a:rPr lang="en-US" dirty="0"/>
              <a:t> allowed us to create graphs to visualize relationships tangibly.</a:t>
            </a:r>
          </a:p>
        </p:txBody>
      </p:sp>
      <p:pic>
        <p:nvPicPr>
          <p:cNvPr id="13" name="Content Placeholder 12" descr="A screenshot of a cell phone&#10;&#10;Description generated with very high confidence">
            <a:extLst>
              <a:ext uri="{FF2B5EF4-FFF2-40B4-BE49-F238E27FC236}">
                <a16:creationId xmlns:a16="http://schemas.microsoft.com/office/drawing/2014/main" xmlns="" id="{CD3EB054-2606-438E-A90A-7B1912CBB6A4}"/>
              </a:ext>
            </a:extLst>
          </p:cNvPr>
          <p:cNvPicPr>
            <a:picLocks noGrp="1" noChangeAspect="1"/>
          </p:cNvPicPr>
          <p:nvPr>
            <p:ph sz="quarter" idx="14"/>
          </p:nvPr>
        </p:nvPicPr>
        <p:blipFill>
          <a:blip r:embed="rId2"/>
          <a:stretch>
            <a:fillRect/>
          </a:stretch>
        </p:blipFill>
        <p:spPr>
          <a:xfrm>
            <a:off x="6180254" y="1206424"/>
            <a:ext cx="4792546" cy="3807637"/>
          </a:xfrm>
        </p:spPr>
      </p:pic>
      <p:pic>
        <p:nvPicPr>
          <p:cNvPr id="15" name="Picture 14">
            <a:extLst>
              <a:ext uri="{FF2B5EF4-FFF2-40B4-BE49-F238E27FC236}">
                <a16:creationId xmlns:a16="http://schemas.microsoft.com/office/drawing/2014/main" xmlns="" id="{E4CB2E80-2183-4526-8398-BEDF22459751}"/>
              </a:ext>
            </a:extLst>
          </p:cNvPr>
          <p:cNvPicPr>
            <a:picLocks noChangeAspect="1"/>
          </p:cNvPicPr>
          <p:nvPr/>
        </p:nvPicPr>
        <p:blipFill>
          <a:blip r:embed="rId3"/>
          <a:stretch>
            <a:fillRect/>
          </a:stretch>
        </p:blipFill>
        <p:spPr>
          <a:xfrm>
            <a:off x="5774514" y="1271815"/>
            <a:ext cx="5502302" cy="3676853"/>
          </a:xfrm>
          <a:prstGeom prst="rect">
            <a:avLst/>
          </a:prstGeom>
        </p:spPr>
      </p:pic>
    </p:spTree>
    <p:extLst>
      <p:ext uri="{BB962C8B-B14F-4D97-AF65-F5344CB8AC3E}">
        <p14:creationId xmlns:p14="http://schemas.microsoft.com/office/powerpoint/2010/main" val="282626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Discussion</a:t>
            </a:r>
            <a:endParaRPr lang="en-US" dirty="0"/>
          </a:p>
        </p:txBody>
      </p:sp>
      <p:sp>
        <p:nvSpPr>
          <p:cNvPr id="11" name="Content Placeholder 10"/>
          <p:cNvSpPr>
            <a:spLocks noGrp="1"/>
          </p:cNvSpPr>
          <p:nvPr>
            <p:ph sz="quarter" idx="13"/>
          </p:nvPr>
        </p:nvSpPr>
        <p:spPr/>
        <p:txBody>
          <a:bodyPr/>
          <a:lstStyle/>
          <a:p>
            <a:r>
              <a:rPr lang="en-US" dirty="0" smtClean="0"/>
              <a:t>We found that people generally like movies. All of the genres were within the 6-8 range on an 0-10 scale.</a:t>
            </a:r>
          </a:p>
          <a:p>
            <a:r>
              <a:rPr lang="en-US" dirty="0" smtClean="0"/>
              <a:t> the movie industry would hope that the more money is spent on a movie, the more the movie would gross, and our analysis does support this idea. </a:t>
            </a:r>
          </a:p>
          <a:p>
            <a:r>
              <a:rPr lang="en-US" dirty="0" smtClean="0"/>
              <a:t>A surprising find is that movie ratings have a major role in revenue. G and </a:t>
            </a:r>
            <a:r>
              <a:rPr lang="en-US" dirty="0" err="1" smtClean="0"/>
              <a:t>pg</a:t>
            </a:r>
            <a:r>
              <a:rPr lang="en-US" dirty="0" smtClean="0"/>
              <a:t> movies  on average have a larger budget and receive larger gross revenue. </a:t>
            </a:r>
            <a:endParaRPr lang="en-US" dirty="0"/>
          </a:p>
        </p:txBody>
      </p:sp>
    </p:spTree>
    <p:extLst>
      <p:ext uri="{BB962C8B-B14F-4D97-AF65-F5344CB8AC3E}">
        <p14:creationId xmlns:p14="http://schemas.microsoft.com/office/powerpoint/2010/main" val="2347768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Post Mortem</a:t>
            </a:r>
            <a:endParaRPr lang="en-US" dirty="0"/>
          </a:p>
        </p:txBody>
      </p:sp>
      <p:sp>
        <p:nvSpPr>
          <p:cNvPr id="11" name="Content Placeholder 10"/>
          <p:cNvSpPr>
            <a:spLocks noGrp="1"/>
          </p:cNvSpPr>
          <p:nvPr>
            <p:ph sz="quarter" idx="13"/>
          </p:nvPr>
        </p:nvSpPr>
        <p:spPr/>
        <p:txBody>
          <a:bodyPr/>
          <a:lstStyle/>
          <a:p>
            <a:r>
              <a:rPr lang="en-US" dirty="0" smtClean="0"/>
              <a:t>We had several difficulties arise while analyzing this data. To be as accurate as possible, we wanted to account for inflation. When we added inflation, we noticed that older movies would have grossed much more in today’s market than a modern blockbuster.  That caused our data to become skewed and we had to set limits to drop any outliers. </a:t>
            </a:r>
          </a:p>
          <a:p>
            <a:r>
              <a:rPr lang="en-US" dirty="0" smtClean="0"/>
              <a:t>Another issue was currency exchanges. We noticed some movies were costing around 20 billion to make, however this was in yen. To deal with this, we dropped movies that were not in English, USA movies.</a:t>
            </a:r>
          </a:p>
          <a:p>
            <a:endParaRPr lang="en-US" dirty="0" smtClean="0"/>
          </a:p>
          <a:p>
            <a:endParaRPr lang="en-US" dirty="0"/>
          </a:p>
        </p:txBody>
      </p:sp>
    </p:spTree>
    <p:extLst>
      <p:ext uri="{BB962C8B-B14F-4D97-AF65-F5344CB8AC3E}">
        <p14:creationId xmlns:p14="http://schemas.microsoft.com/office/powerpoint/2010/main" val="529758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we had more time!</a:t>
            </a:r>
            <a:endParaRPr lang="en-US" dirty="0"/>
          </a:p>
        </p:txBody>
      </p:sp>
      <p:sp>
        <p:nvSpPr>
          <p:cNvPr id="3" name="Content Placeholder 2"/>
          <p:cNvSpPr>
            <a:spLocks noGrp="1"/>
          </p:cNvSpPr>
          <p:nvPr>
            <p:ph sz="quarter" idx="13"/>
          </p:nvPr>
        </p:nvSpPr>
        <p:spPr/>
        <p:txBody>
          <a:bodyPr/>
          <a:lstStyle/>
          <a:p>
            <a:r>
              <a:rPr lang="en-US" dirty="0" smtClean="0"/>
              <a:t>If we had more time we would have converted all of the countries of origin to US dollars.</a:t>
            </a:r>
          </a:p>
          <a:p>
            <a:r>
              <a:rPr lang="en-US" dirty="0" smtClean="0"/>
              <a:t>We would have wanted to look at gross revenue vs awards won </a:t>
            </a:r>
          </a:p>
          <a:p>
            <a:r>
              <a:rPr lang="en-US" dirty="0" smtClean="0"/>
              <a:t>Compare opening weekend to total box office and </a:t>
            </a:r>
            <a:r>
              <a:rPr lang="en-US" dirty="0" err="1" smtClean="0"/>
              <a:t>imdb</a:t>
            </a:r>
            <a:r>
              <a:rPr lang="en-US" dirty="0" smtClean="0"/>
              <a:t> score</a:t>
            </a:r>
          </a:p>
          <a:p>
            <a:r>
              <a:rPr lang="en-US" dirty="0" err="1" smtClean="0"/>
              <a:t>Api</a:t>
            </a:r>
            <a:r>
              <a:rPr lang="en-US" dirty="0" smtClean="0"/>
              <a:t> keys. We would have created our own data to use from multiple sources such as critic scores vs rotten tomatoes. We really wanted to see gross revenue vs critic rating and fan ratings. </a:t>
            </a:r>
            <a:endParaRPr lang="en-US" dirty="0"/>
          </a:p>
        </p:txBody>
      </p:sp>
    </p:spTree>
    <p:extLst>
      <p:ext uri="{BB962C8B-B14F-4D97-AF65-F5344CB8AC3E}">
        <p14:creationId xmlns:p14="http://schemas.microsoft.com/office/powerpoint/2010/main" val="162228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Q&amp;a</a:t>
            </a:r>
            <a:endParaRPr lang="en-US" dirty="0"/>
          </a:p>
        </p:txBody>
      </p:sp>
      <p:sp>
        <p:nvSpPr>
          <p:cNvPr id="3" name="Content Placeholder 2"/>
          <p:cNvSpPr>
            <a:spLocks noGrp="1"/>
          </p:cNvSpPr>
          <p:nvPr>
            <p:ph sz="quarter" idx="13"/>
          </p:nvPr>
        </p:nvSpPr>
        <p:spPr/>
        <p:txBody>
          <a:bodyPr/>
          <a:lstStyle/>
          <a:p>
            <a:r>
              <a:rPr lang="en-US" dirty="0" smtClean="0"/>
              <a:t>Questions, comments, concerns? </a:t>
            </a:r>
            <a:endParaRPr lang="en-US" dirty="0"/>
          </a:p>
        </p:txBody>
      </p:sp>
    </p:spTree>
    <p:extLst>
      <p:ext uri="{BB962C8B-B14F-4D97-AF65-F5344CB8AC3E}">
        <p14:creationId xmlns:p14="http://schemas.microsoft.com/office/powerpoint/2010/main" val="362282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A407A-5402-46F1-8DA6-5764C0EBB6D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xmlns="" id="{F13E0551-8B2B-49DB-8507-BB81C8F93DB7}"/>
              </a:ext>
            </a:extLst>
          </p:cNvPr>
          <p:cNvSpPr>
            <a:spLocks noGrp="1"/>
          </p:cNvSpPr>
          <p:nvPr>
            <p:ph sz="quarter" idx="13"/>
          </p:nvPr>
        </p:nvSpPr>
        <p:spPr/>
        <p:txBody>
          <a:bodyPr/>
          <a:lstStyle/>
          <a:p>
            <a:pPr marL="0" indent="0">
              <a:buNone/>
            </a:pPr>
            <a:r>
              <a:rPr lang="en-US" dirty="0"/>
              <a:t>Movies are a worldwide, multi-billion dollar industry responsible for reaching out to hundred of millions of people each year.  With so much riding on the success of each film the question is:</a:t>
            </a:r>
            <a:br>
              <a:rPr lang="en-US" dirty="0"/>
            </a:br>
            <a:endParaRPr lang="en-US" dirty="0"/>
          </a:p>
          <a:p>
            <a:pPr marL="0" indent="0">
              <a:buNone/>
            </a:pPr>
            <a:r>
              <a:rPr lang="en-US" dirty="0"/>
              <a:t> can Data Analysis be used to Spot trends?</a:t>
            </a:r>
          </a:p>
        </p:txBody>
      </p:sp>
    </p:spTree>
    <p:extLst>
      <p:ext uri="{BB962C8B-B14F-4D97-AF65-F5344CB8AC3E}">
        <p14:creationId xmlns:p14="http://schemas.microsoft.com/office/powerpoint/2010/main" val="353239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55EB2A-2748-4823-B161-AE13D814BB74}"/>
              </a:ext>
            </a:extLst>
          </p:cNvPr>
          <p:cNvSpPr>
            <a:spLocks noGrp="1"/>
          </p:cNvSpPr>
          <p:nvPr>
            <p:ph type="title"/>
          </p:nvPr>
        </p:nvSpPr>
        <p:spPr/>
        <p:txBody>
          <a:bodyPr/>
          <a:lstStyle/>
          <a:p>
            <a:r>
              <a:rPr lang="en-US" dirty="0"/>
              <a:t>What Really Matters?</a:t>
            </a:r>
          </a:p>
        </p:txBody>
      </p:sp>
      <p:sp>
        <p:nvSpPr>
          <p:cNvPr id="3" name="Content Placeholder 2">
            <a:extLst>
              <a:ext uri="{FF2B5EF4-FFF2-40B4-BE49-F238E27FC236}">
                <a16:creationId xmlns:a16="http://schemas.microsoft.com/office/drawing/2014/main" xmlns="" id="{56D88EDD-2A58-447D-A2D0-FBF6581B84BE}"/>
              </a:ext>
            </a:extLst>
          </p:cNvPr>
          <p:cNvSpPr>
            <a:spLocks noGrp="1"/>
          </p:cNvSpPr>
          <p:nvPr>
            <p:ph sz="quarter" idx="13"/>
          </p:nvPr>
        </p:nvSpPr>
        <p:spPr/>
        <p:txBody>
          <a:bodyPr/>
          <a:lstStyle/>
          <a:p>
            <a:pPr marL="0" indent="0">
              <a:buNone/>
            </a:pPr>
            <a:r>
              <a:rPr lang="en-US" dirty="0"/>
              <a:t>What Actually effects a film’s gross revenue?</a:t>
            </a:r>
          </a:p>
          <a:p>
            <a:pPr lvl="1"/>
            <a:r>
              <a:rPr lang="en-US" dirty="0"/>
              <a:t>IMDB Score</a:t>
            </a:r>
          </a:p>
          <a:p>
            <a:pPr lvl="1"/>
            <a:r>
              <a:rPr lang="en-US" dirty="0"/>
              <a:t>MPAA Rating</a:t>
            </a:r>
          </a:p>
          <a:p>
            <a:pPr lvl="1"/>
            <a:r>
              <a:rPr lang="en-US" dirty="0"/>
              <a:t>Film Budget</a:t>
            </a:r>
          </a:p>
          <a:p>
            <a:pPr lvl="1"/>
            <a:r>
              <a:rPr lang="en-US" dirty="0"/>
              <a:t>Facebook Likes</a:t>
            </a:r>
          </a:p>
          <a:p>
            <a:pPr lvl="1"/>
            <a:r>
              <a:rPr lang="en-US" dirty="0"/>
              <a:t>Genre</a:t>
            </a:r>
          </a:p>
        </p:txBody>
      </p:sp>
    </p:spTree>
    <p:extLst>
      <p:ext uri="{BB962C8B-B14F-4D97-AF65-F5344CB8AC3E}">
        <p14:creationId xmlns:p14="http://schemas.microsoft.com/office/powerpoint/2010/main" val="2457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3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60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90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120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D149D-E126-47FB-924E-968EBDA5EADE}"/>
              </a:ext>
            </a:extLst>
          </p:cNvPr>
          <p:cNvSpPr>
            <a:spLocks noGrp="1"/>
          </p:cNvSpPr>
          <p:nvPr>
            <p:ph type="title"/>
          </p:nvPr>
        </p:nvSpPr>
        <p:spPr>
          <a:xfrm>
            <a:off x="685801" y="685800"/>
            <a:ext cx="4855683" cy="1158140"/>
          </a:xfrm>
        </p:spPr>
        <p:txBody>
          <a:bodyPr/>
          <a:lstStyle/>
          <a:p>
            <a:r>
              <a:rPr lang="en-US" dirty="0"/>
              <a:t>The Age of IMDB</a:t>
            </a:r>
          </a:p>
        </p:txBody>
      </p:sp>
      <p:sp>
        <p:nvSpPr>
          <p:cNvPr id="3" name="Content Placeholder 2">
            <a:extLst>
              <a:ext uri="{FF2B5EF4-FFF2-40B4-BE49-F238E27FC236}">
                <a16:creationId xmlns:a16="http://schemas.microsoft.com/office/drawing/2014/main" xmlns="" id="{699D8BF0-C21B-43AF-BB76-E9EC4B3DC1B7}"/>
              </a:ext>
            </a:extLst>
          </p:cNvPr>
          <p:cNvSpPr>
            <a:spLocks noGrp="1"/>
          </p:cNvSpPr>
          <p:nvPr>
            <p:ph sz="quarter" idx="13"/>
          </p:nvPr>
        </p:nvSpPr>
        <p:spPr>
          <a:xfrm>
            <a:off x="685801" y="1950592"/>
            <a:ext cx="4646364" cy="1660304"/>
          </a:xfrm>
        </p:spPr>
        <p:txBody>
          <a:bodyPr>
            <a:normAutofit/>
          </a:bodyPr>
          <a:lstStyle/>
          <a:p>
            <a:pPr marL="0" indent="0">
              <a:buNone/>
            </a:pPr>
            <a:r>
              <a:rPr lang="en-US" dirty="0"/>
              <a:t>Does a Movie’s IMDB Score, a number driven by your average, everyday moviegoer, trend with the Gross Revenue?</a:t>
            </a:r>
          </a:p>
        </p:txBody>
      </p:sp>
      <p:pic>
        <p:nvPicPr>
          <p:cNvPr id="6" name="Content Placeholder 5">
            <a:extLst>
              <a:ext uri="{FF2B5EF4-FFF2-40B4-BE49-F238E27FC236}">
                <a16:creationId xmlns:a16="http://schemas.microsoft.com/office/drawing/2014/main" xmlns="" id="{BDCA271D-3F5B-41A7-990D-D51FD9AC1BF3}"/>
              </a:ext>
            </a:extLst>
          </p:cNvPr>
          <p:cNvPicPr>
            <a:picLocks noGrp="1" noChangeAspect="1"/>
          </p:cNvPicPr>
          <p:nvPr>
            <p:ph sz="quarter" idx="14"/>
          </p:nvPr>
        </p:nvPicPr>
        <p:blipFill>
          <a:blip r:embed="rId3"/>
          <a:stretch>
            <a:fillRect/>
          </a:stretch>
        </p:blipFill>
        <p:spPr>
          <a:xfrm>
            <a:off x="5130157" y="717717"/>
            <a:ext cx="6520835" cy="4660135"/>
          </a:xfrm>
        </p:spPr>
      </p:pic>
      <p:sp>
        <p:nvSpPr>
          <p:cNvPr id="7" name="Content Placeholder 2">
            <a:extLst>
              <a:ext uri="{FF2B5EF4-FFF2-40B4-BE49-F238E27FC236}">
                <a16:creationId xmlns:a16="http://schemas.microsoft.com/office/drawing/2014/main" xmlns="" id="{0C93A34A-63CD-4E15-A190-BFF73B57538A}"/>
              </a:ext>
            </a:extLst>
          </p:cNvPr>
          <p:cNvSpPr txBox="1">
            <a:spLocks/>
          </p:cNvSpPr>
          <p:nvPr/>
        </p:nvSpPr>
        <p:spPr>
          <a:xfrm>
            <a:off x="584797" y="3610896"/>
            <a:ext cx="4646364" cy="166030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5577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3FD4B-F7AB-4121-9556-D05FFC544755}"/>
              </a:ext>
            </a:extLst>
          </p:cNvPr>
          <p:cNvSpPr>
            <a:spLocks noGrp="1"/>
          </p:cNvSpPr>
          <p:nvPr>
            <p:ph type="title"/>
          </p:nvPr>
        </p:nvSpPr>
        <p:spPr>
          <a:xfrm>
            <a:off x="6095999" y="685800"/>
            <a:ext cx="4986683" cy="1158140"/>
          </a:xfrm>
        </p:spPr>
        <p:txBody>
          <a:bodyPr/>
          <a:lstStyle/>
          <a:p>
            <a:pPr algn="r"/>
            <a:r>
              <a:rPr lang="en-US" dirty="0"/>
              <a:t>MPAA Rating</a:t>
            </a:r>
          </a:p>
        </p:txBody>
      </p:sp>
      <p:pic>
        <p:nvPicPr>
          <p:cNvPr id="6" name="Content Placeholder 5" descr="A screenshot of a cell phone&#10;&#10;Description generated with very high confidence">
            <a:extLst>
              <a:ext uri="{FF2B5EF4-FFF2-40B4-BE49-F238E27FC236}">
                <a16:creationId xmlns:a16="http://schemas.microsoft.com/office/drawing/2014/main" xmlns="" id="{C226757D-1BA7-458A-99DF-F62E7D32361E}"/>
              </a:ext>
            </a:extLst>
          </p:cNvPr>
          <p:cNvPicPr>
            <a:picLocks noGrp="1" noChangeAspect="1"/>
          </p:cNvPicPr>
          <p:nvPr>
            <p:ph sz="quarter" idx="13"/>
          </p:nvPr>
        </p:nvPicPr>
        <p:blipFill>
          <a:blip r:embed="rId3"/>
          <a:stretch>
            <a:fillRect/>
          </a:stretch>
        </p:blipFill>
        <p:spPr>
          <a:xfrm>
            <a:off x="118256" y="594911"/>
            <a:ext cx="5925523" cy="4881649"/>
          </a:xfrm>
        </p:spPr>
      </p:pic>
      <p:sp>
        <p:nvSpPr>
          <p:cNvPr id="4" name="Content Placeholder 3">
            <a:extLst>
              <a:ext uri="{FF2B5EF4-FFF2-40B4-BE49-F238E27FC236}">
                <a16:creationId xmlns:a16="http://schemas.microsoft.com/office/drawing/2014/main" xmlns="" id="{7B168BB0-0EEE-45DF-A2C7-316419C4E1CF}"/>
              </a:ext>
            </a:extLst>
          </p:cNvPr>
          <p:cNvSpPr>
            <a:spLocks noGrp="1"/>
          </p:cNvSpPr>
          <p:nvPr>
            <p:ph sz="quarter" idx="14"/>
          </p:nvPr>
        </p:nvSpPr>
        <p:spPr>
          <a:xfrm>
            <a:off x="6095712" y="3331937"/>
            <a:ext cx="5086538" cy="689220"/>
          </a:xfrm>
        </p:spPr>
        <p:txBody>
          <a:bodyPr>
            <a:normAutofit/>
          </a:bodyPr>
          <a:lstStyle/>
          <a:p>
            <a:pPr marL="0" indent="0" algn="r">
              <a:buNone/>
            </a:pPr>
            <a:r>
              <a:rPr lang="en-US" dirty="0"/>
              <a:t>Absolutely.</a:t>
            </a:r>
          </a:p>
          <a:p>
            <a:pPr marL="0" indent="0" algn="r">
              <a:buNone/>
            </a:pPr>
            <a:endParaRPr lang="en-US" dirty="0"/>
          </a:p>
        </p:txBody>
      </p:sp>
      <p:sp>
        <p:nvSpPr>
          <p:cNvPr id="7" name="Content Placeholder 3">
            <a:extLst>
              <a:ext uri="{FF2B5EF4-FFF2-40B4-BE49-F238E27FC236}">
                <a16:creationId xmlns:a16="http://schemas.microsoft.com/office/drawing/2014/main" xmlns="" id="{9E47DB04-22E5-4CFB-9C01-419E3AB44220}"/>
              </a:ext>
            </a:extLst>
          </p:cNvPr>
          <p:cNvSpPr txBox="1">
            <a:spLocks/>
          </p:cNvSpPr>
          <p:nvPr/>
        </p:nvSpPr>
        <p:spPr>
          <a:xfrm>
            <a:off x="6146371" y="2215797"/>
            <a:ext cx="5086538" cy="9331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Does a movie’s MPAA Rating effect gross Revenue? </a:t>
            </a:r>
          </a:p>
        </p:txBody>
      </p:sp>
      <p:sp>
        <p:nvSpPr>
          <p:cNvPr id="8" name="Content Placeholder 3">
            <a:extLst>
              <a:ext uri="{FF2B5EF4-FFF2-40B4-BE49-F238E27FC236}">
                <a16:creationId xmlns:a16="http://schemas.microsoft.com/office/drawing/2014/main" xmlns="" id="{F794E119-977B-4176-B9BF-6EE8F7E04E37}"/>
              </a:ext>
            </a:extLst>
          </p:cNvPr>
          <p:cNvSpPr txBox="1">
            <a:spLocks/>
          </p:cNvSpPr>
          <p:nvPr/>
        </p:nvSpPr>
        <p:spPr>
          <a:xfrm>
            <a:off x="6095712" y="4170390"/>
            <a:ext cx="5086538" cy="9331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Moreover it’s evident that production companies are aware of this.</a:t>
            </a:r>
          </a:p>
        </p:txBody>
      </p:sp>
      <p:pic>
        <p:nvPicPr>
          <p:cNvPr id="10" name="Picture 9" descr="A screenshot of a cell phone&#10;&#10;Description generated with very high confidence">
            <a:extLst>
              <a:ext uri="{FF2B5EF4-FFF2-40B4-BE49-F238E27FC236}">
                <a16:creationId xmlns:a16="http://schemas.microsoft.com/office/drawing/2014/main" xmlns="" id="{B0241CE4-AA02-4A96-BED1-CAB0E5CF90C9}"/>
              </a:ext>
            </a:extLst>
          </p:cNvPr>
          <p:cNvPicPr>
            <a:picLocks noChangeAspect="1"/>
          </p:cNvPicPr>
          <p:nvPr/>
        </p:nvPicPr>
        <p:blipFill>
          <a:blip r:embed="rId4"/>
          <a:stretch>
            <a:fillRect/>
          </a:stretch>
        </p:blipFill>
        <p:spPr>
          <a:xfrm>
            <a:off x="251723" y="612217"/>
            <a:ext cx="5792056" cy="4847036"/>
          </a:xfrm>
          <a:prstGeom prst="rect">
            <a:avLst/>
          </a:prstGeom>
        </p:spPr>
      </p:pic>
    </p:spTree>
    <p:extLst>
      <p:ext uri="{BB962C8B-B14F-4D97-AF65-F5344CB8AC3E}">
        <p14:creationId xmlns:p14="http://schemas.microsoft.com/office/powerpoint/2010/main" val="20828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generated with very high confidence">
            <a:extLst>
              <a:ext uri="{FF2B5EF4-FFF2-40B4-BE49-F238E27FC236}">
                <a16:creationId xmlns:a16="http://schemas.microsoft.com/office/drawing/2014/main" xmlns="" id="{BC3DCE3D-E696-45DB-ADEE-0AD1F7ECF2F2}"/>
              </a:ext>
            </a:extLst>
          </p:cNvPr>
          <p:cNvPicPr>
            <a:picLocks noGrp="1" noChangeAspect="1"/>
          </p:cNvPicPr>
          <p:nvPr>
            <p:ph sz="quarter" idx="13"/>
          </p:nvPr>
        </p:nvPicPr>
        <p:blipFill>
          <a:blip r:embed="rId3"/>
          <a:stretch>
            <a:fillRect/>
          </a:stretch>
        </p:blipFill>
        <p:spPr>
          <a:xfrm>
            <a:off x="173340" y="653566"/>
            <a:ext cx="5490675" cy="4523405"/>
          </a:xfrm>
        </p:spPr>
      </p:pic>
      <p:pic>
        <p:nvPicPr>
          <p:cNvPr id="8" name="Content Placeholder 7" descr="A screenshot of a cell phone&#10;&#10;Description generated with very high confidence">
            <a:extLst>
              <a:ext uri="{FF2B5EF4-FFF2-40B4-BE49-F238E27FC236}">
                <a16:creationId xmlns:a16="http://schemas.microsoft.com/office/drawing/2014/main" xmlns="" id="{6B17349F-43D0-40B2-82B7-EC0BFC9E9B4A}"/>
              </a:ext>
            </a:extLst>
          </p:cNvPr>
          <p:cNvPicPr>
            <a:picLocks noGrp="1" noChangeAspect="1"/>
          </p:cNvPicPr>
          <p:nvPr>
            <p:ph sz="quarter" idx="14"/>
          </p:nvPr>
        </p:nvPicPr>
        <p:blipFill>
          <a:blip r:embed="rId4"/>
          <a:stretch>
            <a:fillRect/>
          </a:stretch>
        </p:blipFill>
        <p:spPr>
          <a:xfrm>
            <a:off x="6096000" y="653567"/>
            <a:ext cx="5405327" cy="4523405"/>
          </a:xfrm>
        </p:spPr>
      </p:pic>
    </p:spTree>
    <p:extLst>
      <p:ext uri="{BB962C8B-B14F-4D97-AF65-F5344CB8AC3E}">
        <p14:creationId xmlns:p14="http://schemas.microsoft.com/office/powerpoint/2010/main" val="456084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524D5-97C8-48F3-9986-C1DD466D55AF}"/>
              </a:ext>
            </a:extLst>
          </p:cNvPr>
          <p:cNvSpPr>
            <a:spLocks noGrp="1"/>
          </p:cNvSpPr>
          <p:nvPr>
            <p:ph type="title"/>
          </p:nvPr>
        </p:nvSpPr>
        <p:spPr>
          <a:xfrm>
            <a:off x="376301" y="672164"/>
            <a:ext cx="10396882" cy="1892616"/>
          </a:xfrm>
        </p:spPr>
        <p:txBody>
          <a:bodyPr>
            <a:normAutofit fontScale="90000"/>
          </a:bodyPr>
          <a:lstStyle/>
          <a:p>
            <a:r>
              <a:rPr lang="en-US" dirty="0"/>
              <a:t>But do you </a:t>
            </a:r>
            <a:br>
              <a:rPr lang="en-US" dirty="0"/>
            </a:br>
            <a:r>
              <a:rPr lang="en-US" dirty="0"/>
              <a:t>Spend Money to </a:t>
            </a:r>
            <a:br>
              <a:rPr lang="en-US" dirty="0"/>
            </a:br>
            <a:r>
              <a:rPr lang="en-US" dirty="0"/>
              <a:t>Make Money?</a:t>
            </a:r>
          </a:p>
        </p:txBody>
      </p:sp>
      <p:sp>
        <p:nvSpPr>
          <p:cNvPr id="3" name="Content Placeholder 2">
            <a:extLst>
              <a:ext uri="{FF2B5EF4-FFF2-40B4-BE49-F238E27FC236}">
                <a16:creationId xmlns:a16="http://schemas.microsoft.com/office/drawing/2014/main" xmlns="" id="{442B4B3D-83F0-4E29-A64A-C907F55CCEC9}"/>
              </a:ext>
            </a:extLst>
          </p:cNvPr>
          <p:cNvSpPr>
            <a:spLocks noGrp="1"/>
          </p:cNvSpPr>
          <p:nvPr>
            <p:ph sz="quarter" idx="13"/>
          </p:nvPr>
        </p:nvSpPr>
        <p:spPr>
          <a:xfrm>
            <a:off x="376301" y="3081709"/>
            <a:ext cx="5088714" cy="1009618"/>
          </a:xfrm>
        </p:spPr>
        <p:txBody>
          <a:bodyPr/>
          <a:lstStyle/>
          <a:p>
            <a:pPr marL="0" indent="0">
              <a:buNone/>
            </a:pPr>
            <a:r>
              <a:rPr lang="en-US" dirty="0"/>
              <a:t>Does a bigger budget translate to a </a:t>
            </a:r>
            <a:br>
              <a:rPr lang="en-US" dirty="0"/>
            </a:br>
            <a:r>
              <a:rPr lang="en-US" dirty="0"/>
              <a:t>bigger payday at the Box Office?</a:t>
            </a:r>
          </a:p>
        </p:txBody>
      </p:sp>
      <p:pic>
        <p:nvPicPr>
          <p:cNvPr id="6" name="Content Placeholder 5">
            <a:extLst>
              <a:ext uri="{FF2B5EF4-FFF2-40B4-BE49-F238E27FC236}">
                <a16:creationId xmlns:a16="http://schemas.microsoft.com/office/drawing/2014/main" xmlns="" id="{F79BAEDC-45FE-4540-9DA9-06AD80D646F7}"/>
              </a:ext>
            </a:extLst>
          </p:cNvPr>
          <p:cNvPicPr>
            <a:picLocks noGrp="1" noChangeAspect="1"/>
          </p:cNvPicPr>
          <p:nvPr>
            <p:ph sz="quarter" idx="14"/>
          </p:nvPr>
        </p:nvPicPr>
        <p:blipFill>
          <a:blip r:embed="rId3"/>
          <a:stretch>
            <a:fillRect/>
          </a:stretch>
        </p:blipFill>
        <p:spPr>
          <a:xfrm>
            <a:off x="5210979" y="672164"/>
            <a:ext cx="6439909" cy="4602301"/>
          </a:xfrm>
        </p:spPr>
      </p:pic>
      <p:sp>
        <p:nvSpPr>
          <p:cNvPr id="20" name="Content Placeholder 2">
            <a:extLst>
              <a:ext uri="{FF2B5EF4-FFF2-40B4-BE49-F238E27FC236}">
                <a16:creationId xmlns:a16="http://schemas.microsoft.com/office/drawing/2014/main" xmlns="" id="{E9F75C6F-4B4E-4291-B992-231B1A53AE31}"/>
              </a:ext>
            </a:extLst>
          </p:cNvPr>
          <p:cNvSpPr txBox="1">
            <a:spLocks/>
          </p:cNvSpPr>
          <p:nvPr/>
        </p:nvSpPr>
        <p:spPr>
          <a:xfrm>
            <a:off x="1586429" y="4091327"/>
            <a:ext cx="2865034" cy="100961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r">
              <a:buFont typeface="Arial" panose="020B0604020202020204" pitchFamily="34" charset="0"/>
              <a:buNone/>
            </a:pPr>
            <a:r>
              <a:rPr lang="en-US" dirty="0"/>
              <a:t>. . . Well, Not Always.</a:t>
            </a:r>
          </a:p>
        </p:txBody>
      </p:sp>
    </p:spTree>
    <p:extLst>
      <p:ext uri="{BB962C8B-B14F-4D97-AF65-F5344CB8AC3E}">
        <p14:creationId xmlns:p14="http://schemas.microsoft.com/office/powerpoint/2010/main" val="427463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2F591-D63D-4B4C-BA61-D3AD551C9A6C}"/>
              </a:ext>
            </a:extLst>
          </p:cNvPr>
          <p:cNvSpPr>
            <a:spLocks noGrp="1"/>
          </p:cNvSpPr>
          <p:nvPr>
            <p:ph type="title"/>
          </p:nvPr>
        </p:nvSpPr>
        <p:spPr>
          <a:xfrm>
            <a:off x="5781908" y="607742"/>
            <a:ext cx="6172199" cy="1158140"/>
          </a:xfrm>
        </p:spPr>
        <p:txBody>
          <a:bodyPr/>
          <a:lstStyle/>
          <a:p>
            <a:r>
              <a:rPr lang="en-US" dirty="0"/>
              <a:t>Like us on Facebook</a:t>
            </a:r>
          </a:p>
        </p:txBody>
      </p:sp>
      <p:pic>
        <p:nvPicPr>
          <p:cNvPr id="6" name="Content Placeholder 5" descr="A close up of text on a white background&#10;&#10;Description generated with very high confidence">
            <a:extLst>
              <a:ext uri="{FF2B5EF4-FFF2-40B4-BE49-F238E27FC236}">
                <a16:creationId xmlns:a16="http://schemas.microsoft.com/office/drawing/2014/main" xmlns="" id="{EF64E628-5CE7-4388-A7DF-3D20D7E29071}"/>
              </a:ext>
            </a:extLst>
          </p:cNvPr>
          <p:cNvPicPr>
            <a:picLocks noGrp="1" noChangeAspect="1"/>
          </p:cNvPicPr>
          <p:nvPr>
            <p:ph sz="quarter" idx="13"/>
          </p:nvPr>
        </p:nvPicPr>
        <p:blipFill>
          <a:blip r:embed="rId3"/>
          <a:stretch>
            <a:fillRect/>
          </a:stretch>
        </p:blipFill>
        <p:spPr>
          <a:xfrm>
            <a:off x="0" y="1186812"/>
            <a:ext cx="6264114" cy="4431512"/>
          </a:xfrm>
        </p:spPr>
      </p:pic>
      <p:sp>
        <p:nvSpPr>
          <p:cNvPr id="4" name="Content Placeholder 3">
            <a:extLst>
              <a:ext uri="{FF2B5EF4-FFF2-40B4-BE49-F238E27FC236}">
                <a16:creationId xmlns:a16="http://schemas.microsoft.com/office/drawing/2014/main" xmlns="" id="{12467DB6-0126-47B9-8E01-C38BAC1C80F1}"/>
              </a:ext>
            </a:extLst>
          </p:cNvPr>
          <p:cNvSpPr>
            <a:spLocks noGrp="1"/>
          </p:cNvSpPr>
          <p:nvPr>
            <p:ph sz="quarter" idx="14"/>
          </p:nvPr>
        </p:nvSpPr>
        <p:spPr>
          <a:xfrm>
            <a:off x="6287865" y="2241817"/>
            <a:ext cx="5086538" cy="1772624"/>
          </a:xfrm>
        </p:spPr>
        <p:txBody>
          <a:bodyPr/>
          <a:lstStyle/>
          <a:p>
            <a:pPr marL="0" indent="0" algn="r">
              <a:buNone/>
            </a:pPr>
            <a:r>
              <a:rPr lang="en-US" dirty="0"/>
              <a:t>Facebook is a billion dollar business but does the number of likes on a Movie Facebook page correlate to more Gross Revenue?</a:t>
            </a:r>
          </a:p>
        </p:txBody>
      </p:sp>
    </p:spTree>
    <p:extLst>
      <p:ext uri="{BB962C8B-B14F-4D97-AF65-F5344CB8AC3E}">
        <p14:creationId xmlns:p14="http://schemas.microsoft.com/office/powerpoint/2010/main" val="3779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C88B5-D1A0-4B7D-BC80-BA0050016305}"/>
              </a:ext>
            </a:extLst>
          </p:cNvPr>
          <p:cNvSpPr>
            <a:spLocks noGrp="1"/>
          </p:cNvSpPr>
          <p:nvPr>
            <p:ph type="title"/>
          </p:nvPr>
        </p:nvSpPr>
        <p:spPr>
          <a:xfrm>
            <a:off x="366312" y="421395"/>
            <a:ext cx="10396882" cy="1594692"/>
          </a:xfrm>
        </p:spPr>
        <p:txBody>
          <a:bodyPr>
            <a:normAutofit/>
          </a:bodyPr>
          <a:lstStyle/>
          <a:p>
            <a:r>
              <a:rPr lang="en-US" dirty="0"/>
              <a:t>Superhero Movies </a:t>
            </a:r>
            <a:br>
              <a:rPr lang="en-US" dirty="0"/>
            </a:br>
            <a:r>
              <a:rPr lang="en-US" dirty="0"/>
              <a:t>are a Genre</a:t>
            </a:r>
          </a:p>
        </p:txBody>
      </p:sp>
      <p:sp>
        <p:nvSpPr>
          <p:cNvPr id="3" name="Content Placeholder 2">
            <a:extLst>
              <a:ext uri="{FF2B5EF4-FFF2-40B4-BE49-F238E27FC236}">
                <a16:creationId xmlns:a16="http://schemas.microsoft.com/office/drawing/2014/main" xmlns="" id="{B817A838-CD8E-454C-8265-33BD2EF0086B}"/>
              </a:ext>
            </a:extLst>
          </p:cNvPr>
          <p:cNvSpPr>
            <a:spLocks noGrp="1"/>
          </p:cNvSpPr>
          <p:nvPr>
            <p:ph sz="quarter" idx="13"/>
          </p:nvPr>
        </p:nvSpPr>
        <p:spPr>
          <a:xfrm>
            <a:off x="289193" y="2614614"/>
            <a:ext cx="5088714" cy="3311189"/>
          </a:xfrm>
        </p:spPr>
        <p:txBody>
          <a:bodyPr/>
          <a:lstStyle/>
          <a:p>
            <a:pPr marL="0" indent="0">
              <a:buNone/>
            </a:pPr>
            <a:r>
              <a:rPr lang="en-US" dirty="0"/>
              <a:t>Do Certain genres rate higher on IMDB?</a:t>
            </a:r>
          </a:p>
          <a:p>
            <a:pPr marL="0" indent="0">
              <a:buNone/>
            </a:pPr>
            <a:r>
              <a:rPr lang="en-US" dirty="0"/>
              <a:t>Do the higher rated genres have fewer individual voters?</a:t>
            </a:r>
          </a:p>
        </p:txBody>
      </p:sp>
      <p:pic>
        <p:nvPicPr>
          <p:cNvPr id="6" name="Content Placeholder 5">
            <a:extLst>
              <a:ext uri="{FF2B5EF4-FFF2-40B4-BE49-F238E27FC236}">
                <a16:creationId xmlns:a16="http://schemas.microsoft.com/office/drawing/2014/main" xmlns="" id="{1F1C2F8B-A979-4F25-9871-0BBA34D98D3F}"/>
              </a:ext>
            </a:extLst>
          </p:cNvPr>
          <p:cNvPicPr>
            <a:picLocks noGrp="1" noChangeAspect="1"/>
          </p:cNvPicPr>
          <p:nvPr>
            <p:ph sz="quarter" idx="14"/>
          </p:nvPr>
        </p:nvPicPr>
        <p:blipFill>
          <a:blip r:embed="rId2"/>
          <a:stretch>
            <a:fillRect/>
          </a:stretch>
        </p:blipFill>
        <p:spPr>
          <a:xfrm>
            <a:off x="4821812" y="1017168"/>
            <a:ext cx="6794556" cy="4544704"/>
          </a:xfrm>
        </p:spPr>
      </p:pic>
    </p:spTree>
    <p:extLst>
      <p:ext uri="{BB962C8B-B14F-4D97-AF65-F5344CB8AC3E}">
        <p14:creationId xmlns:p14="http://schemas.microsoft.com/office/powerpoint/2010/main" val="42503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1559</TotalTime>
  <Words>956</Words>
  <Application>Microsoft Office PowerPoint</Application>
  <PresentationFormat>Widescreen</PresentationFormat>
  <Paragraphs>81</Paragraphs>
  <Slides>19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Impact</vt:lpstr>
      <vt:lpstr>Main Event</vt:lpstr>
      <vt:lpstr>{Working Title}</vt:lpstr>
      <vt:lpstr>Hypothesis</vt:lpstr>
      <vt:lpstr>What Really Matters?</vt:lpstr>
      <vt:lpstr>The Age of IMDB</vt:lpstr>
      <vt:lpstr>MPAA Rating</vt:lpstr>
      <vt:lpstr>PowerPoint Presentation</vt:lpstr>
      <vt:lpstr>But do you  Spend Money to  Make Money?</vt:lpstr>
      <vt:lpstr>Like us on Facebook</vt:lpstr>
      <vt:lpstr>Superhero Movies  are a Genre</vt:lpstr>
      <vt:lpstr>PowerPoint Presentation</vt:lpstr>
      <vt:lpstr>Data.World</vt:lpstr>
      <vt:lpstr>Data Cleanup</vt:lpstr>
      <vt:lpstr>Formatting</vt:lpstr>
      <vt:lpstr>More Unexpected formatting</vt:lpstr>
      <vt:lpstr>Data Analysis</vt:lpstr>
      <vt:lpstr>Discussion</vt:lpstr>
      <vt:lpstr>Post Mortem</vt:lpstr>
      <vt:lpstr>If we had more time!</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Title}</dc:title>
  <dc:creator>Melissa</dc:creator>
  <cp:lastModifiedBy>Mike Lubin</cp:lastModifiedBy>
  <cp:revision>33</cp:revision>
  <dcterms:created xsi:type="dcterms:W3CDTF">2018-11-02T01:00:36Z</dcterms:created>
  <dcterms:modified xsi:type="dcterms:W3CDTF">2018-11-03T04:14:18Z</dcterms:modified>
</cp:coreProperties>
</file>