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6" r:id="rId8"/>
    <p:sldId id="267"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8"/>
  </p:normalViewPr>
  <p:slideViewPr>
    <p:cSldViewPr snapToGrid="0">
      <p:cViewPr varScale="1">
        <p:scale>
          <a:sx n="113" d="100"/>
          <a:sy n="113" d="100"/>
        </p:scale>
        <p:origin x="664" y="176"/>
      </p:cViewPr>
      <p:guideLst/>
    </p:cSldViewPr>
  </p:slideViewPr>
  <p:notesTextViewPr>
    <p:cViewPr>
      <p:scale>
        <a:sx n="1" d="1"/>
        <a:sy n="1" d="1"/>
      </p:scale>
      <p:origin x="0" y="0"/>
    </p:cViewPr>
  </p:notesText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5F8C27-4DCC-7746-AE3B-4FE1321D193A}"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5910C358-3B9E-344E-98C4-6511D524D84D}">
      <dgm:prSet/>
      <dgm:spPr/>
      <dgm:t>
        <a:bodyPr/>
        <a:lstStyle/>
        <a:p>
          <a:r>
            <a:rPr lang="en-US" b="0" i="0"/>
            <a:t>Schedule</a:t>
          </a:r>
          <a:endParaRPr lang="en-US"/>
        </a:p>
      </dgm:t>
    </dgm:pt>
    <dgm:pt modelId="{4CB9B4C2-FB12-F440-9205-1C8D06A4A9A2}" type="parTrans" cxnId="{F4D81E09-0BB6-864D-AA09-5085D0937E50}">
      <dgm:prSet/>
      <dgm:spPr/>
      <dgm:t>
        <a:bodyPr/>
        <a:lstStyle/>
        <a:p>
          <a:endParaRPr lang="en-US"/>
        </a:p>
      </dgm:t>
    </dgm:pt>
    <dgm:pt modelId="{A4BFBA0A-6D15-B14C-8040-B232C54BD800}" type="sibTrans" cxnId="{F4D81E09-0BB6-864D-AA09-5085D0937E50}">
      <dgm:prSet/>
      <dgm:spPr/>
      <dgm:t>
        <a:bodyPr/>
        <a:lstStyle/>
        <a:p>
          <a:endParaRPr lang="en-US"/>
        </a:p>
      </dgm:t>
    </dgm:pt>
    <dgm:pt modelId="{7CBBCB75-3DF9-8440-AB21-C3B39D4B741B}">
      <dgm:prSet/>
      <dgm:spPr/>
      <dgm:t>
        <a:bodyPr/>
        <a:lstStyle/>
        <a:p>
          <a:r>
            <a:rPr lang="en-US" b="0" i="0" dirty="0"/>
            <a:t>7/31</a:t>
          </a:r>
        </a:p>
        <a:p>
          <a:r>
            <a:rPr lang="en-US" b="0" i="0" dirty="0"/>
            <a:t> Project ideation</a:t>
          </a:r>
          <a:endParaRPr lang="en-US" dirty="0"/>
        </a:p>
      </dgm:t>
    </dgm:pt>
    <dgm:pt modelId="{396E5B80-704C-3A49-83FC-1B270D74AEB4}" type="parTrans" cxnId="{DD07FBD2-89EC-0D49-8F0F-5082B2AAFC92}">
      <dgm:prSet/>
      <dgm:spPr/>
      <dgm:t>
        <a:bodyPr/>
        <a:lstStyle/>
        <a:p>
          <a:endParaRPr lang="en-US"/>
        </a:p>
      </dgm:t>
    </dgm:pt>
    <dgm:pt modelId="{268108A9-0223-3942-AFEA-FCC9E4763C48}" type="sibTrans" cxnId="{DD07FBD2-89EC-0D49-8F0F-5082B2AAFC92}">
      <dgm:prSet/>
      <dgm:spPr/>
      <dgm:t>
        <a:bodyPr/>
        <a:lstStyle/>
        <a:p>
          <a:endParaRPr lang="en-US"/>
        </a:p>
      </dgm:t>
    </dgm:pt>
    <dgm:pt modelId="{E017E879-287B-4E44-A1AF-A43270F20D85}">
      <dgm:prSet/>
      <dgm:spPr/>
      <dgm:t>
        <a:bodyPr/>
        <a:lstStyle/>
        <a:p>
          <a:r>
            <a:rPr lang="en-US" b="0" i="0" dirty="0"/>
            <a:t>8/2 </a:t>
          </a:r>
        </a:p>
        <a:p>
          <a:r>
            <a:rPr lang="en-US" b="0" i="0" dirty="0"/>
            <a:t>Data fetching/API integration</a:t>
          </a:r>
          <a:endParaRPr lang="en-US" dirty="0"/>
        </a:p>
      </dgm:t>
    </dgm:pt>
    <dgm:pt modelId="{CBA7C96B-AC80-204C-B2DE-EA1489976BD9}" type="parTrans" cxnId="{8378F101-863D-E243-9759-BBEADB6BAA9C}">
      <dgm:prSet/>
      <dgm:spPr/>
      <dgm:t>
        <a:bodyPr/>
        <a:lstStyle/>
        <a:p>
          <a:endParaRPr lang="en-US"/>
        </a:p>
      </dgm:t>
    </dgm:pt>
    <dgm:pt modelId="{F4EA385F-CAC3-EA40-B8C5-F658E7F891EB}" type="sibTrans" cxnId="{8378F101-863D-E243-9759-BBEADB6BAA9C}">
      <dgm:prSet/>
      <dgm:spPr/>
      <dgm:t>
        <a:bodyPr/>
        <a:lstStyle/>
        <a:p>
          <a:endParaRPr lang="en-US"/>
        </a:p>
      </dgm:t>
    </dgm:pt>
    <dgm:pt modelId="{ACF04D9F-94F4-D74C-84EF-4BE35BCCE305}">
      <dgm:prSet/>
      <dgm:spPr/>
      <dgm:t>
        <a:bodyPr/>
        <a:lstStyle/>
        <a:p>
          <a:r>
            <a:rPr lang="en-US" b="0" i="0" dirty="0"/>
            <a:t>8/3</a:t>
          </a:r>
        </a:p>
        <a:p>
          <a:r>
            <a:rPr lang="en-US" b="0" i="0" dirty="0"/>
            <a:t>Data analysis</a:t>
          </a:r>
          <a:endParaRPr lang="en-US" dirty="0"/>
        </a:p>
      </dgm:t>
    </dgm:pt>
    <dgm:pt modelId="{3733DCFE-C33F-8D4B-88A6-B72459A7CBB9}" type="parTrans" cxnId="{C6201558-77B4-1E41-AB42-29739F0F3DF0}">
      <dgm:prSet/>
      <dgm:spPr/>
      <dgm:t>
        <a:bodyPr/>
        <a:lstStyle/>
        <a:p>
          <a:endParaRPr lang="en-US"/>
        </a:p>
      </dgm:t>
    </dgm:pt>
    <dgm:pt modelId="{A8D1A036-E55C-6C46-A803-02E93367040C}" type="sibTrans" cxnId="{C6201558-77B4-1E41-AB42-29739F0F3DF0}">
      <dgm:prSet/>
      <dgm:spPr/>
      <dgm:t>
        <a:bodyPr/>
        <a:lstStyle/>
        <a:p>
          <a:endParaRPr lang="en-US"/>
        </a:p>
      </dgm:t>
    </dgm:pt>
    <dgm:pt modelId="{04FF9E64-2455-6B42-A743-4C6C7E640586}">
      <dgm:prSet/>
      <dgm:spPr/>
      <dgm:t>
        <a:bodyPr/>
        <a:lstStyle/>
        <a:p>
          <a:r>
            <a:rPr lang="en-US" b="0" i="0" dirty="0"/>
            <a:t>8/7</a:t>
          </a:r>
        </a:p>
        <a:p>
          <a:r>
            <a:rPr lang="en-US" b="0" i="0" dirty="0"/>
            <a:t>Testing</a:t>
          </a:r>
          <a:endParaRPr lang="en-US" dirty="0"/>
        </a:p>
      </dgm:t>
    </dgm:pt>
    <dgm:pt modelId="{366CB0C5-DA49-0448-AEE9-D7C8DDAB9121}" type="parTrans" cxnId="{55620109-7655-6448-8BD0-2FE2A4748E4B}">
      <dgm:prSet/>
      <dgm:spPr/>
      <dgm:t>
        <a:bodyPr/>
        <a:lstStyle/>
        <a:p>
          <a:endParaRPr lang="en-US"/>
        </a:p>
      </dgm:t>
    </dgm:pt>
    <dgm:pt modelId="{3DB9019F-51D6-2A4E-8DAB-1CD476ED7DD8}" type="sibTrans" cxnId="{55620109-7655-6448-8BD0-2FE2A4748E4B}">
      <dgm:prSet/>
      <dgm:spPr/>
      <dgm:t>
        <a:bodyPr/>
        <a:lstStyle/>
        <a:p>
          <a:endParaRPr lang="en-US"/>
        </a:p>
      </dgm:t>
    </dgm:pt>
    <dgm:pt modelId="{BEA16ACD-84C2-4C4E-97EA-A27136A0CFAB}">
      <dgm:prSet/>
      <dgm:spPr/>
      <dgm:t>
        <a:bodyPr/>
        <a:lstStyle/>
        <a:p>
          <a:r>
            <a:rPr lang="en-US" b="0" i="0" dirty="0"/>
            <a:t>8/8 </a:t>
          </a:r>
        </a:p>
        <a:p>
          <a:r>
            <a:rPr lang="en-US" b="0" i="0" dirty="0"/>
            <a:t>Creating documentation</a:t>
          </a:r>
          <a:endParaRPr lang="en-US" dirty="0"/>
        </a:p>
      </dgm:t>
    </dgm:pt>
    <dgm:pt modelId="{7A5E7F84-A02A-1646-8E32-7FA8C3A6A243}" type="parTrans" cxnId="{28461261-772F-C348-8BB8-8D8B5DAB16A0}">
      <dgm:prSet/>
      <dgm:spPr/>
      <dgm:t>
        <a:bodyPr/>
        <a:lstStyle/>
        <a:p>
          <a:endParaRPr lang="en-US"/>
        </a:p>
      </dgm:t>
    </dgm:pt>
    <dgm:pt modelId="{002A0127-5360-A54E-B3DE-AC6684213036}" type="sibTrans" cxnId="{28461261-772F-C348-8BB8-8D8B5DAB16A0}">
      <dgm:prSet/>
      <dgm:spPr/>
      <dgm:t>
        <a:bodyPr/>
        <a:lstStyle/>
        <a:p>
          <a:endParaRPr lang="en-US"/>
        </a:p>
      </dgm:t>
    </dgm:pt>
    <dgm:pt modelId="{A9619E0C-810C-C54B-9C59-5AA2B50D652E}">
      <dgm:prSet/>
      <dgm:spPr/>
      <dgm:t>
        <a:bodyPr/>
        <a:lstStyle/>
        <a:p>
          <a:r>
            <a:rPr lang="en-US" b="0" i="0" dirty="0"/>
            <a:t>8/9 </a:t>
          </a:r>
        </a:p>
        <a:p>
          <a:r>
            <a:rPr lang="en-US" b="0" i="0" dirty="0"/>
            <a:t>Creating the presentation</a:t>
          </a:r>
          <a:endParaRPr lang="en-US" dirty="0"/>
        </a:p>
      </dgm:t>
    </dgm:pt>
    <dgm:pt modelId="{C862F65B-F74F-B04E-9B6F-6E1EA54A87D9}" type="parTrans" cxnId="{4DB8AF8A-43DE-5146-A6D0-9CDE5A1DAE5C}">
      <dgm:prSet/>
      <dgm:spPr/>
      <dgm:t>
        <a:bodyPr/>
        <a:lstStyle/>
        <a:p>
          <a:endParaRPr lang="en-US"/>
        </a:p>
      </dgm:t>
    </dgm:pt>
    <dgm:pt modelId="{F960CFA0-4FEA-8642-BF16-400E46053465}" type="sibTrans" cxnId="{4DB8AF8A-43DE-5146-A6D0-9CDE5A1DAE5C}">
      <dgm:prSet/>
      <dgm:spPr/>
      <dgm:t>
        <a:bodyPr/>
        <a:lstStyle/>
        <a:p>
          <a:endParaRPr lang="en-US"/>
        </a:p>
      </dgm:t>
    </dgm:pt>
    <dgm:pt modelId="{7B4FB237-60D6-6243-B0F9-CE785C64D384}" type="pres">
      <dgm:prSet presAssocID="{085F8C27-4DCC-7746-AE3B-4FE1321D193A}" presName="Name0" presStyleCnt="0">
        <dgm:presLayoutVars>
          <dgm:chPref val="3"/>
          <dgm:dir/>
          <dgm:animLvl val="lvl"/>
          <dgm:resizeHandles/>
        </dgm:presLayoutVars>
      </dgm:prSet>
      <dgm:spPr/>
    </dgm:pt>
    <dgm:pt modelId="{32A7C714-C0D9-0242-B943-D05946C894E2}" type="pres">
      <dgm:prSet presAssocID="{5910C358-3B9E-344E-98C4-6511D524D84D}" presName="horFlow" presStyleCnt="0"/>
      <dgm:spPr/>
    </dgm:pt>
    <dgm:pt modelId="{18B005D3-9F5D-5F4F-BF00-ADDB38C3A1F0}" type="pres">
      <dgm:prSet presAssocID="{5910C358-3B9E-344E-98C4-6511D524D84D}" presName="bigChev" presStyleLbl="node1" presStyleIdx="0" presStyleCnt="1"/>
      <dgm:spPr/>
    </dgm:pt>
    <dgm:pt modelId="{95E249EA-C61E-E149-9957-A983ADAF951C}" type="pres">
      <dgm:prSet presAssocID="{396E5B80-704C-3A49-83FC-1B270D74AEB4}" presName="parTrans" presStyleCnt="0"/>
      <dgm:spPr/>
    </dgm:pt>
    <dgm:pt modelId="{70F2C9D4-B2A6-7B48-8234-01D9229F0081}" type="pres">
      <dgm:prSet presAssocID="{7CBBCB75-3DF9-8440-AB21-C3B39D4B741B}" presName="node" presStyleLbl="alignAccFollowNode1" presStyleIdx="0" presStyleCnt="6">
        <dgm:presLayoutVars>
          <dgm:bulletEnabled val="1"/>
        </dgm:presLayoutVars>
      </dgm:prSet>
      <dgm:spPr/>
    </dgm:pt>
    <dgm:pt modelId="{44BA543D-0AB0-F744-B7F0-FADB16112FE0}" type="pres">
      <dgm:prSet presAssocID="{268108A9-0223-3942-AFEA-FCC9E4763C48}" presName="sibTrans" presStyleCnt="0"/>
      <dgm:spPr/>
    </dgm:pt>
    <dgm:pt modelId="{9B7A1125-A171-F649-9B7E-9B23905B7154}" type="pres">
      <dgm:prSet presAssocID="{E017E879-287B-4E44-A1AF-A43270F20D85}" presName="node" presStyleLbl="alignAccFollowNode1" presStyleIdx="1" presStyleCnt="6">
        <dgm:presLayoutVars>
          <dgm:bulletEnabled val="1"/>
        </dgm:presLayoutVars>
      </dgm:prSet>
      <dgm:spPr/>
    </dgm:pt>
    <dgm:pt modelId="{B366AC69-24BE-524B-904C-B74667EDDD6E}" type="pres">
      <dgm:prSet presAssocID="{F4EA385F-CAC3-EA40-B8C5-F658E7F891EB}" presName="sibTrans" presStyleCnt="0"/>
      <dgm:spPr/>
    </dgm:pt>
    <dgm:pt modelId="{86025E46-C04A-F44E-BDDB-EE8D62CB9C90}" type="pres">
      <dgm:prSet presAssocID="{ACF04D9F-94F4-D74C-84EF-4BE35BCCE305}" presName="node" presStyleLbl="alignAccFollowNode1" presStyleIdx="2" presStyleCnt="6">
        <dgm:presLayoutVars>
          <dgm:bulletEnabled val="1"/>
        </dgm:presLayoutVars>
      </dgm:prSet>
      <dgm:spPr/>
    </dgm:pt>
    <dgm:pt modelId="{E90070FE-45A1-404E-82B8-2253A842791F}" type="pres">
      <dgm:prSet presAssocID="{A8D1A036-E55C-6C46-A803-02E93367040C}" presName="sibTrans" presStyleCnt="0"/>
      <dgm:spPr/>
    </dgm:pt>
    <dgm:pt modelId="{A68E5A71-C7B5-0B42-A5B6-5BF51E8FE42E}" type="pres">
      <dgm:prSet presAssocID="{04FF9E64-2455-6B42-A743-4C6C7E640586}" presName="node" presStyleLbl="alignAccFollowNode1" presStyleIdx="3" presStyleCnt="6">
        <dgm:presLayoutVars>
          <dgm:bulletEnabled val="1"/>
        </dgm:presLayoutVars>
      </dgm:prSet>
      <dgm:spPr/>
    </dgm:pt>
    <dgm:pt modelId="{3008C2F2-0B70-3C49-ABAA-8DEA6D56714F}" type="pres">
      <dgm:prSet presAssocID="{3DB9019F-51D6-2A4E-8DAB-1CD476ED7DD8}" presName="sibTrans" presStyleCnt="0"/>
      <dgm:spPr/>
    </dgm:pt>
    <dgm:pt modelId="{2F496B8D-A121-7F4D-9F7F-1ADAF0513972}" type="pres">
      <dgm:prSet presAssocID="{BEA16ACD-84C2-4C4E-97EA-A27136A0CFAB}" presName="node" presStyleLbl="alignAccFollowNode1" presStyleIdx="4" presStyleCnt="6">
        <dgm:presLayoutVars>
          <dgm:bulletEnabled val="1"/>
        </dgm:presLayoutVars>
      </dgm:prSet>
      <dgm:spPr/>
    </dgm:pt>
    <dgm:pt modelId="{B4A6DAA3-40F9-4143-ACAF-484DB899A949}" type="pres">
      <dgm:prSet presAssocID="{002A0127-5360-A54E-B3DE-AC6684213036}" presName="sibTrans" presStyleCnt="0"/>
      <dgm:spPr/>
    </dgm:pt>
    <dgm:pt modelId="{54E1B021-E0CD-0B48-8F1C-7B249B31FE6B}" type="pres">
      <dgm:prSet presAssocID="{A9619E0C-810C-C54B-9C59-5AA2B50D652E}" presName="node" presStyleLbl="alignAccFollowNode1" presStyleIdx="5" presStyleCnt="6">
        <dgm:presLayoutVars>
          <dgm:bulletEnabled val="1"/>
        </dgm:presLayoutVars>
      </dgm:prSet>
      <dgm:spPr/>
    </dgm:pt>
  </dgm:ptLst>
  <dgm:cxnLst>
    <dgm:cxn modelId="{8378F101-863D-E243-9759-BBEADB6BAA9C}" srcId="{5910C358-3B9E-344E-98C4-6511D524D84D}" destId="{E017E879-287B-4E44-A1AF-A43270F20D85}" srcOrd="1" destOrd="0" parTransId="{CBA7C96B-AC80-204C-B2DE-EA1489976BD9}" sibTransId="{F4EA385F-CAC3-EA40-B8C5-F658E7F891EB}"/>
    <dgm:cxn modelId="{55620109-7655-6448-8BD0-2FE2A4748E4B}" srcId="{5910C358-3B9E-344E-98C4-6511D524D84D}" destId="{04FF9E64-2455-6B42-A743-4C6C7E640586}" srcOrd="3" destOrd="0" parTransId="{366CB0C5-DA49-0448-AEE9-D7C8DDAB9121}" sibTransId="{3DB9019F-51D6-2A4E-8DAB-1CD476ED7DD8}"/>
    <dgm:cxn modelId="{F4D81E09-0BB6-864D-AA09-5085D0937E50}" srcId="{085F8C27-4DCC-7746-AE3B-4FE1321D193A}" destId="{5910C358-3B9E-344E-98C4-6511D524D84D}" srcOrd="0" destOrd="0" parTransId="{4CB9B4C2-FB12-F440-9205-1C8D06A4A9A2}" sibTransId="{A4BFBA0A-6D15-B14C-8040-B232C54BD800}"/>
    <dgm:cxn modelId="{159F4318-8B08-FA40-906C-0181C5DD59E8}" type="presOf" srcId="{7CBBCB75-3DF9-8440-AB21-C3B39D4B741B}" destId="{70F2C9D4-B2A6-7B48-8234-01D9229F0081}" srcOrd="0" destOrd="0" presId="urn:microsoft.com/office/officeart/2005/8/layout/lProcess3"/>
    <dgm:cxn modelId="{A4F36231-298A-E445-A01D-24F1A6F015A0}" type="presOf" srcId="{E017E879-287B-4E44-A1AF-A43270F20D85}" destId="{9B7A1125-A171-F649-9B7E-9B23905B7154}" srcOrd="0" destOrd="0" presId="urn:microsoft.com/office/officeart/2005/8/layout/lProcess3"/>
    <dgm:cxn modelId="{B5C0DE35-DE6B-B148-BAEA-A819C78FF664}" type="presOf" srcId="{04FF9E64-2455-6B42-A743-4C6C7E640586}" destId="{A68E5A71-C7B5-0B42-A5B6-5BF51E8FE42E}" srcOrd="0" destOrd="0" presId="urn:microsoft.com/office/officeart/2005/8/layout/lProcess3"/>
    <dgm:cxn modelId="{DF540950-0A42-934A-84EC-1A6661EB9607}" type="presOf" srcId="{085F8C27-4DCC-7746-AE3B-4FE1321D193A}" destId="{7B4FB237-60D6-6243-B0F9-CE785C64D384}" srcOrd="0" destOrd="0" presId="urn:microsoft.com/office/officeart/2005/8/layout/lProcess3"/>
    <dgm:cxn modelId="{C4C27A50-E061-1A44-AEB7-0C99CB0EC4FF}" type="presOf" srcId="{5910C358-3B9E-344E-98C4-6511D524D84D}" destId="{18B005D3-9F5D-5F4F-BF00-ADDB38C3A1F0}" srcOrd="0" destOrd="0" presId="urn:microsoft.com/office/officeart/2005/8/layout/lProcess3"/>
    <dgm:cxn modelId="{C6201558-77B4-1E41-AB42-29739F0F3DF0}" srcId="{5910C358-3B9E-344E-98C4-6511D524D84D}" destId="{ACF04D9F-94F4-D74C-84EF-4BE35BCCE305}" srcOrd="2" destOrd="0" parTransId="{3733DCFE-C33F-8D4B-88A6-B72459A7CBB9}" sibTransId="{A8D1A036-E55C-6C46-A803-02E93367040C}"/>
    <dgm:cxn modelId="{8FAD145A-BBBB-AC40-A382-C6E6E3954211}" type="presOf" srcId="{BEA16ACD-84C2-4C4E-97EA-A27136A0CFAB}" destId="{2F496B8D-A121-7F4D-9F7F-1ADAF0513972}" srcOrd="0" destOrd="0" presId="urn:microsoft.com/office/officeart/2005/8/layout/lProcess3"/>
    <dgm:cxn modelId="{28461261-772F-C348-8BB8-8D8B5DAB16A0}" srcId="{5910C358-3B9E-344E-98C4-6511D524D84D}" destId="{BEA16ACD-84C2-4C4E-97EA-A27136A0CFAB}" srcOrd="4" destOrd="0" parTransId="{7A5E7F84-A02A-1646-8E32-7FA8C3A6A243}" sibTransId="{002A0127-5360-A54E-B3DE-AC6684213036}"/>
    <dgm:cxn modelId="{FADDBB7A-9052-894E-9EB9-126588428373}" type="presOf" srcId="{A9619E0C-810C-C54B-9C59-5AA2B50D652E}" destId="{54E1B021-E0CD-0B48-8F1C-7B249B31FE6B}" srcOrd="0" destOrd="0" presId="urn:microsoft.com/office/officeart/2005/8/layout/lProcess3"/>
    <dgm:cxn modelId="{4DB8AF8A-43DE-5146-A6D0-9CDE5A1DAE5C}" srcId="{5910C358-3B9E-344E-98C4-6511D524D84D}" destId="{A9619E0C-810C-C54B-9C59-5AA2B50D652E}" srcOrd="5" destOrd="0" parTransId="{C862F65B-F74F-B04E-9B6F-6E1EA54A87D9}" sibTransId="{F960CFA0-4FEA-8642-BF16-400E46053465}"/>
    <dgm:cxn modelId="{1C3B1797-9E55-E24D-A186-F41E95365A3D}" type="presOf" srcId="{ACF04D9F-94F4-D74C-84EF-4BE35BCCE305}" destId="{86025E46-C04A-F44E-BDDB-EE8D62CB9C90}" srcOrd="0" destOrd="0" presId="urn:microsoft.com/office/officeart/2005/8/layout/lProcess3"/>
    <dgm:cxn modelId="{DD07FBD2-89EC-0D49-8F0F-5082B2AAFC92}" srcId="{5910C358-3B9E-344E-98C4-6511D524D84D}" destId="{7CBBCB75-3DF9-8440-AB21-C3B39D4B741B}" srcOrd="0" destOrd="0" parTransId="{396E5B80-704C-3A49-83FC-1B270D74AEB4}" sibTransId="{268108A9-0223-3942-AFEA-FCC9E4763C48}"/>
    <dgm:cxn modelId="{A43C1029-D163-9340-BA57-609ABEF3851D}" type="presParOf" srcId="{7B4FB237-60D6-6243-B0F9-CE785C64D384}" destId="{32A7C714-C0D9-0242-B943-D05946C894E2}" srcOrd="0" destOrd="0" presId="urn:microsoft.com/office/officeart/2005/8/layout/lProcess3"/>
    <dgm:cxn modelId="{88236424-48EF-B54E-A118-580F20F559C4}" type="presParOf" srcId="{32A7C714-C0D9-0242-B943-D05946C894E2}" destId="{18B005D3-9F5D-5F4F-BF00-ADDB38C3A1F0}" srcOrd="0" destOrd="0" presId="urn:microsoft.com/office/officeart/2005/8/layout/lProcess3"/>
    <dgm:cxn modelId="{E3B6AC14-1EA1-E042-AAFB-E14CB488C2DC}" type="presParOf" srcId="{32A7C714-C0D9-0242-B943-D05946C894E2}" destId="{95E249EA-C61E-E149-9957-A983ADAF951C}" srcOrd="1" destOrd="0" presId="urn:microsoft.com/office/officeart/2005/8/layout/lProcess3"/>
    <dgm:cxn modelId="{66126AD4-1715-014B-96E1-DDD5E99BEE5F}" type="presParOf" srcId="{32A7C714-C0D9-0242-B943-D05946C894E2}" destId="{70F2C9D4-B2A6-7B48-8234-01D9229F0081}" srcOrd="2" destOrd="0" presId="urn:microsoft.com/office/officeart/2005/8/layout/lProcess3"/>
    <dgm:cxn modelId="{055BA6CC-3691-3840-85BD-B710A51FBAAF}" type="presParOf" srcId="{32A7C714-C0D9-0242-B943-D05946C894E2}" destId="{44BA543D-0AB0-F744-B7F0-FADB16112FE0}" srcOrd="3" destOrd="0" presId="urn:microsoft.com/office/officeart/2005/8/layout/lProcess3"/>
    <dgm:cxn modelId="{A5C5D537-607D-1647-94C2-52DE0B940E98}" type="presParOf" srcId="{32A7C714-C0D9-0242-B943-D05946C894E2}" destId="{9B7A1125-A171-F649-9B7E-9B23905B7154}" srcOrd="4" destOrd="0" presId="urn:microsoft.com/office/officeart/2005/8/layout/lProcess3"/>
    <dgm:cxn modelId="{3AD87BD5-AB52-FC4E-A88A-B691E680FF23}" type="presParOf" srcId="{32A7C714-C0D9-0242-B943-D05946C894E2}" destId="{B366AC69-24BE-524B-904C-B74667EDDD6E}" srcOrd="5" destOrd="0" presId="urn:microsoft.com/office/officeart/2005/8/layout/lProcess3"/>
    <dgm:cxn modelId="{80690BD1-973C-3A4F-8A0B-1F026A55B678}" type="presParOf" srcId="{32A7C714-C0D9-0242-B943-D05946C894E2}" destId="{86025E46-C04A-F44E-BDDB-EE8D62CB9C90}" srcOrd="6" destOrd="0" presId="urn:microsoft.com/office/officeart/2005/8/layout/lProcess3"/>
    <dgm:cxn modelId="{7669FB95-7E80-6848-B4E6-F89E152F743E}" type="presParOf" srcId="{32A7C714-C0D9-0242-B943-D05946C894E2}" destId="{E90070FE-45A1-404E-82B8-2253A842791F}" srcOrd="7" destOrd="0" presId="urn:microsoft.com/office/officeart/2005/8/layout/lProcess3"/>
    <dgm:cxn modelId="{BE989305-BC41-704B-B11A-897519969292}" type="presParOf" srcId="{32A7C714-C0D9-0242-B943-D05946C894E2}" destId="{A68E5A71-C7B5-0B42-A5B6-5BF51E8FE42E}" srcOrd="8" destOrd="0" presId="urn:microsoft.com/office/officeart/2005/8/layout/lProcess3"/>
    <dgm:cxn modelId="{D2C0523F-F811-C149-AEB9-B38227A744F1}" type="presParOf" srcId="{32A7C714-C0D9-0242-B943-D05946C894E2}" destId="{3008C2F2-0B70-3C49-ABAA-8DEA6D56714F}" srcOrd="9" destOrd="0" presId="urn:microsoft.com/office/officeart/2005/8/layout/lProcess3"/>
    <dgm:cxn modelId="{3C320F63-B606-0D49-89E1-F029EDCF0A71}" type="presParOf" srcId="{32A7C714-C0D9-0242-B943-D05946C894E2}" destId="{2F496B8D-A121-7F4D-9F7F-1ADAF0513972}" srcOrd="10" destOrd="0" presId="urn:microsoft.com/office/officeart/2005/8/layout/lProcess3"/>
    <dgm:cxn modelId="{CB19542B-A53C-1F4B-922E-592891AB729C}" type="presParOf" srcId="{32A7C714-C0D9-0242-B943-D05946C894E2}" destId="{B4A6DAA3-40F9-4143-ACAF-484DB899A949}" srcOrd="11" destOrd="0" presId="urn:microsoft.com/office/officeart/2005/8/layout/lProcess3"/>
    <dgm:cxn modelId="{54A39DBD-0266-6140-AD36-F624A5C2C160}" type="presParOf" srcId="{32A7C714-C0D9-0242-B943-D05946C894E2}" destId="{54E1B021-E0CD-0B48-8F1C-7B249B31FE6B}" srcOrd="1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005D3-9F5D-5F4F-BF00-ADDB38C3A1F0}">
      <dsp:nvSpPr>
        <dsp:cNvPr id="0" name=""/>
        <dsp:cNvSpPr/>
      </dsp:nvSpPr>
      <dsp:spPr>
        <a:xfrm>
          <a:off x="2550" y="1776712"/>
          <a:ext cx="1994780" cy="79791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0" i="0" kern="1200"/>
            <a:t>Schedule</a:t>
          </a:r>
          <a:endParaRPr lang="en-US" sz="2400" kern="1200"/>
        </a:p>
      </dsp:txBody>
      <dsp:txXfrm>
        <a:off x="401506" y="1776712"/>
        <a:ext cx="1196868" cy="797912"/>
      </dsp:txXfrm>
    </dsp:sp>
    <dsp:sp modelId="{70F2C9D4-B2A6-7B48-8234-01D9229F0081}">
      <dsp:nvSpPr>
        <dsp:cNvPr id="0" name=""/>
        <dsp:cNvSpPr/>
      </dsp:nvSpPr>
      <dsp:spPr>
        <a:xfrm>
          <a:off x="1738009" y="1844535"/>
          <a:ext cx="1655667" cy="66226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b="0" i="0" kern="1200" dirty="0"/>
            <a:t>7/31</a:t>
          </a:r>
        </a:p>
        <a:p>
          <a:pPr marL="0" lvl="0" indent="0" algn="ctr" defTabSz="444500">
            <a:lnSpc>
              <a:spcPct val="90000"/>
            </a:lnSpc>
            <a:spcBef>
              <a:spcPct val="0"/>
            </a:spcBef>
            <a:spcAft>
              <a:spcPct val="35000"/>
            </a:spcAft>
            <a:buNone/>
          </a:pPr>
          <a:r>
            <a:rPr lang="en-US" sz="1000" b="0" i="0" kern="1200" dirty="0"/>
            <a:t> Project ideation</a:t>
          </a:r>
          <a:endParaRPr lang="en-US" sz="1000" kern="1200" dirty="0"/>
        </a:p>
      </dsp:txBody>
      <dsp:txXfrm>
        <a:off x="2069143" y="1844535"/>
        <a:ext cx="993400" cy="662267"/>
      </dsp:txXfrm>
    </dsp:sp>
    <dsp:sp modelId="{9B7A1125-A171-F649-9B7E-9B23905B7154}">
      <dsp:nvSpPr>
        <dsp:cNvPr id="0" name=""/>
        <dsp:cNvSpPr/>
      </dsp:nvSpPr>
      <dsp:spPr>
        <a:xfrm>
          <a:off x="3161884" y="1844535"/>
          <a:ext cx="1655667" cy="66226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b="0" i="0" kern="1200" dirty="0"/>
            <a:t>8/2 </a:t>
          </a:r>
        </a:p>
        <a:p>
          <a:pPr marL="0" lvl="0" indent="0" algn="ctr" defTabSz="444500">
            <a:lnSpc>
              <a:spcPct val="90000"/>
            </a:lnSpc>
            <a:spcBef>
              <a:spcPct val="0"/>
            </a:spcBef>
            <a:spcAft>
              <a:spcPct val="35000"/>
            </a:spcAft>
            <a:buNone/>
          </a:pPr>
          <a:r>
            <a:rPr lang="en-US" sz="1000" b="0" i="0" kern="1200" dirty="0"/>
            <a:t>Data fetching/API integration</a:t>
          </a:r>
          <a:endParaRPr lang="en-US" sz="1000" kern="1200" dirty="0"/>
        </a:p>
      </dsp:txBody>
      <dsp:txXfrm>
        <a:off x="3493018" y="1844535"/>
        <a:ext cx="993400" cy="662267"/>
      </dsp:txXfrm>
    </dsp:sp>
    <dsp:sp modelId="{86025E46-C04A-F44E-BDDB-EE8D62CB9C90}">
      <dsp:nvSpPr>
        <dsp:cNvPr id="0" name=""/>
        <dsp:cNvSpPr/>
      </dsp:nvSpPr>
      <dsp:spPr>
        <a:xfrm>
          <a:off x="4585758" y="1844535"/>
          <a:ext cx="1655667" cy="66226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b="0" i="0" kern="1200" dirty="0"/>
            <a:t>8/3</a:t>
          </a:r>
        </a:p>
        <a:p>
          <a:pPr marL="0" lvl="0" indent="0" algn="ctr" defTabSz="444500">
            <a:lnSpc>
              <a:spcPct val="90000"/>
            </a:lnSpc>
            <a:spcBef>
              <a:spcPct val="0"/>
            </a:spcBef>
            <a:spcAft>
              <a:spcPct val="35000"/>
            </a:spcAft>
            <a:buNone/>
          </a:pPr>
          <a:r>
            <a:rPr lang="en-US" sz="1000" b="0" i="0" kern="1200" dirty="0"/>
            <a:t>Data analysis</a:t>
          </a:r>
          <a:endParaRPr lang="en-US" sz="1000" kern="1200" dirty="0"/>
        </a:p>
      </dsp:txBody>
      <dsp:txXfrm>
        <a:off x="4916892" y="1844535"/>
        <a:ext cx="993400" cy="662267"/>
      </dsp:txXfrm>
    </dsp:sp>
    <dsp:sp modelId="{A68E5A71-C7B5-0B42-A5B6-5BF51E8FE42E}">
      <dsp:nvSpPr>
        <dsp:cNvPr id="0" name=""/>
        <dsp:cNvSpPr/>
      </dsp:nvSpPr>
      <dsp:spPr>
        <a:xfrm>
          <a:off x="6009632" y="1844535"/>
          <a:ext cx="1655667" cy="66226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b="0" i="0" kern="1200" dirty="0"/>
            <a:t>8/7</a:t>
          </a:r>
        </a:p>
        <a:p>
          <a:pPr marL="0" lvl="0" indent="0" algn="ctr" defTabSz="444500">
            <a:lnSpc>
              <a:spcPct val="90000"/>
            </a:lnSpc>
            <a:spcBef>
              <a:spcPct val="0"/>
            </a:spcBef>
            <a:spcAft>
              <a:spcPct val="35000"/>
            </a:spcAft>
            <a:buNone/>
          </a:pPr>
          <a:r>
            <a:rPr lang="en-US" sz="1000" b="0" i="0" kern="1200" dirty="0"/>
            <a:t>Testing</a:t>
          </a:r>
          <a:endParaRPr lang="en-US" sz="1000" kern="1200" dirty="0"/>
        </a:p>
      </dsp:txBody>
      <dsp:txXfrm>
        <a:off x="6340766" y="1844535"/>
        <a:ext cx="993400" cy="662267"/>
      </dsp:txXfrm>
    </dsp:sp>
    <dsp:sp modelId="{2F496B8D-A121-7F4D-9F7F-1ADAF0513972}">
      <dsp:nvSpPr>
        <dsp:cNvPr id="0" name=""/>
        <dsp:cNvSpPr/>
      </dsp:nvSpPr>
      <dsp:spPr>
        <a:xfrm>
          <a:off x="7433507" y="1844535"/>
          <a:ext cx="1655667" cy="66226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b="0" i="0" kern="1200" dirty="0"/>
            <a:t>8/8 </a:t>
          </a:r>
        </a:p>
        <a:p>
          <a:pPr marL="0" lvl="0" indent="0" algn="ctr" defTabSz="444500">
            <a:lnSpc>
              <a:spcPct val="90000"/>
            </a:lnSpc>
            <a:spcBef>
              <a:spcPct val="0"/>
            </a:spcBef>
            <a:spcAft>
              <a:spcPct val="35000"/>
            </a:spcAft>
            <a:buNone/>
          </a:pPr>
          <a:r>
            <a:rPr lang="en-US" sz="1000" b="0" i="0" kern="1200" dirty="0"/>
            <a:t>Creating documentation</a:t>
          </a:r>
          <a:endParaRPr lang="en-US" sz="1000" kern="1200" dirty="0"/>
        </a:p>
      </dsp:txBody>
      <dsp:txXfrm>
        <a:off x="7764641" y="1844535"/>
        <a:ext cx="993400" cy="662267"/>
      </dsp:txXfrm>
    </dsp:sp>
    <dsp:sp modelId="{54E1B021-E0CD-0B48-8F1C-7B249B31FE6B}">
      <dsp:nvSpPr>
        <dsp:cNvPr id="0" name=""/>
        <dsp:cNvSpPr/>
      </dsp:nvSpPr>
      <dsp:spPr>
        <a:xfrm>
          <a:off x="8857381" y="1844535"/>
          <a:ext cx="1655667" cy="66226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b="0" i="0" kern="1200" dirty="0"/>
            <a:t>8/9 </a:t>
          </a:r>
        </a:p>
        <a:p>
          <a:pPr marL="0" lvl="0" indent="0" algn="ctr" defTabSz="444500">
            <a:lnSpc>
              <a:spcPct val="90000"/>
            </a:lnSpc>
            <a:spcBef>
              <a:spcPct val="0"/>
            </a:spcBef>
            <a:spcAft>
              <a:spcPct val="35000"/>
            </a:spcAft>
            <a:buNone/>
          </a:pPr>
          <a:r>
            <a:rPr lang="en-US" sz="1000" b="0" i="0" kern="1200" dirty="0"/>
            <a:t>Creating the presentation</a:t>
          </a:r>
          <a:endParaRPr lang="en-US" sz="1000" kern="1200" dirty="0"/>
        </a:p>
      </dsp:txBody>
      <dsp:txXfrm>
        <a:off x="9188515" y="1844535"/>
        <a:ext cx="993400" cy="66226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D1A3-3BEA-4935-E22B-3B1511C2A2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250AE-9E75-BCB0-BEBA-3FB2C9A70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58796-DDF7-2825-1510-43DB405721B9}"/>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5" name="Footer Placeholder 4">
            <a:extLst>
              <a:ext uri="{FF2B5EF4-FFF2-40B4-BE49-F238E27FC236}">
                <a16:creationId xmlns:a16="http://schemas.microsoft.com/office/drawing/2014/main" id="{C87C8155-7027-B66F-EB8A-358F5AC05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B98B-2C42-B3F5-BDD0-3755CCBED78F}"/>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153625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EB6A-D53A-EB03-70CC-5B8CA0F410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C39A0-E9F6-887E-2A1A-336473468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9B30D-5842-3C33-2266-2DF9B8706662}"/>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5" name="Footer Placeholder 4">
            <a:extLst>
              <a:ext uri="{FF2B5EF4-FFF2-40B4-BE49-F238E27FC236}">
                <a16:creationId xmlns:a16="http://schemas.microsoft.com/office/drawing/2014/main" id="{C691976A-15DA-62E3-76BE-B775F96F1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A2DD8-A424-04D2-470E-2B7AF4ED03F5}"/>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352694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086C2-4AC7-E007-A93B-960A94D46A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06AFF1-5DE2-50E7-285A-B1EEE4EA38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2AC77-C8A5-A5F2-B9B4-C2E52CCC46E0}"/>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5" name="Footer Placeholder 4">
            <a:extLst>
              <a:ext uri="{FF2B5EF4-FFF2-40B4-BE49-F238E27FC236}">
                <a16:creationId xmlns:a16="http://schemas.microsoft.com/office/drawing/2014/main" id="{0CFADF48-5D6D-B92B-CEB3-1757DBA70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95F93-BA96-84F0-814B-562FCCC1C81E}"/>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317016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C4FE-3FB2-BA41-4557-D54486F186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B274A7-9859-15CD-D5C9-9443EC3E8A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C1544-4640-FDFB-88BD-20D0889BBF58}"/>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5" name="Footer Placeholder 4">
            <a:extLst>
              <a:ext uri="{FF2B5EF4-FFF2-40B4-BE49-F238E27FC236}">
                <a16:creationId xmlns:a16="http://schemas.microsoft.com/office/drawing/2014/main" id="{8EBDC4F8-E211-50D6-2206-B7D96630A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2782F-AF41-AE6B-ECD5-7460691D6FAB}"/>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262283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B187-D918-59F4-0514-028D21267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7387D8-546B-2748-DEDD-B28C46F4B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6CC890-C772-AB34-BFE4-A5D6209CC176}"/>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5" name="Footer Placeholder 4">
            <a:extLst>
              <a:ext uri="{FF2B5EF4-FFF2-40B4-BE49-F238E27FC236}">
                <a16:creationId xmlns:a16="http://schemas.microsoft.com/office/drawing/2014/main" id="{ACC287B5-EEFA-A464-C12B-3FC5F0202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51F92-5F62-4B9D-AA3B-951978572866}"/>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377428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F9FC-7BB1-4A49-7BA3-7E15C1BA6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54736-38E0-42A8-12A1-11F329AFF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B0B126-C406-A16C-BB5D-F9F8072786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267540-1EA9-6774-4A75-E2BD9F65EEB3}"/>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6" name="Footer Placeholder 5">
            <a:extLst>
              <a:ext uri="{FF2B5EF4-FFF2-40B4-BE49-F238E27FC236}">
                <a16:creationId xmlns:a16="http://schemas.microsoft.com/office/drawing/2014/main" id="{5FB99C25-3E71-A8E5-78D0-11661C720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D29F5-281C-7F7B-8171-F97D7310B9D3}"/>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301571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7376-D592-B0A3-FB07-B2731309E8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56EEAE-F25F-B577-3FE8-54DD67FBB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6A22A-65C6-C86D-4114-EF89751A9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7E1501-EED8-BC0A-F2CA-716D783E06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EEE7B7-3F1A-9CB6-158F-B52D5D6FD4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8B3434-D555-E795-1D3F-587F179DBA8B}"/>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8" name="Footer Placeholder 7">
            <a:extLst>
              <a:ext uri="{FF2B5EF4-FFF2-40B4-BE49-F238E27FC236}">
                <a16:creationId xmlns:a16="http://schemas.microsoft.com/office/drawing/2014/main" id="{4DF0A9F2-7921-4D66-3B9A-49A7F49E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3CF0B1-DA9A-F2E1-C2DD-041C0F44AA9B}"/>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364956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9178-D39F-BCB6-95E6-0D90D58A4E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EB9418-CD8E-F16E-379C-6AF9EA46ECAD}"/>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4" name="Footer Placeholder 3">
            <a:extLst>
              <a:ext uri="{FF2B5EF4-FFF2-40B4-BE49-F238E27FC236}">
                <a16:creationId xmlns:a16="http://schemas.microsoft.com/office/drawing/2014/main" id="{E92EFFC9-FD68-90EC-E4B1-4FDC375426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5B4678-0714-6235-8120-AE6BA420EB5B}"/>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89105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36409-BFB7-7F85-98FE-56B5251A5FA4}"/>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3" name="Footer Placeholder 2">
            <a:extLst>
              <a:ext uri="{FF2B5EF4-FFF2-40B4-BE49-F238E27FC236}">
                <a16:creationId xmlns:a16="http://schemas.microsoft.com/office/drawing/2014/main" id="{32E0186B-810E-B640-773E-DAFF68ABD6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EF80E7-622A-FD91-F3B4-79D2E537AF3D}"/>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7114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C96E-51CB-580C-CBC6-E3816A97C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2CC1F9-974F-5E8D-4F8D-B12FA5090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421598-364F-74D2-44F2-4229126B2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11057-3D4C-749F-446A-62B736378DE0}"/>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6" name="Footer Placeholder 5">
            <a:extLst>
              <a:ext uri="{FF2B5EF4-FFF2-40B4-BE49-F238E27FC236}">
                <a16:creationId xmlns:a16="http://schemas.microsoft.com/office/drawing/2014/main" id="{4856CE5A-16D5-BCFD-10D4-C2D9BDA6D9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BCB0A-89AD-9012-571E-38ACC5F1F405}"/>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63412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1CC1-DE7B-A57C-6A07-77DBDB33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40F91-41AF-F1AA-31EC-6FCC2F6E1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99BCAB-9FFC-C953-FEE3-D3151161A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5F703-3DB7-132D-61FE-EB908124C57C}"/>
              </a:ext>
            </a:extLst>
          </p:cNvPr>
          <p:cNvSpPr>
            <a:spLocks noGrp="1"/>
          </p:cNvSpPr>
          <p:nvPr>
            <p:ph type="dt" sz="half" idx="10"/>
          </p:nvPr>
        </p:nvSpPr>
        <p:spPr/>
        <p:txBody>
          <a:bodyPr/>
          <a:lstStyle/>
          <a:p>
            <a:fld id="{46A728DE-D676-9E4A-B764-EE45E7AEA3A3}" type="datetimeFigureOut">
              <a:rPr lang="en-US" smtClean="0"/>
              <a:t>7/31/23</a:t>
            </a:fld>
            <a:endParaRPr lang="en-US"/>
          </a:p>
        </p:txBody>
      </p:sp>
      <p:sp>
        <p:nvSpPr>
          <p:cNvPr id="6" name="Footer Placeholder 5">
            <a:extLst>
              <a:ext uri="{FF2B5EF4-FFF2-40B4-BE49-F238E27FC236}">
                <a16:creationId xmlns:a16="http://schemas.microsoft.com/office/drawing/2014/main" id="{52947AA2-4AF6-C72D-EDF4-2090952DE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51F4F-2126-0A79-743C-E1E53ED5155C}"/>
              </a:ext>
            </a:extLst>
          </p:cNvPr>
          <p:cNvSpPr>
            <a:spLocks noGrp="1"/>
          </p:cNvSpPr>
          <p:nvPr>
            <p:ph type="sldNum" sz="quarter" idx="12"/>
          </p:nvPr>
        </p:nvSpPr>
        <p:spPr/>
        <p:txBody>
          <a:bodyPr/>
          <a:lstStyle/>
          <a:p>
            <a:fld id="{C12AE244-8188-E245-B10E-6B3A4A71F914}" type="slidenum">
              <a:rPr lang="en-US" smtClean="0"/>
              <a:t>‹#›</a:t>
            </a:fld>
            <a:endParaRPr lang="en-US"/>
          </a:p>
        </p:txBody>
      </p:sp>
    </p:spTree>
    <p:extLst>
      <p:ext uri="{BB962C8B-B14F-4D97-AF65-F5344CB8AC3E}">
        <p14:creationId xmlns:p14="http://schemas.microsoft.com/office/powerpoint/2010/main" val="57996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C3AD86-066E-909C-7044-37F48A8BB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DCFEAF-56DA-6C4C-7F8A-1FB999F9A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B959F-0621-2416-5499-C7484C191F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728DE-D676-9E4A-B764-EE45E7AEA3A3}" type="datetimeFigureOut">
              <a:rPr lang="en-US" smtClean="0"/>
              <a:t>7/31/23</a:t>
            </a:fld>
            <a:endParaRPr lang="en-US"/>
          </a:p>
        </p:txBody>
      </p:sp>
      <p:sp>
        <p:nvSpPr>
          <p:cNvPr id="5" name="Footer Placeholder 4">
            <a:extLst>
              <a:ext uri="{FF2B5EF4-FFF2-40B4-BE49-F238E27FC236}">
                <a16:creationId xmlns:a16="http://schemas.microsoft.com/office/drawing/2014/main" id="{6F56A324-4207-B27A-DA7A-CB4AA11F3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AD701D-29D8-2B0B-D7FB-AE56B8CD1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AE244-8188-E245-B10E-6B3A4A71F914}" type="slidenum">
              <a:rPr lang="en-US" smtClean="0"/>
              <a:t>‹#›</a:t>
            </a:fld>
            <a:endParaRPr lang="en-US"/>
          </a:p>
        </p:txBody>
      </p:sp>
    </p:spTree>
    <p:extLst>
      <p:ext uri="{BB962C8B-B14F-4D97-AF65-F5344CB8AC3E}">
        <p14:creationId xmlns:p14="http://schemas.microsoft.com/office/powerpoint/2010/main" val="3983062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hartj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github.com/en/issues/planning-and-tracking-with-projects/learning-about-projects/quickstart-for-projec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world/blog/leader-forrester-wave-q2-2022-dataops/" TargetMode="External"/><Relationship Id="rId2" Type="http://schemas.openxmlformats.org/officeDocument/2006/relationships/hyperlink" Target="https://www.data.world/" TargetMode="External"/><Relationship Id="rId1" Type="http://schemas.openxmlformats.org/officeDocument/2006/relationships/slideLayout" Target="../slideLayouts/slideLayout2.xml"/><Relationship Id="rId5" Type="http://schemas.openxmlformats.org/officeDocument/2006/relationships/hyperlink" Target="https://data.world/sportsvizsunday/nfl-combine-data" TargetMode="External"/><Relationship Id="rId4" Type="http://schemas.openxmlformats.org/officeDocument/2006/relationships/hyperlink" Target="https://data.world/rc122681/nfl-surve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thedevastator/formula-one-racing-a-comprehensive-data-analysis" TargetMode="External"/><Relationship Id="rId7" Type="http://schemas.openxmlformats.org/officeDocument/2006/relationships/hyperlink" Target="https://github.com/awesomedata/awesome-public-datasets"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s://www.kaggle.com/datasets/ignale/formula-one-races-results-1950-2022" TargetMode="External"/><Relationship Id="rId5" Type="http://schemas.openxmlformats.org/officeDocument/2006/relationships/hyperlink" Target="https://www.kaggle.com/datasets/deepshah16/formula-1-19502020" TargetMode="External"/><Relationship Id="rId4" Type="http://schemas.openxmlformats.org/officeDocument/2006/relationships/hyperlink" Target="https://www.kaggle.com/datasets/rohanrao/formula-1-world-championship-1950-202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wesomedata/awesome-public-datasets/tree/master/Datasets" TargetMode="External"/><Relationship Id="rId2" Type="http://schemas.openxmlformats.org/officeDocument/2006/relationships/hyperlink" Target="https://github.com/awesomedata/awesome-public-datasets" TargetMode="External"/><Relationship Id="rId1" Type="http://schemas.openxmlformats.org/officeDocument/2006/relationships/slideLayout" Target="../slideLayouts/slideLayout2.xml"/><Relationship Id="rId5" Type="http://schemas.openxmlformats.org/officeDocument/2006/relationships/hyperlink" Target="https://en.tutiempo.net/climate" TargetMode="External"/><Relationship Id="rId4" Type="http://schemas.openxmlformats.org/officeDocument/2006/relationships/hyperlink" Target="https://github.com/awesomedata/awesome-public-datasets#socialnetwork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A919-3BBA-40BE-9B5F-D66E7CB1635A}"/>
              </a:ext>
            </a:extLst>
          </p:cNvPr>
          <p:cNvSpPr>
            <a:spLocks noGrp="1"/>
          </p:cNvSpPr>
          <p:nvPr>
            <p:ph type="ctrTitle"/>
          </p:nvPr>
        </p:nvSpPr>
        <p:spPr/>
        <p:txBody>
          <a:bodyPr/>
          <a:lstStyle/>
          <a:p>
            <a:r>
              <a:rPr lang="en-US" dirty="0"/>
              <a:t>Project 03</a:t>
            </a:r>
          </a:p>
        </p:txBody>
      </p:sp>
      <p:sp>
        <p:nvSpPr>
          <p:cNvPr id="3" name="Subtitle 2">
            <a:extLst>
              <a:ext uri="{FF2B5EF4-FFF2-40B4-BE49-F238E27FC236}">
                <a16:creationId xmlns:a16="http://schemas.microsoft.com/office/drawing/2014/main" id="{3B4F6302-11CC-2741-BE02-520694D9BD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169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A7B1-0492-7161-7547-0B2EE2FEC67A}"/>
              </a:ext>
            </a:extLst>
          </p:cNvPr>
          <p:cNvSpPr>
            <a:spLocks noGrp="1"/>
          </p:cNvSpPr>
          <p:nvPr>
            <p:ph type="title"/>
          </p:nvPr>
        </p:nvSpPr>
        <p:spPr/>
        <p:txBody>
          <a:bodyPr/>
          <a:lstStyle/>
          <a:p>
            <a:r>
              <a:rPr lang="en-US" dirty="0"/>
              <a:t>Project Schedule</a:t>
            </a:r>
          </a:p>
        </p:txBody>
      </p:sp>
      <p:graphicFrame>
        <p:nvGraphicFramePr>
          <p:cNvPr id="4" name="Content Placeholder 3">
            <a:extLst>
              <a:ext uri="{FF2B5EF4-FFF2-40B4-BE49-F238E27FC236}">
                <a16:creationId xmlns:a16="http://schemas.microsoft.com/office/drawing/2014/main" id="{914FFFEA-F446-64EB-F9F6-FC497895177D}"/>
              </a:ext>
            </a:extLst>
          </p:cNvPr>
          <p:cNvGraphicFramePr>
            <a:graphicFrameLocks noGrp="1"/>
          </p:cNvGraphicFramePr>
          <p:nvPr>
            <p:ph idx="1"/>
            <p:extLst>
              <p:ext uri="{D42A27DB-BD31-4B8C-83A1-F6EECF244321}">
                <p14:modId xmlns:p14="http://schemas.microsoft.com/office/powerpoint/2010/main" val="41986835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99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F36A-36B0-331C-3E96-90CAC3CFD3B8}"/>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C90D0074-0020-27AA-0A52-41AF72625F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155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4488-3E75-9937-9126-95E6B93730AC}"/>
              </a:ext>
            </a:extLst>
          </p:cNvPr>
          <p:cNvSpPr>
            <a:spLocks noGrp="1"/>
          </p:cNvSpPr>
          <p:nvPr>
            <p:ph type="title"/>
          </p:nvPr>
        </p:nvSpPr>
        <p:spPr/>
        <p:txBody>
          <a:bodyPr/>
          <a:lstStyle/>
          <a:p>
            <a:r>
              <a:rPr lang="en-US" dirty="0"/>
              <a:t>Project Technology</a:t>
            </a:r>
          </a:p>
        </p:txBody>
      </p:sp>
      <p:sp>
        <p:nvSpPr>
          <p:cNvPr id="3" name="Content Placeholder 2">
            <a:extLst>
              <a:ext uri="{FF2B5EF4-FFF2-40B4-BE49-F238E27FC236}">
                <a16:creationId xmlns:a16="http://schemas.microsoft.com/office/drawing/2014/main" id="{0516BD91-1280-7CC2-2AF7-7633E5F2A687}"/>
              </a:ext>
            </a:extLst>
          </p:cNvPr>
          <p:cNvSpPr>
            <a:spLocks noGrp="1"/>
          </p:cNvSpPr>
          <p:nvPr>
            <p:ph idx="1"/>
          </p:nvPr>
        </p:nvSpPr>
        <p:spPr/>
        <p:txBody>
          <a:bodyPr/>
          <a:lstStyle/>
          <a:p>
            <a:r>
              <a:rPr lang="en-US" dirty="0"/>
              <a:t>JavaScript</a:t>
            </a:r>
          </a:p>
          <a:p>
            <a:r>
              <a:rPr lang="en-US" dirty="0"/>
              <a:t>Flask</a:t>
            </a:r>
          </a:p>
          <a:p>
            <a:r>
              <a:rPr lang="en-US" dirty="0"/>
              <a:t>Leaflet</a:t>
            </a:r>
          </a:p>
          <a:p>
            <a:r>
              <a:rPr lang="en-US" dirty="0"/>
              <a:t>HTML</a:t>
            </a:r>
          </a:p>
          <a:p>
            <a:r>
              <a:rPr lang="en-US" dirty="0"/>
              <a:t>CSS</a:t>
            </a:r>
          </a:p>
          <a:p>
            <a:r>
              <a:rPr lang="en-US" dirty="0"/>
              <a:t>D3</a:t>
            </a:r>
          </a:p>
          <a:p>
            <a:r>
              <a:rPr lang="en-US" dirty="0">
                <a:hlinkClick r:id="rId2"/>
              </a:rPr>
              <a:t>https://www.chartjs.org</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7522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A9E7-C8FA-4794-D0BC-65BD43490AA4}"/>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1EE7F08A-8E01-A482-AA88-91CA70A3BB78}"/>
              </a:ext>
            </a:extLst>
          </p:cNvPr>
          <p:cNvSpPr>
            <a:spLocks noGrp="1"/>
          </p:cNvSpPr>
          <p:nvPr>
            <p:ph idx="1"/>
          </p:nvPr>
        </p:nvSpPr>
        <p:spPr/>
        <p:txBody>
          <a:bodyPr>
            <a:normAutofit fontScale="77500" lnSpcReduction="20000"/>
          </a:bodyPr>
          <a:lstStyle/>
          <a:p>
            <a:pPr marL="234950" indent="-223838" algn="just">
              <a:lnSpc>
                <a:spcPct val="120000"/>
              </a:lnSpc>
              <a:spcBef>
                <a:spcPts val="0"/>
              </a:spcBef>
            </a:pPr>
            <a:r>
              <a:rPr lang="en-US" dirty="0"/>
              <a:t>Overall requirement</a:t>
            </a:r>
          </a:p>
          <a:p>
            <a:pPr marL="234950" indent="-223838" algn="just">
              <a:lnSpc>
                <a:spcPct val="120000"/>
              </a:lnSpc>
              <a:spcBef>
                <a:spcPts val="0"/>
              </a:spcBef>
            </a:pPr>
            <a:endParaRPr lang="en-US" dirty="0"/>
          </a:p>
          <a:p>
            <a:pPr marL="460375" lvl="1" indent="-225425" algn="just">
              <a:lnSpc>
                <a:spcPct val="120000"/>
              </a:lnSpc>
              <a:spcBef>
                <a:spcPts val="0"/>
              </a:spcBef>
            </a:pPr>
            <a:r>
              <a:rPr lang="en-US" b="0" i="0" u="none" strike="noStrike" dirty="0">
                <a:solidFill>
                  <a:srgbClr val="2B2B2B"/>
                </a:solidFill>
                <a:effectLst/>
              </a:rPr>
              <a:t>For Project 3, you will work with your group </a:t>
            </a:r>
            <a:r>
              <a:rPr lang="en-US" b="0" i="1" u="sng" strike="noStrike" dirty="0">
                <a:solidFill>
                  <a:srgbClr val="2B2B2B"/>
                </a:solidFill>
                <a:effectLst/>
              </a:rPr>
              <a:t>to tell a story </a:t>
            </a:r>
            <a:r>
              <a:rPr lang="en-US" b="0" i="0" u="none" strike="noStrike" dirty="0">
                <a:solidFill>
                  <a:srgbClr val="2B2B2B"/>
                </a:solidFill>
                <a:effectLst/>
              </a:rPr>
              <a:t>using </a:t>
            </a:r>
            <a:r>
              <a:rPr lang="en-US" b="0" i="0" u="sng" strike="noStrike" dirty="0">
                <a:solidFill>
                  <a:srgbClr val="2B2B2B"/>
                </a:solidFill>
                <a:effectLst/>
              </a:rPr>
              <a:t>d</a:t>
            </a:r>
            <a:r>
              <a:rPr lang="en-US" b="0" i="1" u="sng" strike="noStrike" dirty="0">
                <a:solidFill>
                  <a:srgbClr val="2B2B2B"/>
                </a:solidFill>
                <a:effectLst/>
              </a:rPr>
              <a:t>ata visualizations</a:t>
            </a:r>
            <a:r>
              <a:rPr lang="en-US" b="0" i="0" u="none" strike="noStrike" dirty="0">
                <a:solidFill>
                  <a:srgbClr val="2B2B2B"/>
                </a:solidFill>
                <a:effectLst/>
              </a:rPr>
              <a:t>. Here are the specific requirements:</a:t>
            </a:r>
          </a:p>
          <a:p>
            <a:pPr marL="695325" lvl="2" indent="-234950" algn="just">
              <a:lnSpc>
                <a:spcPct val="120000"/>
              </a:lnSpc>
              <a:spcBef>
                <a:spcPts val="0"/>
              </a:spcBef>
            </a:pPr>
            <a:r>
              <a:rPr lang="en-US" b="0" i="0" u="none" strike="noStrike" dirty="0">
                <a:solidFill>
                  <a:srgbClr val="2B2B2B"/>
                </a:solidFill>
                <a:effectLst/>
              </a:rPr>
              <a:t>Your visualization </a:t>
            </a:r>
            <a:r>
              <a:rPr lang="en-US" b="1" i="1" u="none" strike="noStrike" dirty="0">
                <a:solidFill>
                  <a:srgbClr val="2B2B2B"/>
                </a:solidFill>
                <a:effectLst/>
              </a:rPr>
              <a:t>must include</a:t>
            </a:r>
            <a:r>
              <a:rPr lang="en-US" b="0" i="0" u="none" strike="noStrike" dirty="0">
                <a:solidFill>
                  <a:srgbClr val="2B2B2B"/>
                </a:solidFill>
                <a:effectLst/>
              </a:rPr>
              <a:t> a </a:t>
            </a:r>
            <a:r>
              <a:rPr lang="en-US" b="1" i="1" u="sng" strike="noStrike" dirty="0">
                <a:solidFill>
                  <a:srgbClr val="2B2B2B"/>
                </a:solidFill>
                <a:effectLst/>
              </a:rPr>
              <a:t>Python Flask-powered API, HTML/CSS, JavaScript, and at least one database</a:t>
            </a:r>
            <a:r>
              <a:rPr lang="en-US" b="0" i="0" u="none" strike="noStrike" dirty="0">
                <a:solidFill>
                  <a:srgbClr val="2B2B2B"/>
                </a:solidFill>
                <a:effectLst/>
              </a:rPr>
              <a:t> (</a:t>
            </a:r>
            <a:r>
              <a:rPr lang="en-US" b="1" i="0" u="none" strike="noStrike" dirty="0">
                <a:solidFill>
                  <a:schemeClr val="accent5">
                    <a:lumMod val="75000"/>
                  </a:schemeClr>
                </a:solidFill>
                <a:effectLst/>
              </a:rPr>
              <a:t>SQL</a:t>
            </a:r>
            <a:r>
              <a:rPr lang="en-US" b="0" i="0" u="none" strike="noStrike" dirty="0">
                <a:solidFill>
                  <a:srgbClr val="2B2B2B"/>
                </a:solidFill>
                <a:effectLst/>
              </a:rPr>
              <a:t>, MongoDB, SQLite, etc.).</a:t>
            </a:r>
          </a:p>
          <a:p>
            <a:pPr marL="920750" lvl="2" indent="-225425" algn="just">
              <a:lnSpc>
                <a:spcPct val="120000"/>
              </a:lnSpc>
              <a:spcBef>
                <a:spcPts val="0"/>
              </a:spcBef>
            </a:pPr>
            <a:r>
              <a:rPr lang="en-US" b="1" i="1" u="sng" strike="noStrike" dirty="0">
                <a:solidFill>
                  <a:srgbClr val="2B2B2B"/>
                </a:solidFill>
                <a:effectLst/>
              </a:rPr>
              <a:t>Your project should fall </a:t>
            </a:r>
            <a:r>
              <a:rPr lang="en-US" b="0" i="0" u="none" strike="noStrike" dirty="0">
                <a:solidFill>
                  <a:srgbClr val="2B2B2B"/>
                </a:solidFill>
                <a:effectLst/>
              </a:rPr>
              <a:t>into one of the following three tracks:</a:t>
            </a:r>
          </a:p>
          <a:p>
            <a:pPr marL="1146175" lvl="3" indent="-225425" algn="just">
              <a:lnSpc>
                <a:spcPct val="120000"/>
              </a:lnSpc>
              <a:spcBef>
                <a:spcPts val="0"/>
              </a:spcBef>
            </a:pPr>
            <a:r>
              <a:rPr lang="en-US" b="0" i="0" u="none" strike="noStrike" dirty="0">
                <a:solidFill>
                  <a:srgbClr val="2B2B2B"/>
                </a:solidFill>
                <a:effectLst/>
              </a:rPr>
              <a:t>A combination of web scraping and Leaflet or Plotly</a:t>
            </a:r>
          </a:p>
          <a:p>
            <a:pPr marL="1146175" lvl="3" indent="-225425" algn="just">
              <a:lnSpc>
                <a:spcPct val="120000"/>
              </a:lnSpc>
              <a:spcBef>
                <a:spcPts val="0"/>
              </a:spcBef>
            </a:pPr>
            <a:r>
              <a:rPr lang="en-US" b="1" i="0" u="none" strike="noStrike" dirty="0">
                <a:solidFill>
                  <a:schemeClr val="accent5">
                    <a:lumMod val="75000"/>
                  </a:schemeClr>
                </a:solidFill>
                <a:effectLst/>
              </a:rPr>
              <a:t>A dashboard page with multiple charts that update from the same data</a:t>
            </a:r>
          </a:p>
          <a:p>
            <a:pPr marL="1146175" lvl="3" indent="-225425" algn="just">
              <a:lnSpc>
                <a:spcPct val="120000"/>
              </a:lnSpc>
              <a:spcBef>
                <a:spcPts val="0"/>
              </a:spcBef>
            </a:pPr>
            <a:r>
              <a:rPr lang="en-US" b="0" i="0" u="none" strike="noStrike" dirty="0">
                <a:solidFill>
                  <a:srgbClr val="2B2B2B"/>
                </a:solidFill>
                <a:effectLst/>
              </a:rPr>
              <a:t>A server that performs multiple manipulations on data in a database prior to visualization (</a:t>
            </a:r>
            <a:r>
              <a:rPr lang="en-US" b="1" i="0" u="none" strike="noStrike" dirty="0">
                <a:solidFill>
                  <a:srgbClr val="2B2B2B"/>
                </a:solidFill>
                <a:effectLst/>
              </a:rPr>
              <a:t>must be approved</a:t>
            </a:r>
            <a:r>
              <a:rPr lang="en-US" b="0" i="0" u="none" strike="noStrike" dirty="0">
                <a:solidFill>
                  <a:srgbClr val="2B2B2B"/>
                </a:solidFill>
                <a:effectLst/>
              </a:rPr>
              <a:t>) – </a:t>
            </a:r>
            <a:r>
              <a:rPr lang="en-US" b="1" i="1" u="none" strike="noStrike" dirty="0">
                <a:solidFill>
                  <a:srgbClr val="00B050"/>
                </a:solidFill>
                <a:effectLst/>
              </a:rPr>
              <a:t>(Approved? By whom?)</a:t>
            </a:r>
          </a:p>
          <a:p>
            <a:pPr marL="920750" lvl="2" indent="-168275" algn="just">
              <a:lnSpc>
                <a:spcPct val="120000"/>
              </a:lnSpc>
              <a:spcBef>
                <a:spcPts val="0"/>
              </a:spcBef>
            </a:pPr>
            <a:r>
              <a:rPr lang="en-US" b="0" i="0" u="none" strike="noStrike" dirty="0">
                <a:solidFill>
                  <a:srgbClr val="2B2B2B"/>
                </a:solidFill>
                <a:effectLst/>
              </a:rPr>
              <a:t>Your project </a:t>
            </a:r>
            <a:r>
              <a:rPr lang="en-US" b="1" i="1" u="sng" strike="noStrike" dirty="0">
                <a:solidFill>
                  <a:srgbClr val="2B2B2B"/>
                </a:solidFill>
                <a:effectLst/>
              </a:rPr>
              <a:t>should include </a:t>
            </a:r>
            <a:r>
              <a:rPr lang="en-US" b="0" i="0" u="none" strike="noStrike" dirty="0">
                <a:solidFill>
                  <a:srgbClr val="2B2B2B"/>
                </a:solidFill>
                <a:effectLst/>
              </a:rPr>
              <a:t>at least </a:t>
            </a:r>
            <a:r>
              <a:rPr lang="en-US" b="0" i="1" u="sng" strike="noStrike" dirty="0">
                <a:solidFill>
                  <a:srgbClr val="2B2B2B"/>
                </a:solidFill>
                <a:effectLst/>
              </a:rPr>
              <a:t>one JS library that we did not cover. (</a:t>
            </a:r>
            <a:r>
              <a:rPr lang="en-US" b="1" i="1" strike="noStrike" dirty="0">
                <a:solidFill>
                  <a:srgbClr val="00B050"/>
                </a:solidFill>
                <a:effectLst/>
              </a:rPr>
              <a:t>Nice to have</a:t>
            </a:r>
            <a:r>
              <a:rPr lang="en-US" b="0" i="1" u="sng" strike="noStrike" dirty="0">
                <a:solidFill>
                  <a:srgbClr val="2B2B2B"/>
                </a:solidFill>
                <a:effectLst/>
              </a:rPr>
              <a:t>)</a:t>
            </a:r>
          </a:p>
          <a:p>
            <a:pPr marL="920750" lvl="2" indent="-168275" algn="just">
              <a:lnSpc>
                <a:spcPct val="120000"/>
              </a:lnSpc>
              <a:spcBef>
                <a:spcPts val="0"/>
              </a:spcBef>
            </a:pPr>
            <a:r>
              <a:rPr lang="en-US" b="0" i="0" u="none" strike="noStrike" dirty="0">
                <a:solidFill>
                  <a:srgbClr val="2B2B2B"/>
                </a:solidFill>
                <a:effectLst/>
              </a:rPr>
              <a:t>Your project </a:t>
            </a:r>
            <a:r>
              <a:rPr lang="en-US" b="1" i="1" u="sng" strike="noStrike" dirty="0">
                <a:solidFill>
                  <a:srgbClr val="2B2B2B"/>
                </a:solidFill>
                <a:effectLst/>
              </a:rPr>
              <a:t>must be </a:t>
            </a:r>
            <a:r>
              <a:rPr lang="en-US" b="0" i="0" u="none" strike="noStrike" dirty="0">
                <a:solidFill>
                  <a:srgbClr val="2B2B2B"/>
                </a:solidFill>
                <a:effectLst/>
              </a:rPr>
              <a:t>powered by a dataset with </a:t>
            </a:r>
            <a:r>
              <a:rPr lang="en-US" b="1" i="1" u="none" strike="noStrike" dirty="0">
                <a:solidFill>
                  <a:srgbClr val="2B2B2B"/>
                </a:solidFill>
                <a:effectLst/>
              </a:rPr>
              <a:t>at least 100 records.</a:t>
            </a:r>
          </a:p>
          <a:p>
            <a:pPr marL="920750" lvl="2" indent="-168275" algn="just">
              <a:lnSpc>
                <a:spcPct val="120000"/>
              </a:lnSpc>
              <a:spcBef>
                <a:spcPts val="0"/>
              </a:spcBef>
            </a:pPr>
            <a:r>
              <a:rPr lang="en-US" b="0" i="0" u="none" strike="noStrike" dirty="0">
                <a:solidFill>
                  <a:srgbClr val="2B2B2B"/>
                </a:solidFill>
                <a:effectLst/>
              </a:rPr>
              <a:t>Your project </a:t>
            </a:r>
            <a:r>
              <a:rPr lang="en-US" b="1" i="1" u="sng" strike="noStrike" dirty="0">
                <a:solidFill>
                  <a:srgbClr val="2B2B2B"/>
                </a:solidFill>
                <a:effectLst/>
              </a:rPr>
              <a:t>must include </a:t>
            </a:r>
            <a:r>
              <a:rPr lang="en-US" b="0" i="0" u="none" strike="noStrike" dirty="0">
                <a:solidFill>
                  <a:srgbClr val="2B2B2B"/>
                </a:solidFill>
                <a:effectLst/>
              </a:rPr>
              <a:t>some level of </a:t>
            </a:r>
            <a:r>
              <a:rPr lang="en-US" b="1" i="1" u="sng" strike="noStrike" dirty="0">
                <a:solidFill>
                  <a:srgbClr val="2B2B2B"/>
                </a:solidFill>
                <a:effectLst/>
              </a:rPr>
              <a:t>user-driven interaction </a:t>
            </a:r>
            <a:r>
              <a:rPr lang="en-US" b="0" i="0" u="none" strike="noStrike" dirty="0">
                <a:solidFill>
                  <a:srgbClr val="2B2B2B"/>
                </a:solidFill>
                <a:effectLst/>
              </a:rPr>
              <a:t>(e.g., menus, dropdowns, textboxes).</a:t>
            </a:r>
          </a:p>
          <a:p>
            <a:pPr marL="920750" lvl="2" indent="-168275" algn="just">
              <a:lnSpc>
                <a:spcPct val="120000"/>
              </a:lnSpc>
              <a:spcBef>
                <a:spcPts val="0"/>
              </a:spcBef>
            </a:pPr>
            <a:r>
              <a:rPr lang="en-US" b="0" i="0" u="none" strike="noStrike" dirty="0">
                <a:solidFill>
                  <a:srgbClr val="2B2B2B"/>
                </a:solidFill>
                <a:effectLst/>
              </a:rPr>
              <a:t>Your final visualization </a:t>
            </a:r>
            <a:r>
              <a:rPr lang="en-US" b="1" i="1" u="sng" strike="noStrike" dirty="0">
                <a:solidFill>
                  <a:srgbClr val="2B2B2B"/>
                </a:solidFill>
                <a:effectLst/>
              </a:rPr>
              <a:t>should ideally include </a:t>
            </a:r>
            <a:r>
              <a:rPr lang="en-US" b="0" i="0" u="none" strike="noStrike" dirty="0">
                <a:solidFill>
                  <a:srgbClr val="2B2B2B"/>
                </a:solidFill>
                <a:effectLst/>
              </a:rPr>
              <a:t>at least </a:t>
            </a:r>
            <a:r>
              <a:rPr lang="en-US" b="1" i="1" u="sng" strike="noStrike" dirty="0">
                <a:solidFill>
                  <a:srgbClr val="2B2B2B"/>
                </a:solidFill>
                <a:effectLst/>
              </a:rPr>
              <a:t>three views</a:t>
            </a:r>
            <a:r>
              <a:rPr lang="en-US" b="0" i="0" u="none" strike="noStrike" dirty="0">
                <a:solidFill>
                  <a:srgbClr val="2B2B2B"/>
                </a:solidFill>
                <a:effectLst/>
              </a:rPr>
              <a:t>. (</a:t>
            </a:r>
            <a:r>
              <a:rPr lang="en-US" b="1" i="0" u="none" strike="noStrike" dirty="0">
                <a:solidFill>
                  <a:srgbClr val="00B050"/>
                </a:solidFill>
                <a:effectLst/>
              </a:rPr>
              <a:t>Nice to have?</a:t>
            </a:r>
            <a:r>
              <a:rPr lang="en-US" b="0" i="0" u="none" strike="noStrike" dirty="0">
                <a:solidFill>
                  <a:srgbClr val="2B2B2B"/>
                </a:solidFill>
                <a:effectLst/>
              </a:rPr>
              <a:t>)</a:t>
            </a:r>
          </a:p>
          <a:p>
            <a:pPr marL="920750" lvl="2" indent="-168275" algn="just">
              <a:lnSpc>
                <a:spcPct val="120000"/>
              </a:lnSpc>
              <a:spcBef>
                <a:spcPts val="0"/>
              </a:spcBef>
            </a:pPr>
            <a:r>
              <a:rPr lang="en-US" b="0" i="0" u="none" strike="noStrike" dirty="0">
                <a:solidFill>
                  <a:srgbClr val="2B2B2B"/>
                </a:solidFill>
                <a:effectLst/>
              </a:rPr>
              <a:t>For this project, you </a:t>
            </a:r>
            <a:r>
              <a:rPr lang="en-US" b="1" i="1" u="sng" strike="noStrike" dirty="0">
                <a:solidFill>
                  <a:srgbClr val="2B2B2B"/>
                </a:solidFill>
                <a:effectLst/>
              </a:rPr>
              <a:t>can focus </a:t>
            </a:r>
            <a:r>
              <a:rPr lang="en-US" b="0" i="0" u="none" strike="noStrike" dirty="0">
                <a:solidFill>
                  <a:srgbClr val="2B2B2B"/>
                </a:solidFill>
                <a:effectLst/>
              </a:rPr>
              <a:t>your efforts within a </a:t>
            </a:r>
            <a:r>
              <a:rPr lang="en-US" b="1" i="1" u="sng" strike="noStrike" dirty="0">
                <a:solidFill>
                  <a:srgbClr val="2B2B2B"/>
                </a:solidFill>
                <a:effectLst/>
              </a:rPr>
              <a:t>specific industry</a:t>
            </a:r>
            <a:endParaRPr lang="en-US" b="1" i="1" u="sng" dirty="0"/>
          </a:p>
        </p:txBody>
      </p:sp>
    </p:spTree>
    <p:extLst>
      <p:ext uri="{BB962C8B-B14F-4D97-AF65-F5344CB8AC3E}">
        <p14:creationId xmlns:p14="http://schemas.microsoft.com/office/powerpoint/2010/main" val="146869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187F-BF81-ACFE-610B-A6A17CF5FBD6}"/>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F6B8D5B3-8947-1F91-7D2E-DEB7B4B3586F}"/>
              </a:ext>
            </a:extLst>
          </p:cNvPr>
          <p:cNvSpPr>
            <a:spLocks noGrp="1"/>
          </p:cNvSpPr>
          <p:nvPr>
            <p:ph idx="1"/>
          </p:nvPr>
        </p:nvSpPr>
        <p:spPr/>
        <p:txBody>
          <a:bodyPr>
            <a:normAutofit fontScale="55000" lnSpcReduction="20000"/>
          </a:bodyPr>
          <a:lstStyle/>
          <a:p>
            <a:pPr algn="l">
              <a:lnSpc>
                <a:spcPct val="120000"/>
              </a:lnSpc>
              <a:spcBef>
                <a:spcPts val="0"/>
              </a:spcBef>
            </a:pPr>
            <a:r>
              <a:rPr lang="en-US" i="0" u="none" strike="noStrike" dirty="0">
                <a:effectLst/>
              </a:rPr>
              <a:t>Working with Your Group</a:t>
            </a:r>
          </a:p>
          <a:p>
            <a:pPr algn="l">
              <a:lnSpc>
                <a:spcPct val="120000"/>
              </a:lnSpc>
              <a:spcBef>
                <a:spcPts val="0"/>
              </a:spcBef>
            </a:pPr>
            <a:endParaRPr lang="en-US" b="1" i="0" u="none" strike="noStrike" dirty="0">
              <a:effectLst/>
            </a:endParaRPr>
          </a:p>
          <a:p>
            <a:pPr marL="460375" lvl="1" indent="-225425">
              <a:lnSpc>
                <a:spcPct val="120000"/>
              </a:lnSpc>
              <a:spcBef>
                <a:spcPts val="0"/>
              </a:spcBef>
            </a:pPr>
            <a:r>
              <a:rPr lang="en-US" b="0" i="0" u="none" strike="noStrike" dirty="0">
                <a:solidFill>
                  <a:srgbClr val="2B2B2B"/>
                </a:solidFill>
                <a:effectLst/>
              </a:rPr>
              <a:t>When working on an online group project, it’s crucial to meet with your group and communicate regularly. Plan for significant collaboration time outside of class. The following tips can help you make the most of your time:</a:t>
            </a:r>
          </a:p>
          <a:p>
            <a:pPr marL="460375" lvl="1" indent="-225425">
              <a:lnSpc>
                <a:spcPct val="120000"/>
              </a:lnSpc>
              <a:spcBef>
                <a:spcPts val="0"/>
              </a:spcBef>
            </a:pPr>
            <a:r>
              <a:rPr lang="en-US" b="0" i="0" u="none" strike="noStrike" dirty="0">
                <a:solidFill>
                  <a:srgbClr val="2B2B2B"/>
                </a:solidFill>
                <a:effectLst/>
              </a:rPr>
              <a:t>Decide how you’re going to communicate with your group members when you begin. Create a Slack channel, exchange phone numbers, and ensure that the group knows each group member’s available working hours.</a:t>
            </a:r>
          </a:p>
          <a:p>
            <a:pPr marL="460375" lvl="1" indent="-225425">
              <a:lnSpc>
                <a:spcPct val="120000"/>
              </a:lnSpc>
              <a:spcBef>
                <a:spcPts val="0"/>
              </a:spcBef>
            </a:pPr>
            <a:r>
              <a:rPr lang="en-US" b="0" i="0" u="none" strike="noStrike" dirty="0">
                <a:solidFill>
                  <a:srgbClr val="2B2B2B"/>
                </a:solidFill>
                <a:effectLst/>
              </a:rPr>
              <a:t>Set up an agile project by using </a:t>
            </a:r>
            <a:r>
              <a:rPr lang="en-US" b="0" i="0" u="sng" strike="noStrike" dirty="0">
                <a:solidFill>
                  <a:srgbClr val="2B2B2B"/>
                </a:solidFill>
                <a:effectLst/>
                <a:hlinkClick r:id="rId2"/>
              </a:rPr>
              <a:t>GitHub ProjectsLinks to an external site.</a:t>
            </a:r>
            <a:r>
              <a:rPr lang="en-US" b="0" i="0" u="none" strike="noStrike" dirty="0">
                <a:solidFill>
                  <a:srgbClr val="2B2B2B"/>
                </a:solidFill>
                <a:effectLst/>
              </a:rPr>
              <a:t> so that your group can track tasks.</a:t>
            </a:r>
          </a:p>
          <a:p>
            <a:pPr marL="460375" lvl="1" indent="-225425">
              <a:lnSpc>
                <a:spcPct val="120000"/>
              </a:lnSpc>
              <a:spcBef>
                <a:spcPts val="0"/>
              </a:spcBef>
            </a:pPr>
            <a:r>
              <a:rPr lang="en-US" b="0" i="0" u="none" strike="noStrike" dirty="0">
                <a:solidFill>
                  <a:srgbClr val="2B2B2B"/>
                </a:solidFill>
                <a:effectLst/>
              </a:rPr>
              <a:t>Create internal milestones to ensure that your group is on track. Set due dates for these milestones so that you have a timeline for completing the project. Some of these milestones might include:</a:t>
            </a:r>
          </a:p>
          <a:p>
            <a:pPr marL="695325" lvl="2" indent="-234950">
              <a:lnSpc>
                <a:spcPct val="120000"/>
              </a:lnSpc>
              <a:spcBef>
                <a:spcPts val="0"/>
              </a:spcBef>
            </a:pPr>
            <a:endParaRPr lang="en-US" b="0" i="0" u="none" strike="noStrike" dirty="0">
              <a:solidFill>
                <a:srgbClr val="2B2B2B"/>
              </a:solidFill>
              <a:effectLst/>
            </a:endParaRPr>
          </a:p>
          <a:p>
            <a:pPr marL="695325" lvl="2" indent="-234950">
              <a:lnSpc>
                <a:spcPct val="120000"/>
              </a:lnSpc>
              <a:spcBef>
                <a:spcPts val="0"/>
              </a:spcBef>
            </a:pPr>
            <a:r>
              <a:rPr lang="en-US" b="0" i="0" u="none" strike="noStrike" dirty="0">
                <a:solidFill>
                  <a:srgbClr val="2B2B2B"/>
                </a:solidFill>
                <a:effectLst/>
              </a:rPr>
              <a:t>Project ideation</a:t>
            </a:r>
          </a:p>
          <a:p>
            <a:pPr marL="695325" lvl="2" indent="-234950">
              <a:lnSpc>
                <a:spcPct val="120000"/>
              </a:lnSpc>
              <a:spcBef>
                <a:spcPts val="0"/>
              </a:spcBef>
            </a:pPr>
            <a:endParaRPr lang="en-US" b="0" i="0" u="none" strike="noStrike" dirty="0">
              <a:solidFill>
                <a:srgbClr val="2B2B2B"/>
              </a:solidFill>
              <a:effectLst/>
            </a:endParaRPr>
          </a:p>
          <a:p>
            <a:pPr marL="695325" lvl="2" indent="-234950">
              <a:lnSpc>
                <a:spcPct val="120000"/>
              </a:lnSpc>
              <a:spcBef>
                <a:spcPts val="0"/>
              </a:spcBef>
            </a:pPr>
            <a:r>
              <a:rPr lang="en-US" b="0" i="0" u="none" strike="noStrike" dirty="0">
                <a:solidFill>
                  <a:srgbClr val="2B2B2B"/>
                </a:solidFill>
                <a:effectLst/>
              </a:rPr>
              <a:t>Data fetching/API integration</a:t>
            </a:r>
          </a:p>
          <a:p>
            <a:pPr marL="695325" lvl="2" indent="-234950">
              <a:lnSpc>
                <a:spcPct val="120000"/>
              </a:lnSpc>
              <a:spcBef>
                <a:spcPts val="0"/>
              </a:spcBef>
            </a:pPr>
            <a:endParaRPr lang="en-US" b="0" i="0" u="none" strike="noStrike" dirty="0">
              <a:solidFill>
                <a:srgbClr val="2B2B2B"/>
              </a:solidFill>
              <a:effectLst/>
            </a:endParaRPr>
          </a:p>
          <a:p>
            <a:pPr marL="695325" lvl="2" indent="-234950">
              <a:lnSpc>
                <a:spcPct val="120000"/>
              </a:lnSpc>
              <a:spcBef>
                <a:spcPts val="0"/>
              </a:spcBef>
            </a:pPr>
            <a:r>
              <a:rPr lang="en-US" b="0" i="0" u="none" strike="noStrike" dirty="0">
                <a:solidFill>
                  <a:srgbClr val="2B2B2B"/>
                </a:solidFill>
                <a:effectLst/>
              </a:rPr>
              <a:t>Data analysis</a:t>
            </a:r>
          </a:p>
          <a:p>
            <a:pPr marL="695325" lvl="2" indent="-234950">
              <a:lnSpc>
                <a:spcPct val="120000"/>
              </a:lnSpc>
              <a:spcBef>
                <a:spcPts val="0"/>
              </a:spcBef>
            </a:pPr>
            <a:endParaRPr lang="en-US" b="0" i="0" u="none" strike="noStrike" dirty="0">
              <a:solidFill>
                <a:srgbClr val="2B2B2B"/>
              </a:solidFill>
              <a:effectLst/>
            </a:endParaRPr>
          </a:p>
          <a:p>
            <a:pPr marL="695325" lvl="2" indent="-234950">
              <a:lnSpc>
                <a:spcPct val="120000"/>
              </a:lnSpc>
              <a:spcBef>
                <a:spcPts val="0"/>
              </a:spcBef>
            </a:pPr>
            <a:r>
              <a:rPr lang="en-US" b="0" i="0" u="none" strike="noStrike" dirty="0">
                <a:solidFill>
                  <a:srgbClr val="2B2B2B"/>
                </a:solidFill>
                <a:effectLst/>
              </a:rPr>
              <a:t>Testing</a:t>
            </a:r>
          </a:p>
          <a:p>
            <a:pPr marL="695325" lvl="2" indent="-234950">
              <a:lnSpc>
                <a:spcPct val="120000"/>
              </a:lnSpc>
              <a:spcBef>
                <a:spcPts val="0"/>
              </a:spcBef>
            </a:pPr>
            <a:endParaRPr lang="en-US" b="0" i="0" u="none" strike="noStrike" dirty="0">
              <a:solidFill>
                <a:srgbClr val="2B2B2B"/>
              </a:solidFill>
              <a:effectLst/>
            </a:endParaRPr>
          </a:p>
          <a:p>
            <a:pPr marL="695325" lvl="2" indent="-234950">
              <a:lnSpc>
                <a:spcPct val="120000"/>
              </a:lnSpc>
              <a:spcBef>
                <a:spcPts val="0"/>
              </a:spcBef>
            </a:pPr>
            <a:r>
              <a:rPr lang="en-US" b="0" i="0" u="none" strike="noStrike" dirty="0">
                <a:solidFill>
                  <a:srgbClr val="2B2B2B"/>
                </a:solidFill>
                <a:effectLst/>
              </a:rPr>
              <a:t>Creating documentation</a:t>
            </a:r>
          </a:p>
          <a:p>
            <a:pPr marL="695325" lvl="2" indent="-234950">
              <a:lnSpc>
                <a:spcPct val="120000"/>
              </a:lnSpc>
              <a:spcBef>
                <a:spcPts val="0"/>
              </a:spcBef>
            </a:pPr>
            <a:endParaRPr lang="en-US" b="0" i="0" u="none" strike="noStrike" dirty="0">
              <a:solidFill>
                <a:srgbClr val="2B2B2B"/>
              </a:solidFill>
              <a:effectLst/>
            </a:endParaRPr>
          </a:p>
          <a:p>
            <a:pPr marL="695325" lvl="2" indent="-234950">
              <a:lnSpc>
                <a:spcPct val="120000"/>
              </a:lnSpc>
              <a:spcBef>
                <a:spcPts val="0"/>
              </a:spcBef>
            </a:pPr>
            <a:r>
              <a:rPr lang="en-US" b="0" i="0" u="none" strike="noStrike" dirty="0">
                <a:solidFill>
                  <a:srgbClr val="2B2B2B"/>
                </a:solidFill>
                <a:effectLst/>
              </a:rPr>
              <a:t>Creating the presentation</a:t>
            </a:r>
            <a:br>
              <a:rPr lang="en-US" dirty="0"/>
            </a:br>
            <a:endParaRPr lang="en-US" dirty="0"/>
          </a:p>
        </p:txBody>
      </p:sp>
    </p:spTree>
    <p:extLst>
      <p:ext uri="{BB962C8B-B14F-4D97-AF65-F5344CB8AC3E}">
        <p14:creationId xmlns:p14="http://schemas.microsoft.com/office/powerpoint/2010/main" val="17576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464D-5ACB-18DE-F379-141FEBED9F84}"/>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03A32B1F-5B40-DD1D-9635-597777171262}"/>
              </a:ext>
            </a:extLst>
          </p:cNvPr>
          <p:cNvSpPr>
            <a:spLocks noGrp="1"/>
          </p:cNvSpPr>
          <p:nvPr>
            <p:ph idx="1"/>
          </p:nvPr>
        </p:nvSpPr>
        <p:spPr/>
        <p:txBody>
          <a:bodyPr>
            <a:normAutofit fontScale="77500" lnSpcReduction="20000"/>
          </a:bodyPr>
          <a:lstStyle/>
          <a:p>
            <a:pPr>
              <a:lnSpc>
                <a:spcPct val="120000"/>
              </a:lnSpc>
              <a:spcBef>
                <a:spcPts val="0"/>
              </a:spcBef>
            </a:pPr>
            <a:r>
              <a:rPr lang="en-US" i="0" u="none" strike="noStrike" dirty="0">
                <a:effectLst/>
              </a:rPr>
              <a:t>Technical Requirements for Project 3</a:t>
            </a:r>
          </a:p>
          <a:p>
            <a:pPr marL="460375" lvl="1" indent="-225425">
              <a:lnSpc>
                <a:spcPct val="120000"/>
              </a:lnSpc>
              <a:spcBef>
                <a:spcPts val="0"/>
              </a:spcBef>
            </a:pPr>
            <a:endParaRPr lang="en-US" i="0" u="none" strike="noStrike" dirty="0">
              <a:effectLst/>
            </a:endParaRPr>
          </a:p>
          <a:p>
            <a:pPr marL="460375" lvl="1" indent="-225425">
              <a:lnSpc>
                <a:spcPct val="120000"/>
              </a:lnSpc>
              <a:spcBef>
                <a:spcPts val="0"/>
              </a:spcBef>
            </a:pPr>
            <a:r>
              <a:rPr lang="en-US" i="0" u="none" strike="noStrike" dirty="0">
                <a:effectLst/>
              </a:rPr>
              <a:t>Data and Delivery (25 points)</a:t>
            </a:r>
          </a:p>
          <a:p>
            <a:pPr marL="695325" lvl="2" indent="-234950">
              <a:lnSpc>
                <a:spcPct val="120000"/>
              </a:lnSpc>
              <a:spcBef>
                <a:spcPts val="0"/>
              </a:spcBef>
            </a:pPr>
            <a:r>
              <a:rPr lang="en-US" i="0" u="none" strike="noStrike" dirty="0">
                <a:solidFill>
                  <a:srgbClr val="2B2B2B"/>
                </a:solidFill>
                <a:effectLst/>
              </a:rPr>
              <a:t>Data components used in the project are </a:t>
            </a:r>
            <a:r>
              <a:rPr lang="en-US" b="1" i="0" u="sng" strike="noStrike" dirty="0">
                <a:solidFill>
                  <a:srgbClr val="2B2B2B"/>
                </a:solidFill>
                <a:effectLst/>
              </a:rPr>
              <a:t>clearly documented</a:t>
            </a:r>
            <a:r>
              <a:rPr lang="en-US" i="0" u="none" strike="noStrike" dirty="0">
                <a:solidFill>
                  <a:srgbClr val="2B2B2B"/>
                </a:solidFill>
                <a:effectLst/>
              </a:rPr>
              <a:t>. (5 points)</a:t>
            </a:r>
          </a:p>
          <a:p>
            <a:pPr marL="695325" lvl="2" indent="-234950">
              <a:lnSpc>
                <a:spcPct val="120000"/>
              </a:lnSpc>
              <a:spcBef>
                <a:spcPts val="0"/>
              </a:spcBef>
            </a:pPr>
            <a:r>
              <a:rPr lang="en-US" i="0" u="none" strike="noStrike" dirty="0">
                <a:solidFill>
                  <a:srgbClr val="2B2B2B"/>
                </a:solidFill>
                <a:effectLst/>
              </a:rPr>
              <a:t>The dataset contains </a:t>
            </a:r>
            <a:r>
              <a:rPr lang="en-US" b="1" i="0" u="sng" strike="noStrike" dirty="0">
                <a:solidFill>
                  <a:srgbClr val="2B2B2B"/>
                </a:solidFill>
                <a:effectLst/>
              </a:rPr>
              <a:t>at least 100 unique records</a:t>
            </a:r>
            <a:r>
              <a:rPr lang="en-US" i="0" u="none" strike="noStrike" dirty="0">
                <a:solidFill>
                  <a:srgbClr val="2B2B2B"/>
                </a:solidFill>
                <a:effectLst/>
              </a:rPr>
              <a:t>. (5 points)</a:t>
            </a:r>
          </a:p>
          <a:p>
            <a:pPr marL="695325" lvl="2" indent="-234950">
              <a:lnSpc>
                <a:spcPct val="120000"/>
              </a:lnSpc>
              <a:spcBef>
                <a:spcPts val="0"/>
              </a:spcBef>
            </a:pPr>
            <a:r>
              <a:rPr lang="en-US" i="0" u="none" strike="noStrike" dirty="0">
                <a:solidFill>
                  <a:srgbClr val="2B2B2B"/>
                </a:solidFill>
                <a:effectLst/>
              </a:rPr>
              <a:t>A </a:t>
            </a:r>
            <a:r>
              <a:rPr lang="en-US" b="1" i="1" u="none" strike="noStrike" dirty="0">
                <a:solidFill>
                  <a:srgbClr val="2B2B2B"/>
                </a:solidFill>
                <a:effectLst/>
              </a:rPr>
              <a:t>database is used</a:t>
            </a:r>
            <a:r>
              <a:rPr lang="en-US" i="0" u="none" strike="noStrike" dirty="0">
                <a:solidFill>
                  <a:srgbClr val="2B2B2B"/>
                </a:solidFill>
                <a:effectLst/>
              </a:rPr>
              <a:t> to house the data (SQL, MongoDB, SQLite, etc.). (5 points)</a:t>
            </a:r>
          </a:p>
          <a:p>
            <a:pPr marL="695325" lvl="2" indent="-234950">
              <a:lnSpc>
                <a:spcPct val="120000"/>
              </a:lnSpc>
              <a:spcBef>
                <a:spcPts val="0"/>
              </a:spcBef>
            </a:pPr>
            <a:r>
              <a:rPr lang="en-US" i="0" u="none" strike="noStrike" dirty="0">
                <a:solidFill>
                  <a:srgbClr val="2B2B2B"/>
                </a:solidFill>
                <a:effectLst/>
              </a:rPr>
              <a:t>The </a:t>
            </a:r>
            <a:r>
              <a:rPr lang="en-US" b="1" i="1" u="sng" strike="noStrike" dirty="0">
                <a:solidFill>
                  <a:srgbClr val="2B2B2B"/>
                </a:solidFill>
                <a:effectLst/>
              </a:rPr>
              <a:t>project is powered by a Python Flask API</a:t>
            </a:r>
            <a:r>
              <a:rPr lang="en-US" i="0" u="none" strike="noStrike" dirty="0">
                <a:solidFill>
                  <a:srgbClr val="2B2B2B"/>
                </a:solidFill>
                <a:effectLst/>
              </a:rPr>
              <a:t> and includes HTML/CSS, JavaScript, and the chosen database. (10 points)</a:t>
            </a:r>
          </a:p>
          <a:p>
            <a:pPr marL="460375" lvl="1" indent="-225425">
              <a:lnSpc>
                <a:spcPct val="120000"/>
              </a:lnSpc>
              <a:spcBef>
                <a:spcPts val="0"/>
              </a:spcBef>
            </a:pPr>
            <a:endParaRPr lang="en-US" i="0" u="none" strike="noStrike" dirty="0">
              <a:effectLst/>
            </a:endParaRPr>
          </a:p>
          <a:p>
            <a:pPr marL="460375" lvl="1" indent="-225425">
              <a:lnSpc>
                <a:spcPct val="120000"/>
              </a:lnSpc>
              <a:spcBef>
                <a:spcPts val="0"/>
              </a:spcBef>
            </a:pPr>
            <a:r>
              <a:rPr lang="en-US" i="0" u="none" strike="noStrike" dirty="0">
                <a:effectLst/>
              </a:rPr>
              <a:t>Back End (25 points)</a:t>
            </a:r>
          </a:p>
          <a:p>
            <a:pPr marL="752475" lvl="2" indent="-292100">
              <a:lnSpc>
                <a:spcPct val="120000"/>
              </a:lnSpc>
              <a:spcBef>
                <a:spcPts val="0"/>
              </a:spcBef>
            </a:pPr>
            <a:r>
              <a:rPr lang="en-US" i="0" u="none" strike="noStrike" dirty="0">
                <a:solidFill>
                  <a:srgbClr val="2B2B2B"/>
                </a:solidFill>
                <a:effectLst/>
              </a:rPr>
              <a:t>The page created to showcase data visualizations </a:t>
            </a:r>
            <a:r>
              <a:rPr lang="en-US" b="1" i="1" u="sng" strike="noStrike" dirty="0">
                <a:solidFill>
                  <a:srgbClr val="2B2B2B"/>
                </a:solidFill>
                <a:effectLst/>
              </a:rPr>
              <a:t>runs without error</a:t>
            </a:r>
            <a:r>
              <a:rPr lang="en-US" i="0" u="none" strike="noStrike" dirty="0">
                <a:solidFill>
                  <a:srgbClr val="2B2B2B"/>
                </a:solidFill>
                <a:effectLst/>
              </a:rPr>
              <a:t>. (7.5 points)</a:t>
            </a:r>
          </a:p>
          <a:p>
            <a:pPr marL="752475" lvl="2" indent="-292100">
              <a:lnSpc>
                <a:spcPct val="120000"/>
              </a:lnSpc>
              <a:spcBef>
                <a:spcPts val="0"/>
              </a:spcBef>
            </a:pPr>
            <a:r>
              <a:rPr lang="en-US" b="1" i="1" u="sng" strike="noStrike" dirty="0">
                <a:solidFill>
                  <a:srgbClr val="2B2B2B"/>
                </a:solidFill>
                <a:effectLst/>
              </a:rPr>
              <a:t>A JavaScript library not shown in class </a:t>
            </a:r>
            <a:r>
              <a:rPr lang="en-US" i="0" u="none" strike="noStrike" dirty="0">
                <a:solidFill>
                  <a:srgbClr val="2B2B2B"/>
                </a:solidFill>
                <a:effectLst/>
              </a:rPr>
              <a:t>is used in the project. (7.5 points)</a:t>
            </a:r>
          </a:p>
          <a:p>
            <a:pPr marL="752475" lvl="2" indent="-292100">
              <a:lnSpc>
                <a:spcPct val="120000"/>
              </a:lnSpc>
              <a:spcBef>
                <a:spcPts val="0"/>
              </a:spcBef>
            </a:pPr>
            <a:r>
              <a:rPr lang="en-US" i="0" u="none" strike="noStrike" dirty="0">
                <a:solidFill>
                  <a:srgbClr val="2B2B2B"/>
                </a:solidFill>
                <a:effectLst/>
              </a:rPr>
              <a:t>The project </a:t>
            </a:r>
            <a:r>
              <a:rPr lang="en-US" b="1" i="1" u="sng" strike="noStrike" dirty="0">
                <a:solidFill>
                  <a:srgbClr val="2B2B2B"/>
                </a:solidFill>
                <a:effectLst/>
              </a:rPr>
              <a:t>conforms to one of the following </a:t>
            </a:r>
            <a:r>
              <a:rPr lang="en-US" i="0" u="none" strike="noStrike" dirty="0">
                <a:solidFill>
                  <a:srgbClr val="2B2B2B"/>
                </a:solidFill>
                <a:effectLst/>
              </a:rPr>
              <a:t>designs: (10 points)</a:t>
            </a:r>
          </a:p>
          <a:p>
            <a:pPr marL="920750" lvl="4" indent="-225425">
              <a:lnSpc>
                <a:spcPct val="120000"/>
              </a:lnSpc>
              <a:spcBef>
                <a:spcPts val="0"/>
              </a:spcBef>
            </a:pPr>
            <a:r>
              <a:rPr lang="en-US" b="1" i="1" u="sng" strike="noStrike" dirty="0">
                <a:solidFill>
                  <a:srgbClr val="2B2B2B"/>
                </a:solidFill>
                <a:effectLst/>
              </a:rPr>
              <a:t>A Leaflet or Plotly chart </a:t>
            </a:r>
            <a:r>
              <a:rPr lang="en-US" i="0" u="none" strike="noStrike" dirty="0">
                <a:solidFill>
                  <a:srgbClr val="2B2B2B"/>
                </a:solidFill>
                <a:effectLst/>
              </a:rPr>
              <a:t>built from data gathered through web scraping</a:t>
            </a:r>
          </a:p>
          <a:p>
            <a:pPr marL="920750" lvl="4" indent="-225425">
              <a:lnSpc>
                <a:spcPct val="120000"/>
              </a:lnSpc>
              <a:spcBef>
                <a:spcPts val="0"/>
              </a:spcBef>
            </a:pPr>
            <a:r>
              <a:rPr lang="en-US" b="1" i="0" u="sng" strike="noStrike" dirty="0">
                <a:solidFill>
                  <a:srgbClr val="2B2B2B"/>
                </a:solidFill>
                <a:effectLst/>
              </a:rPr>
              <a:t>A dashboard page with multiple charts </a:t>
            </a:r>
            <a:r>
              <a:rPr lang="en-US" i="0" u="none" strike="noStrike" dirty="0">
                <a:solidFill>
                  <a:srgbClr val="2B2B2B"/>
                </a:solidFill>
                <a:effectLst/>
              </a:rPr>
              <a:t>that all reference the same data</a:t>
            </a:r>
            <a:br>
              <a:rPr lang="en-US" dirty="0"/>
            </a:br>
            <a:endParaRPr lang="en-US" dirty="0"/>
          </a:p>
        </p:txBody>
      </p:sp>
    </p:spTree>
    <p:extLst>
      <p:ext uri="{BB962C8B-B14F-4D97-AF65-F5344CB8AC3E}">
        <p14:creationId xmlns:p14="http://schemas.microsoft.com/office/powerpoint/2010/main" val="165898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5EF2-EE94-5B01-F7BE-92B3EE0DDC8B}"/>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DDE52483-71BA-2D73-EFF3-3F5092C88FEB}"/>
              </a:ext>
            </a:extLst>
          </p:cNvPr>
          <p:cNvSpPr>
            <a:spLocks noGrp="1"/>
          </p:cNvSpPr>
          <p:nvPr>
            <p:ph idx="1"/>
          </p:nvPr>
        </p:nvSpPr>
        <p:spPr/>
        <p:txBody>
          <a:bodyPr>
            <a:normAutofit fontScale="85000" lnSpcReduction="20000"/>
          </a:bodyPr>
          <a:lstStyle/>
          <a:p>
            <a:pPr algn="just">
              <a:lnSpc>
                <a:spcPct val="120000"/>
              </a:lnSpc>
              <a:spcBef>
                <a:spcPts val="0"/>
              </a:spcBef>
            </a:pPr>
            <a:r>
              <a:rPr lang="en-US" i="0" u="none" strike="noStrike" dirty="0">
                <a:effectLst/>
              </a:rPr>
              <a:t>Visualizations (25 points)</a:t>
            </a:r>
          </a:p>
          <a:p>
            <a:pPr marL="0" indent="0" algn="just">
              <a:lnSpc>
                <a:spcPct val="120000"/>
              </a:lnSpc>
              <a:spcBef>
                <a:spcPts val="0"/>
              </a:spcBef>
              <a:buNone/>
            </a:pPr>
            <a:endParaRPr lang="en-US" i="0" u="none" strike="noStrike" dirty="0">
              <a:effectLst/>
            </a:endParaRPr>
          </a:p>
          <a:p>
            <a:pPr marL="460375" lvl="1" indent="-225425" algn="just">
              <a:lnSpc>
                <a:spcPct val="120000"/>
              </a:lnSpc>
              <a:spcBef>
                <a:spcPts val="0"/>
              </a:spcBef>
            </a:pPr>
            <a:r>
              <a:rPr lang="en-US" i="0" u="none" strike="noStrike" dirty="0">
                <a:solidFill>
                  <a:srgbClr val="2B2B2B"/>
                </a:solidFill>
                <a:effectLst/>
              </a:rPr>
              <a:t>A </a:t>
            </a:r>
            <a:r>
              <a:rPr lang="en-US" b="1" i="1" u="sng" strike="noStrike" dirty="0">
                <a:solidFill>
                  <a:srgbClr val="2B2B2B"/>
                </a:solidFill>
                <a:effectLst/>
              </a:rPr>
              <a:t>minimum</a:t>
            </a:r>
            <a:r>
              <a:rPr lang="en-US" i="0" u="none" strike="noStrike" dirty="0">
                <a:solidFill>
                  <a:srgbClr val="2B2B2B"/>
                </a:solidFill>
                <a:effectLst/>
              </a:rPr>
              <a:t> of </a:t>
            </a:r>
            <a:r>
              <a:rPr lang="en-US" i="0" u="sng" strike="noStrike" dirty="0">
                <a:solidFill>
                  <a:srgbClr val="2B2B2B"/>
                </a:solidFill>
                <a:effectLst/>
              </a:rPr>
              <a:t>three unique views</a:t>
            </a:r>
            <a:r>
              <a:rPr lang="en-US" i="0" u="none" strike="noStrike" dirty="0">
                <a:solidFill>
                  <a:srgbClr val="2B2B2B"/>
                </a:solidFill>
                <a:effectLst/>
              </a:rPr>
              <a:t> present the data. (5 points)</a:t>
            </a:r>
          </a:p>
          <a:p>
            <a:pPr marL="460375" lvl="1" indent="-225425" algn="just">
              <a:lnSpc>
                <a:spcPct val="120000"/>
              </a:lnSpc>
              <a:spcBef>
                <a:spcPts val="0"/>
              </a:spcBef>
            </a:pPr>
            <a:r>
              <a:rPr lang="en-US" b="1" i="1" u="sng" strike="noStrike" dirty="0">
                <a:solidFill>
                  <a:srgbClr val="2B2B2B"/>
                </a:solidFill>
                <a:effectLst/>
              </a:rPr>
              <a:t>Multiple user-driven interactions </a:t>
            </a:r>
            <a:r>
              <a:rPr lang="en-US" i="0" u="none" strike="noStrike" dirty="0">
                <a:solidFill>
                  <a:srgbClr val="2B2B2B"/>
                </a:solidFill>
                <a:effectLst/>
              </a:rPr>
              <a:t>(such as dropdowns, filters, or a zoom feature) are included on the final page. (5 points)</a:t>
            </a:r>
          </a:p>
          <a:p>
            <a:pPr marL="460375" lvl="1" indent="-225425" algn="just">
              <a:lnSpc>
                <a:spcPct val="120000"/>
              </a:lnSpc>
              <a:spcBef>
                <a:spcPts val="0"/>
              </a:spcBef>
            </a:pPr>
            <a:r>
              <a:rPr lang="en-US" i="0" u="none" strike="noStrike" dirty="0">
                <a:solidFill>
                  <a:srgbClr val="2B2B2B"/>
                </a:solidFill>
                <a:effectLst/>
              </a:rPr>
              <a:t>The </a:t>
            </a:r>
            <a:r>
              <a:rPr lang="en-US" b="1" i="1" u="sng" strike="noStrike" dirty="0">
                <a:solidFill>
                  <a:srgbClr val="2B2B2B"/>
                </a:solidFill>
                <a:effectLst/>
              </a:rPr>
              <a:t>final page displays visualizations in a clear, digestible manner.</a:t>
            </a:r>
            <a:r>
              <a:rPr lang="en-US" i="0" u="none" strike="noStrike" dirty="0">
                <a:solidFill>
                  <a:srgbClr val="2B2B2B"/>
                </a:solidFill>
                <a:effectLst/>
              </a:rPr>
              <a:t> (5 points)</a:t>
            </a:r>
          </a:p>
          <a:p>
            <a:pPr marL="460375" lvl="1" indent="-225425" algn="just">
              <a:lnSpc>
                <a:spcPct val="120000"/>
              </a:lnSpc>
              <a:spcBef>
                <a:spcPts val="0"/>
              </a:spcBef>
            </a:pPr>
            <a:r>
              <a:rPr lang="en-US" i="0" u="none" strike="noStrike" dirty="0">
                <a:solidFill>
                  <a:srgbClr val="2B2B2B"/>
                </a:solidFill>
                <a:effectLst/>
              </a:rPr>
              <a:t>The </a:t>
            </a:r>
            <a:r>
              <a:rPr lang="en-US" b="1" i="1" u="sng" strike="noStrike" dirty="0">
                <a:solidFill>
                  <a:srgbClr val="2B2B2B"/>
                </a:solidFill>
                <a:effectLst/>
              </a:rPr>
              <a:t>data story is easy to interpret for users of all levels.</a:t>
            </a:r>
            <a:r>
              <a:rPr lang="en-US" i="0" u="none" strike="noStrike" dirty="0">
                <a:solidFill>
                  <a:srgbClr val="2B2B2B"/>
                </a:solidFill>
                <a:effectLst/>
              </a:rPr>
              <a:t> (10 points)</a:t>
            </a:r>
          </a:p>
          <a:p>
            <a:pPr marL="460375" lvl="1" indent="-225425" algn="just">
              <a:lnSpc>
                <a:spcPct val="120000"/>
              </a:lnSpc>
              <a:spcBef>
                <a:spcPts val="0"/>
              </a:spcBef>
            </a:pPr>
            <a:endParaRPr lang="en-US" i="0" u="none" strike="noStrike" dirty="0">
              <a:solidFill>
                <a:srgbClr val="2B2B2B"/>
              </a:solidFill>
              <a:effectLst/>
            </a:endParaRPr>
          </a:p>
          <a:p>
            <a:pPr algn="just">
              <a:lnSpc>
                <a:spcPct val="120000"/>
              </a:lnSpc>
              <a:spcBef>
                <a:spcPts val="0"/>
              </a:spcBef>
            </a:pPr>
            <a:r>
              <a:rPr lang="en-US" i="0" u="none" strike="noStrike" dirty="0">
                <a:effectLst/>
              </a:rPr>
              <a:t>Group Presentation (25 points)</a:t>
            </a:r>
          </a:p>
          <a:p>
            <a:pPr marL="460375" lvl="1" indent="-225425" algn="just">
              <a:lnSpc>
                <a:spcPct val="120000"/>
              </a:lnSpc>
              <a:spcBef>
                <a:spcPts val="0"/>
              </a:spcBef>
            </a:pPr>
            <a:r>
              <a:rPr lang="en-US" b="1" i="1" u="sng" strike="noStrike" dirty="0">
                <a:solidFill>
                  <a:srgbClr val="2B2B2B"/>
                </a:solidFill>
                <a:effectLst/>
              </a:rPr>
              <a:t>All group members speak </a:t>
            </a:r>
            <a:r>
              <a:rPr lang="en-US" i="0" u="none" strike="noStrike" dirty="0">
                <a:solidFill>
                  <a:srgbClr val="2B2B2B"/>
                </a:solidFill>
                <a:effectLst/>
              </a:rPr>
              <a:t>during the presentation. (5 points)</a:t>
            </a:r>
          </a:p>
          <a:p>
            <a:pPr marL="460375" lvl="1" indent="-225425" algn="just">
              <a:lnSpc>
                <a:spcPct val="120000"/>
              </a:lnSpc>
              <a:spcBef>
                <a:spcPts val="0"/>
              </a:spcBef>
            </a:pPr>
            <a:r>
              <a:rPr lang="en-US" b="1" i="1" u="sng" strike="noStrike" dirty="0">
                <a:solidFill>
                  <a:srgbClr val="2B2B2B"/>
                </a:solidFill>
                <a:effectLst/>
              </a:rPr>
              <a:t>The content is relevant </a:t>
            </a:r>
            <a:r>
              <a:rPr lang="en-US" i="0" u="none" strike="noStrike" dirty="0">
                <a:solidFill>
                  <a:srgbClr val="2B2B2B"/>
                </a:solidFill>
                <a:effectLst/>
              </a:rPr>
              <a:t>to the project. (5 points)</a:t>
            </a:r>
          </a:p>
          <a:p>
            <a:pPr marL="460375" lvl="1" indent="-225425" algn="just">
              <a:lnSpc>
                <a:spcPct val="120000"/>
              </a:lnSpc>
              <a:spcBef>
                <a:spcPts val="0"/>
              </a:spcBef>
            </a:pPr>
            <a:r>
              <a:rPr lang="en-US" b="1" i="1" u="sng" strike="noStrike" dirty="0">
                <a:solidFill>
                  <a:srgbClr val="2B2B2B"/>
                </a:solidFill>
                <a:effectLst/>
              </a:rPr>
              <a:t>The presentation maintains audience interest</a:t>
            </a:r>
            <a:r>
              <a:rPr lang="en-US" i="0" u="none" strike="noStrike" dirty="0">
                <a:solidFill>
                  <a:srgbClr val="2B2B2B"/>
                </a:solidFill>
                <a:effectLst/>
              </a:rPr>
              <a:t>. (5 points)</a:t>
            </a:r>
          </a:p>
          <a:p>
            <a:pPr marL="460375" lvl="1" indent="-225425" algn="just">
              <a:lnSpc>
                <a:spcPct val="120000"/>
              </a:lnSpc>
              <a:spcBef>
                <a:spcPts val="0"/>
              </a:spcBef>
            </a:pPr>
            <a:r>
              <a:rPr lang="en-US" b="1" i="1" u="sng" strike="noStrike" dirty="0">
                <a:solidFill>
                  <a:srgbClr val="2B2B2B"/>
                </a:solidFill>
                <a:effectLst/>
              </a:rPr>
              <a:t>Content, transitions, and conclusions flow smoothly within any time restrictions. </a:t>
            </a:r>
            <a:r>
              <a:rPr lang="en-US" i="0" u="none" strike="noStrike" dirty="0">
                <a:solidFill>
                  <a:srgbClr val="2B2B2B"/>
                </a:solidFill>
                <a:effectLst/>
              </a:rPr>
              <a:t>(10 points)</a:t>
            </a:r>
          </a:p>
          <a:p>
            <a:pPr algn="just"/>
            <a:endParaRPr lang="en-US" dirty="0"/>
          </a:p>
        </p:txBody>
      </p:sp>
    </p:spTree>
    <p:extLst>
      <p:ext uri="{BB962C8B-B14F-4D97-AF65-F5344CB8AC3E}">
        <p14:creationId xmlns:p14="http://schemas.microsoft.com/office/powerpoint/2010/main" val="297134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9F38-5122-317F-6A8F-C0BDFF9FDED4}"/>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A7DE9F9-DA4A-34E0-F572-6731AC347B62}"/>
              </a:ext>
            </a:extLst>
          </p:cNvPr>
          <p:cNvSpPr>
            <a:spLocks noGrp="1"/>
          </p:cNvSpPr>
          <p:nvPr>
            <p:ph idx="1"/>
          </p:nvPr>
        </p:nvSpPr>
        <p:spPr/>
        <p:txBody>
          <a:bodyPr>
            <a:normAutofit fontScale="92500" lnSpcReduction="20000"/>
          </a:bodyPr>
          <a:lstStyle/>
          <a:p>
            <a:pPr>
              <a:lnSpc>
                <a:spcPct val="100000"/>
              </a:lnSpc>
              <a:spcBef>
                <a:spcPts val="0"/>
              </a:spcBef>
            </a:pPr>
            <a:r>
              <a:rPr lang="en-US" b="1" dirty="0">
                <a:effectLst/>
                <a:latin typeface="var(--standard-font-family)"/>
              </a:rPr>
              <a:t>Finding Data</a:t>
            </a:r>
          </a:p>
          <a:p>
            <a:pPr>
              <a:lnSpc>
                <a:spcPct val="100000"/>
              </a:lnSpc>
              <a:spcBef>
                <a:spcPts val="0"/>
              </a:spcBef>
            </a:pPr>
            <a:endParaRPr lang="en-US" b="1" dirty="0">
              <a:effectLst/>
              <a:latin typeface="var(--standard-font-family)"/>
            </a:endParaRPr>
          </a:p>
          <a:p>
            <a:pPr marL="460375" lvl="1" indent="-225425">
              <a:lnSpc>
                <a:spcPct val="100000"/>
              </a:lnSpc>
              <a:spcBef>
                <a:spcPts val="0"/>
              </a:spcBef>
            </a:pPr>
            <a:r>
              <a:rPr lang="en-US" b="0" dirty="0">
                <a:effectLst/>
              </a:rPr>
              <a:t>Once your group has written a proposal, it’s time to start searching for data. We recommend the following curated sources of high-quality data:</a:t>
            </a:r>
          </a:p>
          <a:p>
            <a:pPr marL="460375" lvl="1" indent="-225425">
              <a:lnSpc>
                <a:spcPct val="100000"/>
              </a:lnSpc>
              <a:spcBef>
                <a:spcPts val="0"/>
              </a:spcBef>
            </a:pPr>
            <a:endParaRPr lang="en-US" b="0" dirty="0">
              <a:effectLst/>
            </a:endParaRPr>
          </a:p>
          <a:p>
            <a:pPr marL="695325" lvl="2" indent="-234950">
              <a:lnSpc>
                <a:spcPct val="100000"/>
              </a:lnSpc>
              <a:spcBef>
                <a:spcPts val="0"/>
              </a:spcBef>
            </a:pPr>
            <a:r>
              <a:rPr lang="en-US" b="0" i="0" u="sng" strike="noStrike" dirty="0">
                <a:solidFill>
                  <a:srgbClr val="2B2B2B"/>
                </a:solidFill>
                <a:effectLst/>
                <a:latin typeface="Roboto" panose="02000000000000000000" pitchFamily="2" charset="0"/>
                <a:hlinkClick r:id="rId2"/>
              </a:rPr>
              <a:t>Data World</a:t>
            </a:r>
            <a:endParaRPr lang="en-US" b="0" i="0" u="sng" strike="noStrike" dirty="0">
              <a:solidFill>
                <a:srgbClr val="2B2B2B"/>
              </a:solidFill>
              <a:effectLst/>
              <a:latin typeface="Roboto" panose="02000000000000000000" pitchFamily="2" charset="0"/>
            </a:endParaRPr>
          </a:p>
          <a:p>
            <a:pPr marL="695325" lvl="2" indent="-234950">
              <a:lnSpc>
                <a:spcPct val="100000"/>
              </a:lnSpc>
              <a:spcBef>
                <a:spcPts val="0"/>
              </a:spcBef>
            </a:pPr>
            <a:endParaRPr lang="en-US" i="1" u="sng" dirty="0">
              <a:solidFill>
                <a:srgbClr val="2B2B2B"/>
              </a:solidFill>
              <a:latin typeface="Aptos Display" panose="020B0004020202020204" pitchFamily="34" charset="0"/>
            </a:endParaRPr>
          </a:p>
          <a:p>
            <a:pPr lvl="2"/>
            <a:r>
              <a:rPr lang="en-US" strike="noStrike" dirty="0">
                <a:solidFill>
                  <a:srgbClr val="253E5C"/>
                </a:solidFill>
                <a:effectLst/>
                <a:latin typeface="Aptos Display" panose="020B0004020202020204" pitchFamily="34" charset="0"/>
              </a:rPr>
              <a:t>“We began with an audacious mission to build the most meaningful, collaborative, and abundant data resource in the world.”</a:t>
            </a:r>
          </a:p>
          <a:p>
            <a:pPr lvl="2"/>
            <a:r>
              <a:rPr lang="en-US" strike="noStrike" dirty="0">
                <a:solidFill>
                  <a:srgbClr val="253E5C"/>
                </a:solidFill>
                <a:effectLst/>
                <a:latin typeface="Aptos Display" panose="020B0004020202020204" pitchFamily="34" charset="0"/>
              </a:rPr>
              <a:t>“Today, data.world is widely recognized as the </a:t>
            </a:r>
            <a:r>
              <a:rPr lang="en-US" strike="noStrike" dirty="0">
                <a:solidFill>
                  <a:srgbClr val="253E5C"/>
                </a:solidFill>
                <a:effectLst/>
                <a:latin typeface="Aptos Display" panose="020B0004020202020204" pitchFamily="34" charset="0"/>
                <a:hlinkClick r:id="rId3"/>
              </a:rPr>
              <a:t>leading enterprise </a:t>
            </a:r>
            <a:r>
              <a:rPr lang="en-US" strike="noStrike" dirty="0">
                <a:solidFill>
                  <a:srgbClr val="253E5C"/>
                </a:solidFill>
                <a:effectLst/>
                <a:latin typeface="Aptos Display" panose="020B0004020202020204" pitchFamily="34" charset="0"/>
                <a:hlinkClick r:id="rId3"/>
              </a:rPr>
              <a:t>data</a:t>
            </a:r>
            <a:r>
              <a:rPr lang="en-US" strike="noStrike" dirty="0">
                <a:solidFill>
                  <a:srgbClr val="253E5C"/>
                </a:solidFill>
                <a:effectLst/>
                <a:latin typeface="Aptos Display" panose="020B0004020202020204" pitchFamily="34" charset="0"/>
                <a:hlinkClick r:id="rId3"/>
              </a:rPr>
              <a:t> catalog</a:t>
            </a:r>
            <a:r>
              <a:rPr lang="en-US" strike="noStrike" dirty="0">
                <a:solidFill>
                  <a:srgbClr val="253E5C"/>
                </a:solidFill>
                <a:effectLst/>
                <a:latin typeface="Aptos Display" panose="020B0004020202020204" pitchFamily="34" charset="0"/>
              </a:rPr>
              <a:t> and governance platform powering the strategic data initiatives for some of the world’s most recognizable brands.”</a:t>
            </a:r>
          </a:p>
          <a:p>
            <a:pPr lvl="2"/>
            <a:endParaRPr lang="en-US" dirty="0">
              <a:solidFill>
                <a:srgbClr val="253E5C"/>
              </a:solidFill>
              <a:latin typeface="Aptos Display" panose="020B0004020202020204" pitchFamily="34" charset="0"/>
            </a:endParaRPr>
          </a:p>
          <a:p>
            <a:pPr lvl="2"/>
            <a:r>
              <a:rPr lang="en-US" strike="noStrike" dirty="0">
                <a:solidFill>
                  <a:srgbClr val="253E5C"/>
                </a:solidFill>
                <a:effectLst/>
                <a:latin typeface="Aptos Display" panose="020B0004020202020204" pitchFamily="34" charset="0"/>
                <a:hlinkClick r:id="rId4"/>
              </a:rPr>
              <a:t>https://data.world/search?context=community&amp;q=NFL&amp;type=all</a:t>
            </a:r>
          </a:p>
          <a:p>
            <a:pPr lvl="2"/>
            <a:r>
              <a:rPr lang="en-US" strike="noStrike" dirty="0">
                <a:solidFill>
                  <a:srgbClr val="253E5C"/>
                </a:solidFill>
                <a:effectLst/>
                <a:latin typeface="Aptos Display" panose="020B0004020202020204" pitchFamily="34" charset="0"/>
                <a:hlinkClick r:id="rId4"/>
              </a:rPr>
              <a:t>https://data.world/rc122681/nfl-survey</a:t>
            </a:r>
            <a:endParaRPr lang="en-US" strike="noStrike" dirty="0">
              <a:solidFill>
                <a:srgbClr val="253E5C"/>
              </a:solidFill>
              <a:effectLst/>
              <a:latin typeface="Aptos Display" panose="020B0004020202020204" pitchFamily="34" charset="0"/>
            </a:endParaRPr>
          </a:p>
          <a:p>
            <a:pPr lvl="2"/>
            <a:r>
              <a:rPr lang="en-US" strike="noStrike" dirty="0">
                <a:solidFill>
                  <a:srgbClr val="253E5C"/>
                </a:solidFill>
                <a:effectLst/>
                <a:latin typeface="Aptos Display" panose="020B0004020202020204" pitchFamily="34" charset="0"/>
                <a:hlinkClick r:id="rId5"/>
              </a:rPr>
              <a:t>https://data.world/sportsvizsunday/nfl-combine-data</a:t>
            </a:r>
            <a:endParaRPr lang="en-US" dirty="0">
              <a:solidFill>
                <a:srgbClr val="253E5C"/>
              </a:solidFill>
              <a:latin typeface="Aptos Display" panose="020B0004020202020204" pitchFamily="34" charset="0"/>
            </a:endParaRPr>
          </a:p>
          <a:p>
            <a:pPr marL="0" indent="0">
              <a:lnSpc>
                <a:spcPct val="100000"/>
              </a:lnSpc>
              <a:spcBef>
                <a:spcPts val="0"/>
              </a:spcBef>
              <a:buNone/>
            </a:pPr>
            <a:endParaRPr lang="en-US" dirty="0"/>
          </a:p>
        </p:txBody>
      </p:sp>
    </p:spTree>
    <p:extLst>
      <p:ext uri="{BB962C8B-B14F-4D97-AF65-F5344CB8AC3E}">
        <p14:creationId xmlns:p14="http://schemas.microsoft.com/office/powerpoint/2010/main" val="121494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9F38-5122-317F-6A8F-C0BDFF9FDED4}"/>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A7DE9F9-DA4A-34E0-F572-6731AC347B62}"/>
              </a:ext>
            </a:extLst>
          </p:cNvPr>
          <p:cNvSpPr>
            <a:spLocks noGrp="1"/>
          </p:cNvSpPr>
          <p:nvPr>
            <p:ph idx="1"/>
          </p:nvPr>
        </p:nvSpPr>
        <p:spPr/>
        <p:txBody>
          <a:bodyPr>
            <a:normAutofit/>
          </a:bodyPr>
          <a:lstStyle/>
          <a:p>
            <a:pPr>
              <a:lnSpc>
                <a:spcPct val="100000"/>
              </a:lnSpc>
              <a:spcBef>
                <a:spcPts val="0"/>
              </a:spcBef>
            </a:pPr>
            <a:r>
              <a:rPr lang="en-US" b="1" dirty="0">
                <a:effectLst/>
                <a:latin typeface="var(--standard-font-family)"/>
              </a:rPr>
              <a:t>Finding Data</a:t>
            </a:r>
          </a:p>
          <a:p>
            <a:pPr marL="460375" lvl="2" indent="0">
              <a:lnSpc>
                <a:spcPct val="100000"/>
              </a:lnSpc>
              <a:spcBef>
                <a:spcPts val="0"/>
              </a:spcBef>
              <a:buNone/>
            </a:pPr>
            <a:endParaRPr lang="en-US" b="0" i="0" u="none" strike="noStrike" dirty="0">
              <a:solidFill>
                <a:srgbClr val="2B2B2B"/>
              </a:solidFill>
              <a:effectLst/>
              <a:latin typeface="Roboto" panose="02000000000000000000" pitchFamily="2" charset="0"/>
            </a:endParaRPr>
          </a:p>
          <a:p>
            <a:pPr marL="695325" lvl="2" indent="-234950">
              <a:lnSpc>
                <a:spcPct val="100000"/>
              </a:lnSpc>
              <a:spcBef>
                <a:spcPts val="0"/>
              </a:spcBef>
            </a:pPr>
            <a:r>
              <a:rPr lang="en-US" b="0" i="0" u="sng" strike="noStrike" dirty="0">
                <a:solidFill>
                  <a:srgbClr val="2B2B2B"/>
                </a:solidFill>
                <a:effectLst/>
                <a:latin typeface="Roboto" panose="02000000000000000000" pitchFamily="2" charset="0"/>
                <a:hlinkClick r:id="rId2"/>
              </a:rPr>
              <a:t>Kaggle</a:t>
            </a:r>
            <a:endParaRPr lang="en-US" b="0" i="0" u="sng" strike="noStrike" dirty="0">
              <a:solidFill>
                <a:srgbClr val="2B2B2B"/>
              </a:solidFill>
              <a:effectLst/>
              <a:latin typeface="Roboto" panose="02000000000000000000" pitchFamily="2" charset="0"/>
            </a:endParaRPr>
          </a:p>
          <a:p>
            <a:pPr marL="695325" lvl="2" indent="-234950">
              <a:lnSpc>
                <a:spcPct val="100000"/>
              </a:lnSpc>
              <a:spcBef>
                <a:spcPts val="0"/>
              </a:spcBef>
            </a:pPr>
            <a:endParaRPr lang="en-US" u="sng" dirty="0">
              <a:solidFill>
                <a:srgbClr val="2B2B2B"/>
              </a:solidFill>
              <a:latin typeface="Roboto" panose="02000000000000000000" pitchFamily="2" charset="0"/>
            </a:endParaRPr>
          </a:p>
          <a:p>
            <a:pPr marL="1152525" lvl="3" indent="-234950">
              <a:lnSpc>
                <a:spcPct val="100000"/>
              </a:lnSpc>
              <a:spcBef>
                <a:spcPts val="0"/>
              </a:spcBef>
            </a:pPr>
            <a:r>
              <a:rPr lang="en-US" b="0" i="0" u="sng" strike="noStrike" dirty="0">
                <a:solidFill>
                  <a:srgbClr val="2B2B2B"/>
                </a:solidFill>
                <a:effectLst/>
                <a:latin typeface="Roboto" panose="02000000000000000000" pitchFamily="2" charset="0"/>
                <a:hlinkClick r:id="rId3"/>
              </a:rPr>
              <a:t>https://www.kaggle.com/datasets/thedevastator/formula-one-racing-a-comprehensive-data-analysis</a:t>
            </a:r>
            <a:endParaRPr lang="en-US" b="0" i="0" u="sng" strike="noStrike" dirty="0">
              <a:solidFill>
                <a:srgbClr val="2B2B2B"/>
              </a:solidFill>
              <a:effectLst/>
              <a:latin typeface="Roboto" panose="02000000000000000000" pitchFamily="2" charset="0"/>
            </a:endParaRPr>
          </a:p>
          <a:p>
            <a:pPr marL="1152525" lvl="3" indent="-234950">
              <a:lnSpc>
                <a:spcPct val="100000"/>
              </a:lnSpc>
              <a:spcBef>
                <a:spcPts val="0"/>
              </a:spcBef>
            </a:pPr>
            <a:r>
              <a:rPr lang="en-US" b="0" i="0" u="sng" strike="noStrike" dirty="0">
                <a:solidFill>
                  <a:srgbClr val="2B2B2B"/>
                </a:solidFill>
                <a:effectLst/>
                <a:latin typeface="Roboto" panose="02000000000000000000" pitchFamily="2" charset="0"/>
                <a:hlinkClick r:id="rId4"/>
              </a:rPr>
              <a:t>https://www.kaggle.com/datasets/rohanrao/formula-1-world-championship-1950-2020</a:t>
            </a:r>
            <a:endParaRPr lang="en-US" b="0" i="0" u="sng" strike="noStrike" dirty="0">
              <a:solidFill>
                <a:srgbClr val="2B2B2B"/>
              </a:solidFill>
              <a:effectLst/>
              <a:latin typeface="Roboto" panose="02000000000000000000" pitchFamily="2" charset="0"/>
            </a:endParaRPr>
          </a:p>
          <a:p>
            <a:pPr marL="1152525" lvl="3" indent="-234950">
              <a:lnSpc>
                <a:spcPct val="100000"/>
              </a:lnSpc>
              <a:spcBef>
                <a:spcPts val="0"/>
              </a:spcBef>
            </a:pPr>
            <a:r>
              <a:rPr lang="en-US" b="0" i="0" u="sng" strike="noStrike" dirty="0">
                <a:solidFill>
                  <a:srgbClr val="2B2B2B"/>
                </a:solidFill>
                <a:effectLst/>
                <a:latin typeface="Roboto" panose="02000000000000000000" pitchFamily="2" charset="0"/>
                <a:hlinkClick r:id="rId5"/>
              </a:rPr>
              <a:t>https://www.kaggle.com/datasets/deepshah16/formula-1-19502020</a:t>
            </a:r>
            <a:endParaRPr lang="en-US" b="0" i="0" u="sng" strike="noStrike" dirty="0">
              <a:solidFill>
                <a:srgbClr val="2B2B2B"/>
              </a:solidFill>
              <a:effectLst/>
              <a:latin typeface="Roboto" panose="02000000000000000000" pitchFamily="2" charset="0"/>
            </a:endParaRPr>
          </a:p>
          <a:p>
            <a:pPr marL="1152525" lvl="3" indent="-234950">
              <a:lnSpc>
                <a:spcPct val="100000"/>
              </a:lnSpc>
              <a:spcBef>
                <a:spcPts val="0"/>
              </a:spcBef>
            </a:pPr>
            <a:r>
              <a:rPr lang="en-US" b="0" i="0" u="sng" strike="noStrike" dirty="0">
                <a:solidFill>
                  <a:srgbClr val="2B2B2B"/>
                </a:solidFill>
                <a:effectLst/>
                <a:latin typeface="Roboto" panose="02000000000000000000" pitchFamily="2" charset="0"/>
                <a:hlinkClick r:id="rId6"/>
              </a:rPr>
              <a:t>https://www.kaggle.com/datasets/ignale/formula-one-races-results-1950-2022</a:t>
            </a:r>
            <a:endParaRPr lang="en-US" u="sng" dirty="0">
              <a:solidFill>
                <a:srgbClr val="2B2B2B"/>
              </a:solidFill>
              <a:latin typeface="Roboto" panose="02000000000000000000" pitchFamily="2" charset="0"/>
            </a:endParaRPr>
          </a:p>
          <a:p>
            <a:pPr marL="1152525" lvl="3" indent="-234950">
              <a:lnSpc>
                <a:spcPct val="100000"/>
              </a:lnSpc>
              <a:spcBef>
                <a:spcPts val="0"/>
              </a:spcBef>
            </a:pPr>
            <a:endParaRPr lang="en-US" b="0" i="0" u="sng" strike="noStrike" dirty="0">
              <a:solidFill>
                <a:srgbClr val="2B2B2B"/>
              </a:solidFill>
              <a:effectLst/>
              <a:latin typeface="Roboto" panose="02000000000000000000" pitchFamily="2" charset="0"/>
            </a:endParaRPr>
          </a:p>
          <a:p>
            <a:pPr marL="695325" lvl="2" indent="-234950">
              <a:lnSpc>
                <a:spcPct val="100000"/>
              </a:lnSpc>
              <a:spcBef>
                <a:spcPts val="0"/>
              </a:spcBef>
            </a:pPr>
            <a:r>
              <a:rPr lang="en-US" b="0" i="0" u="sng" strike="noStrike" dirty="0">
                <a:solidFill>
                  <a:srgbClr val="2B2B2B"/>
                </a:solidFill>
                <a:effectLst/>
                <a:latin typeface="Roboto" panose="02000000000000000000" pitchFamily="2" charset="0"/>
                <a:hlinkClick r:id="rId7"/>
              </a:rPr>
              <a:t>Awesome Public Datasets</a:t>
            </a:r>
            <a:endParaRPr lang="en-US" dirty="0">
              <a:effectLst/>
            </a:endParaRPr>
          </a:p>
          <a:p>
            <a:pPr marL="0" indent="0">
              <a:lnSpc>
                <a:spcPct val="100000"/>
              </a:lnSpc>
              <a:spcBef>
                <a:spcPts val="0"/>
              </a:spcBef>
              <a:buNone/>
            </a:pPr>
            <a:endParaRPr lang="en-US" dirty="0"/>
          </a:p>
        </p:txBody>
      </p:sp>
    </p:spTree>
    <p:extLst>
      <p:ext uri="{BB962C8B-B14F-4D97-AF65-F5344CB8AC3E}">
        <p14:creationId xmlns:p14="http://schemas.microsoft.com/office/powerpoint/2010/main" val="185155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9F38-5122-317F-6A8F-C0BDFF9FDED4}"/>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A7DE9F9-DA4A-34E0-F572-6731AC347B62}"/>
              </a:ext>
            </a:extLst>
          </p:cNvPr>
          <p:cNvSpPr>
            <a:spLocks noGrp="1"/>
          </p:cNvSpPr>
          <p:nvPr>
            <p:ph idx="1"/>
          </p:nvPr>
        </p:nvSpPr>
        <p:spPr/>
        <p:txBody>
          <a:bodyPr>
            <a:normAutofit/>
          </a:bodyPr>
          <a:lstStyle/>
          <a:p>
            <a:pPr>
              <a:lnSpc>
                <a:spcPct val="100000"/>
              </a:lnSpc>
              <a:spcBef>
                <a:spcPts val="0"/>
              </a:spcBef>
            </a:pPr>
            <a:r>
              <a:rPr lang="en-US" b="1" dirty="0">
                <a:effectLst/>
                <a:latin typeface="var(--standard-font-family)"/>
              </a:rPr>
              <a:t>Finding Data</a:t>
            </a:r>
          </a:p>
          <a:p>
            <a:pPr marL="1152525" lvl="3" indent="-234950">
              <a:lnSpc>
                <a:spcPct val="100000"/>
              </a:lnSpc>
              <a:spcBef>
                <a:spcPts val="0"/>
              </a:spcBef>
            </a:pPr>
            <a:endParaRPr lang="en-US" b="0" i="0" u="sng" strike="noStrike" dirty="0">
              <a:solidFill>
                <a:srgbClr val="2B2B2B"/>
              </a:solidFill>
              <a:effectLst/>
              <a:latin typeface="Roboto" panose="02000000000000000000" pitchFamily="2" charset="0"/>
            </a:endParaRPr>
          </a:p>
          <a:p>
            <a:pPr marL="695325" lvl="2" indent="-234950">
              <a:lnSpc>
                <a:spcPct val="100000"/>
              </a:lnSpc>
              <a:spcBef>
                <a:spcPts val="0"/>
              </a:spcBef>
            </a:pPr>
            <a:r>
              <a:rPr lang="en-US" b="0" i="0" u="sng" strike="noStrike" dirty="0">
                <a:solidFill>
                  <a:srgbClr val="2B2B2B"/>
                </a:solidFill>
                <a:effectLst/>
                <a:latin typeface="Roboto" panose="02000000000000000000" pitchFamily="2" charset="0"/>
                <a:hlinkClick r:id="rId2"/>
              </a:rPr>
              <a:t>Awesome Public Datasets</a:t>
            </a:r>
            <a:endParaRPr lang="en-US" b="0" i="0" u="sng" strike="noStrike" dirty="0">
              <a:solidFill>
                <a:srgbClr val="2B2B2B"/>
              </a:solidFill>
              <a:effectLst/>
              <a:latin typeface="Roboto" panose="02000000000000000000" pitchFamily="2" charset="0"/>
            </a:endParaRPr>
          </a:p>
          <a:p>
            <a:pPr marL="695325" lvl="2" indent="-234950">
              <a:lnSpc>
                <a:spcPct val="100000"/>
              </a:lnSpc>
              <a:spcBef>
                <a:spcPts val="0"/>
              </a:spcBef>
            </a:pPr>
            <a:endParaRPr lang="en-US" u="sng" dirty="0">
              <a:solidFill>
                <a:srgbClr val="2B2B2B"/>
              </a:solidFill>
              <a:latin typeface="Roboto" panose="02000000000000000000" pitchFamily="2" charset="0"/>
            </a:endParaRPr>
          </a:p>
          <a:p>
            <a:pPr marL="695325" lvl="2" indent="-234950">
              <a:lnSpc>
                <a:spcPct val="100000"/>
              </a:lnSpc>
              <a:spcBef>
                <a:spcPts val="0"/>
              </a:spcBef>
            </a:pPr>
            <a:r>
              <a:rPr lang="en-US" dirty="0">
                <a:effectLst/>
                <a:hlinkClick r:id="rId3"/>
              </a:rPr>
              <a:t>https://github.com/awesomedata/awesome-public-datasets/tree/master/Datasets</a:t>
            </a:r>
            <a:endParaRPr lang="en-US" u="sng" dirty="0">
              <a:solidFill>
                <a:srgbClr val="2B2B2B"/>
              </a:solidFill>
              <a:effectLst/>
              <a:latin typeface="Roboto" panose="02000000000000000000" pitchFamily="2" charset="0"/>
            </a:endParaRPr>
          </a:p>
          <a:p>
            <a:pPr marL="695325" lvl="2" indent="-234950">
              <a:lnSpc>
                <a:spcPct val="100000"/>
              </a:lnSpc>
              <a:spcBef>
                <a:spcPts val="0"/>
              </a:spcBef>
            </a:pPr>
            <a:r>
              <a:rPr lang="en-US" dirty="0">
                <a:effectLst/>
                <a:hlinkClick r:id="rId4"/>
              </a:rPr>
              <a:t>https://github.com/awesomedata/awesome-public-datasets#socialnetworks</a:t>
            </a:r>
            <a:endParaRPr lang="en-US" u="sng" dirty="0">
              <a:solidFill>
                <a:srgbClr val="2B2B2B"/>
              </a:solidFill>
              <a:latin typeface="Roboto" panose="02000000000000000000" pitchFamily="2" charset="0"/>
            </a:endParaRPr>
          </a:p>
          <a:p>
            <a:pPr marL="695325" lvl="2" indent="-234950">
              <a:lnSpc>
                <a:spcPct val="100000"/>
              </a:lnSpc>
              <a:spcBef>
                <a:spcPts val="0"/>
              </a:spcBef>
            </a:pPr>
            <a:r>
              <a:rPr lang="en-US" dirty="0">
                <a:effectLst/>
                <a:hlinkClick r:id="rId5"/>
              </a:rPr>
              <a:t>https://en.tutiempo.net/climate</a:t>
            </a:r>
            <a:endParaRPr lang="en-US" u="sng" dirty="0">
              <a:solidFill>
                <a:srgbClr val="2B2B2B"/>
              </a:solidFill>
              <a:effectLst/>
              <a:latin typeface="Roboto" panose="02000000000000000000" pitchFamily="2" charset="0"/>
            </a:endParaRPr>
          </a:p>
          <a:p>
            <a:pPr marL="695325" lvl="2" indent="-234950">
              <a:lnSpc>
                <a:spcPct val="100000"/>
              </a:lnSpc>
              <a:spcBef>
                <a:spcPts val="0"/>
              </a:spcBef>
            </a:pPr>
            <a:endParaRPr lang="en-US" dirty="0">
              <a:effectLst/>
            </a:endParaRPr>
          </a:p>
          <a:p>
            <a:pPr marL="0" indent="0">
              <a:lnSpc>
                <a:spcPct val="100000"/>
              </a:lnSpc>
              <a:spcBef>
                <a:spcPts val="0"/>
              </a:spcBef>
              <a:buNone/>
            </a:pPr>
            <a:endParaRPr lang="en-US" dirty="0"/>
          </a:p>
        </p:txBody>
      </p:sp>
    </p:spTree>
    <p:extLst>
      <p:ext uri="{BB962C8B-B14F-4D97-AF65-F5344CB8AC3E}">
        <p14:creationId xmlns:p14="http://schemas.microsoft.com/office/powerpoint/2010/main" val="24615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1A0B-5780-0FC0-B4DE-BB076FE562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BCF06E-BA31-F0EA-0AFB-EAAFB82F1826}"/>
              </a:ext>
            </a:extLst>
          </p:cNvPr>
          <p:cNvSpPr>
            <a:spLocks noGrp="1"/>
          </p:cNvSpPr>
          <p:nvPr>
            <p:ph idx="1"/>
          </p:nvPr>
        </p:nvSpPr>
        <p:spPr/>
        <p:txBody>
          <a:bodyPr>
            <a:normAutofit fontScale="92500" lnSpcReduction="10000"/>
          </a:bodyPr>
          <a:lstStyle/>
          <a:p>
            <a:pPr algn="l">
              <a:lnSpc>
                <a:spcPct val="100000"/>
              </a:lnSpc>
              <a:spcBef>
                <a:spcPts val="0"/>
              </a:spcBef>
            </a:pPr>
            <a:r>
              <a:rPr lang="en-US" b="1" i="0" u="none" strike="noStrike" cap="all" dirty="0">
                <a:effectLst/>
              </a:rPr>
              <a:t>IMPORTANT</a:t>
            </a:r>
          </a:p>
          <a:p>
            <a:pPr marL="460375" lvl="1" indent="-225425">
              <a:lnSpc>
                <a:spcPct val="100000"/>
              </a:lnSpc>
              <a:spcBef>
                <a:spcPts val="0"/>
              </a:spcBef>
            </a:pPr>
            <a:endParaRPr lang="en-US" b="0" i="0" u="none" strike="noStrike" dirty="0">
              <a:solidFill>
                <a:srgbClr val="2B2B2B"/>
              </a:solidFill>
              <a:effectLst/>
            </a:endParaRPr>
          </a:p>
          <a:p>
            <a:pPr marL="460375" lvl="1" indent="-225425">
              <a:lnSpc>
                <a:spcPct val="100000"/>
              </a:lnSpc>
              <a:spcBef>
                <a:spcPts val="0"/>
              </a:spcBef>
            </a:pPr>
            <a:r>
              <a:rPr lang="en-US" b="0" i="0" u="none" strike="noStrike" dirty="0">
                <a:solidFill>
                  <a:srgbClr val="2B2B2B"/>
                </a:solidFill>
                <a:effectLst/>
              </a:rPr>
              <a:t>Whenever you use a dataset or create a new dataset based on other sources (such as existing datasets or information scraped from websites), make sure to use the following guidelines:</a:t>
            </a:r>
          </a:p>
          <a:p>
            <a:pPr marL="460375" lvl="1" indent="-225425">
              <a:lnSpc>
                <a:spcPct val="100000"/>
              </a:lnSpc>
              <a:spcBef>
                <a:spcPts val="0"/>
              </a:spcBef>
            </a:pPr>
            <a:endParaRPr lang="en-US" b="0" i="0" u="none" strike="noStrike" dirty="0">
              <a:solidFill>
                <a:srgbClr val="2B2B2B"/>
              </a:solidFill>
              <a:effectLst/>
            </a:endParaRPr>
          </a:p>
          <a:p>
            <a:pPr marL="695325" lvl="2" indent="-234950">
              <a:lnSpc>
                <a:spcPct val="100000"/>
              </a:lnSpc>
              <a:spcBef>
                <a:spcPts val="0"/>
              </a:spcBef>
            </a:pPr>
            <a:r>
              <a:rPr lang="en-US" b="0" i="0" u="none" strike="noStrike" dirty="0">
                <a:solidFill>
                  <a:srgbClr val="2B2B2B"/>
                </a:solidFill>
                <a:effectLst/>
              </a:rPr>
              <a:t>Check for copyright protections, and make sure that the way you plan to use this dataset is within the bounds of fair use.</a:t>
            </a:r>
          </a:p>
          <a:p>
            <a:pPr marL="695325" lvl="2" indent="-234950">
              <a:lnSpc>
                <a:spcPct val="100000"/>
              </a:lnSpc>
              <a:spcBef>
                <a:spcPts val="0"/>
              </a:spcBef>
            </a:pPr>
            <a:endParaRPr lang="en-US" b="0" i="0" u="none" strike="noStrike" dirty="0">
              <a:solidFill>
                <a:srgbClr val="2B2B2B"/>
              </a:solidFill>
              <a:effectLst/>
            </a:endParaRPr>
          </a:p>
          <a:p>
            <a:pPr marL="695325" lvl="2" indent="-234950">
              <a:lnSpc>
                <a:spcPct val="100000"/>
              </a:lnSpc>
              <a:spcBef>
                <a:spcPts val="0"/>
              </a:spcBef>
            </a:pPr>
            <a:r>
              <a:rPr lang="en-US" b="0" i="0" u="none" strike="noStrike" dirty="0">
                <a:solidFill>
                  <a:srgbClr val="2B2B2B"/>
                </a:solidFill>
                <a:effectLst/>
              </a:rPr>
              <a:t>Document how you intend to use this dataset now and in the future. Find any licenses or terms of use associated with the dataset and review them to confirm that your intended use is complying.</a:t>
            </a:r>
          </a:p>
          <a:p>
            <a:pPr marL="695325" lvl="2" indent="-234950">
              <a:lnSpc>
                <a:spcPct val="100000"/>
              </a:lnSpc>
              <a:spcBef>
                <a:spcPts val="0"/>
              </a:spcBef>
            </a:pPr>
            <a:endParaRPr lang="en-US" b="0" i="0" u="none" strike="noStrike" dirty="0">
              <a:solidFill>
                <a:srgbClr val="2B2B2B"/>
              </a:solidFill>
              <a:effectLst/>
            </a:endParaRPr>
          </a:p>
          <a:p>
            <a:pPr marL="695325" lvl="2" indent="-234950">
              <a:lnSpc>
                <a:spcPct val="100000"/>
              </a:lnSpc>
              <a:spcBef>
                <a:spcPts val="0"/>
              </a:spcBef>
            </a:pPr>
            <a:r>
              <a:rPr lang="en-US" b="0" i="0" u="none" strike="noStrike" dirty="0">
                <a:solidFill>
                  <a:srgbClr val="2B2B2B"/>
                </a:solidFill>
                <a:effectLst/>
              </a:rPr>
              <a:t>Investigate how the dataset was collected. Identify any indicators that the data was obtained from a source that the compilers were not authorized to access.</a:t>
            </a:r>
          </a:p>
          <a:p>
            <a:pPr>
              <a:lnSpc>
                <a:spcPct val="100000"/>
              </a:lnSpc>
              <a:spcBef>
                <a:spcPts val="0"/>
              </a:spcBef>
            </a:pPr>
            <a:endParaRPr lang="en-US" dirty="0"/>
          </a:p>
        </p:txBody>
      </p:sp>
    </p:spTree>
    <p:extLst>
      <p:ext uri="{BB962C8B-B14F-4D97-AF65-F5344CB8AC3E}">
        <p14:creationId xmlns:p14="http://schemas.microsoft.com/office/powerpoint/2010/main" val="2500590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1051</Words>
  <Application>Microsoft Macintosh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 Display</vt:lpstr>
      <vt:lpstr>Arial</vt:lpstr>
      <vt:lpstr>Calibri</vt:lpstr>
      <vt:lpstr>Calibri Light</vt:lpstr>
      <vt:lpstr>Roboto</vt:lpstr>
      <vt:lpstr>var(--standard-font-family)</vt:lpstr>
      <vt:lpstr>Office Theme</vt:lpstr>
      <vt:lpstr>Project 03</vt:lpstr>
      <vt:lpstr>Project Requirements</vt:lpstr>
      <vt:lpstr>Project Requirements</vt:lpstr>
      <vt:lpstr>Project Requirements</vt:lpstr>
      <vt:lpstr>Project Requirements</vt:lpstr>
      <vt:lpstr>Project Requirements</vt:lpstr>
      <vt:lpstr>Project Requirements</vt:lpstr>
      <vt:lpstr>Project Requirements</vt:lpstr>
      <vt:lpstr>PowerPoint Presentation</vt:lpstr>
      <vt:lpstr>Project Schedule</vt:lpstr>
      <vt:lpstr>Project Scope</vt:lpstr>
      <vt:lpstr>Project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Eneas da Silva Maria</dc:creator>
  <cp:lastModifiedBy>Jose Eneas da Silva Maria</cp:lastModifiedBy>
  <cp:revision>3</cp:revision>
  <dcterms:created xsi:type="dcterms:W3CDTF">2023-07-31T18:44:41Z</dcterms:created>
  <dcterms:modified xsi:type="dcterms:W3CDTF">2023-08-01T00:15:01Z</dcterms:modified>
</cp:coreProperties>
</file>