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304" r:id="rId26"/>
    <p:sldId id="309" r:id="rId27"/>
    <p:sldId id="305" r:id="rId28"/>
    <p:sldId id="265" r:id="rId29"/>
    <p:sldId id="306" r:id="rId30"/>
    <p:sldId id="307" r:id="rId31"/>
    <p:sldId id="264" r:id="rId32"/>
    <p:sldId id="267" r:id="rId33"/>
    <p:sldId id="308" r:id="rId34"/>
    <p:sldId id="310" r:id="rId35"/>
    <p:sldId id="277" r:id="rId36"/>
    <p:sldId id="278" r:id="rId37"/>
    <p:sldId id="269" r:id="rId38"/>
    <p:sldId id="271" r:id="rId39"/>
    <p:sldId id="272" r:id="rId40"/>
    <p:sldId id="273" r:id="rId41"/>
    <p:sldId id="274" r:id="rId42"/>
    <p:sldId id="275" r:id="rId43"/>
    <p:sldId id="276" r:id="rId44"/>
    <p:sldId id="281" r:id="rId45"/>
    <p:sldId id="282" r:id="rId46"/>
    <p:sldId id="279" r:id="rId47"/>
    <p:sldId id="280" r:id="rId48"/>
    <p:sldId id="283" r:id="rId49"/>
    <p:sldId id="284" r:id="rId50"/>
    <p:sldId id="285" r:id="rId51"/>
    <p:sldId id="286" r:id="rId52"/>
    <p:sldId id="2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304"/>
            <p14:sldId id="309"/>
          </p14:sldIdLst>
        </p14:section>
        <p14:section name="Lesson 2 - Buttons" id="{8EBA9F61-BCAA-445E-8CC9-3F0223E803A8}">
          <p14:sldIdLst>
            <p14:sldId id="305"/>
            <p14:sldId id="265"/>
            <p14:sldId id="306"/>
            <p14:sldId id="307"/>
          </p14:sldIdLst>
        </p14:section>
        <p14:section name="Lesson 3" id="{DD2CD53B-FD93-423A-AF06-14A56D34DDE2}">
          <p14:sldIdLst>
            <p14:sldId id="264"/>
            <p14:sldId id="267"/>
            <p14:sldId id="308"/>
          </p14:sldIdLst>
        </p14:section>
        <p14:section name="Lesson 4 - Reaction Game" id="{975F73E2-8A1C-4B74-ABB0-5FB27927F8F1}">
          <p14:sldIdLst>
            <p14:sldId id="310"/>
            <p14:sldId id="277"/>
            <p14:sldId id="278"/>
            <p14:sldId id="269"/>
            <p14:sldId id="271"/>
            <p14:sldId id="272"/>
            <p14:sldId id="273"/>
            <p14:sldId id="274"/>
            <p14:sldId id="275"/>
            <p14:sldId id="276"/>
            <p14:sldId id="281"/>
            <p14:sldId id="282"/>
            <p14:sldId id="279"/>
            <p14:sldId id="280"/>
            <p14:sldId id="283"/>
            <p14:sldId id="284"/>
            <p14:sldId id="285"/>
            <p14:sldId id="286"/>
          </p14:sldIdLst>
        </p14:section>
        <p14:section name="Lesson 5 - Traffic Lights" id="{1A1D589F-A0A0-4C42-A5AE-6F610DE43B7A}">
          <p14:sldIdLst>
            <p14:sldId id="266"/>
          </p14:sldIdLst>
        </p14:section>
        <p14:section name="Lesson 6 - Laser Trip Wire" id="{7A2AD9E3-1919-418B-9E20-85CE879CA720}">
          <p14:sldIdLst/>
        </p14:section>
        <p14:section name="Lesson 7 - Drone Car" id="{ED7258B8-CAC7-4C2D-AB65-3CC3C6C419D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57" d="100"/>
          <a:sy n="57" d="100"/>
        </p:scale>
        <p:origin x="69" y="12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normAutofit/>
          </a:bodyPr>
          <a:lstStyle/>
          <a:p>
            <a:r>
              <a:rPr lang="en-US" dirty="0"/>
              <a:t>Connect Raspberry Pi to Monitor</a:t>
            </a:r>
          </a:p>
          <a:p>
            <a:r>
              <a:rPr lang="en-US" dirty="0"/>
              <a:t>Connect Keyboard and Mouse to Raspberry Pi</a:t>
            </a:r>
          </a:p>
          <a:p>
            <a:r>
              <a:rPr lang="en-US" dirty="0"/>
              <a:t>Connect Laptop to </a:t>
            </a:r>
            <a:r>
              <a:rPr lang="en-US" dirty="0" err="1"/>
              <a:t>Wifi</a:t>
            </a:r>
            <a:endParaRPr lang="en-US" dirty="0"/>
          </a:p>
          <a:p>
            <a:r>
              <a:rPr lang="en-US" dirty="0"/>
              <a:t>Enable Internet Sharing on Laptop</a:t>
            </a:r>
          </a:p>
          <a:p>
            <a:r>
              <a:rPr lang="en-US" dirty="0"/>
              <a:t>Connect Ethernet Cord from Raspberry Pi to Laptop</a:t>
            </a:r>
          </a:p>
          <a:p>
            <a:r>
              <a:rPr lang="en-US" dirty="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VNC Viewer and SSH</a:t>
            </a:r>
          </a:p>
        </p:txBody>
      </p:sp>
      <p:sp>
        <p:nvSpPr>
          <p:cNvPr id="3" name="Content Placeholder 2"/>
          <p:cNvSpPr>
            <a:spLocks noGrp="1"/>
          </p:cNvSpPr>
          <p:nvPr>
            <p:ph idx="1"/>
          </p:nvPr>
        </p:nvSpPr>
        <p:spPr/>
        <p:txBody>
          <a:bodyPr/>
          <a:lstStyle/>
          <a:p>
            <a:r>
              <a:rPr lang="en-US" dirty="0"/>
              <a:t>Go to menu in Raspberry Pi</a:t>
            </a:r>
          </a:p>
          <a:p>
            <a:r>
              <a:rPr lang="en-US" dirty="0"/>
              <a:t>Find Raspberry </a:t>
            </a:r>
            <a:r>
              <a:rPr lang="en-US" dirty="0" err="1"/>
              <a:t>Config</a:t>
            </a:r>
            <a:endParaRPr lang="en-US" dirty="0"/>
          </a:p>
          <a:p>
            <a:r>
              <a:rPr lang="en-US" dirty="0"/>
              <a:t>Enable SSH</a:t>
            </a:r>
          </a:p>
          <a:p>
            <a:r>
              <a:rPr lang="en-US" dirty="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Testing from Laptop</a:t>
            </a:r>
          </a:p>
        </p:txBody>
      </p:sp>
      <p:sp>
        <p:nvSpPr>
          <p:cNvPr id="3" name="Content Placeholder 2"/>
          <p:cNvSpPr>
            <a:spLocks noGrp="1"/>
          </p:cNvSpPr>
          <p:nvPr>
            <p:ph idx="1"/>
          </p:nvPr>
        </p:nvSpPr>
        <p:spPr/>
        <p:txBody>
          <a:bodyPr/>
          <a:lstStyle/>
          <a:p>
            <a:r>
              <a:rPr lang="en-US" dirty="0"/>
              <a:t>Open up Terminal on Raspberry Pi</a:t>
            </a:r>
          </a:p>
          <a:p>
            <a:r>
              <a:rPr lang="en-US" dirty="0"/>
              <a:t>Type “</a:t>
            </a:r>
            <a:r>
              <a:rPr lang="en-US" dirty="0" err="1"/>
              <a:t>ifconfig</a:t>
            </a:r>
            <a:r>
              <a:rPr lang="en-US" dirty="0"/>
              <a:t>”</a:t>
            </a:r>
          </a:p>
          <a:p>
            <a:r>
              <a:rPr lang="en-US" dirty="0"/>
              <a:t>Write down </a:t>
            </a:r>
            <a:r>
              <a:rPr lang="en-US" dirty="0" err="1"/>
              <a:t>ipaddress</a:t>
            </a:r>
            <a:r>
              <a:rPr lang="en-US" dirty="0"/>
              <a:t> of raspberry pi in notepad on laptop</a:t>
            </a:r>
          </a:p>
          <a:p>
            <a:r>
              <a:rPr lang="en-US" dirty="0"/>
              <a:t>On laptop SSH into Raspberry Pi</a:t>
            </a:r>
          </a:p>
          <a:p>
            <a:pPr lvl="1"/>
            <a:r>
              <a:rPr lang="en-US" dirty="0" err="1"/>
              <a:t>ssh</a:t>
            </a:r>
            <a:r>
              <a:rPr lang="en-US" dirty="0"/>
              <a:t> pi@&lt;</a:t>
            </a:r>
            <a:r>
              <a:rPr lang="en-US" dirty="0" err="1"/>
              <a:t>ip</a:t>
            </a:r>
            <a:r>
              <a:rPr lang="en-US" dirty="0"/>
              <a:t>-address&gt;</a:t>
            </a:r>
          </a:p>
          <a:p>
            <a:pPr lvl="1"/>
            <a:r>
              <a:rPr lang="en-US" dirty="0"/>
              <a:t>Password:  raspberry</a:t>
            </a:r>
          </a:p>
          <a:p>
            <a:r>
              <a:rPr lang="en-US" dirty="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Test</a:t>
            </a:r>
          </a:p>
        </p:txBody>
      </p:sp>
      <p:sp>
        <p:nvSpPr>
          <p:cNvPr id="3" name="Content Placeholder 2"/>
          <p:cNvSpPr>
            <a:spLocks noGrp="1"/>
          </p:cNvSpPr>
          <p:nvPr>
            <p:ph idx="1"/>
          </p:nvPr>
        </p:nvSpPr>
        <p:spPr/>
        <p:txBody>
          <a:bodyPr>
            <a:normAutofit/>
          </a:bodyPr>
          <a:lstStyle/>
          <a:p>
            <a:r>
              <a:rPr lang="en-US" dirty="0"/>
              <a:t>On Laptop </a:t>
            </a:r>
          </a:p>
          <a:p>
            <a:r>
              <a:rPr lang="en-US" dirty="0"/>
              <a:t>Launch VNC Viewer</a:t>
            </a:r>
          </a:p>
          <a:p>
            <a:r>
              <a:rPr lang="en-US" dirty="0"/>
              <a:t>Type in &lt;</a:t>
            </a:r>
            <a:r>
              <a:rPr lang="en-US" dirty="0" err="1"/>
              <a:t>ip</a:t>
            </a:r>
            <a:r>
              <a:rPr lang="en-US" dirty="0"/>
              <a:t>-address-of-your-pi&gt;</a:t>
            </a:r>
          </a:p>
          <a:p>
            <a:r>
              <a:rPr lang="en-US" dirty="0"/>
              <a:t>Username: pi</a:t>
            </a:r>
          </a:p>
          <a:p>
            <a:r>
              <a:rPr lang="en-US" dirty="0"/>
              <a:t>Password: Raspberry</a:t>
            </a:r>
          </a:p>
          <a:p>
            <a:r>
              <a:rPr lang="en-US" dirty="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Resolution Fix</a:t>
            </a:r>
          </a:p>
        </p:txBody>
      </p:sp>
      <p:sp>
        <p:nvSpPr>
          <p:cNvPr id="3" name="Content Placeholder 2"/>
          <p:cNvSpPr>
            <a:spLocks noGrp="1"/>
          </p:cNvSpPr>
          <p:nvPr>
            <p:ph idx="1"/>
          </p:nvPr>
        </p:nvSpPr>
        <p:spPr/>
        <p:txBody>
          <a:bodyPr>
            <a:normAutofit fontScale="92500" lnSpcReduction="20000"/>
          </a:bodyPr>
          <a:lstStyle/>
          <a:p>
            <a:r>
              <a:rPr lang="en-US" dirty="0"/>
              <a:t>SSH into Raspberry</a:t>
            </a:r>
          </a:p>
          <a:p>
            <a:pPr lvl="1"/>
            <a:r>
              <a:rPr lang="en-US" dirty="0" err="1"/>
              <a:t>ssh</a:t>
            </a:r>
            <a:r>
              <a:rPr lang="en-US" dirty="0"/>
              <a:t> pi@&lt;</a:t>
            </a:r>
            <a:r>
              <a:rPr lang="en-US" dirty="0" err="1"/>
              <a:t>ip</a:t>
            </a:r>
            <a:r>
              <a:rPr lang="en-US" dirty="0"/>
              <a:t>-address&gt;</a:t>
            </a:r>
          </a:p>
          <a:p>
            <a:pPr lvl="1"/>
            <a:r>
              <a:rPr lang="en-US" dirty="0"/>
              <a:t>Password: raspberry</a:t>
            </a:r>
          </a:p>
          <a:p>
            <a:r>
              <a:rPr lang="en-US" dirty="0"/>
              <a:t>Type the following into terminal</a:t>
            </a:r>
          </a:p>
          <a:p>
            <a:pPr lvl="1"/>
            <a:r>
              <a:rPr lang="en-US" dirty="0"/>
              <a:t>cd boot</a:t>
            </a:r>
          </a:p>
          <a:p>
            <a:pPr lvl="1"/>
            <a:r>
              <a:rPr lang="en-US" dirty="0" err="1"/>
              <a:t>cp</a:t>
            </a:r>
            <a:r>
              <a:rPr lang="en-US" dirty="0"/>
              <a:t> config.txt </a:t>
            </a:r>
            <a:r>
              <a:rPr lang="en-US" dirty="0" err="1"/>
              <a:t>config.txt.bk</a:t>
            </a:r>
            <a:endParaRPr lang="en-US" dirty="0"/>
          </a:p>
          <a:p>
            <a:pPr lvl="1"/>
            <a:r>
              <a:rPr lang="en-US" dirty="0" err="1"/>
              <a:t>sudo</a:t>
            </a:r>
            <a:r>
              <a:rPr lang="en-US" dirty="0"/>
              <a:t> </a:t>
            </a:r>
            <a:r>
              <a:rPr lang="en-US" dirty="0" err="1"/>
              <a:t>nano</a:t>
            </a:r>
            <a:r>
              <a:rPr lang="en-US" dirty="0"/>
              <a:t> config.txt</a:t>
            </a:r>
          </a:p>
          <a:p>
            <a:pPr lvl="1"/>
            <a:r>
              <a:rPr lang="en-US" dirty="0"/>
              <a:t>#uncomment lines framebuffer</a:t>
            </a:r>
          </a:p>
          <a:p>
            <a:pPr lvl="1"/>
            <a:r>
              <a:rPr lang="en-US" dirty="0"/>
              <a:t>Framebuffer 1280</a:t>
            </a:r>
          </a:p>
          <a:p>
            <a:pPr lvl="1"/>
            <a:r>
              <a:rPr lang="en-US" dirty="0"/>
              <a:t>Framebuffer 720</a:t>
            </a:r>
          </a:p>
          <a:p>
            <a:r>
              <a:rPr lang="en-US" dirty="0"/>
              <a:t>Log into Raspberry Pi via VNC Viewer</a:t>
            </a:r>
          </a:p>
          <a:p>
            <a:r>
              <a:rPr lang="en-US" dirty="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Jumper Cables Overview</a:t>
            </a:r>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p>
          <a:p>
            <a:r>
              <a:rPr lang="en-US" dirty="0"/>
              <a:t>The ones you will be using in this circuit have different connectors on each end. </a:t>
            </a:r>
          </a:p>
          <a:p>
            <a:r>
              <a:rPr lang="en-US" dirty="0"/>
              <a:t>The end with the ‘pin’ will go into the Breadboard. The end with the piece of plastic with a hole in it will go onto the Raspberry Pi’s GPIO pins.</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Overview</a:t>
            </a:r>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a:t>Light Emitting Diode</a:t>
            </a:r>
          </a:p>
          <a:p>
            <a:r>
              <a:rPr lang="en-US" dirty="0"/>
              <a:t>Longer leg (known as the ‘</a:t>
            </a:r>
            <a:r>
              <a:rPr lang="en-US" b="1" dirty="0"/>
              <a:t>anode</a:t>
            </a:r>
            <a:r>
              <a:rPr lang="en-US" dirty="0"/>
              <a:t>’), is always connected to the positive supply of the circuit.</a:t>
            </a:r>
            <a:endParaRPr lang="en-US" b="1" dirty="0"/>
          </a:p>
          <a:p>
            <a:r>
              <a:rPr lang="en-US" dirty="0"/>
              <a:t>The shorter leg (known as the ‘</a:t>
            </a:r>
            <a:r>
              <a:rPr lang="en-US" b="1" dirty="0"/>
              <a:t>cathode</a:t>
            </a:r>
            <a:r>
              <a:rPr lang="en-US" dirty="0"/>
              <a:t>’) is connected to the negative side of the power supply, known as ‘ground’.</a:t>
            </a:r>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Resistor</a:t>
            </a:r>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a:t>ALWAYS use resistors to connect LEDs up to the GPIO pins of the Raspberry Pi. </a:t>
            </a:r>
          </a:p>
          <a:p>
            <a:r>
              <a:rPr lang="en-US" dirty="0"/>
              <a:t>The Raspberry Pi can only supply a small current (about 60mA). </a:t>
            </a:r>
          </a:p>
          <a:p>
            <a:r>
              <a:rPr lang="en-US" b="1" dirty="0"/>
              <a:t>The LEDs will want to draw more, and if allowed to they will burn out the Raspberry Pi. </a:t>
            </a:r>
          </a:p>
          <a:p>
            <a:r>
              <a:rPr lang="en-US" dirty="0"/>
              <a:t>Therefore putting the resistors in the circuit will ensure that only this small current will flow and the Pi will not be damaged.</a:t>
            </a:r>
          </a:p>
          <a:p>
            <a:r>
              <a:rPr lang="en-US" dirty="0"/>
              <a:t>Resistors are a way of limiting the amount of electricity going through a circuit; specifically, they limit the amount of ‘current’ that is allowed to flow. </a:t>
            </a:r>
          </a:p>
          <a:p>
            <a:r>
              <a:rPr lang="en-US" dirty="0"/>
              <a:t>Measures of resistance is called the Ohm (Ω), and the larger the resistance, the more it limits the current. </a:t>
            </a:r>
          </a:p>
          <a:p>
            <a:r>
              <a:rPr lang="en-US" dirty="0"/>
              <a:t>The value of a resistor is marked with </a:t>
            </a:r>
            <a:r>
              <a:rPr lang="en-US" dirty="0" err="1"/>
              <a:t>coloured</a:t>
            </a:r>
            <a:r>
              <a:rPr lang="en-US" dirty="0"/>
              <a:t> bands along the length of the resistor body.</a:t>
            </a:r>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Pins</a:t>
            </a:r>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p>
          <a:p>
            <a:r>
              <a:rPr lang="en-US" dirty="0"/>
              <a:t>It is a way the Raspberry Pi can control and monitor the outside world by being connected to electronic circuits. </a:t>
            </a:r>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Lights: Demo</a:t>
            </a:r>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p>
          <a:p>
            <a:r>
              <a:rPr lang="en-US" dirty="0"/>
              <a:t>Use the </a:t>
            </a:r>
            <a:r>
              <a:rPr lang="el-GR" dirty="0"/>
              <a:t>330Ω </a:t>
            </a:r>
            <a:r>
              <a:rPr lang="en-US" dirty="0"/>
              <a:t>Resistor</a:t>
            </a:r>
          </a:p>
          <a:p>
            <a:r>
              <a:rPr lang="en-US" b="1" dirty="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Walkthrough</a:t>
            </a:r>
          </a:p>
        </p:txBody>
      </p:sp>
      <p:sp>
        <p:nvSpPr>
          <p:cNvPr id="3" name="Content Placeholder 2"/>
          <p:cNvSpPr>
            <a:spLocks noGrp="1"/>
          </p:cNvSpPr>
          <p:nvPr>
            <p:ph idx="1"/>
          </p:nvPr>
        </p:nvSpPr>
        <p:spPr>
          <a:xfrm>
            <a:off x="838200" y="1825625"/>
            <a:ext cx="5016910" cy="4351338"/>
          </a:xfrm>
        </p:spPr>
        <p:txBody>
          <a:bodyPr/>
          <a:lstStyle/>
          <a:p>
            <a:r>
              <a:rPr lang="en-US" dirty="0"/>
              <a:t>Using Breadboard</a:t>
            </a:r>
          </a:p>
          <a:p>
            <a:r>
              <a:rPr lang="en-US" dirty="0"/>
              <a:t>Ground the </a:t>
            </a:r>
            <a:r>
              <a:rPr lang="el-GR" dirty="0"/>
              <a:t>330Ω </a:t>
            </a:r>
            <a:r>
              <a:rPr lang="en-US" dirty="0"/>
              <a:t>Resistor</a:t>
            </a:r>
          </a:p>
          <a:p>
            <a:r>
              <a:rPr lang="en-US" dirty="0"/>
              <a:t>Connect LED ‘anode’ to GPIO port 17</a:t>
            </a:r>
          </a:p>
          <a:p>
            <a:r>
              <a:rPr lang="en-US" dirty="0"/>
              <a:t>Connect LED ‘</a:t>
            </a:r>
            <a:r>
              <a:rPr lang="en-US" dirty="0" err="1"/>
              <a:t>catode</a:t>
            </a:r>
            <a:r>
              <a:rPr lang="en-US" dirty="0"/>
              <a:t>’ to </a:t>
            </a:r>
            <a:r>
              <a:rPr lang="el-GR" dirty="0"/>
              <a:t>330Ω </a:t>
            </a:r>
            <a:r>
              <a:rPr lang="en-US" dirty="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a:t>
            </a:r>
          </a:p>
        </p:txBody>
      </p:sp>
      <p:sp>
        <p:nvSpPr>
          <p:cNvPr id="3" name="Content Placeholder 2"/>
          <p:cNvSpPr>
            <a:spLocks noGrp="1"/>
          </p:cNvSpPr>
          <p:nvPr>
            <p:ph idx="1"/>
          </p:nvPr>
        </p:nvSpPr>
        <p:spPr>
          <a:xfrm>
            <a:off x="838200" y="1825625"/>
            <a:ext cx="4323735" cy="4351338"/>
          </a:xfrm>
        </p:spPr>
        <p:txBody>
          <a:bodyPr/>
          <a:lstStyle/>
          <a:p>
            <a:r>
              <a:rPr lang="en-US" dirty="0"/>
              <a:t>Open IDLE Python 3</a:t>
            </a:r>
          </a:p>
          <a:p>
            <a:r>
              <a:rPr lang="en-US" dirty="0"/>
              <a:t>Save led.py to Desktop</a:t>
            </a:r>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br>
              <a:rPr lang="en-US" sz="2800" dirty="0"/>
            </a:br>
            <a:r>
              <a:rPr lang="en-US" sz="2800" dirty="0"/>
              <a:t>import time</a:t>
            </a:r>
          </a:p>
          <a:p>
            <a:br>
              <a:rPr lang="en-US" sz="2800" dirty="0"/>
            </a:br>
            <a:r>
              <a:rPr lang="en-US" sz="2800" dirty="0" err="1"/>
              <a:t>GPIO.setmode</a:t>
            </a:r>
            <a:r>
              <a:rPr lang="en-US" sz="2800" dirty="0"/>
              <a:t>(GPIO.BCM)</a:t>
            </a:r>
            <a:br>
              <a:rPr lang="en-US" sz="2800" dirty="0"/>
            </a:br>
            <a:r>
              <a:rPr lang="en-US" sz="2800" dirty="0" err="1"/>
              <a:t>GPIO.setwarnings</a:t>
            </a:r>
            <a:r>
              <a:rPr lang="en-US" sz="2800" dirty="0"/>
              <a:t>(False)</a:t>
            </a:r>
            <a:br>
              <a:rPr lang="en-US" sz="2800" dirty="0"/>
            </a:br>
            <a:r>
              <a:rPr lang="en-US" sz="2800" dirty="0" err="1"/>
              <a:t>GPIO.setup</a:t>
            </a:r>
            <a:r>
              <a:rPr lang="en-US" sz="2800" dirty="0"/>
              <a:t>(17,GPIO.OUT)</a:t>
            </a:r>
            <a:br>
              <a:rPr lang="en-US" sz="2800" dirty="0"/>
            </a:br>
            <a:r>
              <a:rPr lang="en-US" sz="2800" dirty="0"/>
              <a:t>print "LED on"</a:t>
            </a:r>
            <a:br>
              <a:rPr lang="en-US" sz="2800" dirty="0"/>
            </a:br>
            <a:r>
              <a:rPr lang="en-US" sz="2800" dirty="0" err="1"/>
              <a:t>GPIO.output</a:t>
            </a:r>
            <a:r>
              <a:rPr lang="en-US" sz="2800" dirty="0"/>
              <a:t>(17,GPIO.HIGH)</a:t>
            </a:r>
            <a:br>
              <a:rPr lang="en-US" sz="2800" dirty="0"/>
            </a:br>
            <a:r>
              <a:rPr lang="en-US" sz="2800" dirty="0" err="1"/>
              <a:t>time.sleep</a:t>
            </a:r>
            <a:r>
              <a:rPr lang="en-US" sz="2800" dirty="0"/>
              <a:t>(1)</a:t>
            </a:r>
            <a:br>
              <a:rPr lang="en-US" sz="2800" dirty="0"/>
            </a:br>
            <a:r>
              <a:rPr lang="en-US" sz="2800" dirty="0"/>
              <a:t>print "LED off"</a:t>
            </a:r>
            <a:br>
              <a:rPr lang="en-US" sz="2800" dirty="0"/>
            </a:br>
            <a:r>
              <a:rPr lang="en-US" sz="2800" dirty="0" err="1"/>
              <a:t>GPIO.output</a:t>
            </a:r>
            <a:r>
              <a:rPr lang="en-US" sz="2800" dirty="0"/>
              <a:t>(17,GPIO.LOW)</a:t>
            </a:r>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extLst>
                    <a:ext uri="{9D8B030D-6E8A-4147-A177-3AD203B41FA5}">
                      <a16:colId xmlns:a16="http://schemas.microsoft.com/office/drawing/2014/main" val="20000"/>
                    </a:ext>
                  </a:extLst>
                </a:gridCol>
                <a:gridCol w="5638099">
                  <a:extLst>
                    <a:ext uri="{9D8B030D-6E8A-4147-A177-3AD203B41FA5}">
                      <a16:colId xmlns:a16="http://schemas.microsoft.com/office/drawing/2014/main" val="20001"/>
                    </a:ext>
                  </a:extLst>
                </a:gridCol>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4624">
                <a:tc>
                  <a:txBody>
                    <a:bodyPr/>
                    <a:lstStyle/>
                    <a:p>
                      <a:pPr algn="l"/>
                      <a:r>
                        <a:rPr lang="en-US" sz="1600" dirty="0" err="1">
                          <a:effectLst/>
                        </a:rPr>
                        <a:t>GPIO.setup</a:t>
                      </a:r>
                      <a:r>
                        <a:rPr lang="en-US" sz="1600" dirty="0">
                          <a:effectLst/>
                        </a:rPr>
                        <a:t>(17,GPIO.OUT)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4624">
                <a:tc>
                  <a:txBody>
                    <a:bodyPr/>
                    <a:lstStyle/>
                    <a:p>
                      <a:pPr algn="l"/>
                      <a:r>
                        <a:rPr lang="en-US" sz="1600" dirty="0" err="1">
                          <a:effectLst/>
                        </a:rPr>
                        <a:t>GPIO.output</a:t>
                      </a:r>
                      <a:r>
                        <a:rPr lang="en-US" sz="1600" dirty="0">
                          <a:effectLst/>
                        </a:rPr>
                        <a:t>(17,GPIO.HIGH)</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4772">
                <a:tc>
                  <a:txBody>
                    <a:bodyPr/>
                    <a:lstStyle/>
                    <a:p>
                      <a:pPr algn="l"/>
                      <a:r>
                        <a:rPr lang="en-US" sz="1600" dirty="0" err="1">
                          <a:effectLst/>
                        </a:rPr>
                        <a:t>GPIO.output</a:t>
                      </a:r>
                      <a:r>
                        <a:rPr lang="en-US" sz="1600" dirty="0">
                          <a:effectLst/>
                        </a:rPr>
                        <a:t>(17,GPIO.LOW)</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 LED - Exercise</a:t>
            </a:r>
          </a:p>
        </p:txBody>
      </p:sp>
      <p:sp>
        <p:nvSpPr>
          <p:cNvPr id="3" name="Content Placeholder 2"/>
          <p:cNvSpPr>
            <a:spLocks noGrp="1"/>
          </p:cNvSpPr>
          <p:nvPr>
            <p:ph idx="1"/>
          </p:nvPr>
        </p:nvSpPr>
        <p:spPr>
          <a:xfrm>
            <a:off x="838200" y="1825625"/>
            <a:ext cx="11117826" cy="4351338"/>
          </a:xfrm>
        </p:spPr>
        <p:txBody>
          <a:bodyPr/>
          <a:lstStyle/>
          <a:p>
            <a:r>
              <a:rPr lang="en-US" dirty="0"/>
              <a:t>Open IDLE Python 3</a:t>
            </a:r>
          </a:p>
          <a:p>
            <a:r>
              <a:rPr lang="en-US" dirty="0"/>
              <a:t>Save Flashing_LED.py</a:t>
            </a:r>
          </a:p>
          <a:p>
            <a:endParaRPr lang="en-US" dirty="0"/>
          </a:p>
          <a:p>
            <a:r>
              <a:rPr lang="en-US" dirty="0"/>
              <a:t>Can you make your LED Flash on/off every second?</a:t>
            </a:r>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On Multiple LED’s Exercise</a:t>
            </a:r>
          </a:p>
        </p:txBody>
      </p:sp>
      <p:sp>
        <p:nvSpPr>
          <p:cNvPr id="3" name="Content Placeholder 2"/>
          <p:cNvSpPr>
            <a:spLocks noGrp="1"/>
          </p:cNvSpPr>
          <p:nvPr>
            <p:ph idx="1"/>
          </p:nvPr>
        </p:nvSpPr>
        <p:spPr/>
        <p:txBody>
          <a:bodyPr/>
          <a:lstStyle/>
          <a:p>
            <a:r>
              <a:rPr lang="en-US" dirty="0"/>
              <a:t>Can you turn on three LED’s at once?</a:t>
            </a:r>
          </a:p>
          <a:p>
            <a:r>
              <a:rPr lang="en-US" dirty="0"/>
              <a:t>Can you make the color blue (hint red + yellow)?</a:t>
            </a:r>
          </a:p>
          <a:p>
            <a:r>
              <a:rPr lang="en-US" dirty="0"/>
              <a:t>Can you flash red, yellow, green in this order?</a:t>
            </a:r>
          </a:p>
        </p:txBody>
      </p:sp>
    </p:spTree>
    <p:extLst>
      <p:ext uri="{BB962C8B-B14F-4D97-AF65-F5344CB8AC3E}">
        <p14:creationId xmlns:p14="http://schemas.microsoft.com/office/powerpoint/2010/main" val="82264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raspberrypi.org/learning/physical-computing-with-python/images/led-gpio17.png"/>
          <p:cNvPicPr>
            <a:picLocks noChangeAspect="1" noChangeArrowheads="1"/>
          </p:cNvPicPr>
          <p:nvPr/>
        </p:nvPicPr>
        <p:blipFill rotWithShape="1">
          <a:blip r:embed="rId2">
            <a:extLst>
              <a:ext uri="{28A0092B-C50C-407E-A947-70E740481C1C}">
                <a14:useLocalDpi xmlns:a14="http://schemas.microsoft.com/office/drawing/2010/main" val="0"/>
              </a:ext>
            </a:extLst>
          </a:blip>
          <a:srcRect r="34470"/>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a:t>LED GPIOZero Library</a:t>
            </a:r>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GPIO Pin 17</a:t>
            </a:r>
          </a:p>
          <a:p>
            <a:r>
              <a:rPr lang="en-US" sz="1800" dirty="0"/>
              <a:t>Ground</a:t>
            </a:r>
          </a:p>
          <a:p>
            <a:r>
              <a:rPr lang="en-US" sz="1800" dirty="0"/>
              <a:t>Connect LED ‘</a:t>
            </a:r>
            <a:r>
              <a:rPr lang="en-US" sz="1800" dirty="0" err="1"/>
              <a:t>catode</a:t>
            </a:r>
            <a:r>
              <a:rPr lang="en-US" sz="1800" dirty="0"/>
              <a:t>’ to </a:t>
            </a:r>
            <a:r>
              <a:rPr lang="el-GR" sz="1800" dirty="0"/>
              <a:t>330Ω </a:t>
            </a:r>
            <a:r>
              <a:rPr lang="en-US" sz="1800" dirty="0"/>
              <a:t>Resistor which is grounded</a:t>
            </a:r>
          </a:p>
          <a:p>
            <a:endParaRPr lang="en-US" sz="1800" dirty="0"/>
          </a:p>
        </p:txBody>
      </p:sp>
    </p:spTree>
    <p:extLst>
      <p:ext uri="{BB962C8B-B14F-4D97-AF65-F5344CB8AC3E}">
        <p14:creationId xmlns:p14="http://schemas.microsoft.com/office/powerpoint/2010/main" val="20043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Tactile Button Review</a:t>
            </a:r>
          </a:p>
        </p:txBody>
      </p:sp>
      <p:sp>
        <p:nvSpPr>
          <p:cNvPr id="3" name="Content Placeholder 2"/>
          <p:cNvSpPr>
            <a:spLocks noGrp="1"/>
          </p:cNvSpPr>
          <p:nvPr>
            <p:ph idx="1"/>
          </p:nvPr>
        </p:nvSpPr>
        <p:spPr>
          <a:xfrm>
            <a:off x="838200" y="1825625"/>
            <a:ext cx="10515600" cy="1463985"/>
          </a:xfrm>
        </p:spPr>
        <p:txBody>
          <a:bodyPr>
            <a:normAutofit fontScale="77500" lnSpcReduction="20000"/>
          </a:bodyPr>
          <a:lstStyle/>
          <a:p>
            <a:r>
              <a:rPr lang="en-US" dirty="0"/>
              <a:t>You might expect the push switch to have just two connections, which are either open or closed. </a:t>
            </a:r>
          </a:p>
          <a:p>
            <a:r>
              <a:rPr lang="en-US" dirty="0"/>
              <a:t>While some of these tactile push switches do have just two connections, most have four. shows how these connections are arranged.</a:t>
            </a:r>
            <a:br>
              <a:rPr lang="en-US" dirty="0"/>
            </a:br>
            <a:endParaRPr lang="en-US" dirty="0"/>
          </a:p>
        </p:txBody>
      </p:sp>
      <p:pic>
        <p:nvPicPr>
          <p:cNvPr id="2050" name="Picture 2" descr="http://razzpisampler.oreilly.com/images/rpck_1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2" y="3609512"/>
            <a:ext cx="10710449" cy="28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r="14648"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dirty="0"/>
              <a:t>Button Demo: ‘Press Me’</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GPIO Pin 2</a:t>
            </a:r>
          </a:p>
          <a:p>
            <a:r>
              <a:rPr lang="en-US" sz="1800"/>
              <a:t>Ground</a:t>
            </a:r>
          </a:p>
          <a:p>
            <a:endParaRPr lang="en-US" sz="1800"/>
          </a:p>
          <a:p>
            <a:r>
              <a:rPr lang="en-US" sz="1800"/>
              <a:t>When you press the button python says: “Press Me”</a:t>
            </a:r>
          </a:p>
        </p:txBody>
      </p:sp>
    </p:spTree>
    <p:extLst>
      <p:ext uri="{BB962C8B-B14F-4D97-AF65-F5344CB8AC3E}">
        <p14:creationId xmlns:p14="http://schemas.microsoft.com/office/powerpoint/2010/main" val="293052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Light Switch with a Button: Demo</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b="1">
                <a:solidFill>
                  <a:schemeClr val="bg1"/>
                </a:solidFill>
              </a:rPr>
              <a:t>LED</a:t>
            </a:r>
          </a:p>
          <a:p>
            <a:r>
              <a:rPr lang="en-US" sz="2400">
                <a:solidFill>
                  <a:schemeClr val="bg1"/>
                </a:solidFill>
              </a:rPr>
              <a:t>Ground the </a:t>
            </a:r>
            <a:r>
              <a:rPr lang="el-GR" sz="2400">
                <a:solidFill>
                  <a:schemeClr val="bg1"/>
                </a:solidFill>
              </a:rPr>
              <a:t>330Ω </a:t>
            </a:r>
            <a:r>
              <a:rPr lang="en-US" sz="2400">
                <a:solidFill>
                  <a:schemeClr val="bg1"/>
                </a:solidFill>
              </a:rPr>
              <a:t>Resistor</a:t>
            </a:r>
          </a:p>
          <a:p>
            <a:r>
              <a:rPr lang="en-US" sz="2400">
                <a:solidFill>
                  <a:schemeClr val="bg1"/>
                </a:solidFill>
              </a:rPr>
              <a:t>Connect LED ‘anode’ to GPIO pin 17</a:t>
            </a:r>
          </a:p>
          <a:p>
            <a:r>
              <a:rPr lang="en-US" sz="2400">
                <a:solidFill>
                  <a:schemeClr val="bg1"/>
                </a:solidFill>
              </a:rPr>
              <a:t>Connect LED ‘catode’ to </a:t>
            </a:r>
            <a:r>
              <a:rPr lang="el-GR" sz="2400">
                <a:solidFill>
                  <a:schemeClr val="bg1"/>
                </a:solidFill>
              </a:rPr>
              <a:t>330Ω </a:t>
            </a:r>
            <a:r>
              <a:rPr lang="en-US" sz="2400">
                <a:solidFill>
                  <a:schemeClr val="bg1"/>
                </a:solidFill>
              </a:rPr>
              <a:t>Resistor which is grounded</a:t>
            </a:r>
          </a:p>
          <a:p>
            <a:endParaRPr lang="en-US" sz="2400">
              <a:solidFill>
                <a:schemeClr val="bg1"/>
              </a:solidFill>
            </a:endParaRPr>
          </a:p>
          <a:p>
            <a:r>
              <a:rPr lang="en-US" sz="2400" b="1">
                <a:solidFill>
                  <a:schemeClr val="bg1"/>
                </a:solidFill>
              </a:rPr>
              <a:t>Button</a:t>
            </a:r>
          </a:p>
          <a:p>
            <a:r>
              <a:rPr lang="en-US" sz="2400">
                <a:solidFill>
                  <a:schemeClr val="bg1"/>
                </a:solidFill>
              </a:rPr>
              <a:t>GPIO pin 2</a:t>
            </a:r>
          </a:p>
          <a:p>
            <a:r>
              <a:rPr lang="en-US" sz="2400">
                <a:solidFill>
                  <a:schemeClr val="bg1"/>
                </a:solidFill>
              </a:rPr>
              <a:t>Ground Button</a:t>
            </a:r>
          </a:p>
        </p:txBody>
      </p:sp>
    </p:spTree>
    <p:extLst>
      <p:ext uri="{BB962C8B-B14F-4D97-AF65-F5344CB8AC3E}">
        <p14:creationId xmlns:p14="http://schemas.microsoft.com/office/powerpoint/2010/main" val="22301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Overview Specs</a:t>
            </a:r>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br>
              <a:rPr lang="en-US" sz="2400" dirty="0"/>
            </a:br>
            <a:r>
              <a:rPr lang="en-US" sz="2400" b="1" dirty="0"/>
              <a:t>CPU:</a:t>
            </a:r>
            <a:r>
              <a:rPr lang="en-US" sz="2400" dirty="0"/>
              <a:t> 4× ARM Cortex-A53, 1.2GHz</a:t>
            </a:r>
            <a:br>
              <a:rPr lang="en-US" sz="2400" dirty="0"/>
            </a:br>
            <a:r>
              <a:rPr lang="en-US" sz="2400" b="1" dirty="0"/>
              <a:t>GPU:</a:t>
            </a:r>
            <a:r>
              <a:rPr lang="en-US" sz="2400" dirty="0"/>
              <a:t> Broadcom </a:t>
            </a:r>
            <a:r>
              <a:rPr lang="en-US" sz="2400" dirty="0" err="1"/>
              <a:t>VideoCore</a:t>
            </a:r>
            <a:r>
              <a:rPr lang="en-US" sz="2400" dirty="0"/>
              <a:t> IV</a:t>
            </a:r>
            <a:br>
              <a:rPr lang="en-US" sz="2400" dirty="0"/>
            </a:br>
            <a:r>
              <a:rPr lang="en-US" sz="2400" b="1" dirty="0"/>
              <a:t>RAM:</a:t>
            </a:r>
            <a:r>
              <a:rPr lang="en-US" sz="2400" dirty="0"/>
              <a:t> 1GB LPDDR2 (900 MHz)</a:t>
            </a:r>
            <a:br>
              <a:rPr lang="en-US" sz="2400" dirty="0"/>
            </a:br>
            <a:r>
              <a:rPr lang="en-US" sz="2400" b="1" dirty="0"/>
              <a:t>Networking:</a:t>
            </a:r>
            <a:r>
              <a:rPr lang="en-US" sz="2400" dirty="0"/>
              <a:t> 10/100 Ethernet, 2.4GHz 802.11n wireless</a:t>
            </a:r>
            <a:br>
              <a:rPr lang="en-US" sz="2400" dirty="0"/>
            </a:br>
            <a:r>
              <a:rPr lang="en-US" sz="2400" b="1" dirty="0"/>
              <a:t>Bluetooth:</a:t>
            </a:r>
            <a:r>
              <a:rPr lang="en-US" sz="2400" dirty="0"/>
              <a:t> Bluetooth 4.1 Classic, Bluetooth Low Energy</a:t>
            </a:r>
            <a:br>
              <a:rPr lang="en-US" sz="2400" dirty="0"/>
            </a:br>
            <a:r>
              <a:rPr lang="en-US" sz="2400" b="1" dirty="0"/>
              <a:t>Storage:</a:t>
            </a:r>
            <a:r>
              <a:rPr lang="en-US" sz="2400" dirty="0"/>
              <a:t> </a:t>
            </a:r>
            <a:r>
              <a:rPr lang="en-US" sz="2400" dirty="0" err="1"/>
              <a:t>microSD</a:t>
            </a:r>
            <a:br>
              <a:rPr lang="en-US" sz="2400" dirty="0"/>
            </a:br>
            <a:r>
              <a:rPr lang="en-US" sz="2400" b="1" dirty="0"/>
              <a:t>GPIO:</a:t>
            </a:r>
            <a:r>
              <a:rPr lang="en-US" sz="2400" dirty="0"/>
              <a:t> 40-pin header, populated</a:t>
            </a:r>
            <a:br>
              <a:rPr lang="en-US" sz="2400" dirty="0"/>
            </a:br>
            <a:r>
              <a:rPr lang="en-US" sz="2400" b="1" dirty="0"/>
              <a:t>Ports:</a:t>
            </a:r>
            <a:r>
              <a:rPr lang="en-US" sz="2400" dirty="0"/>
              <a:t> HDMI, 3.5mm analogue audio-video jack, 4× USB 2.0, Ethernet, Camera Serial Interface (CSI), Display Serial Interface (DSI)</a:t>
            </a:r>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Demo: </a:t>
            </a:r>
            <a:r>
              <a:rPr lang="en-US" dirty="0" err="1"/>
              <a:t>GPIOZero</a:t>
            </a:r>
            <a:r>
              <a:rPr lang="en-US" dirty="0"/>
              <a:t>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a:t>Button</a:t>
            </a:r>
          </a:p>
          <a:p>
            <a:r>
              <a:rPr lang="en-US" sz="2000"/>
              <a:t>GPIO pin 2</a:t>
            </a:r>
          </a:p>
          <a:p>
            <a:r>
              <a:rPr lang="en-US" sz="2000"/>
              <a:t>Ground Button</a:t>
            </a:r>
          </a:p>
          <a:p>
            <a:r>
              <a:rPr lang="en-US" sz="2000"/>
              <a:t>Using GPIOZero Library</a:t>
            </a:r>
          </a:p>
          <a:p>
            <a:endParaRPr lang="en-US" sz="2000"/>
          </a:p>
        </p:txBody>
      </p:sp>
    </p:spTree>
    <p:extLst>
      <p:ext uri="{BB962C8B-B14F-4D97-AF65-F5344CB8AC3E}">
        <p14:creationId xmlns:p14="http://schemas.microsoft.com/office/powerpoint/2010/main" val="40798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humbs2.picclick.com/d/w1600/pict/110946607173_/10pcs-5V-Active-Buzzer-Speaker-Continous-Beep-for.jpg"/>
          <p:cNvPicPr>
            <a:picLocks noChangeAspect="1" noChangeArrowheads="1"/>
          </p:cNvPicPr>
          <p:nvPr/>
        </p:nvPicPr>
        <p:blipFill rotWithShape="1">
          <a:blip r:embed="rId2">
            <a:extLst>
              <a:ext uri="{28A0092B-C50C-407E-A947-70E740481C1C}">
                <a14:useLocalDpi xmlns:a14="http://schemas.microsoft.com/office/drawing/2010/main" val="0"/>
              </a:ext>
            </a:extLst>
          </a:blip>
          <a:srcRect r="-2" b="9199"/>
          <a:stretch/>
        </p:blipFill>
        <p:spPr bwMode="auto">
          <a:xfrm>
            <a:off x="5719156" y="10"/>
            <a:ext cx="64728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452613" cy="1676603"/>
          </a:xfrm>
        </p:spPr>
        <p:txBody>
          <a:bodyPr>
            <a:normAutofit/>
          </a:bodyPr>
          <a:lstStyle/>
          <a:p>
            <a:r>
              <a:rPr lang="en-US" dirty="0"/>
              <a:t>Buzzer Overview</a:t>
            </a:r>
          </a:p>
        </p:txBody>
      </p:sp>
      <p:sp>
        <p:nvSpPr>
          <p:cNvPr id="3" name="Content Placeholder 2"/>
          <p:cNvSpPr>
            <a:spLocks noGrp="1"/>
          </p:cNvSpPr>
          <p:nvPr>
            <p:ph idx="1"/>
          </p:nvPr>
        </p:nvSpPr>
        <p:spPr>
          <a:xfrm>
            <a:off x="366298" y="2421774"/>
            <a:ext cx="5735244" cy="3785419"/>
          </a:xfrm>
        </p:spPr>
        <p:txBody>
          <a:bodyPr>
            <a:normAutofit/>
          </a:bodyPr>
          <a:lstStyle/>
          <a:p>
            <a:pPr marL="457200" lvl="1" indent="0">
              <a:lnSpc>
                <a:spcPct val="80000"/>
              </a:lnSpc>
              <a:buNone/>
            </a:pPr>
            <a:r>
              <a:rPr lang="en-US" b="1" dirty="0"/>
              <a:t>Passive Buzzers</a:t>
            </a:r>
          </a:p>
          <a:p>
            <a:pPr lvl="2">
              <a:lnSpc>
                <a:spcPct val="80000"/>
              </a:lnSpc>
            </a:pPr>
            <a:r>
              <a:rPr lang="en-US" sz="2400" dirty="0"/>
              <a:t>emits a tone when a voltage is applied across it. </a:t>
            </a:r>
          </a:p>
          <a:p>
            <a:pPr lvl="2">
              <a:lnSpc>
                <a:spcPct val="80000"/>
              </a:lnSpc>
            </a:pPr>
            <a:r>
              <a:rPr lang="en-US" sz="2400" dirty="0"/>
              <a:t>requires a specific signal to generate a variety of tones</a:t>
            </a:r>
          </a:p>
          <a:p>
            <a:pPr marL="457200" lvl="1" indent="0">
              <a:lnSpc>
                <a:spcPct val="80000"/>
              </a:lnSpc>
              <a:buNone/>
            </a:pPr>
            <a:r>
              <a:rPr lang="en-US" b="1" dirty="0"/>
              <a:t>Active Buzzers</a:t>
            </a:r>
          </a:p>
          <a:p>
            <a:pPr lvl="2">
              <a:lnSpc>
                <a:spcPct val="80000"/>
              </a:lnSpc>
            </a:pPr>
            <a:r>
              <a:rPr lang="en-US" sz="2400" dirty="0"/>
              <a:t>are a lot simpler to use</a:t>
            </a:r>
          </a:p>
          <a:p>
            <a:pPr lvl="2">
              <a:lnSpc>
                <a:spcPct val="80000"/>
              </a:lnSpc>
            </a:pPr>
            <a:r>
              <a:rPr lang="en-US" sz="2400" dirty="0"/>
              <a:t>can be connected just like a LED</a:t>
            </a:r>
          </a:p>
          <a:p>
            <a:pPr lvl="1">
              <a:lnSpc>
                <a:spcPct val="80000"/>
              </a:lnSpc>
            </a:pPr>
            <a:endParaRPr lang="en-US" dirty="0"/>
          </a:p>
        </p:txBody>
      </p:sp>
    </p:spTree>
    <p:extLst>
      <p:ext uri="{BB962C8B-B14F-4D97-AF65-F5344CB8AC3E}">
        <p14:creationId xmlns:p14="http://schemas.microsoft.com/office/powerpoint/2010/main" val="61512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124" name="Picture 4" descr="buzzer"/>
          <p:cNvPicPr>
            <a:picLocks noChangeAspect="1" noChangeArrowheads="1"/>
          </p:cNvPicPr>
          <p:nvPr/>
        </p:nvPicPr>
        <p:blipFill rotWithShape="1">
          <a:blip r:embed="rId2">
            <a:extLst>
              <a:ext uri="{28A0092B-C50C-407E-A947-70E740481C1C}">
                <a14:useLocalDpi xmlns:a14="http://schemas.microsoft.com/office/drawing/2010/main" val="0"/>
              </a:ext>
            </a:extLst>
          </a:blip>
          <a:srcRect t="5743" r="2" b="2874"/>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Buzzer Exercise</a:t>
            </a:r>
          </a:p>
        </p:txBody>
      </p:sp>
      <p:sp>
        <p:nvSpPr>
          <p:cNvPr id="3" name="Content Placeholder 2"/>
          <p:cNvSpPr>
            <a:spLocks noGrp="1"/>
          </p:cNvSpPr>
          <p:nvPr>
            <p:ph idx="1"/>
          </p:nvPr>
        </p:nvSpPr>
        <p:spPr>
          <a:xfrm>
            <a:off x="648931" y="2438401"/>
            <a:ext cx="3667036" cy="3779520"/>
          </a:xfrm>
        </p:spPr>
        <p:txBody>
          <a:bodyPr>
            <a:normAutofit/>
          </a:bodyPr>
          <a:lstStyle/>
          <a:p>
            <a:r>
              <a:rPr lang="en-US" sz="1800" b="1" dirty="0">
                <a:solidFill>
                  <a:schemeClr val="bg1"/>
                </a:solidFill>
              </a:rPr>
              <a:t>Buzzer</a:t>
            </a:r>
          </a:p>
          <a:p>
            <a:r>
              <a:rPr lang="en-US" sz="1800" dirty="0">
                <a:solidFill>
                  <a:schemeClr val="bg1"/>
                </a:solidFill>
              </a:rPr>
              <a:t>GPIO pin 17</a:t>
            </a:r>
          </a:p>
          <a:p>
            <a:r>
              <a:rPr lang="en-US" sz="1800" dirty="0">
                <a:solidFill>
                  <a:schemeClr val="bg1"/>
                </a:solidFill>
              </a:rPr>
              <a:t>GPIO pin Ground</a:t>
            </a:r>
          </a:p>
          <a:p>
            <a:r>
              <a:rPr lang="en-US" altLang="ja-JP" sz="1800" i="1" dirty="0">
                <a:solidFill>
                  <a:schemeClr val="bg1"/>
                </a:solidFill>
              </a:rPr>
              <a:t>Hint</a:t>
            </a:r>
            <a:r>
              <a:rPr lang="ja-JP" altLang="en-US" sz="1800" i="1" dirty="0">
                <a:solidFill>
                  <a:schemeClr val="bg1"/>
                </a:solidFill>
              </a:rPr>
              <a:t> </a:t>
            </a:r>
            <a:r>
              <a:rPr lang="en-US" altLang="ja-JP" sz="1800" i="1" dirty="0">
                <a:solidFill>
                  <a:schemeClr val="bg1"/>
                </a:solidFill>
              </a:rPr>
              <a:t>no</a:t>
            </a:r>
            <a:r>
              <a:rPr lang="ja-JP" altLang="en-US" sz="1800" i="1" dirty="0">
                <a:solidFill>
                  <a:schemeClr val="bg1"/>
                </a:solidFill>
              </a:rPr>
              <a:t> </a:t>
            </a:r>
            <a:r>
              <a:rPr lang="en-US" altLang="ja-JP" sz="1800" i="1" dirty="0">
                <a:solidFill>
                  <a:schemeClr val="bg1"/>
                </a:solidFill>
              </a:rPr>
              <a:t>need</a:t>
            </a:r>
            <a:r>
              <a:rPr lang="ja-JP" altLang="en-US" sz="1800" i="1" dirty="0">
                <a:solidFill>
                  <a:schemeClr val="bg1"/>
                </a:solidFill>
              </a:rPr>
              <a:t> </a:t>
            </a:r>
            <a:r>
              <a:rPr lang="en-US" altLang="ja-JP" sz="1800" i="1" dirty="0">
                <a:solidFill>
                  <a:schemeClr val="bg1"/>
                </a:solidFill>
              </a:rPr>
              <a:t>for</a:t>
            </a:r>
            <a:r>
              <a:rPr lang="ja-JP" altLang="en-US" sz="1800" i="1" dirty="0">
                <a:solidFill>
                  <a:schemeClr val="bg1"/>
                </a:solidFill>
              </a:rPr>
              <a:t> </a:t>
            </a:r>
            <a:r>
              <a:rPr lang="en-US" altLang="ja-JP" sz="1800" i="1" dirty="0">
                <a:solidFill>
                  <a:schemeClr val="bg1"/>
                </a:solidFill>
              </a:rPr>
              <a:t>resistors</a:t>
            </a:r>
          </a:p>
          <a:p>
            <a:endParaRPr lang="en-US" sz="1800" i="1" dirty="0">
              <a:solidFill>
                <a:schemeClr val="bg1"/>
              </a:solidFill>
            </a:endParaRPr>
          </a:p>
          <a:p>
            <a:r>
              <a:rPr lang="en-US" sz="1800" i="1" dirty="0">
                <a:solidFill>
                  <a:schemeClr val="bg1"/>
                </a:solidFill>
              </a:rPr>
              <a:t>Can you make your buzzer make buzz?</a:t>
            </a:r>
          </a:p>
        </p:txBody>
      </p:sp>
    </p:spTree>
    <p:extLst>
      <p:ext uri="{BB962C8B-B14F-4D97-AF65-F5344CB8AC3E}">
        <p14:creationId xmlns:p14="http://schemas.microsoft.com/office/powerpoint/2010/main" val="358987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fontScale="90000"/>
          </a:bodyPr>
          <a:lstStyle/>
          <a:p>
            <a:r>
              <a:rPr lang="en-US" dirty="0"/>
              <a:t>Demo: </a:t>
            </a:r>
            <a:r>
              <a:rPr lang="en-US" dirty="0" err="1"/>
              <a:t>GPIOZero</a:t>
            </a:r>
            <a:r>
              <a:rPr lang="en-US" dirty="0"/>
              <a:t> Buzzer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dirty="0"/>
              <a:t>Button</a:t>
            </a:r>
          </a:p>
          <a:p>
            <a:r>
              <a:rPr lang="en-US" sz="2000" dirty="0"/>
              <a:t>GPIO pin 17</a:t>
            </a:r>
          </a:p>
          <a:p>
            <a:r>
              <a:rPr lang="en-US" sz="2000" dirty="0"/>
              <a:t>Ground Button</a:t>
            </a:r>
          </a:p>
          <a:p>
            <a:r>
              <a:rPr lang="en-US" sz="2000" dirty="0"/>
              <a:t>Using </a:t>
            </a:r>
            <a:r>
              <a:rPr lang="en-US" sz="2000" dirty="0" err="1"/>
              <a:t>GPIOZero</a:t>
            </a:r>
            <a:r>
              <a:rPr lang="en-US" sz="2000" dirty="0"/>
              <a:t> Library</a:t>
            </a:r>
          </a:p>
          <a:p>
            <a:endParaRPr lang="en-US" sz="2000" dirty="0"/>
          </a:p>
        </p:txBody>
      </p:sp>
    </p:spTree>
    <p:extLst>
      <p:ext uri="{BB962C8B-B14F-4D97-AF65-F5344CB8AC3E}">
        <p14:creationId xmlns:p14="http://schemas.microsoft.com/office/powerpoint/2010/main" val="7067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https://www.raspberrypi.org/learning/python-quick-reaction-game/images/quick-reaction-circuit.png"/>
          <p:cNvPicPr>
            <a:picLocks noChangeAspect="1"/>
          </p:cNvPicPr>
          <p:nvPr/>
        </p:nvPicPr>
        <p:blipFill rotWithShape="1">
          <a:blip r:embed="rId2">
            <a:extLst>
              <a:ext uri="{28A0092B-C50C-407E-A947-70E740481C1C}">
                <a14:useLocalDpi xmlns:a14="http://schemas.microsoft.com/office/drawing/2010/main" val="0"/>
              </a:ext>
            </a:extLst>
          </a:blip>
          <a:srcRect t="3622" r="-2" b="3009"/>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Reaction Game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200899781"/>
              </p:ext>
            </p:extLst>
          </p:nvPr>
        </p:nvGraphicFramePr>
        <p:xfrm>
          <a:off x="649288" y="2841520"/>
          <a:ext cx="3023060" cy="1309912"/>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dirty="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dirty="0">
                          <a:effectLst/>
                        </a:rPr>
                        <a:t>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bl>
          </a:graphicData>
        </a:graphic>
      </p:graphicFrame>
    </p:spTree>
    <p:extLst>
      <p:ext uri="{BB962C8B-B14F-4D97-AF65-F5344CB8AC3E}">
        <p14:creationId xmlns:p14="http://schemas.microsoft.com/office/powerpoint/2010/main" val="4113172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Drone Car Part Overview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006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Console App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1616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Left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0919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Right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1900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70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Hardware</a:t>
            </a:r>
          </a:p>
        </p:txBody>
      </p:sp>
      <p:sp>
        <p:nvSpPr>
          <p:cNvPr id="3" name="Content Placeholder 2"/>
          <p:cNvSpPr>
            <a:spLocks noGrp="1"/>
          </p:cNvSpPr>
          <p:nvPr>
            <p:ph idx="1"/>
          </p:nvPr>
        </p:nvSpPr>
        <p:spPr>
          <a:xfrm>
            <a:off x="838200" y="1825625"/>
            <a:ext cx="5208725" cy="4351338"/>
          </a:xfrm>
        </p:spPr>
        <p:txBody>
          <a:bodyPr/>
          <a:lstStyle/>
          <a:p>
            <a:r>
              <a:rPr lang="en-US" dirty="0"/>
              <a:t>Broadcom BCM43438 chip provides 2.4GHz 802.11n wireless LAN, Bluetooth Low Energy, and Bluetooth 4.1 Classic radio support</a:t>
            </a:r>
          </a:p>
          <a:p>
            <a:r>
              <a:rPr lang="en-US" dirty="0"/>
              <a:t>Antenna built on to board</a:t>
            </a:r>
          </a:p>
          <a:p>
            <a:r>
              <a:rPr lang="en-US" dirty="0"/>
              <a:t>No need for external antenna</a:t>
            </a:r>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in Reverse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3329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Left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94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880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Spinning Left/Spinning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892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Camera in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7557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Web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317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370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WebServer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62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NPM, Bower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8743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Flak Web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77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a:t>
            </a:r>
            <a:r>
              <a:rPr lang="en-US" dirty="0"/>
              <a:t> – System on Chip</a:t>
            </a:r>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p>
          <a:p>
            <a:r>
              <a:rPr lang="en-US" dirty="0"/>
              <a:t>4 ARM Cortex-A53 Processing Cores</a:t>
            </a:r>
          </a:p>
          <a:p>
            <a:r>
              <a:rPr lang="en-US" dirty="0"/>
              <a:t>Each Core 1.2GHz</a:t>
            </a:r>
          </a:p>
          <a:p>
            <a:r>
              <a:rPr lang="en-US" dirty="0"/>
              <a:t>32kB Level 1 Cache</a:t>
            </a:r>
          </a:p>
          <a:p>
            <a:r>
              <a:rPr lang="en-US" dirty="0"/>
              <a:t>512 kB Level 2 Cache</a:t>
            </a:r>
          </a:p>
          <a:p>
            <a:r>
              <a:rPr lang="en-US" dirty="0" err="1"/>
              <a:t>VideoCore</a:t>
            </a:r>
            <a:r>
              <a:rPr lang="en-US" dirty="0"/>
              <a:t> IV Graphics Processor</a:t>
            </a:r>
          </a:p>
          <a:p>
            <a:pPr lvl="1"/>
            <a:r>
              <a:rPr lang="en-US" dirty="0"/>
              <a:t>(supports 4K)</a:t>
            </a:r>
          </a:p>
          <a:p>
            <a:r>
              <a:rPr lang="en-US" dirty="0"/>
              <a:t>1 GB LPDDR2 Memory on rear of board</a:t>
            </a:r>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Mobile Application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2861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up web services to Motors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2235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GPIO diagram"/>
          <p:cNvPicPr>
            <a:picLocks noChangeAspect="1"/>
          </p:cNvPicPr>
          <p:nvPr/>
        </p:nvPicPr>
        <p:blipFill rotWithShape="1">
          <a:blip r:embed="rId2">
            <a:extLst>
              <a:ext uri="{28A0092B-C50C-407E-A947-70E740481C1C}">
                <a14:useLocalDpi xmlns:a14="http://schemas.microsoft.com/office/drawing/2010/main" val="0"/>
              </a:ext>
            </a:extLst>
          </a:blip>
          <a:srcRect t="2450" r="-2" b="4182"/>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Traffic Lights</a:t>
            </a:r>
            <a:br>
              <a:rPr lang="en-US" dirty="0"/>
            </a:br>
            <a:r>
              <a:rPr lang="en-US" dirty="0"/>
              <a:t>Exercise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207410"/>
              </p:ext>
            </p:extLst>
          </p:nvPr>
        </p:nvGraphicFramePr>
        <p:xfrm>
          <a:off x="649288" y="2841520"/>
          <a:ext cx="3023060" cy="1964868"/>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21</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a:effectLst/>
                        </a:rPr>
                        <a:t>Red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25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a:effectLst/>
                        </a:rPr>
                        <a:t>Amber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8</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r h="307293">
                <a:tc>
                  <a:txBody>
                    <a:bodyPr/>
                    <a:lstStyle/>
                    <a:p>
                      <a:r>
                        <a:rPr lang="en-US" sz="2000">
                          <a:effectLst/>
                        </a:rPr>
                        <a:t>Green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7</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9935102"/>
                  </a:ext>
                </a:extLst>
              </a:tr>
              <a:tr h="307293">
                <a:tc>
                  <a:txBody>
                    <a:bodyPr/>
                    <a:lstStyle/>
                    <a:p>
                      <a:r>
                        <a:rPr lang="en-US" sz="2000">
                          <a:effectLst/>
                        </a:rPr>
                        <a:t>Buzzer</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4752669"/>
                  </a:ext>
                </a:extLst>
              </a:tr>
            </a:tbl>
          </a:graphicData>
        </a:graphic>
      </p:graphicFrame>
      <p:sp>
        <p:nvSpPr>
          <p:cNvPr id="5" name="Rectangle 3"/>
          <p:cNvSpPr>
            <a:spLocks noChangeArrowheads="1"/>
          </p:cNvSpPr>
          <p:nvPr/>
        </p:nvSpPr>
        <p:spPr bwMode="auto">
          <a:xfrm>
            <a:off x="0" y="-323165"/>
            <a:ext cx="64172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22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(General Purpose Input/Output)</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40 GPIO Pins </a:t>
            </a:r>
          </a:p>
          <a:p>
            <a:r>
              <a:rPr lang="en-US" dirty="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extLst>
                    <a:ext uri="{9D8B030D-6E8A-4147-A177-3AD203B41FA5}">
                      <a16:colId xmlns:a16="http://schemas.microsoft.com/office/drawing/2014/main" val="20000"/>
                    </a:ext>
                  </a:extLst>
                </a:gridCol>
                <a:gridCol w="1575919">
                  <a:extLst>
                    <a:ext uri="{9D8B030D-6E8A-4147-A177-3AD203B41FA5}">
                      <a16:colId xmlns:a16="http://schemas.microsoft.com/office/drawing/2014/main" val="20001"/>
                    </a:ext>
                  </a:extLst>
                </a:gridCol>
                <a:gridCol w="1575919">
                  <a:extLst>
                    <a:ext uri="{9D8B030D-6E8A-4147-A177-3AD203B41FA5}">
                      <a16:colId xmlns:a16="http://schemas.microsoft.com/office/drawing/2014/main" val="20002"/>
                    </a:ext>
                  </a:extLst>
                </a:gridCol>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USB chip</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 USB Channels</a:t>
            </a:r>
          </a:p>
          <a:p>
            <a:r>
              <a:rPr lang="en-US" dirty="0"/>
              <a:t>SMSC chips to </a:t>
            </a:r>
            <a:r>
              <a:rPr lang="en-US" dirty="0" err="1"/>
              <a:t>SoC</a:t>
            </a:r>
            <a:r>
              <a:rPr lang="en-US" dirty="0"/>
              <a:t> via single USB Channel</a:t>
            </a:r>
          </a:p>
          <a:p>
            <a:r>
              <a:rPr lang="en-US" dirty="0"/>
              <a:t>Acts as USB-to-Ethernet Adapter</a:t>
            </a:r>
          </a:p>
          <a:p>
            <a:r>
              <a:rPr lang="en-US" dirty="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
            </a:r>
          </a:p>
        </p:txBody>
      </p:sp>
      <p:sp>
        <p:nvSpPr>
          <p:cNvPr id="3" name="Content Placeholder 2"/>
          <p:cNvSpPr>
            <a:spLocks noGrp="1"/>
          </p:cNvSpPr>
          <p:nvPr>
            <p:ph idx="1"/>
          </p:nvPr>
        </p:nvSpPr>
        <p:spPr/>
        <p:txBody>
          <a:bodyPr>
            <a:normAutofit lnSpcReduction="10000"/>
          </a:bodyPr>
          <a:lstStyle/>
          <a:p>
            <a:r>
              <a:rPr lang="en-US" dirty="0"/>
              <a:t>Download </a:t>
            </a:r>
            <a:r>
              <a:rPr lang="en-US" dirty="0" err="1"/>
              <a:t>Raspbian</a:t>
            </a:r>
            <a:r>
              <a:rPr lang="en-US" dirty="0"/>
              <a:t> OS .zip folder</a:t>
            </a:r>
          </a:p>
          <a:p>
            <a:pPr lvl="1"/>
            <a:r>
              <a:rPr lang="en-US" dirty="0">
                <a:hlinkClick r:id="rId2"/>
              </a:rPr>
              <a:t>https://www.raspberrypi.org/downloads/raspbian/</a:t>
            </a:r>
            <a:endParaRPr lang="en-US" dirty="0"/>
          </a:p>
          <a:p>
            <a:r>
              <a:rPr lang="en-US" dirty="0"/>
              <a:t>Download SD Card Writer for </a:t>
            </a:r>
            <a:r>
              <a:rPr lang="en-US" dirty="0" err="1"/>
              <a:t>Raspbian</a:t>
            </a:r>
            <a:r>
              <a:rPr lang="en-US" dirty="0"/>
              <a:t> OS</a:t>
            </a:r>
          </a:p>
          <a:p>
            <a:pPr lvl="1"/>
            <a:r>
              <a:rPr lang="en-US" dirty="0">
                <a:hlinkClick r:id="rId3"/>
              </a:rPr>
              <a:t>https://sourceforge.net/projects/win32diskimager/</a:t>
            </a:r>
            <a:r>
              <a:rPr lang="en-US" dirty="0"/>
              <a:t> </a:t>
            </a:r>
          </a:p>
          <a:p>
            <a:r>
              <a:rPr lang="en-US" dirty="0"/>
              <a:t>Download VNC Viewer</a:t>
            </a:r>
          </a:p>
          <a:p>
            <a:pPr lvl="1"/>
            <a:r>
              <a:rPr lang="en-US" dirty="0">
                <a:hlinkClick r:id="rId4"/>
              </a:rPr>
              <a:t>https://www.realvnc.com/download/viewer/</a:t>
            </a:r>
            <a:endParaRPr lang="en-US" dirty="0"/>
          </a:p>
          <a:p>
            <a:r>
              <a:rPr lang="en-US" dirty="0"/>
              <a:t>Download SSH Client</a:t>
            </a:r>
          </a:p>
          <a:p>
            <a:pPr lvl="1"/>
            <a:r>
              <a:rPr lang="en-US" dirty="0"/>
              <a:t>Putty/</a:t>
            </a:r>
            <a:r>
              <a:rPr lang="en-US" dirty="0" err="1"/>
              <a:t>Git</a:t>
            </a:r>
            <a:r>
              <a:rPr lang="en-US" dirty="0"/>
              <a:t>/</a:t>
            </a:r>
            <a:r>
              <a:rPr lang="en-US" dirty="0" err="1"/>
              <a:t>Cmdr</a:t>
            </a:r>
            <a:endParaRPr lang="en-US" dirty="0"/>
          </a:p>
          <a:p>
            <a:r>
              <a:rPr lang="en-US" dirty="0"/>
              <a:t>Download </a:t>
            </a:r>
            <a:r>
              <a:rPr lang="en-US" dirty="0" err="1"/>
              <a:t>Git</a:t>
            </a:r>
            <a:r>
              <a:rPr lang="en-US" dirty="0"/>
              <a:t> for Laptop</a:t>
            </a:r>
          </a:p>
          <a:p>
            <a:pPr lvl="1"/>
            <a:r>
              <a:rPr lang="en-US" dirty="0">
                <a:hlinkClick r:id="rId5"/>
              </a:rPr>
              <a:t>https://git-scm.com/download/win</a:t>
            </a:r>
            <a:r>
              <a:rPr lang="en-US" dirty="0"/>
              <a:t> </a:t>
            </a:r>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Raspbian</a:t>
            </a:r>
            <a:r>
              <a:rPr lang="en-US" dirty="0"/>
              <a:t> OS</a:t>
            </a:r>
          </a:p>
        </p:txBody>
      </p:sp>
      <p:sp>
        <p:nvSpPr>
          <p:cNvPr id="3" name="Content Placeholder 2"/>
          <p:cNvSpPr>
            <a:spLocks noGrp="1"/>
          </p:cNvSpPr>
          <p:nvPr>
            <p:ph idx="1"/>
          </p:nvPr>
        </p:nvSpPr>
        <p:spPr/>
        <p:txBody>
          <a:bodyPr/>
          <a:lstStyle/>
          <a:p>
            <a:r>
              <a:rPr lang="en-US" dirty="0"/>
              <a:t>Put SD card into Laptop</a:t>
            </a:r>
          </a:p>
          <a:p>
            <a:r>
              <a:rPr lang="en-US" dirty="0"/>
              <a:t>Use Win32DiskImager </a:t>
            </a:r>
          </a:p>
          <a:p>
            <a:r>
              <a:rPr lang="en-US" dirty="0"/>
              <a:t>Write </a:t>
            </a:r>
            <a:r>
              <a:rPr lang="en-US" dirty="0" err="1"/>
              <a:t>Raspbian</a:t>
            </a:r>
            <a:r>
              <a:rPr lang="en-US" dirty="0"/>
              <a:t> OS to SD Card</a:t>
            </a:r>
          </a:p>
          <a:p>
            <a:r>
              <a:rPr lang="en-US" dirty="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1133</Words>
  <Application>Microsoft Office PowerPoint</Application>
  <PresentationFormat>Widescreen</PresentationFormat>
  <Paragraphs>242</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游ゴシック</vt:lpstr>
      <vt:lpstr>Arial</vt:lpstr>
      <vt:lpstr>Calibri</vt:lpstr>
      <vt:lpstr>Calibri Light</vt: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 Demo</vt:lpstr>
      <vt:lpstr>LED Walkthrough</vt:lpstr>
      <vt:lpstr>Python: Code </vt:lpstr>
      <vt:lpstr>PowerPoint Presentation</vt:lpstr>
      <vt:lpstr>Flashing LED - Exercise</vt:lpstr>
      <vt:lpstr>Turn On Multiple LED’s Exercise</vt:lpstr>
      <vt:lpstr>LED GPIOZero Library</vt:lpstr>
      <vt:lpstr>Tactile Button Review</vt:lpstr>
      <vt:lpstr>Button Demo: ‘Press Me’</vt:lpstr>
      <vt:lpstr>Light Switch with a Button: Demo</vt:lpstr>
      <vt:lpstr>Demo: GPIOZero Library</vt:lpstr>
      <vt:lpstr>Buzzer Overview</vt:lpstr>
      <vt:lpstr>Buzzer Exercise</vt:lpstr>
      <vt:lpstr>Demo: GPIOZero Buzzer Library</vt:lpstr>
      <vt:lpstr>Reaction Game</vt:lpstr>
      <vt:lpstr>Drone Car Part Overview</vt:lpstr>
      <vt:lpstr>Keyboard Console App</vt:lpstr>
      <vt:lpstr>Setting up Left Wheel with Rp3</vt:lpstr>
      <vt:lpstr>Setting up Right Wheel with Rp3</vt:lpstr>
      <vt:lpstr>Going Forward</vt:lpstr>
      <vt:lpstr>Going in Reverse</vt:lpstr>
      <vt:lpstr>Turning Left</vt:lpstr>
      <vt:lpstr>Turning Right</vt:lpstr>
      <vt:lpstr>Spinning Left/Spinning Right</vt:lpstr>
      <vt:lpstr>Installing Camera in Rp3</vt:lpstr>
      <vt:lpstr>Standard Web Camera</vt:lpstr>
      <vt:lpstr>Raspberry Pi 3 Camera</vt:lpstr>
      <vt:lpstr>Installing WebServer</vt:lpstr>
      <vt:lpstr>Installing NPM, Bower</vt:lpstr>
      <vt:lpstr>Installing Flak Web Server</vt:lpstr>
      <vt:lpstr>Coding Mobile Application</vt:lpstr>
      <vt:lpstr>Wiring up web services to Motors</vt:lpstr>
      <vt:lpstr>Traffic Lights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Michael Luckenbill</cp:lastModifiedBy>
  <cp:revision>223</cp:revision>
  <dcterms:created xsi:type="dcterms:W3CDTF">2017-02-22T02:07:39Z</dcterms:created>
  <dcterms:modified xsi:type="dcterms:W3CDTF">2017-02-24T04:28:08Z</dcterms:modified>
</cp:coreProperties>
</file>