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87" r:id="rId5"/>
    <p:sldId id="288" r:id="rId6"/>
    <p:sldId id="289" r:id="rId7"/>
    <p:sldId id="290" r:id="rId8"/>
    <p:sldId id="260" r:id="rId9"/>
    <p:sldId id="291" r:id="rId10"/>
    <p:sldId id="292" r:id="rId11"/>
    <p:sldId id="293" r:id="rId12"/>
    <p:sldId id="294" r:id="rId13"/>
    <p:sldId id="296" r:id="rId14"/>
    <p:sldId id="295" r:id="rId15"/>
    <p:sldId id="261" r:id="rId16"/>
    <p:sldId id="262" r:id="rId17"/>
    <p:sldId id="268" r:id="rId18"/>
    <p:sldId id="297" r:id="rId19"/>
    <p:sldId id="298" r:id="rId20"/>
    <p:sldId id="299" r:id="rId21"/>
    <p:sldId id="300" r:id="rId22"/>
    <p:sldId id="301" r:id="rId23"/>
    <p:sldId id="302" r:id="rId24"/>
    <p:sldId id="303" r:id="rId25"/>
    <p:sldId id="304" r:id="rId26"/>
    <p:sldId id="309" r:id="rId27"/>
    <p:sldId id="305" r:id="rId28"/>
    <p:sldId id="265" r:id="rId29"/>
    <p:sldId id="306" r:id="rId30"/>
    <p:sldId id="307" r:id="rId31"/>
    <p:sldId id="264" r:id="rId32"/>
    <p:sldId id="267" r:id="rId33"/>
    <p:sldId id="308" r:id="rId34"/>
    <p:sldId id="266" r:id="rId35"/>
    <p:sldId id="310" r:id="rId36"/>
    <p:sldId id="314" r:id="rId37"/>
    <p:sldId id="315" r:id="rId38"/>
    <p:sldId id="313" r:id="rId39"/>
    <p:sldId id="312" r:id="rId40"/>
    <p:sldId id="316" r:id="rId41"/>
    <p:sldId id="317" r:id="rId42"/>
    <p:sldId id="318" r:id="rId43"/>
    <p:sldId id="31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329A70F-EB3A-4C3B-88D5-B85045EAC33A}">
          <p14:sldIdLst>
            <p14:sldId id="256"/>
            <p14:sldId id="259"/>
          </p14:sldIdLst>
        </p14:section>
        <p14:section name="Overview and Install" id="{94D816FE-B0F6-42C6-B14A-971570E98A3C}">
          <p14:sldIdLst>
            <p14:sldId id="257"/>
            <p14:sldId id="287"/>
            <p14:sldId id="288"/>
            <p14:sldId id="289"/>
            <p14:sldId id="290"/>
            <p14:sldId id="260"/>
            <p14:sldId id="291"/>
            <p14:sldId id="292"/>
            <p14:sldId id="293"/>
            <p14:sldId id="294"/>
            <p14:sldId id="296"/>
            <p14:sldId id="295"/>
          </p14:sldIdLst>
        </p14:section>
        <p14:section name="Lesson 1 - Overview" id="{47EDAB1B-4ABF-4DD1-88B3-94E0D161DEA5}">
          <p14:sldIdLst>
            <p14:sldId id="261"/>
            <p14:sldId id="262"/>
            <p14:sldId id="268"/>
            <p14:sldId id="297"/>
            <p14:sldId id="298"/>
          </p14:sldIdLst>
        </p14:section>
        <p14:section name="Lession 2 - LED Project" id="{71EEC608-F117-47E0-9D8E-0DE828444EA5}">
          <p14:sldIdLst>
            <p14:sldId id="299"/>
            <p14:sldId id="300"/>
            <p14:sldId id="301"/>
            <p14:sldId id="302"/>
            <p14:sldId id="303"/>
            <p14:sldId id="304"/>
            <p14:sldId id="309"/>
          </p14:sldIdLst>
        </p14:section>
        <p14:section name="Lesson 2 - Buttons" id="{8EBA9F61-BCAA-445E-8CC9-3F0223E803A8}">
          <p14:sldIdLst>
            <p14:sldId id="305"/>
            <p14:sldId id="265"/>
            <p14:sldId id="306"/>
            <p14:sldId id="307"/>
          </p14:sldIdLst>
        </p14:section>
        <p14:section name="Lesson 3" id="{DD2CD53B-FD93-423A-AF06-14A56D34DDE2}">
          <p14:sldIdLst>
            <p14:sldId id="264"/>
            <p14:sldId id="267"/>
            <p14:sldId id="308"/>
          </p14:sldIdLst>
        </p14:section>
        <p14:section name="Lesson 5 - Traffic Lights" id="{1A1D589F-A0A0-4C42-A5AE-6F610DE43B7A}">
          <p14:sldIdLst>
            <p14:sldId id="266"/>
          </p14:sldIdLst>
        </p14:section>
        <p14:section name="Lesson 4 - Reaction Game" id="{975F73E2-8A1C-4B74-ABB0-5FB27927F8F1}">
          <p14:sldIdLst>
            <p14:sldId id="310"/>
          </p14:sldIdLst>
        </p14:section>
        <p14:section name="Lesson 6 - Laser Trip Wire" id="{7A2AD9E3-1919-418B-9E20-85CE879CA720}">
          <p14:sldIdLst/>
        </p14:section>
        <p14:section name="Lesson 7 - Drone Car" id="{ED7258B8-CAC7-4C2D-AB65-3CC3C6C419D6}">
          <p14:sldIdLst>
            <p14:sldId id="314"/>
            <p14:sldId id="315"/>
            <p14:sldId id="313"/>
            <p14:sldId id="312"/>
            <p14:sldId id="316"/>
            <p14:sldId id="317"/>
            <p14:sldId id="318"/>
            <p14:sldId id="31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9" autoAdjust="0"/>
    <p:restoredTop sz="94660"/>
  </p:normalViewPr>
  <p:slideViewPr>
    <p:cSldViewPr snapToGrid="0">
      <p:cViewPr varScale="1">
        <p:scale>
          <a:sx n="111" d="100"/>
          <a:sy n="111" d="100"/>
        </p:scale>
        <p:origin x="298" y="5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C877353-E782-4104-A72D-F21DF2D84710}" type="datetimeFigureOut">
              <a:rPr lang="en-US" smtClean="0"/>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3226075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877353-E782-4104-A72D-F21DF2D84710}" type="datetimeFigureOut">
              <a:rPr lang="en-US" smtClean="0"/>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1456308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877353-E782-4104-A72D-F21DF2D84710}" type="datetimeFigureOut">
              <a:rPr lang="en-US" smtClean="0"/>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1662600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877353-E782-4104-A72D-F21DF2D84710}" type="datetimeFigureOut">
              <a:rPr lang="en-US" smtClean="0"/>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3285994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877353-E782-4104-A72D-F21DF2D84710}" type="datetimeFigureOut">
              <a:rPr lang="en-US" smtClean="0"/>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2988501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877353-E782-4104-A72D-F21DF2D84710}" type="datetimeFigureOut">
              <a:rPr lang="en-US" smtClean="0"/>
              <a:t>2/24/2017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2351021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877353-E782-4104-A72D-F21DF2D84710}" type="datetimeFigureOut">
              <a:rPr lang="en-US" smtClean="0"/>
              <a:t>2/24/2017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544015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877353-E782-4104-A72D-F21DF2D84710}" type="datetimeFigureOut">
              <a:rPr lang="en-US" smtClean="0"/>
              <a:t>2/24/2017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3204379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877353-E782-4104-A72D-F21DF2D84710}" type="datetimeFigureOut">
              <a:rPr lang="en-US" smtClean="0"/>
              <a:t>2/24/2017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2772045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877353-E782-4104-A72D-F21DF2D84710}" type="datetimeFigureOut">
              <a:rPr lang="en-US" smtClean="0"/>
              <a:t>2/24/2017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3469929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877353-E782-4104-A72D-F21DF2D84710}" type="datetimeFigureOut">
              <a:rPr lang="en-US" smtClean="0"/>
              <a:t>2/24/2017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4117179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877353-E782-4104-A72D-F21DF2D84710}" type="datetimeFigureOut">
              <a:rPr lang="en-US" smtClean="0"/>
              <a:t>2/24/2017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087B80-7DFA-4565-8A91-184E0D00B2F8}" type="slidenum">
              <a:rPr lang="en-US" smtClean="0"/>
              <a:t>‹#›</a:t>
            </a:fld>
            <a:endParaRPr lang="en-US"/>
          </a:p>
        </p:txBody>
      </p:sp>
    </p:spTree>
    <p:extLst>
      <p:ext uri="{BB962C8B-B14F-4D97-AF65-F5344CB8AC3E}">
        <p14:creationId xmlns:p14="http://schemas.microsoft.com/office/powerpoint/2010/main" val="2344233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ourceforge.net/projects/win32diskimager/" TargetMode="External"/><Relationship Id="rId2" Type="http://schemas.openxmlformats.org/officeDocument/2006/relationships/hyperlink" Target="https://www.raspberrypi.org/downloads/raspbian/" TargetMode="External"/><Relationship Id="rId1" Type="http://schemas.openxmlformats.org/officeDocument/2006/relationships/slideLayout" Target="../slideLayouts/slideLayout2.xml"/><Relationship Id="rId5" Type="http://schemas.openxmlformats.org/officeDocument/2006/relationships/hyperlink" Target="https://git-scm.com/download/win" TargetMode="External"/><Relationship Id="rId4" Type="http://schemas.openxmlformats.org/officeDocument/2006/relationships/hyperlink" Target="https://www.realvnc.com/download/viewer/"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Philadelphia Code Camp</a:t>
            </a:r>
          </a:p>
        </p:txBody>
      </p:sp>
      <p:sp>
        <p:nvSpPr>
          <p:cNvPr id="3" name="Subtitle 2"/>
          <p:cNvSpPr>
            <a:spLocks noGrp="1"/>
          </p:cNvSpPr>
          <p:nvPr>
            <p:ph type="subTitle" idx="1"/>
          </p:nvPr>
        </p:nvSpPr>
        <p:spPr/>
        <p:txBody>
          <a:bodyPr/>
          <a:lstStyle/>
          <a:p>
            <a:r>
              <a:rPr lang="en-US" dirty="0"/>
              <a:t>Making Drone Cars</a:t>
            </a:r>
          </a:p>
        </p:txBody>
      </p:sp>
    </p:spTree>
    <p:extLst>
      <p:ext uri="{BB962C8B-B14F-4D97-AF65-F5344CB8AC3E}">
        <p14:creationId xmlns:p14="http://schemas.microsoft.com/office/powerpoint/2010/main" val="733191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to Raspberry Pi</a:t>
            </a:r>
          </a:p>
        </p:txBody>
      </p:sp>
      <p:sp>
        <p:nvSpPr>
          <p:cNvPr id="3" name="Content Placeholder 2"/>
          <p:cNvSpPr>
            <a:spLocks noGrp="1"/>
          </p:cNvSpPr>
          <p:nvPr>
            <p:ph idx="1"/>
          </p:nvPr>
        </p:nvSpPr>
        <p:spPr/>
        <p:txBody>
          <a:bodyPr>
            <a:normAutofit/>
          </a:bodyPr>
          <a:lstStyle/>
          <a:p>
            <a:r>
              <a:rPr lang="en-US" dirty="0"/>
              <a:t>Connect Raspberry Pi to Monitor</a:t>
            </a:r>
          </a:p>
          <a:p>
            <a:r>
              <a:rPr lang="en-US" dirty="0"/>
              <a:t>Connect Keyboard and Mouse to Raspberry Pi</a:t>
            </a:r>
          </a:p>
          <a:p>
            <a:r>
              <a:rPr lang="en-US" dirty="0"/>
              <a:t>Connect Laptop to </a:t>
            </a:r>
            <a:r>
              <a:rPr lang="en-US" dirty="0" err="1"/>
              <a:t>Wifi</a:t>
            </a:r>
            <a:endParaRPr lang="en-US" dirty="0"/>
          </a:p>
          <a:p>
            <a:r>
              <a:rPr lang="en-US" dirty="0"/>
              <a:t>Enable Internet Sharing on Laptop</a:t>
            </a:r>
          </a:p>
          <a:p>
            <a:r>
              <a:rPr lang="en-US" dirty="0"/>
              <a:t>Connect Ethernet Cord from Raspberry Pi to Laptop</a:t>
            </a:r>
          </a:p>
          <a:p>
            <a:r>
              <a:rPr lang="en-US" dirty="0"/>
              <a:t>Power On Raspberry Pi</a:t>
            </a:r>
          </a:p>
          <a:p>
            <a:endParaRPr lang="en-US" dirty="0"/>
          </a:p>
        </p:txBody>
      </p:sp>
    </p:spTree>
    <p:extLst>
      <p:ext uri="{BB962C8B-B14F-4D97-AF65-F5344CB8AC3E}">
        <p14:creationId xmlns:p14="http://schemas.microsoft.com/office/powerpoint/2010/main" val="979277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Enable VNC Viewer and SSH</a:t>
            </a:r>
          </a:p>
        </p:txBody>
      </p:sp>
      <p:sp>
        <p:nvSpPr>
          <p:cNvPr id="3" name="Content Placeholder 2"/>
          <p:cNvSpPr>
            <a:spLocks noGrp="1"/>
          </p:cNvSpPr>
          <p:nvPr>
            <p:ph idx="1"/>
          </p:nvPr>
        </p:nvSpPr>
        <p:spPr/>
        <p:txBody>
          <a:bodyPr/>
          <a:lstStyle/>
          <a:p>
            <a:r>
              <a:rPr lang="en-US" dirty="0"/>
              <a:t>Go to menu in Raspberry Pi</a:t>
            </a:r>
          </a:p>
          <a:p>
            <a:r>
              <a:rPr lang="en-US" dirty="0"/>
              <a:t>Find Raspberry </a:t>
            </a:r>
            <a:r>
              <a:rPr lang="en-US" dirty="0" err="1"/>
              <a:t>Config</a:t>
            </a:r>
            <a:endParaRPr lang="en-US" dirty="0"/>
          </a:p>
          <a:p>
            <a:r>
              <a:rPr lang="en-US" dirty="0"/>
              <a:t>Enable SSH</a:t>
            </a:r>
          </a:p>
          <a:p>
            <a:r>
              <a:rPr lang="en-US" dirty="0"/>
              <a:t>Enable VNC Viewer</a:t>
            </a:r>
          </a:p>
        </p:txBody>
      </p:sp>
    </p:spTree>
    <p:extLst>
      <p:ext uri="{BB962C8B-B14F-4D97-AF65-F5344CB8AC3E}">
        <p14:creationId xmlns:p14="http://schemas.microsoft.com/office/powerpoint/2010/main" val="466420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SSH Testing from Laptop</a:t>
            </a:r>
          </a:p>
        </p:txBody>
      </p:sp>
      <p:sp>
        <p:nvSpPr>
          <p:cNvPr id="3" name="Content Placeholder 2"/>
          <p:cNvSpPr>
            <a:spLocks noGrp="1"/>
          </p:cNvSpPr>
          <p:nvPr>
            <p:ph idx="1"/>
          </p:nvPr>
        </p:nvSpPr>
        <p:spPr/>
        <p:txBody>
          <a:bodyPr/>
          <a:lstStyle/>
          <a:p>
            <a:r>
              <a:rPr lang="en-US" dirty="0"/>
              <a:t>Open up Terminal on Raspberry Pi</a:t>
            </a:r>
          </a:p>
          <a:p>
            <a:r>
              <a:rPr lang="en-US" dirty="0"/>
              <a:t>Type “</a:t>
            </a:r>
            <a:r>
              <a:rPr lang="en-US" dirty="0" err="1"/>
              <a:t>ifconfig</a:t>
            </a:r>
            <a:r>
              <a:rPr lang="en-US" dirty="0"/>
              <a:t>”</a:t>
            </a:r>
          </a:p>
          <a:p>
            <a:r>
              <a:rPr lang="en-US" dirty="0"/>
              <a:t>Write down </a:t>
            </a:r>
            <a:r>
              <a:rPr lang="en-US" dirty="0" err="1"/>
              <a:t>ipaddress</a:t>
            </a:r>
            <a:r>
              <a:rPr lang="en-US" dirty="0"/>
              <a:t> of raspberry pi in notepad on laptop</a:t>
            </a:r>
          </a:p>
          <a:p>
            <a:r>
              <a:rPr lang="en-US" dirty="0"/>
              <a:t>On laptop SSH into Raspberry Pi</a:t>
            </a:r>
          </a:p>
          <a:p>
            <a:pPr lvl="1"/>
            <a:r>
              <a:rPr lang="en-US" dirty="0" err="1"/>
              <a:t>ssh</a:t>
            </a:r>
            <a:r>
              <a:rPr lang="en-US" dirty="0"/>
              <a:t> pi@&lt;</a:t>
            </a:r>
            <a:r>
              <a:rPr lang="en-US" dirty="0" err="1"/>
              <a:t>ip</a:t>
            </a:r>
            <a:r>
              <a:rPr lang="en-US" dirty="0"/>
              <a:t>-address&gt;</a:t>
            </a:r>
          </a:p>
          <a:p>
            <a:pPr lvl="1"/>
            <a:r>
              <a:rPr lang="en-US" dirty="0"/>
              <a:t>Password:  raspberry</a:t>
            </a:r>
          </a:p>
          <a:p>
            <a:r>
              <a:rPr lang="en-US" dirty="0"/>
              <a:t>Disconnect from monitor</a:t>
            </a:r>
          </a:p>
        </p:txBody>
      </p:sp>
    </p:spTree>
    <p:extLst>
      <p:ext uri="{BB962C8B-B14F-4D97-AF65-F5344CB8AC3E}">
        <p14:creationId xmlns:p14="http://schemas.microsoft.com/office/powerpoint/2010/main" val="3923815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VNC Viewer Test</a:t>
            </a:r>
          </a:p>
        </p:txBody>
      </p:sp>
      <p:sp>
        <p:nvSpPr>
          <p:cNvPr id="3" name="Content Placeholder 2"/>
          <p:cNvSpPr>
            <a:spLocks noGrp="1"/>
          </p:cNvSpPr>
          <p:nvPr>
            <p:ph idx="1"/>
          </p:nvPr>
        </p:nvSpPr>
        <p:spPr/>
        <p:txBody>
          <a:bodyPr>
            <a:normAutofit/>
          </a:bodyPr>
          <a:lstStyle/>
          <a:p>
            <a:r>
              <a:rPr lang="en-US" dirty="0"/>
              <a:t>On Laptop </a:t>
            </a:r>
          </a:p>
          <a:p>
            <a:r>
              <a:rPr lang="en-US" dirty="0"/>
              <a:t>Launch VNC Viewer</a:t>
            </a:r>
          </a:p>
          <a:p>
            <a:r>
              <a:rPr lang="en-US" dirty="0"/>
              <a:t>Type in &lt;</a:t>
            </a:r>
            <a:r>
              <a:rPr lang="en-US" dirty="0" err="1"/>
              <a:t>ip</a:t>
            </a:r>
            <a:r>
              <a:rPr lang="en-US" dirty="0"/>
              <a:t>-address-of-your-pi&gt;</a:t>
            </a:r>
          </a:p>
          <a:p>
            <a:r>
              <a:rPr lang="en-US" dirty="0"/>
              <a:t>Username: pi</a:t>
            </a:r>
          </a:p>
          <a:p>
            <a:r>
              <a:rPr lang="en-US" dirty="0"/>
              <a:t>Password: Raspberry</a:t>
            </a:r>
          </a:p>
          <a:p>
            <a:r>
              <a:rPr lang="en-US" dirty="0"/>
              <a:t>Verify you can view your raspberry pi desktop</a:t>
            </a:r>
          </a:p>
        </p:txBody>
      </p:sp>
    </p:spTree>
    <p:extLst>
      <p:ext uri="{BB962C8B-B14F-4D97-AF65-F5344CB8AC3E}">
        <p14:creationId xmlns:p14="http://schemas.microsoft.com/office/powerpoint/2010/main" val="3923815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VNC Viewer Resolution Fix</a:t>
            </a:r>
          </a:p>
        </p:txBody>
      </p:sp>
      <p:sp>
        <p:nvSpPr>
          <p:cNvPr id="3" name="Content Placeholder 2"/>
          <p:cNvSpPr>
            <a:spLocks noGrp="1"/>
          </p:cNvSpPr>
          <p:nvPr>
            <p:ph idx="1"/>
          </p:nvPr>
        </p:nvSpPr>
        <p:spPr/>
        <p:txBody>
          <a:bodyPr>
            <a:normAutofit fontScale="92500" lnSpcReduction="20000"/>
          </a:bodyPr>
          <a:lstStyle/>
          <a:p>
            <a:r>
              <a:rPr lang="en-US" dirty="0"/>
              <a:t>SSH into Raspberry</a:t>
            </a:r>
          </a:p>
          <a:p>
            <a:pPr lvl="1"/>
            <a:r>
              <a:rPr lang="en-US" dirty="0" err="1"/>
              <a:t>ssh</a:t>
            </a:r>
            <a:r>
              <a:rPr lang="en-US" dirty="0"/>
              <a:t> pi@&lt;</a:t>
            </a:r>
            <a:r>
              <a:rPr lang="en-US" dirty="0" err="1"/>
              <a:t>ip</a:t>
            </a:r>
            <a:r>
              <a:rPr lang="en-US" dirty="0"/>
              <a:t>-address&gt;</a:t>
            </a:r>
          </a:p>
          <a:p>
            <a:pPr lvl="1"/>
            <a:r>
              <a:rPr lang="en-US" dirty="0"/>
              <a:t>Password: raspberry</a:t>
            </a:r>
          </a:p>
          <a:p>
            <a:r>
              <a:rPr lang="en-US" dirty="0"/>
              <a:t>Type the following into terminal</a:t>
            </a:r>
          </a:p>
          <a:p>
            <a:pPr lvl="1"/>
            <a:r>
              <a:rPr lang="en-US" dirty="0"/>
              <a:t>cd boot</a:t>
            </a:r>
          </a:p>
          <a:p>
            <a:pPr lvl="1"/>
            <a:r>
              <a:rPr lang="en-US" dirty="0" err="1"/>
              <a:t>cp</a:t>
            </a:r>
            <a:r>
              <a:rPr lang="en-US" dirty="0"/>
              <a:t> config.txt </a:t>
            </a:r>
            <a:r>
              <a:rPr lang="en-US" dirty="0" err="1"/>
              <a:t>config.txt.bk</a:t>
            </a:r>
            <a:endParaRPr lang="en-US" dirty="0"/>
          </a:p>
          <a:p>
            <a:pPr lvl="1"/>
            <a:r>
              <a:rPr lang="en-US" dirty="0" err="1"/>
              <a:t>sudo</a:t>
            </a:r>
            <a:r>
              <a:rPr lang="en-US" dirty="0"/>
              <a:t> </a:t>
            </a:r>
            <a:r>
              <a:rPr lang="en-US" dirty="0" err="1"/>
              <a:t>nano</a:t>
            </a:r>
            <a:r>
              <a:rPr lang="en-US" dirty="0"/>
              <a:t> config.txt</a:t>
            </a:r>
          </a:p>
          <a:p>
            <a:pPr lvl="1"/>
            <a:r>
              <a:rPr lang="en-US" dirty="0"/>
              <a:t>#uncomment lines framebuffer</a:t>
            </a:r>
          </a:p>
          <a:p>
            <a:pPr lvl="1"/>
            <a:r>
              <a:rPr lang="en-US" dirty="0"/>
              <a:t>Framebuffer 1280</a:t>
            </a:r>
          </a:p>
          <a:p>
            <a:pPr lvl="1"/>
            <a:r>
              <a:rPr lang="en-US" dirty="0"/>
              <a:t>Framebuffer 720</a:t>
            </a:r>
          </a:p>
          <a:p>
            <a:r>
              <a:rPr lang="en-US" dirty="0"/>
              <a:t>Log into Raspberry Pi via VNC Viewer</a:t>
            </a:r>
          </a:p>
          <a:p>
            <a:r>
              <a:rPr lang="en-US" dirty="0"/>
              <a:t>Disconnect from Monitor/Keyboard/Mouse</a:t>
            </a:r>
          </a:p>
        </p:txBody>
      </p:sp>
    </p:spTree>
    <p:extLst>
      <p:ext uri="{BB962C8B-B14F-4D97-AF65-F5344CB8AC3E}">
        <p14:creationId xmlns:p14="http://schemas.microsoft.com/office/powerpoint/2010/main" val="206286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Breadboard Overview</a:t>
            </a:r>
          </a:p>
        </p:txBody>
      </p:sp>
      <p:pic>
        <p:nvPicPr>
          <p:cNvPr id="7170" name="Picture 2" descr="https://cdn.shopify.com/s/files/1/0176/3274/files/Breadboard_Remarked_grande.png?150335846256414362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252" y="1867989"/>
            <a:ext cx="10342775" cy="4140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659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Jumper Cables Overview</a:t>
            </a:r>
          </a:p>
        </p:txBody>
      </p:sp>
      <p:sp>
        <p:nvSpPr>
          <p:cNvPr id="3" name="Content Placeholder 2"/>
          <p:cNvSpPr>
            <a:spLocks noGrp="1"/>
          </p:cNvSpPr>
          <p:nvPr>
            <p:ph idx="1"/>
          </p:nvPr>
        </p:nvSpPr>
        <p:spPr>
          <a:xfrm>
            <a:off x="838200" y="1802674"/>
            <a:ext cx="5249091" cy="4374289"/>
          </a:xfrm>
        </p:spPr>
        <p:txBody>
          <a:bodyPr>
            <a:normAutofit fontScale="92500" lnSpcReduction="10000"/>
          </a:bodyPr>
          <a:lstStyle/>
          <a:p>
            <a:r>
              <a:rPr lang="en-US" dirty="0"/>
              <a:t>Jumper wires are used on breadboards to ‘jump’ from one connection to another. </a:t>
            </a:r>
          </a:p>
          <a:p>
            <a:r>
              <a:rPr lang="en-US" dirty="0"/>
              <a:t>The ones you will be using in this circuit have different connectors on each end. </a:t>
            </a:r>
          </a:p>
          <a:p>
            <a:r>
              <a:rPr lang="en-US" dirty="0"/>
              <a:t>The end with the ‘pin’ will go into the Breadboard. The end with the piece of plastic with a hole in it will go onto the Raspberry Pi’s GPIO pins.</a:t>
            </a:r>
            <a:br>
              <a:rPr lang="en-US" dirty="0"/>
            </a:br>
            <a:endParaRPr lang="en-US" dirty="0"/>
          </a:p>
        </p:txBody>
      </p:sp>
      <p:pic>
        <p:nvPicPr>
          <p:cNvPr id="8194" name="Picture 2" descr="https://cdn.shopify.com/s/files/1/0176/3274/files/4_MF_Jumpers.png?86918036731854039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5381" y="2272651"/>
            <a:ext cx="4873625" cy="347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336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LED Overview</a:t>
            </a:r>
          </a:p>
        </p:txBody>
      </p:sp>
      <p:sp>
        <p:nvSpPr>
          <p:cNvPr id="3" name="Content Placeholder 2"/>
          <p:cNvSpPr>
            <a:spLocks noGrp="1"/>
          </p:cNvSpPr>
          <p:nvPr>
            <p:ph idx="1"/>
          </p:nvPr>
        </p:nvSpPr>
        <p:spPr>
          <a:xfrm>
            <a:off x="838200" y="1825625"/>
            <a:ext cx="6620691" cy="4351338"/>
          </a:xfrm>
        </p:spPr>
        <p:txBody>
          <a:bodyPr/>
          <a:lstStyle/>
          <a:p>
            <a:r>
              <a:rPr lang="en-US" dirty="0"/>
              <a:t>LED stands for </a:t>
            </a:r>
            <a:r>
              <a:rPr lang="en-US" b="1" dirty="0"/>
              <a:t>Light Emitting Diode</a:t>
            </a:r>
          </a:p>
          <a:p>
            <a:r>
              <a:rPr lang="en-US" dirty="0"/>
              <a:t>Longer leg (known as the ‘</a:t>
            </a:r>
            <a:r>
              <a:rPr lang="en-US" b="1" dirty="0"/>
              <a:t>anode</a:t>
            </a:r>
            <a:r>
              <a:rPr lang="en-US" dirty="0"/>
              <a:t>’), is always connected to the positive supply of the circuit.</a:t>
            </a:r>
            <a:endParaRPr lang="en-US" b="1" dirty="0"/>
          </a:p>
          <a:p>
            <a:r>
              <a:rPr lang="en-US" dirty="0"/>
              <a:t>The shorter leg (known as the ‘</a:t>
            </a:r>
            <a:r>
              <a:rPr lang="en-US" b="1" dirty="0"/>
              <a:t>cathode</a:t>
            </a:r>
            <a:r>
              <a:rPr lang="en-US" dirty="0"/>
              <a:t>’) is connected to the negative side of the power supply, known as ‘ground’.</a:t>
            </a:r>
          </a:p>
        </p:txBody>
      </p:sp>
      <p:pic>
        <p:nvPicPr>
          <p:cNvPr id="9218" name="Picture 2" descr="A Red L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7457" y="1607173"/>
            <a:ext cx="1163719" cy="4063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988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Resistor</a:t>
            </a:r>
          </a:p>
        </p:txBody>
      </p:sp>
      <p:sp>
        <p:nvSpPr>
          <p:cNvPr id="3" name="Content Placeholder 2"/>
          <p:cNvSpPr>
            <a:spLocks noGrp="1"/>
          </p:cNvSpPr>
          <p:nvPr>
            <p:ph idx="1"/>
          </p:nvPr>
        </p:nvSpPr>
        <p:spPr>
          <a:xfrm>
            <a:off x="838200" y="1825625"/>
            <a:ext cx="6620691" cy="4351338"/>
          </a:xfrm>
        </p:spPr>
        <p:txBody>
          <a:bodyPr>
            <a:normAutofit fontScale="70000" lnSpcReduction="20000"/>
          </a:bodyPr>
          <a:lstStyle/>
          <a:p>
            <a:r>
              <a:rPr lang="en-US" dirty="0"/>
              <a:t>ALWAYS use resistors to connect LEDs up to the GPIO pins of the Raspberry Pi. </a:t>
            </a:r>
          </a:p>
          <a:p>
            <a:r>
              <a:rPr lang="en-US" dirty="0"/>
              <a:t>The Raspberry Pi can only supply a small current (about 60mA). </a:t>
            </a:r>
          </a:p>
          <a:p>
            <a:r>
              <a:rPr lang="en-US" b="1" dirty="0"/>
              <a:t>The LEDs will want to draw more, and if allowed to they will burn out the Raspberry Pi. </a:t>
            </a:r>
          </a:p>
          <a:p>
            <a:r>
              <a:rPr lang="en-US" dirty="0"/>
              <a:t>Therefore putting the resistors in the circuit will ensure that only this small current will flow and the Pi will not be damaged.</a:t>
            </a:r>
          </a:p>
          <a:p>
            <a:r>
              <a:rPr lang="en-US" dirty="0"/>
              <a:t>Resistors are a way of limiting the amount of electricity going through a circuit; specifically, they limit the amount of ‘current’ that is allowed to flow. </a:t>
            </a:r>
          </a:p>
          <a:p>
            <a:r>
              <a:rPr lang="en-US" dirty="0"/>
              <a:t>Measures of resistance is called the Ohm (Ω), and the larger the resistance, the more it limits the current. </a:t>
            </a:r>
          </a:p>
          <a:p>
            <a:r>
              <a:rPr lang="en-US" dirty="0"/>
              <a:t>The value of a resistor is marked with </a:t>
            </a:r>
            <a:r>
              <a:rPr lang="en-US" dirty="0" err="1"/>
              <a:t>coloured</a:t>
            </a:r>
            <a:r>
              <a:rPr lang="en-US" dirty="0"/>
              <a:t> bands along the length of the resistor body.</a:t>
            </a:r>
          </a:p>
        </p:txBody>
      </p:sp>
      <p:pic>
        <p:nvPicPr>
          <p:cNvPr id="10242" name="Picture 2" descr="330 Ohm Resis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2250" y="1219199"/>
            <a:ext cx="456033" cy="5151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710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GPIO Pins</a:t>
            </a:r>
          </a:p>
        </p:txBody>
      </p:sp>
      <p:sp>
        <p:nvSpPr>
          <p:cNvPr id="3" name="Content Placeholder 2"/>
          <p:cNvSpPr>
            <a:spLocks noGrp="1"/>
          </p:cNvSpPr>
          <p:nvPr>
            <p:ph idx="1"/>
          </p:nvPr>
        </p:nvSpPr>
        <p:spPr>
          <a:xfrm>
            <a:off x="838201" y="1825625"/>
            <a:ext cx="5326626" cy="4235962"/>
          </a:xfrm>
        </p:spPr>
        <p:txBody>
          <a:bodyPr>
            <a:normAutofit/>
          </a:bodyPr>
          <a:lstStyle/>
          <a:p>
            <a:r>
              <a:rPr lang="en-US" b="1" dirty="0"/>
              <a:t>GPIO</a:t>
            </a:r>
            <a:r>
              <a:rPr lang="en-US" dirty="0"/>
              <a:t> stands for </a:t>
            </a:r>
            <a:r>
              <a:rPr lang="en-US" b="1" dirty="0"/>
              <a:t>General Purpose Input Output</a:t>
            </a:r>
            <a:r>
              <a:rPr lang="en-US" dirty="0"/>
              <a:t>. </a:t>
            </a:r>
          </a:p>
          <a:p>
            <a:r>
              <a:rPr lang="en-US" dirty="0"/>
              <a:t>It is a way the Raspberry Pi can control and monitor the outside world by being connected to electronic circuits. </a:t>
            </a:r>
          </a:p>
        </p:txBody>
      </p:sp>
      <p:pic>
        <p:nvPicPr>
          <p:cNvPr id="11266" name="Picture 2" descr="Raspberry Pi GPIO Pi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1124" y="1120878"/>
            <a:ext cx="5341862" cy="5252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667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of the Car</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27556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Turning on the Lights: Demo</a:t>
            </a:r>
          </a:p>
        </p:txBody>
      </p:sp>
      <p:sp>
        <p:nvSpPr>
          <p:cNvPr id="3" name="Content Placeholder 2"/>
          <p:cNvSpPr>
            <a:spLocks noGrp="1"/>
          </p:cNvSpPr>
          <p:nvPr>
            <p:ph idx="1"/>
          </p:nvPr>
        </p:nvSpPr>
        <p:spPr>
          <a:xfrm>
            <a:off x="838201" y="1825625"/>
            <a:ext cx="4294238" cy="4351338"/>
          </a:xfrm>
        </p:spPr>
        <p:txBody>
          <a:bodyPr/>
          <a:lstStyle/>
          <a:p>
            <a:r>
              <a:rPr lang="en-US" dirty="0"/>
              <a:t>Try connecting the long leg of an LED to the Pi's 3V3 and the short leg to a GND pin. </a:t>
            </a:r>
          </a:p>
          <a:p>
            <a:r>
              <a:rPr lang="en-US" dirty="0"/>
              <a:t>Use the </a:t>
            </a:r>
            <a:r>
              <a:rPr lang="el-GR" dirty="0"/>
              <a:t>330Ω </a:t>
            </a:r>
            <a:r>
              <a:rPr lang="en-US" dirty="0"/>
              <a:t>Resistor</a:t>
            </a:r>
          </a:p>
          <a:p>
            <a:r>
              <a:rPr lang="en-US" b="1" dirty="0"/>
              <a:t>Constant light no programming needed</a:t>
            </a:r>
          </a:p>
        </p:txBody>
      </p:sp>
      <p:pic>
        <p:nvPicPr>
          <p:cNvPr id="12292" name="Picture 4" descr="https://www.raspberrypi.org/learning/physical-computing-with-python/images/led-3v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8634" y="2064773"/>
            <a:ext cx="5766618" cy="3701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0674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LED Walkthrough</a:t>
            </a:r>
          </a:p>
        </p:txBody>
      </p:sp>
      <p:sp>
        <p:nvSpPr>
          <p:cNvPr id="3" name="Content Placeholder 2"/>
          <p:cNvSpPr>
            <a:spLocks noGrp="1"/>
          </p:cNvSpPr>
          <p:nvPr>
            <p:ph idx="1"/>
          </p:nvPr>
        </p:nvSpPr>
        <p:spPr>
          <a:xfrm>
            <a:off x="838200" y="1825625"/>
            <a:ext cx="5016910" cy="4351338"/>
          </a:xfrm>
        </p:spPr>
        <p:txBody>
          <a:bodyPr/>
          <a:lstStyle/>
          <a:p>
            <a:r>
              <a:rPr lang="en-US" dirty="0"/>
              <a:t>Using Breadboard</a:t>
            </a:r>
          </a:p>
          <a:p>
            <a:r>
              <a:rPr lang="en-US" dirty="0"/>
              <a:t>Ground the </a:t>
            </a:r>
            <a:r>
              <a:rPr lang="el-GR" dirty="0"/>
              <a:t>330Ω </a:t>
            </a:r>
            <a:r>
              <a:rPr lang="en-US" dirty="0"/>
              <a:t>Resistor</a:t>
            </a:r>
          </a:p>
          <a:p>
            <a:r>
              <a:rPr lang="en-US" dirty="0"/>
              <a:t>Connect LED ‘anode’ to GPIO port 17</a:t>
            </a:r>
          </a:p>
          <a:p>
            <a:r>
              <a:rPr lang="en-US" dirty="0"/>
              <a:t>Connect LED ‘</a:t>
            </a:r>
            <a:r>
              <a:rPr lang="en-US" dirty="0" err="1"/>
              <a:t>catode</a:t>
            </a:r>
            <a:r>
              <a:rPr lang="en-US" dirty="0"/>
              <a:t>’ to </a:t>
            </a:r>
            <a:r>
              <a:rPr lang="el-GR" dirty="0"/>
              <a:t>330Ω </a:t>
            </a:r>
            <a:r>
              <a:rPr lang="en-US" dirty="0"/>
              <a:t>Resistor which is grounded</a:t>
            </a:r>
          </a:p>
          <a:p>
            <a:endParaRPr lang="en-US" dirty="0"/>
          </a:p>
        </p:txBody>
      </p:sp>
      <p:pic>
        <p:nvPicPr>
          <p:cNvPr id="13314" name="Picture 2" descr="A Single L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6166668" y="701674"/>
            <a:ext cx="4556742" cy="6448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480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Code </a:t>
            </a:r>
          </a:p>
        </p:txBody>
      </p:sp>
      <p:sp>
        <p:nvSpPr>
          <p:cNvPr id="3" name="Content Placeholder 2"/>
          <p:cNvSpPr>
            <a:spLocks noGrp="1"/>
          </p:cNvSpPr>
          <p:nvPr>
            <p:ph idx="1"/>
          </p:nvPr>
        </p:nvSpPr>
        <p:spPr>
          <a:xfrm>
            <a:off x="838200" y="1825625"/>
            <a:ext cx="4323735" cy="4351338"/>
          </a:xfrm>
        </p:spPr>
        <p:txBody>
          <a:bodyPr/>
          <a:lstStyle/>
          <a:p>
            <a:r>
              <a:rPr lang="en-US" dirty="0"/>
              <a:t>Open IDLE Python 3</a:t>
            </a:r>
          </a:p>
          <a:p>
            <a:r>
              <a:rPr lang="en-US" dirty="0"/>
              <a:t>Save led.py to Desktop</a:t>
            </a:r>
          </a:p>
        </p:txBody>
      </p:sp>
      <p:sp>
        <p:nvSpPr>
          <p:cNvPr id="4" name="Rectangle 3"/>
          <p:cNvSpPr/>
          <p:nvPr/>
        </p:nvSpPr>
        <p:spPr>
          <a:xfrm>
            <a:off x="6784258" y="1496393"/>
            <a:ext cx="4645742" cy="4832092"/>
          </a:xfrm>
          <a:prstGeom prst="rect">
            <a:avLst/>
          </a:prstGeom>
        </p:spPr>
        <p:txBody>
          <a:bodyPr wrap="square">
            <a:spAutoFit/>
          </a:bodyPr>
          <a:lstStyle/>
          <a:p>
            <a:r>
              <a:rPr lang="en-US" sz="2800" dirty="0"/>
              <a:t>import </a:t>
            </a:r>
            <a:r>
              <a:rPr lang="en-US" sz="2800" dirty="0" err="1"/>
              <a:t>RPi.GPIO</a:t>
            </a:r>
            <a:r>
              <a:rPr lang="en-US" sz="2800" dirty="0"/>
              <a:t> as GPIO</a:t>
            </a:r>
            <a:br>
              <a:rPr lang="en-US" sz="2800" dirty="0"/>
            </a:br>
            <a:r>
              <a:rPr lang="en-US" sz="2800" dirty="0"/>
              <a:t>import time</a:t>
            </a:r>
          </a:p>
          <a:p>
            <a:br>
              <a:rPr lang="en-US" sz="2800" dirty="0"/>
            </a:br>
            <a:r>
              <a:rPr lang="en-US" sz="2800" dirty="0" err="1"/>
              <a:t>GPIO.setmode</a:t>
            </a:r>
            <a:r>
              <a:rPr lang="en-US" sz="2800" dirty="0"/>
              <a:t>(GPIO.BCM)</a:t>
            </a:r>
            <a:br>
              <a:rPr lang="en-US" sz="2800" dirty="0"/>
            </a:br>
            <a:r>
              <a:rPr lang="en-US" sz="2800" dirty="0" err="1"/>
              <a:t>GPIO.setwarnings</a:t>
            </a:r>
            <a:r>
              <a:rPr lang="en-US" sz="2800" dirty="0"/>
              <a:t>(False)</a:t>
            </a:r>
            <a:br>
              <a:rPr lang="en-US" sz="2800" dirty="0"/>
            </a:br>
            <a:r>
              <a:rPr lang="en-US" sz="2800" dirty="0" err="1"/>
              <a:t>GPIO.setup</a:t>
            </a:r>
            <a:r>
              <a:rPr lang="en-US" sz="2800" dirty="0"/>
              <a:t>(17,GPIO.OUT)</a:t>
            </a:r>
            <a:br>
              <a:rPr lang="en-US" sz="2800" dirty="0"/>
            </a:br>
            <a:r>
              <a:rPr lang="en-US" sz="2800" dirty="0"/>
              <a:t>print "LED on"</a:t>
            </a:r>
            <a:br>
              <a:rPr lang="en-US" sz="2800" dirty="0"/>
            </a:br>
            <a:r>
              <a:rPr lang="en-US" sz="2800" dirty="0" err="1"/>
              <a:t>GPIO.output</a:t>
            </a:r>
            <a:r>
              <a:rPr lang="en-US" sz="2800" dirty="0"/>
              <a:t>(17,GPIO.HIGH)</a:t>
            </a:r>
            <a:br>
              <a:rPr lang="en-US" sz="2800" dirty="0"/>
            </a:br>
            <a:r>
              <a:rPr lang="en-US" sz="2800" dirty="0" err="1"/>
              <a:t>time.sleep</a:t>
            </a:r>
            <a:r>
              <a:rPr lang="en-US" sz="2800" dirty="0"/>
              <a:t>(1)</a:t>
            </a:r>
            <a:br>
              <a:rPr lang="en-US" sz="2800" dirty="0"/>
            </a:br>
            <a:r>
              <a:rPr lang="en-US" sz="2800" dirty="0"/>
              <a:t>print "LED off"</a:t>
            </a:r>
            <a:br>
              <a:rPr lang="en-US" sz="2800" dirty="0"/>
            </a:br>
            <a:r>
              <a:rPr lang="en-US" sz="2800" dirty="0" err="1"/>
              <a:t>GPIO.output</a:t>
            </a:r>
            <a:r>
              <a:rPr lang="en-US" sz="2800" dirty="0"/>
              <a:t>(17,GPIO.LOW)</a:t>
            </a:r>
          </a:p>
        </p:txBody>
      </p:sp>
    </p:spTree>
    <p:extLst>
      <p:ext uri="{BB962C8B-B14F-4D97-AF65-F5344CB8AC3E}">
        <p14:creationId xmlns:p14="http://schemas.microsoft.com/office/powerpoint/2010/main" val="1883082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729921755"/>
              </p:ext>
            </p:extLst>
          </p:nvPr>
        </p:nvGraphicFramePr>
        <p:xfrm>
          <a:off x="277172" y="174171"/>
          <a:ext cx="11276198" cy="6447388"/>
        </p:xfrm>
        <a:graphic>
          <a:graphicData uri="http://schemas.openxmlformats.org/drawingml/2006/table">
            <a:tbl>
              <a:tblPr/>
              <a:tblGrid>
                <a:gridCol w="5638099">
                  <a:extLst>
                    <a:ext uri="{9D8B030D-6E8A-4147-A177-3AD203B41FA5}">
                      <a16:colId xmlns:a16="http://schemas.microsoft.com/office/drawing/2014/main" val="20000"/>
                    </a:ext>
                  </a:extLst>
                </a:gridCol>
                <a:gridCol w="5638099">
                  <a:extLst>
                    <a:ext uri="{9D8B030D-6E8A-4147-A177-3AD203B41FA5}">
                      <a16:colId xmlns:a16="http://schemas.microsoft.com/office/drawing/2014/main" val="20001"/>
                    </a:ext>
                  </a:extLst>
                </a:gridCol>
              </a:tblGrid>
              <a:tr h="1684033">
                <a:tc>
                  <a:txBody>
                    <a:bodyPr/>
                    <a:lstStyle/>
                    <a:p>
                      <a:pPr algn="l"/>
                      <a:r>
                        <a:rPr lang="en-US" sz="1600" dirty="0">
                          <a:effectLst/>
                        </a:rPr>
                        <a:t>import </a:t>
                      </a:r>
                      <a:r>
                        <a:rPr lang="en-US" sz="1600" dirty="0" err="1">
                          <a:effectLst/>
                        </a:rPr>
                        <a:t>RPi.GPIO</a:t>
                      </a:r>
                      <a:r>
                        <a:rPr lang="en-US" sz="1600" dirty="0">
                          <a:effectLst/>
                        </a:rPr>
                        <a:t> as GPIO</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dirty="0">
                          <a:effectLst/>
                        </a:rPr>
                        <a:t>The first line tells the Python interpreter (the thing that runs the Python code) that it will be using a ‘library’ that will tell it how to work with the Raspberry Pi’s GPIO pins.  A ‘library’ gives a programming language extra commands that can be used to do something different that it previously did not know how to do.  This is like adding a new channel to your TV so you can watch something different.</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66750">
                <a:tc>
                  <a:txBody>
                    <a:bodyPr/>
                    <a:lstStyle/>
                    <a:p>
                      <a:pPr algn="l"/>
                      <a:r>
                        <a:rPr lang="en-US" sz="1600">
                          <a:effectLst/>
                        </a:rPr>
                        <a:t>import time</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a:effectLst/>
                        </a:rPr>
                        <a:t>Imports the Time library so that we can pause the script later on.</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34772">
                <a:tc>
                  <a:txBody>
                    <a:bodyPr/>
                    <a:lstStyle/>
                    <a:p>
                      <a:pPr algn="l"/>
                      <a:r>
                        <a:rPr lang="en-US" sz="1600">
                          <a:effectLst/>
                        </a:rPr>
                        <a:t>GPIO.setmode(GPIO.BCM)</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a:effectLst/>
                        </a:rPr>
                        <a:t>Each pin on the Pi has several different names, so you need to tell the program which naming convention is to be used.</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66750">
                <a:tc>
                  <a:txBody>
                    <a:bodyPr/>
                    <a:lstStyle/>
                    <a:p>
                      <a:pPr algn="l"/>
                      <a:r>
                        <a:rPr lang="en-US" sz="1600">
                          <a:effectLst/>
                        </a:rPr>
                        <a:t>GPIO.setwarnings(False)</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a:effectLst/>
                        </a:rPr>
                        <a:t>This tells Python not to print GPIO warning messages to the screen.</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764624">
                <a:tc>
                  <a:txBody>
                    <a:bodyPr/>
                    <a:lstStyle/>
                    <a:p>
                      <a:pPr algn="l"/>
                      <a:r>
                        <a:rPr lang="en-US" sz="1600" dirty="0" err="1">
                          <a:effectLst/>
                        </a:rPr>
                        <a:t>GPIO.setup</a:t>
                      </a:r>
                      <a:r>
                        <a:rPr lang="en-US" sz="1600" dirty="0">
                          <a:effectLst/>
                        </a:rPr>
                        <a:t>(17,GPIO.OUT)</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a:effectLst/>
                        </a:rPr>
                        <a:t>This line tells the Python interpreter that pin 18 is going to be used for outputting information, which means you are going to be able to turn the pin ‘on’ and ‘off’.</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04920">
                <a:tc>
                  <a:txBody>
                    <a:bodyPr/>
                    <a:lstStyle/>
                    <a:p>
                      <a:pPr algn="l"/>
                      <a:r>
                        <a:rPr lang="en-US" sz="1600" dirty="0">
                          <a:effectLst/>
                        </a:rPr>
                        <a:t>print "LED on"</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a:effectLst/>
                        </a:rPr>
                        <a:t>This line prints some information to the terminal.</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764624">
                <a:tc>
                  <a:txBody>
                    <a:bodyPr/>
                    <a:lstStyle/>
                    <a:p>
                      <a:pPr algn="l"/>
                      <a:r>
                        <a:rPr lang="en-US" sz="1600" dirty="0" err="1">
                          <a:effectLst/>
                        </a:rPr>
                        <a:t>GPIO.output</a:t>
                      </a:r>
                      <a:r>
                        <a:rPr lang="en-US" sz="1600" dirty="0">
                          <a:effectLst/>
                        </a:rPr>
                        <a:t>(17,GPIO.HIGH)</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a:effectLst/>
                        </a:rPr>
                        <a:t>This turns the GPIO pin ‘on’. What this actually means is that the pin is made to provide power of 3.3volts.  This is enough to turn the LED in our circuit on.</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04920">
                <a:tc>
                  <a:txBody>
                    <a:bodyPr/>
                    <a:lstStyle/>
                    <a:p>
                      <a:pPr algn="l"/>
                      <a:r>
                        <a:rPr lang="en-US" sz="1600">
                          <a:effectLst/>
                        </a:rPr>
                        <a:t>time.sleep(1)</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a:effectLst/>
                        </a:rPr>
                        <a:t>Pauses the Python program for 1 second</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04920">
                <a:tc>
                  <a:txBody>
                    <a:bodyPr/>
                    <a:lstStyle/>
                    <a:p>
                      <a:pPr algn="l"/>
                      <a:r>
                        <a:rPr lang="en-US" sz="1600">
                          <a:effectLst/>
                        </a:rPr>
                        <a:t>print "LED off"</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a:effectLst/>
                        </a:rPr>
                        <a:t>This line prints some information to the terminal.</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534772">
                <a:tc>
                  <a:txBody>
                    <a:bodyPr/>
                    <a:lstStyle/>
                    <a:p>
                      <a:pPr algn="l"/>
                      <a:r>
                        <a:rPr lang="en-US" sz="1600" dirty="0" err="1">
                          <a:effectLst/>
                        </a:rPr>
                        <a:t>GPIO.output</a:t>
                      </a:r>
                      <a:r>
                        <a:rPr lang="en-US" sz="1600" dirty="0">
                          <a:effectLst/>
                        </a:rPr>
                        <a:t>(17,GPIO.LOW)</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dirty="0">
                          <a:effectLst/>
                        </a:rPr>
                        <a:t>This turns the GPIO pin ‘off’, meaning that the pin is no longer supplying any power.</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224222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Flashing LED - Exercise</a:t>
            </a:r>
          </a:p>
        </p:txBody>
      </p:sp>
      <p:sp>
        <p:nvSpPr>
          <p:cNvPr id="3" name="Content Placeholder 2"/>
          <p:cNvSpPr>
            <a:spLocks noGrp="1"/>
          </p:cNvSpPr>
          <p:nvPr>
            <p:ph idx="1"/>
          </p:nvPr>
        </p:nvSpPr>
        <p:spPr>
          <a:xfrm>
            <a:off x="838200" y="1825625"/>
            <a:ext cx="11117826" cy="4351338"/>
          </a:xfrm>
        </p:spPr>
        <p:txBody>
          <a:bodyPr/>
          <a:lstStyle/>
          <a:p>
            <a:r>
              <a:rPr lang="en-US" dirty="0"/>
              <a:t>Open IDLE Python 3</a:t>
            </a:r>
          </a:p>
          <a:p>
            <a:r>
              <a:rPr lang="en-US" dirty="0"/>
              <a:t>Save Flashing_LED.py</a:t>
            </a:r>
          </a:p>
          <a:p>
            <a:endParaRPr lang="en-US" dirty="0"/>
          </a:p>
          <a:p>
            <a:r>
              <a:rPr lang="en-US" dirty="0"/>
              <a:t>Can you make your LED Flash on/off every second?</a:t>
            </a:r>
          </a:p>
        </p:txBody>
      </p:sp>
    </p:spTree>
    <p:extLst>
      <p:ext uri="{BB962C8B-B14F-4D97-AF65-F5344CB8AC3E}">
        <p14:creationId xmlns:p14="http://schemas.microsoft.com/office/powerpoint/2010/main" val="3174292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Turn On Multiple LED’s Exercise</a:t>
            </a:r>
          </a:p>
        </p:txBody>
      </p:sp>
      <p:sp>
        <p:nvSpPr>
          <p:cNvPr id="3" name="Content Placeholder 2"/>
          <p:cNvSpPr>
            <a:spLocks noGrp="1"/>
          </p:cNvSpPr>
          <p:nvPr>
            <p:ph idx="1"/>
          </p:nvPr>
        </p:nvSpPr>
        <p:spPr/>
        <p:txBody>
          <a:bodyPr/>
          <a:lstStyle/>
          <a:p>
            <a:r>
              <a:rPr lang="en-US" dirty="0"/>
              <a:t>Can you turn on three LED’s at once?</a:t>
            </a:r>
          </a:p>
          <a:p>
            <a:r>
              <a:rPr lang="en-US" dirty="0"/>
              <a:t>Can you make the color blue (hint red + yellow)?</a:t>
            </a:r>
          </a:p>
          <a:p>
            <a:r>
              <a:rPr lang="en-US" dirty="0"/>
              <a:t>Can you flash red, yellow, green in this order?</a:t>
            </a:r>
          </a:p>
        </p:txBody>
      </p:sp>
    </p:spTree>
    <p:extLst>
      <p:ext uri="{BB962C8B-B14F-4D97-AF65-F5344CB8AC3E}">
        <p14:creationId xmlns:p14="http://schemas.microsoft.com/office/powerpoint/2010/main" val="822641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https://www.raspberrypi.org/learning/physical-computing-with-python/images/led-gpio17.png"/>
          <p:cNvPicPr>
            <a:picLocks noChangeAspect="1" noChangeArrowheads="1"/>
          </p:cNvPicPr>
          <p:nvPr/>
        </p:nvPicPr>
        <p:blipFill rotWithShape="1">
          <a:blip r:embed="rId2">
            <a:extLst>
              <a:ext uri="{28A0092B-C50C-407E-A947-70E740481C1C}">
                <a14:useLocalDpi xmlns:a14="http://schemas.microsoft.com/office/drawing/2010/main" val="0"/>
              </a:ext>
            </a:extLst>
          </a:blip>
          <a:srcRect r="34470"/>
          <a:stretch/>
        </p:blipFill>
        <p:spPr bwMode="auto">
          <a:xfrm>
            <a:off x="4639056" y="10"/>
            <a:ext cx="7552944" cy="6857990"/>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48929" y="629266"/>
            <a:ext cx="3651467" cy="1676603"/>
          </a:xfrm>
        </p:spPr>
        <p:txBody>
          <a:bodyPr>
            <a:normAutofit/>
          </a:bodyPr>
          <a:lstStyle/>
          <a:p>
            <a:r>
              <a:rPr lang="en-US"/>
              <a:t>LED GPIOZero Library</a:t>
            </a:r>
          </a:p>
        </p:txBody>
      </p:sp>
      <p:sp>
        <p:nvSpPr>
          <p:cNvPr id="3" name="Content Placeholder 2"/>
          <p:cNvSpPr>
            <a:spLocks noGrp="1"/>
          </p:cNvSpPr>
          <p:nvPr>
            <p:ph idx="1"/>
          </p:nvPr>
        </p:nvSpPr>
        <p:spPr>
          <a:xfrm>
            <a:off x="648931" y="2438400"/>
            <a:ext cx="3651466" cy="3785419"/>
          </a:xfrm>
        </p:spPr>
        <p:txBody>
          <a:bodyPr>
            <a:normAutofit/>
          </a:bodyPr>
          <a:lstStyle/>
          <a:p>
            <a:r>
              <a:rPr lang="en-US" sz="1800" dirty="0"/>
              <a:t>GPIO Pin 17</a:t>
            </a:r>
          </a:p>
          <a:p>
            <a:r>
              <a:rPr lang="en-US" sz="1800" dirty="0"/>
              <a:t>Ground</a:t>
            </a:r>
          </a:p>
          <a:p>
            <a:r>
              <a:rPr lang="en-US" sz="1800" dirty="0"/>
              <a:t>Connect LED ‘</a:t>
            </a:r>
            <a:r>
              <a:rPr lang="en-US" sz="1800" dirty="0" err="1"/>
              <a:t>catode</a:t>
            </a:r>
            <a:r>
              <a:rPr lang="en-US" sz="1800" dirty="0"/>
              <a:t>’ to </a:t>
            </a:r>
            <a:r>
              <a:rPr lang="el-GR" sz="1800" dirty="0"/>
              <a:t>330Ω </a:t>
            </a:r>
            <a:r>
              <a:rPr lang="en-US" sz="1800" dirty="0"/>
              <a:t>Resistor which is grounded</a:t>
            </a:r>
          </a:p>
          <a:p>
            <a:endParaRPr lang="en-US" sz="1800" dirty="0"/>
          </a:p>
        </p:txBody>
      </p:sp>
    </p:spTree>
    <p:extLst>
      <p:ext uri="{BB962C8B-B14F-4D97-AF65-F5344CB8AC3E}">
        <p14:creationId xmlns:p14="http://schemas.microsoft.com/office/powerpoint/2010/main" val="2004324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Tactile Button Review</a:t>
            </a:r>
          </a:p>
        </p:txBody>
      </p:sp>
      <p:sp>
        <p:nvSpPr>
          <p:cNvPr id="3" name="Content Placeholder 2"/>
          <p:cNvSpPr>
            <a:spLocks noGrp="1"/>
          </p:cNvSpPr>
          <p:nvPr>
            <p:ph idx="1"/>
          </p:nvPr>
        </p:nvSpPr>
        <p:spPr>
          <a:xfrm>
            <a:off x="838200" y="1825625"/>
            <a:ext cx="10515600" cy="1463985"/>
          </a:xfrm>
        </p:spPr>
        <p:txBody>
          <a:bodyPr>
            <a:normAutofit fontScale="77500" lnSpcReduction="20000"/>
          </a:bodyPr>
          <a:lstStyle/>
          <a:p>
            <a:r>
              <a:rPr lang="en-US" dirty="0"/>
              <a:t>You might expect the push switch to have just two connections, which are either open or closed. </a:t>
            </a:r>
          </a:p>
          <a:p>
            <a:r>
              <a:rPr lang="en-US" dirty="0"/>
              <a:t>While some of these tactile push switches do have just two connections, most have four. shows how these connections are arranged.</a:t>
            </a:r>
            <a:br>
              <a:rPr lang="en-US" dirty="0"/>
            </a:br>
            <a:endParaRPr lang="en-US" dirty="0"/>
          </a:p>
        </p:txBody>
      </p:sp>
      <p:pic>
        <p:nvPicPr>
          <p:cNvPr id="2050" name="Picture 2" descr="http://razzpisampler.oreilly.com/images/rpck_11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112" y="3609512"/>
            <a:ext cx="10710449" cy="2812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893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razzpisampler.oreilly.com/images/rpck_1101.png"/>
          <p:cNvPicPr>
            <a:picLocks noChangeAspect="1" noChangeArrowheads="1"/>
          </p:cNvPicPr>
          <p:nvPr/>
        </p:nvPicPr>
        <p:blipFill rotWithShape="1">
          <a:blip r:embed="rId2">
            <a:extLst>
              <a:ext uri="{28A0092B-C50C-407E-A947-70E740481C1C}">
                <a14:useLocalDpi xmlns:a14="http://schemas.microsoft.com/office/drawing/2010/main" val="0"/>
              </a:ext>
            </a:extLst>
          </a:blip>
          <a:srcRect r="14648" b="2"/>
          <a:stretch/>
        </p:blipFill>
        <p:spPr bwMode="auto">
          <a:xfrm>
            <a:off x="4639056" y="10"/>
            <a:ext cx="7552944" cy="6857990"/>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48929" y="629266"/>
            <a:ext cx="3651467" cy="1676603"/>
          </a:xfrm>
        </p:spPr>
        <p:txBody>
          <a:bodyPr>
            <a:normAutofit/>
          </a:bodyPr>
          <a:lstStyle/>
          <a:p>
            <a:r>
              <a:rPr lang="en-US" dirty="0"/>
              <a:t>Button Demo: ‘Press Me’</a:t>
            </a:r>
          </a:p>
        </p:txBody>
      </p:sp>
      <p:sp>
        <p:nvSpPr>
          <p:cNvPr id="3" name="Content Placeholder 2"/>
          <p:cNvSpPr>
            <a:spLocks noGrp="1"/>
          </p:cNvSpPr>
          <p:nvPr>
            <p:ph idx="1"/>
          </p:nvPr>
        </p:nvSpPr>
        <p:spPr>
          <a:xfrm>
            <a:off x="648931" y="2438400"/>
            <a:ext cx="3651466" cy="3785419"/>
          </a:xfrm>
        </p:spPr>
        <p:txBody>
          <a:bodyPr>
            <a:normAutofit/>
          </a:bodyPr>
          <a:lstStyle/>
          <a:p>
            <a:r>
              <a:rPr lang="en-US" sz="1800"/>
              <a:t>GPIO Pin 2</a:t>
            </a:r>
          </a:p>
          <a:p>
            <a:r>
              <a:rPr lang="en-US" sz="1800"/>
              <a:t>Ground</a:t>
            </a:r>
          </a:p>
          <a:p>
            <a:endParaRPr lang="en-US" sz="1800"/>
          </a:p>
          <a:p>
            <a:r>
              <a:rPr lang="en-US" sz="1800"/>
              <a:t>When you press the button python says: “Press Me”</a:t>
            </a:r>
          </a:p>
        </p:txBody>
      </p:sp>
    </p:spTree>
    <p:extLst>
      <p:ext uri="{BB962C8B-B14F-4D97-AF65-F5344CB8AC3E}">
        <p14:creationId xmlns:p14="http://schemas.microsoft.com/office/powerpoint/2010/main" val="2930527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US" sz="3200" dirty="0"/>
              <a:t>Light Switch with a Button: Demo</a:t>
            </a:r>
          </a:p>
        </p:txBody>
      </p:sp>
      <p:sp>
        <p:nvSpPr>
          <p:cNvPr id="3" name="Content Placeholder 2"/>
          <p:cNvSpPr>
            <a:spLocks noGrp="1"/>
          </p:cNvSpPr>
          <p:nvPr>
            <p:ph idx="1"/>
          </p:nvPr>
        </p:nvSpPr>
        <p:spPr>
          <a:xfrm>
            <a:off x="6049182" y="802638"/>
            <a:ext cx="5408696" cy="5252722"/>
          </a:xfrm>
        </p:spPr>
        <p:txBody>
          <a:bodyPr anchor="ctr">
            <a:normAutofit/>
          </a:bodyPr>
          <a:lstStyle/>
          <a:p>
            <a:r>
              <a:rPr lang="en-US" sz="2400" b="1">
                <a:solidFill>
                  <a:schemeClr val="bg1"/>
                </a:solidFill>
              </a:rPr>
              <a:t>LED</a:t>
            </a:r>
          </a:p>
          <a:p>
            <a:r>
              <a:rPr lang="en-US" sz="2400">
                <a:solidFill>
                  <a:schemeClr val="bg1"/>
                </a:solidFill>
              </a:rPr>
              <a:t>Ground the </a:t>
            </a:r>
            <a:r>
              <a:rPr lang="el-GR" sz="2400">
                <a:solidFill>
                  <a:schemeClr val="bg1"/>
                </a:solidFill>
              </a:rPr>
              <a:t>330Ω </a:t>
            </a:r>
            <a:r>
              <a:rPr lang="en-US" sz="2400">
                <a:solidFill>
                  <a:schemeClr val="bg1"/>
                </a:solidFill>
              </a:rPr>
              <a:t>Resistor</a:t>
            </a:r>
          </a:p>
          <a:p>
            <a:r>
              <a:rPr lang="en-US" sz="2400">
                <a:solidFill>
                  <a:schemeClr val="bg1"/>
                </a:solidFill>
              </a:rPr>
              <a:t>Connect LED ‘anode’ to GPIO pin 17</a:t>
            </a:r>
          </a:p>
          <a:p>
            <a:r>
              <a:rPr lang="en-US" sz="2400">
                <a:solidFill>
                  <a:schemeClr val="bg1"/>
                </a:solidFill>
              </a:rPr>
              <a:t>Connect LED ‘catode’ to </a:t>
            </a:r>
            <a:r>
              <a:rPr lang="el-GR" sz="2400">
                <a:solidFill>
                  <a:schemeClr val="bg1"/>
                </a:solidFill>
              </a:rPr>
              <a:t>330Ω </a:t>
            </a:r>
            <a:r>
              <a:rPr lang="en-US" sz="2400">
                <a:solidFill>
                  <a:schemeClr val="bg1"/>
                </a:solidFill>
              </a:rPr>
              <a:t>Resistor which is grounded</a:t>
            </a:r>
          </a:p>
          <a:p>
            <a:endParaRPr lang="en-US" sz="2400">
              <a:solidFill>
                <a:schemeClr val="bg1"/>
              </a:solidFill>
            </a:endParaRPr>
          </a:p>
          <a:p>
            <a:r>
              <a:rPr lang="en-US" sz="2400" b="1">
                <a:solidFill>
                  <a:schemeClr val="bg1"/>
                </a:solidFill>
              </a:rPr>
              <a:t>Button</a:t>
            </a:r>
          </a:p>
          <a:p>
            <a:r>
              <a:rPr lang="en-US" sz="2400">
                <a:solidFill>
                  <a:schemeClr val="bg1"/>
                </a:solidFill>
              </a:rPr>
              <a:t>GPIO pin 2</a:t>
            </a:r>
          </a:p>
          <a:p>
            <a:r>
              <a:rPr lang="en-US" sz="2400">
                <a:solidFill>
                  <a:schemeClr val="bg1"/>
                </a:solidFill>
              </a:rPr>
              <a:t>Ground Button</a:t>
            </a:r>
          </a:p>
        </p:txBody>
      </p:sp>
    </p:spTree>
    <p:extLst>
      <p:ext uri="{BB962C8B-B14F-4D97-AF65-F5344CB8AC3E}">
        <p14:creationId xmlns:p14="http://schemas.microsoft.com/office/powerpoint/2010/main" val="2230136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www.raspberrypi.org/learning/physical-computing-with-python/images/raspio-por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2032" y="1658983"/>
            <a:ext cx="4139865" cy="248851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Raspberry Pi 3 Overview Specs</a:t>
            </a:r>
          </a:p>
        </p:txBody>
      </p:sp>
      <p:sp>
        <p:nvSpPr>
          <p:cNvPr id="3" name="Content Placeholder 2"/>
          <p:cNvSpPr>
            <a:spLocks noGrp="1"/>
          </p:cNvSpPr>
          <p:nvPr>
            <p:ph idx="1"/>
          </p:nvPr>
        </p:nvSpPr>
        <p:spPr/>
        <p:txBody>
          <a:bodyPr>
            <a:normAutofit/>
          </a:bodyPr>
          <a:lstStyle/>
          <a:p>
            <a:pPr marL="0" indent="0">
              <a:buNone/>
            </a:pPr>
            <a:r>
              <a:rPr lang="en-US" sz="2400" b="1" dirty="0" err="1"/>
              <a:t>SoC</a:t>
            </a:r>
            <a:r>
              <a:rPr lang="en-US" sz="2400" b="1" dirty="0"/>
              <a:t>:</a:t>
            </a:r>
            <a:r>
              <a:rPr lang="en-US" sz="2400" dirty="0"/>
              <a:t> Broadcom BCM2837</a:t>
            </a:r>
            <a:br>
              <a:rPr lang="en-US" sz="2400" dirty="0"/>
            </a:br>
            <a:r>
              <a:rPr lang="en-US" sz="2400" b="1" dirty="0"/>
              <a:t>CPU:</a:t>
            </a:r>
            <a:r>
              <a:rPr lang="en-US" sz="2400" dirty="0"/>
              <a:t> 4× ARM Cortex-A53, 1.2GHz</a:t>
            </a:r>
            <a:br>
              <a:rPr lang="en-US" sz="2400" dirty="0"/>
            </a:br>
            <a:r>
              <a:rPr lang="en-US" sz="2400" b="1" dirty="0"/>
              <a:t>GPU:</a:t>
            </a:r>
            <a:r>
              <a:rPr lang="en-US" sz="2400" dirty="0"/>
              <a:t> Broadcom </a:t>
            </a:r>
            <a:r>
              <a:rPr lang="en-US" sz="2400" dirty="0" err="1"/>
              <a:t>VideoCore</a:t>
            </a:r>
            <a:r>
              <a:rPr lang="en-US" sz="2400" dirty="0"/>
              <a:t> IV</a:t>
            </a:r>
            <a:br>
              <a:rPr lang="en-US" sz="2400" dirty="0"/>
            </a:br>
            <a:r>
              <a:rPr lang="en-US" sz="2400" b="1" dirty="0"/>
              <a:t>RAM:</a:t>
            </a:r>
            <a:r>
              <a:rPr lang="en-US" sz="2400" dirty="0"/>
              <a:t> 1GB LPDDR2 (900 MHz)</a:t>
            </a:r>
            <a:br>
              <a:rPr lang="en-US" sz="2400" dirty="0"/>
            </a:br>
            <a:r>
              <a:rPr lang="en-US" sz="2400" b="1" dirty="0"/>
              <a:t>Networking:</a:t>
            </a:r>
            <a:r>
              <a:rPr lang="en-US" sz="2400" dirty="0"/>
              <a:t> 10/100 Ethernet, 2.4GHz 802.11n wireless</a:t>
            </a:r>
            <a:br>
              <a:rPr lang="en-US" sz="2400" dirty="0"/>
            </a:br>
            <a:r>
              <a:rPr lang="en-US" sz="2400" b="1" dirty="0"/>
              <a:t>Bluetooth:</a:t>
            </a:r>
            <a:r>
              <a:rPr lang="en-US" sz="2400" dirty="0"/>
              <a:t> Bluetooth 4.1 Classic, Bluetooth Low Energy</a:t>
            </a:r>
            <a:br>
              <a:rPr lang="en-US" sz="2400" dirty="0"/>
            </a:br>
            <a:r>
              <a:rPr lang="en-US" sz="2400" b="1" dirty="0"/>
              <a:t>Storage:</a:t>
            </a:r>
            <a:r>
              <a:rPr lang="en-US" sz="2400" dirty="0"/>
              <a:t> </a:t>
            </a:r>
            <a:r>
              <a:rPr lang="en-US" sz="2400" dirty="0" err="1"/>
              <a:t>microSD</a:t>
            </a:r>
            <a:br>
              <a:rPr lang="en-US" sz="2400" dirty="0"/>
            </a:br>
            <a:r>
              <a:rPr lang="en-US" sz="2400" b="1" dirty="0"/>
              <a:t>GPIO:</a:t>
            </a:r>
            <a:r>
              <a:rPr lang="en-US" sz="2400" dirty="0"/>
              <a:t> 40-pin header, populated</a:t>
            </a:r>
            <a:br>
              <a:rPr lang="en-US" sz="2400" dirty="0"/>
            </a:br>
            <a:r>
              <a:rPr lang="en-US" sz="2400" b="1" dirty="0"/>
              <a:t>Ports:</a:t>
            </a:r>
            <a:r>
              <a:rPr lang="en-US" sz="2400" dirty="0"/>
              <a:t> HDMI, 3.5mm analogue audio-video jack, 4× USB 2.0, Ethernet, Camera Serial Interface (CSI), Display Serial Interface (DSI)</a:t>
            </a:r>
          </a:p>
        </p:txBody>
      </p:sp>
    </p:spTree>
    <p:extLst>
      <p:ext uri="{BB962C8B-B14F-4D97-AF65-F5344CB8AC3E}">
        <p14:creationId xmlns:p14="http://schemas.microsoft.com/office/powerpoint/2010/main" val="40391651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razzpisampler.oreilly.com/images/rpck_1101.png"/>
          <p:cNvPicPr>
            <a:picLocks noChangeAspect="1" noChangeArrowheads="1"/>
          </p:cNvPicPr>
          <p:nvPr/>
        </p:nvPicPr>
        <p:blipFill rotWithShape="1">
          <a:blip r:embed="rId2">
            <a:extLst>
              <a:ext uri="{28A0092B-C50C-407E-A947-70E740481C1C}">
                <a14:useLocalDpi xmlns:a14="http://schemas.microsoft.com/office/drawing/2010/main" val="0"/>
              </a:ext>
            </a:extLst>
          </a:blip>
          <a:srcRect l="374" r="47242" b="2"/>
          <a:stretch/>
        </p:blipFill>
        <p:spPr bwMode="auto">
          <a:xfrm>
            <a:off x="20" y="10"/>
            <a:ext cx="4635571" cy="6857990"/>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a:solidFill>
              <a:srgbClr val="3A5C4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965430" y="629268"/>
            <a:ext cx="6586491" cy="1286160"/>
          </a:xfrm>
        </p:spPr>
        <p:txBody>
          <a:bodyPr anchor="b">
            <a:normAutofit/>
          </a:bodyPr>
          <a:lstStyle/>
          <a:p>
            <a:r>
              <a:rPr lang="en-US" dirty="0"/>
              <a:t>Demo: </a:t>
            </a:r>
            <a:r>
              <a:rPr lang="en-US" dirty="0" err="1"/>
              <a:t>GPIOZero</a:t>
            </a:r>
            <a:r>
              <a:rPr lang="en-US" dirty="0"/>
              <a:t> Library</a:t>
            </a:r>
          </a:p>
        </p:txBody>
      </p:sp>
      <p:sp>
        <p:nvSpPr>
          <p:cNvPr id="3" name="Content Placeholder 2"/>
          <p:cNvSpPr>
            <a:spLocks noGrp="1"/>
          </p:cNvSpPr>
          <p:nvPr>
            <p:ph idx="1"/>
          </p:nvPr>
        </p:nvSpPr>
        <p:spPr>
          <a:xfrm>
            <a:off x="4965431" y="2438400"/>
            <a:ext cx="6586489" cy="3785419"/>
          </a:xfrm>
        </p:spPr>
        <p:txBody>
          <a:bodyPr>
            <a:normAutofit/>
          </a:bodyPr>
          <a:lstStyle/>
          <a:p>
            <a:r>
              <a:rPr lang="en-US" sz="2000" b="1"/>
              <a:t>Button</a:t>
            </a:r>
          </a:p>
          <a:p>
            <a:r>
              <a:rPr lang="en-US" sz="2000"/>
              <a:t>GPIO pin 2</a:t>
            </a:r>
          </a:p>
          <a:p>
            <a:r>
              <a:rPr lang="en-US" sz="2000"/>
              <a:t>Ground Button</a:t>
            </a:r>
          </a:p>
          <a:p>
            <a:r>
              <a:rPr lang="en-US" sz="2000"/>
              <a:t>Using GPIOZero Library</a:t>
            </a:r>
          </a:p>
          <a:p>
            <a:endParaRPr lang="en-US" sz="2000"/>
          </a:p>
        </p:txBody>
      </p:sp>
    </p:spTree>
    <p:extLst>
      <p:ext uri="{BB962C8B-B14F-4D97-AF65-F5344CB8AC3E}">
        <p14:creationId xmlns:p14="http://schemas.microsoft.com/office/powerpoint/2010/main" val="4079811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thumbs2.picclick.com/d/w1600/pict/110946607173_/10pcs-5V-Active-Buzzer-Speaker-Continous-Beep-for.jpg"/>
          <p:cNvPicPr>
            <a:picLocks noChangeAspect="1" noChangeArrowheads="1"/>
          </p:cNvPicPr>
          <p:nvPr/>
        </p:nvPicPr>
        <p:blipFill rotWithShape="1">
          <a:blip r:embed="rId2">
            <a:extLst>
              <a:ext uri="{28A0092B-C50C-407E-A947-70E740481C1C}">
                <a14:useLocalDpi xmlns:a14="http://schemas.microsoft.com/office/drawing/2010/main" val="0"/>
              </a:ext>
            </a:extLst>
          </a:blip>
          <a:srcRect r="-2" b="9199"/>
          <a:stretch/>
        </p:blipFill>
        <p:spPr bwMode="auto">
          <a:xfrm>
            <a:off x="5719156" y="10"/>
            <a:ext cx="6472844" cy="6857990"/>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48929" y="629266"/>
            <a:ext cx="5452613" cy="1676603"/>
          </a:xfrm>
        </p:spPr>
        <p:txBody>
          <a:bodyPr>
            <a:normAutofit/>
          </a:bodyPr>
          <a:lstStyle/>
          <a:p>
            <a:r>
              <a:rPr lang="en-US" dirty="0"/>
              <a:t>Buzzer Overview</a:t>
            </a:r>
          </a:p>
        </p:txBody>
      </p:sp>
      <p:sp>
        <p:nvSpPr>
          <p:cNvPr id="3" name="Content Placeholder 2"/>
          <p:cNvSpPr>
            <a:spLocks noGrp="1"/>
          </p:cNvSpPr>
          <p:nvPr>
            <p:ph idx="1"/>
          </p:nvPr>
        </p:nvSpPr>
        <p:spPr>
          <a:xfrm>
            <a:off x="366298" y="2421774"/>
            <a:ext cx="5735244" cy="3785419"/>
          </a:xfrm>
        </p:spPr>
        <p:txBody>
          <a:bodyPr>
            <a:normAutofit/>
          </a:bodyPr>
          <a:lstStyle/>
          <a:p>
            <a:pPr marL="457200" lvl="1" indent="0">
              <a:lnSpc>
                <a:spcPct val="80000"/>
              </a:lnSpc>
              <a:buNone/>
            </a:pPr>
            <a:r>
              <a:rPr lang="en-US" b="1" dirty="0"/>
              <a:t>Passive Buzzers</a:t>
            </a:r>
          </a:p>
          <a:p>
            <a:pPr lvl="2">
              <a:lnSpc>
                <a:spcPct val="80000"/>
              </a:lnSpc>
            </a:pPr>
            <a:r>
              <a:rPr lang="en-US" sz="2400" dirty="0"/>
              <a:t>emits a tone when a voltage is applied across it. </a:t>
            </a:r>
          </a:p>
          <a:p>
            <a:pPr lvl="2">
              <a:lnSpc>
                <a:spcPct val="80000"/>
              </a:lnSpc>
            </a:pPr>
            <a:r>
              <a:rPr lang="en-US" sz="2400" dirty="0"/>
              <a:t>requires a specific signal to generate a variety of tones</a:t>
            </a:r>
          </a:p>
          <a:p>
            <a:pPr marL="457200" lvl="1" indent="0">
              <a:lnSpc>
                <a:spcPct val="80000"/>
              </a:lnSpc>
              <a:buNone/>
            </a:pPr>
            <a:r>
              <a:rPr lang="en-US" b="1" dirty="0"/>
              <a:t>Active Buzzers</a:t>
            </a:r>
          </a:p>
          <a:p>
            <a:pPr lvl="2">
              <a:lnSpc>
                <a:spcPct val="80000"/>
              </a:lnSpc>
            </a:pPr>
            <a:r>
              <a:rPr lang="en-US" sz="2400" dirty="0"/>
              <a:t>are a lot simpler to use</a:t>
            </a:r>
          </a:p>
          <a:p>
            <a:pPr lvl="2">
              <a:lnSpc>
                <a:spcPct val="80000"/>
              </a:lnSpc>
            </a:pPr>
            <a:r>
              <a:rPr lang="en-US" sz="2400" dirty="0"/>
              <a:t>can be connected just like a LED</a:t>
            </a:r>
          </a:p>
          <a:p>
            <a:pPr lvl="1">
              <a:lnSpc>
                <a:spcPct val="80000"/>
              </a:lnSpc>
            </a:pPr>
            <a:endParaRPr lang="en-US" dirty="0"/>
          </a:p>
        </p:txBody>
      </p:sp>
    </p:spTree>
    <p:extLst>
      <p:ext uri="{BB962C8B-B14F-4D97-AF65-F5344CB8AC3E}">
        <p14:creationId xmlns:p14="http://schemas.microsoft.com/office/powerpoint/2010/main" val="6151271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636008" cy="6857998"/>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latin typeface="Calibri" panose="020F0502020204030204"/>
            </a:endParaRPr>
          </a:p>
        </p:txBody>
      </p:sp>
      <p:pic>
        <p:nvPicPr>
          <p:cNvPr id="5124" name="Picture 4" descr="buzzer"/>
          <p:cNvPicPr>
            <a:picLocks noChangeAspect="1" noChangeArrowheads="1"/>
          </p:cNvPicPr>
          <p:nvPr/>
        </p:nvPicPr>
        <p:blipFill rotWithShape="1">
          <a:blip r:embed="rId2">
            <a:extLst>
              <a:ext uri="{28A0092B-C50C-407E-A947-70E740481C1C}">
                <a14:useLocalDpi xmlns:a14="http://schemas.microsoft.com/office/drawing/2010/main" val="0"/>
              </a:ext>
            </a:extLst>
          </a:blip>
          <a:srcRect t="5743" r="2" b="2874"/>
          <a:stretch/>
        </p:blipFill>
        <p:spPr bwMode="auto">
          <a:xfrm>
            <a:off x="5276088" y="640082"/>
            <a:ext cx="6276250" cy="5577838"/>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48929" y="629266"/>
            <a:ext cx="3667039" cy="1676603"/>
          </a:xfrm>
        </p:spPr>
        <p:txBody>
          <a:bodyPr>
            <a:normAutofit/>
          </a:bodyPr>
          <a:lstStyle/>
          <a:p>
            <a:r>
              <a:rPr lang="en-US" sz="3600" dirty="0">
                <a:solidFill>
                  <a:schemeClr val="bg1"/>
                </a:solidFill>
              </a:rPr>
              <a:t>Buzzer Exercise</a:t>
            </a:r>
          </a:p>
        </p:txBody>
      </p:sp>
      <p:sp>
        <p:nvSpPr>
          <p:cNvPr id="3" name="Content Placeholder 2"/>
          <p:cNvSpPr>
            <a:spLocks noGrp="1"/>
          </p:cNvSpPr>
          <p:nvPr>
            <p:ph idx="1"/>
          </p:nvPr>
        </p:nvSpPr>
        <p:spPr>
          <a:xfrm>
            <a:off x="648931" y="2438401"/>
            <a:ext cx="3667036" cy="3779520"/>
          </a:xfrm>
        </p:spPr>
        <p:txBody>
          <a:bodyPr>
            <a:normAutofit/>
          </a:bodyPr>
          <a:lstStyle/>
          <a:p>
            <a:r>
              <a:rPr lang="en-US" sz="1800" b="1" dirty="0">
                <a:solidFill>
                  <a:schemeClr val="bg1"/>
                </a:solidFill>
              </a:rPr>
              <a:t>Buzzer</a:t>
            </a:r>
          </a:p>
          <a:p>
            <a:r>
              <a:rPr lang="en-US" sz="1800" dirty="0">
                <a:solidFill>
                  <a:schemeClr val="bg1"/>
                </a:solidFill>
              </a:rPr>
              <a:t>GPIO pin 17</a:t>
            </a:r>
          </a:p>
          <a:p>
            <a:r>
              <a:rPr lang="en-US" sz="1800" dirty="0">
                <a:solidFill>
                  <a:schemeClr val="bg1"/>
                </a:solidFill>
              </a:rPr>
              <a:t>GPIO pin Ground</a:t>
            </a:r>
          </a:p>
          <a:p>
            <a:r>
              <a:rPr lang="en-US" altLang="ja-JP" sz="1800" i="1" dirty="0">
                <a:solidFill>
                  <a:schemeClr val="bg1"/>
                </a:solidFill>
              </a:rPr>
              <a:t>Hint</a:t>
            </a:r>
            <a:r>
              <a:rPr lang="ja-JP" altLang="en-US" sz="1800" i="1" dirty="0">
                <a:solidFill>
                  <a:schemeClr val="bg1"/>
                </a:solidFill>
              </a:rPr>
              <a:t> </a:t>
            </a:r>
            <a:r>
              <a:rPr lang="en-US" altLang="ja-JP" sz="1800" i="1" dirty="0">
                <a:solidFill>
                  <a:schemeClr val="bg1"/>
                </a:solidFill>
              </a:rPr>
              <a:t>no</a:t>
            </a:r>
            <a:r>
              <a:rPr lang="ja-JP" altLang="en-US" sz="1800" i="1" dirty="0">
                <a:solidFill>
                  <a:schemeClr val="bg1"/>
                </a:solidFill>
              </a:rPr>
              <a:t> </a:t>
            </a:r>
            <a:r>
              <a:rPr lang="en-US" altLang="ja-JP" sz="1800" i="1" dirty="0">
                <a:solidFill>
                  <a:schemeClr val="bg1"/>
                </a:solidFill>
              </a:rPr>
              <a:t>need</a:t>
            </a:r>
            <a:r>
              <a:rPr lang="ja-JP" altLang="en-US" sz="1800" i="1" dirty="0">
                <a:solidFill>
                  <a:schemeClr val="bg1"/>
                </a:solidFill>
              </a:rPr>
              <a:t> </a:t>
            </a:r>
            <a:r>
              <a:rPr lang="en-US" altLang="ja-JP" sz="1800" i="1" dirty="0">
                <a:solidFill>
                  <a:schemeClr val="bg1"/>
                </a:solidFill>
              </a:rPr>
              <a:t>for</a:t>
            </a:r>
            <a:r>
              <a:rPr lang="ja-JP" altLang="en-US" sz="1800" i="1" dirty="0">
                <a:solidFill>
                  <a:schemeClr val="bg1"/>
                </a:solidFill>
              </a:rPr>
              <a:t> </a:t>
            </a:r>
            <a:r>
              <a:rPr lang="en-US" altLang="ja-JP" sz="1800" i="1" dirty="0">
                <a:solidFill>
                  <a:schemeClr val="bg1"/>
                </a:solidFill>
              </a:rPr>
              <a:t>resistors</a:t>
            </a:r>
          </a:p>
          <a:p>
            <a:endParaRPr lang="en-US" sz="1800" i="1" dirty="0">
              <a:solidFill>
                <a:schemeClr val="bg1"/>
              </a:solidFill>
            </a:endParaRPr>
          </a:p>
          <a:p>
            <a:r>
              <a:rPr lang="en-US" sz="1800" i="1" dirty="0">
                <a:solidFill>
                  <a:schemeClr val="bg1"/>
                </a:solidFill>
              </a:rPr>
              <a:t>Can you make your buzzer make buzz?</a:t>
            </a:r>
          </a:p>
        </p:txBody>
      </p:sp>
    </p:spTree>
    <p:extLst>
      <p:ext uri="{BB962C8B-B14F-4D97-AF65-F5344CB8AC3E}">
        <p14:creationId xmlns:p14="http://schemas.microsoft.com/office/powerpoint/2010/main" val="35898775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razzpisampler.oreilly.com/images/rpck_1101.png"/>
          <p:cNvPicPr>
            <a:picLocks noChangeAspect="1" noChangeArrowheads="1"/>
          </p:cNvPicPr>
          <p:nvPr/>
        </p:nvPicPr>
        <p:blipFill rotWithShape="1">
          <a:blip r:embed="rId2">
            <a:extLst>
              <a:ext uri="{28A0092B-C50C-407E-A947-70E740481C1C}">
                <a14:useLocalDpi xmlns:a14="http://schemas.microsoft.com/office/drawing/2010/main" val="0"/>
              </a:ext>
            </a:extLst>
          </a:blip>
          <a:srcRect l="374" r="47242" b="2"/>
          <a:stretch/>
        </p:blipFill>
        <p:spPr bwMode="auto">
          <a:xfrm>
            <a:off x="20" y="10"/>
            <a:ext cx="4635571" cy="6857990"/>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a:solidFill>
              <a:srgbClr val="3A5C4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965430" y="629268"/>
            <a:ext cx="6586491" cy="1286160"/>
          </a:xfrm>
        </p:spPr>
        <p:txBody>
          <a:bodyPr anchor="b">
            <a:normAutofit fontScale="90000"/>
          </a:bodyPr>
          <a:lstStyle/>
          <a:p>
            <a:r>
              <a:rPr lang="en-US" dirty="0"/>
              <a:t>Demo: </a:t>
            </a:r>
            <a:r>
              <a:rPr lang="en-US" dirty="0" err="1"/>
              <a:t>GPIOZero</a:t>
            </a:r>
            <a:r>
              <a:rPr lang="en-US" dirty="0"/>
              <a:t> Buzzer Library</a:t>
            </a:r>
          </a:p>
        </p:txBody>
      </p:sp>
      <p:sp>
        <p:nvSpPr>
          <p:cNvPr id="3" name="Content Placeholder 2"/>
          <p:cNvSpPr>
            <a:spLocks noGrp="1"/>
          </p:cNvSpPr>
          <p:nvPr>
            <p:ph idx="1"/>
          </p:nvPr>
        </p:nvSpPr>
        <p:spPr>
          <a:xfrm>
            <a:off x="4965431" y="2438400"/>
            <a:ext cx="6586489" cy="3785419"/>
          </a:xfrm>
        </p:spPr>
        <p:txBody>
          <a:bodyPr>
            <a:normAutofit/>
          </a:bodyPr>
          <a:lstStyle/>
          <a:p>
            <a:r>
              <a:rPr lang="en-US" sz="2000" b="1" dirty="0"/>
              <a:t>Button</a:t>
            </a:r>
          </a:p>
          <a:p>
            <a:r>
              <a:rPr lang="en-US" sz="2000" dirty="0"/>
              <a:t>GPIO pin 17</a:t>
            </a:r>
          </a:p>
          <a:p>
            <a:r>
              <a:rPr lang="en-US" sz="2000" dirty="0"/>
              <a:t>Ground Button</a:t>
            </a:r>
          </a:p>
          <a:p>
            <a:r>
              <a:rPr lang="en-US" sz="2000" dirty="0"/>
              <a:t>Using </a:t>
            </a:r>
            <a:r>
              <a:rPr lang="en-US" sz="2000" dirty="0" err="1"/>
              <a:t>GPIOZero</a:t>
            </a:r>
            <a:r>
              <a:rPr lang="en-US" sz="2000" dirty="0"/>
              <a:t> Library</a:t>
            </a:r>
          </a:p>
          <a:p>
            <a:endParaRPr lang="en-US" sz="2000" dirty="0"/>
          </a:p>
        </p:txBody>
      </p:sp>
    </p:spTree>
    <p:extLst>
      <p:ext uri="{BB962C8B-B14F-4D97-AF65-F5344CB8AC3E}">
        <p14:creationId xmlns:p14="http://schemas.microsoft.com/office/powerpoint/2010/main" val="706711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2" descr="GPIO diagram"/>
          <p:cNvPicPr>
            <a:picLocks noChangeAspect="1"/>
          </p:cNvPicPr>
          <p:nvPr/>
        </p:nvPicPr>
        <p:blipFill rotWithShape="1">
          <a:blip r:embed="rId2">
            <a:extLst>
              <a:ext uri="{28A0092B-C50C-407E-A947-70E740481C1C}">
                <a14:useLocalDpi xmlns:a14="http://schemas.microsoft.com/office/drawing/2010/main" val="0"/>
              </a:ext>
            </a:extLst>
          </a:blip>
          <a:srcRect t="2450" r="-2" b="4182"/>
          <a:stretch/>
        </p:blipFill>
        <p:spPr>
          <a:xfrm>
            <a:off x="4639056" y="10"/>
            <a:ext cx="7552944" cy="6857990"/>
          </a:xfrm>
          <a:prstGeom prst="rect">
            <a:avLst/>
          </a:prstGeom>
          <a:effectLst/>
        </p:spPr>
      </p:pic>
      <p:sp>
        <p:nvSpPr>
          <p:cNvPr id="2" name="Title 1"/>
          <p:cNvSpPr>
            <a:spLocks noGrp="1"/>
          </p:cNvSpPr>
          <p:nvPr>
            <p:ph type="title"/>
          </p:nvPr>
        </p:nvSpPr>
        <p:spPr>
          <a:xfrm>
            <a:off x="648929" y="629266"/>
            <a:ext cx="3651467" cy="1676603"/>
          </a:xfrm>
        </p:spPr>
        <p:txBody>
          <a:bodyPr>
            <a:normAutofit/>
          </a:bodyPr>
          <a:lstStyle/>
          <a:p>
            <a:r>
              <a:rPr lang="en-US" dirty="0"/>
              <a:t>Traffic Lights</a:t>
            </a:r>
            <a:br>
              <a:rPr lang="en-US" dirty="0"/>
            </a:br>
            <a:r>
              <a:rPr lang="en-US" dirty="0"/>
              <a:t>Exercise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21207410"/>
              </p:ext>
            </p:extLst>
          </p:nvPr>
        </p:nvGraphicFramePr>
        <p:xfrm>
          <a:off x="649288" y="2841520"/>
          <a:ext cx="3023060" cy="1964868"/>
        </p:xfrm>
        <a:graphic>
          <a:graphicData uri="http://schemas.openxmlformats.org/drawingml/2006/table">
            <a:tbl>
              <a:tblPr/>
              <a:tblGrid>
                <a:gridCol w="1511530">
                  <a:extLst>
                    <a:ext uri="{9D8B030D-6E8A-4147-A177-3AD203B41FA5}">
                      <a16:colId xmlns:a16="http://schemas.microsoft.com/office/drawing/2014/main" val="3764869724"/>
                    </a:ext>
                  </a:extLst>
                </a:gridCol>
                <a:gridCol w="1511530">
                  <a:extLst>
                    <a:ext uri="{9D8B030D-6E8A-4147-A177-3AD203B41FA5}">
                      <a16:colId xmlns:a16="http://schemas.microsoft.com/office/drawing/2014/main" val="2130788667"/>
                    </a:ext>
                  </a:extLst>
                </a:gridCol>
              </a:tblGrid>
              <a:tr h="307293">
                <a:tc>
                  <a:txBody>
                    <a:bodyPr/>
                    <a:lstStyle/>
                    <a:p>
                      <a:r>
                        <a:rPr lang="en-US" sz="2000" b="1">
                          <a:effectLst/>
                        </a:rPr>
                        <a:t>Component</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tc>
                  <a:txBody>
                    <a:bodyPr/>
                    <a:lstStyle/>
                    <a:p>
                      <a:pPr algn="ctr"/>
                      <a:r>
                        <a:rPr lang="en-US" sz="2000" b="1" dirty="0">
                          <a:effectLst/>
                        </a:rPr>
                        <a:t>GPIO pin</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48854025"/>
                  </a:ext>
                </a:extLst>
              </a:tr>
              <a:tr h="307293">
                <a:tc>
                  <a:txBody>
                    <a:bodyPr/>
                    <a:lstStyle/>
                    <a:p>
                      <a:r>
                        <a:rPr lang="en-US" sz="2000">
                          <a:effectLst/>
                        </a:rPr>
                        <a:t>Button</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tc>
                  <a:txBody>
                    <a:bodyPr/>
                    <a:lstStyle/>
                    <a:p>
                      <a:pPr algn="ctr"/>
                      <a:r>
                        <a:rPr lang="en-US" sz="2000" dirty="0">
                          <a:effectLst/>
                        </a:rPr>
                        <a:t>21</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63980406"/>
                  </a:ext>
                </a:extLst>
              </a:tr>
              <a:tr h="307293">
                <a:tc>
                  <a:txBody>
                    <a:bodyPr/>
                    <a:lstStyle/>
                    <a:p>
                      <a:r>
                        <a:rPr lang="en-US" sz="2000">
                          <a:effectLst/>
                        </a:rPr>
                        <a:t>Red LED</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tc>
                  <a:txBody>
                    <a:bodyPr/>
                    <a:lstStyle/>
                    <a:p>
                      <a:pPr algn="ctr"/>
                      <a:r>
                        <a:rPr lang="en-US" sz="2000">
                          <a:effectLst/>
                        </a:rPr>
                        <a:t>25</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51520324"/>
                  </a:ext>
                </a:extLst>
              </a:tr>
              <a:tr h="307293">
                <a:tc>
                  <a:txBody>
                    <a:bodyPr/>
                    <a:lstStyle/>
                    <a:p>
                      <a:r>
                        <a:rPr lang="en-US" sz="2000">
                          <a:effectLst/>
                        </a:rPr>
                        <a:t>Amber LED</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tc>
                  <a:txBody>
                    <a:bodyPr/>
                    <a:lstStyle/>
                    <a:p>
                      <a:pPr algn="ctr"/>
                      <a:r>
                        <a:rPr lang="en-US" sz="2000">
                          <a:effectLst/>
                        </a:rPr>
                        <a:t>8</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12619895"/>
                  </a:ext>
                </a:extLst>
              </a:tr>
              <a:tr h="307293">
                <a:tc>
                  <a:txBody>
                    <a:bodyPr/>
                    <a:lstStyle/>
                    <a:p>
                      <a:r>
                        <a:rPr lang="en-US" sz="2000">
                          <a:effectLst/>
                        </a:rPr>
                        <a:t>Green LED</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tc>
                  <a:txBody>
                    <a:bodyPr/>
                    <a:lstStyle/>
                    <a:p>
                      <a:pPr algn="ctr"/>
                      <a:r>
                        <a:rPr lang="en-US" sz="2000">
                          <a:effectLst/>
                        </a:rPr>
                        <a:t>7</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99935102"/>
                  </a:ext>
                </a:extLst>
              </a:tr>
              <a:tr h="307293">
                <a:tc>
                  <a:txBody>
                    <a:bodyPr/>
                    <a:lstStyle/>
                    <a:p>
                      <a:r>
                        <a:rPr lang="en-US" sz="2000">
                          <a:effectLst/>
                        </a:rPr>
                        <a:t>Buzzer</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tc>
                  <a:txBody>
                    <a:bodyPr/>
                    <a:lstStyle/>
                    <a:p>
                      <a:pPr algn="ctr"/>
                      <a:r>
                        <a:rPr lang="en-US" sz="2000" dirty="0">
                          <a:effectLst/>
                        </a:rPr>
                        <a:t>15</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654752669"/>
                  </a:ext>
                </a:extLst>
              </a:tr>
            </a:tbl>
          </a:graphicData>
        </a:graphic>
      </p:graphicFrame>
      <p:sp>
        <p:nvSpPr>
          <p:cNvPr id="5" name="Rectangle 3"/>
          <p:cNvSpPr>
            <a:spLocks noChangeArrowheads="1"/>
          </p:cNvSpPr>
          <p:nvPr/>
        </p:nvSpPr>
        <p:spPr bwMode="auto">
          <a:xfrm>
            <a:off x="0" y="-323165"/>
            <a:ext cx="641729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51222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2" descr="https://www.raspberrypi.org/learning/python-quick-reaction-game/images/quick-reaction-circuit.png"/>
          <p:cNvPicPr>
            <a:picLocks noChangeAspect="1"/>
          </p:cNvPicPr>
          <p:nvPr/>
        </p:nvPicPr>
        <p:blipFill rotWithShape="1">
          <a:blip r:embed="rId2">
            <a:extLst>
              <a:ext uri="{28A0092B-C50C-407E-A947-70E740481C1C}">
                <a14:useLocalDpi xmlns:a14="http://schemas.microsoft.com/office/drawing/2010/main" val="0"/>
              </a:ext>
            </a:extLst>
          </a:blip>
          <a:srcRect t="3622" r="-2" b="3009"/>
          <a:stretch/>
        </p:blipFill>
        <p:spPr>
          <a:xfrm>
            <a:off x="4639056" y="10"/>
            <a:ext cx="7552944" cy="6857990"/>
          </a:xfrm>
          <a:prstGeom prst="rect">
            <a:avLst/>
          </a:prstGeom>
          <a:effectLst/>
        </p:spPr>
      </p:pic>
      <p:sp>
        <p:nvSpPr>
          <p:cNvPr id="2" name="Title 1"/>
          <p:cNvSpPr>
            <a:spLocks noGrp="1"/>
          </p:cNvSpPr>
          <p:nvPr>
            <p:ph type="title"/>
          </p:nvPr>
        </p:nvSpPr>
        <p:spPr>
          <a:xfrm>
            <a:off x="648929" y="629266"/>
            <a:ext cx="3651467" cy="1676603"/>
          </a:xfrm>
        </p:spPr>
        <p:txBody>
          <a:bodyPr>
            <a:normAutofit/>
          </a:bodyPr>
          <a:lstStyle/>
          <a:p>
            <a:r>
              <a:rPr lang="en-US" dirty="0"/>
              <a:t>Reaction Game</a:t>
            </a:r>
          </a:p>
        </p:txBody>
      </p:sp>
      <p:graphicFrame>
        <p:nvGraphicFramePr>
          <p:cNvPr id="7" name="Content Placeholder 3"/>
          <p:cNvGraphicFramePr>
            <a:graphicFrameLocks noGrp="1"/>
          </p:cNvGraphicFramePr>
          <p:nvPr>
            <p:ph idx="1"/>
            <p:extLst>
              <p:ext uri="{D42A27DB-BD31-4B8C-83A1-F6EECF244321}">
                <p14:modId xmlns:p14="http://schemas.microsoft.com/office/powerpoint/2010/main" val="2200899781"/>
              </p:ext>
            </p:extLst>
          </p:nvPr>
        </p:nvGraphicFramePr>
        <p:xfrm>
          <a:off x="649288" y="2841520"/>
          <a:ext cx="3023060" cy="1309912"/>
        </p:xfrm>
        <a:graphic>
          <a:graphicData uri="http://schemas.openxmlformats.org/drawingml/2006/table">
            <a:tbl>
              <a:tblPr/>
              <a:tblGrid>
                <a:gridCol w="1511530">
                  <a:extLst>
                    <a:ext uri="{9D8B030D-6E8A-4147-A177-3AD203B41FA5}">
                      <a16:colId xmlns:a16="http://schemas.microsoft.com/office/drawing/2014/main" val="3764869724"/>
                    </a:ext>
                  </a:extLst>
                </a:gridCol>
                <a:gridCol w="1511530">
                  <a:extLst>
                    <a:ext uri="{9D8B030D-6E8A-4147-A177-3AD203B41FA5}">
                      <a16:colId xmlns:a16="http://schemas.microsoft.com/office/drawing/2014/main" val="2130788667"/>
                    </a:ext>
                  </a:extLst>
                </a:gridCol>
              </a:tblGrid>
              <a:tr h="307293">
                <a:tc>
                  <a:txBody>
                    <a:bodyPr/>
                    <a:lstStyle/>
                    <a:p>
                      <a:r>
                        <a:rPr lang="en-US" sz="2000" b="1">
                          <a:effectLst/>
                        </a:rPr>
                        <a:t>Component</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tc>
                  <a:txBody>
                    <a:bodyPr/>
                    <a:lstStyle/>
                    <a:p>
                      <a:pPr algn="ctr"/>
                      <a:r>
                        <a:rPr lang="en-US" sz="2000" b="1" dirty="0">
                          <a:effectLst/>
                        </a:rPr>
                        <a:t>GPIO pin</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48854025"/>
                  </a:ext>
                </a:extLst>
              </a:tr>
              <a:tr h="307293">
                <a:tc>
                  <a:txBody>
                    <a:bodyPr/>
                    <a:lstStyle/>
                    <a:p>
                      <a:r>
                        <a:rPr lang="en-US" sz="2000">
                          <a:effectLst/>
                        </a:rPr>
                        <a:t>Button</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tc>
                  <a:txBody>
                    <a:bodyPr/>
                    <a:lstStyle/>
                    <a:p>
                      <a:pPr algn="ctr"/>
                      <a:r>
                        <a:rPr lang="en-US" sz="2000" dirty="0">
                          <a:effectLst/>
                        </a:rPr>
                        <a:t>15</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63980406"/>
                  </a:ext>
                </a:extLst>
              </a:tr>
              <a:tr h="307293">
                <a:tc>
                  <a:txBody>
                    <a:bodyPr/>
                    <a:lstStyle/>
                    <a:p>
                      <a:r>
                        <a:rPr lang="en-US" sz="2000" dirty="0">
                          <a:effectLst/>
                        </a:rPr>
                        <a:t>Button</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tc>
                  <a:txBody>
                    <a:bodyPr/>
                    <a:lstStyle/>
                    <a:p>
                      <a:pPr algn="ctr"/>
                      <a:r>
                        <a:rPr lang="en-US" sz="2000" dirty="0">
                          <a:effectLst/>
                        </a:rPr>
                        <a:t>14</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51520324"/>
                  </a:ext>
                </a:extLst>
              </a:tr>
              <a:tr h="307293">
                <a:tc>
                  <a:txBody>
                    <a:bodyPr/>
                    <a:lstStyle/>
                    <a:p>
                      <a:r>
                        <a:rPr lang="en-US" sz="2000" dirty="0">
                          <a:effectLst/>
                        </a:rPr>
                        <a:t>LED</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tc>
                  <a:txBody>
                    <a:bodyPr/>
                    <a:lstStyle/>
                    <a:p>
                      <a:pPr algn="ctr"/>
                      <a:r>
                        <a:rPr lang="en-US" sz="2000" dirty="0">
                          <a:effectLst/>
                        </a:rPr>
                        <a:t>14</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12619895"/>
                  </a:ext>
                </a:extLst>
              </a:tr>
            </a:tbl>
          </a:graphicData>
        </a:graphic>
      </p:graphicFrame>
    </p:spTree>
    <p:extLst>
      <p:ext uri="{BB962C8B-B14F-4D97-AF65-F5344CB8AC3E}">
        <p14:creationId xmlns:p14="http://schemas.microsoft.com/office/powerpoint/2010/main" val="41131727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2" descr="https://hackster.imgix.net/uploads/image/file/54688/L298N_5venable_jumper.jpg?w=1280&amp;h=960&amp;fit=max&amp;fm=jpg"/>
          <p:cNvPicPr>
            <a:picLocks noChangeAspect="1"/>
          </p:cNvPicPr>
          <p:nvPr/>
        </p:nvPicPr>
        <p:blipFill rotWithShape="1">
          <a:blip r:embed="rId2">
            <a:extLst>
              <a:ext uri="{28A0092B-C50C-407E-A947-70E740481C1C}">
                <a14:useLocalDpi xmlns:a14="http://schemas.microsoft.com/office/drawing/2010/main" val="0"/>
              </a:ext>
            </a:extLst>
          </a:blip>
          <a:srcRect r="7004" b="1"/>
          <a:stretch/>
        </p:blipFill>
        <p:spPr>
          <a:xfrm>
            <a:off x="4636008" y="640082"/>
            <a:ext cx="6916329" cy="5577837"/>
          </a:xfrm>
          <a:prstGeom prst="rect">
            <a:avLst/>
          </a:prstGeom>
          <a:effectLst/>
        </p:spPr>
      </p:pic>
      <p:sp>
        <p:nvSpPr>
          <p:cNvPr id="2" name="Title 1"/>
          <p:cNvSpPr>
            <a:spLocks noGrp="1"/>
          </p:cNvSpPr>
          <p:nvPr>
            <p:ph type="title"/>
          </p:nvPr>
        </p:nvSpPr>
        <p:spPr>
          <a:xfrm>
            <a:off x="648929" y="629266"/>
            <a:ext cx="3667039" cy="1676603"/>
          </a:xfrm>
        </p:spPr>
        <p:txBody>
          <a:bodyPr>
            <a:normAutofit/>
          </a:bodyPr>
          <a:lstStyle/>
          <a:p>
            <a:r>
              <a:rPr lang="en-US" dirty="0"/>
              <a:t>L298N</a:t>
            </a:r>
          </a:p>
        </p:txBody>
      </p:sp>
      <p:sp>
        <p:nvSpPr>
          <p:cNvPr id="3078" name="Content Placeholder 3077"/>
          <p:cNvSpPr>
            <a:spLocks noGrp="1"/>
          </p:cNvSpPr>
          <p:nvPr>
            <p:ph idx="1"/>
          </p:nvPr>
        </p:nvSpPr>
        <p:spPr>
          <a:xfrm>
            <a:off x="648930" y="2438400"/>
            <a:ext cx="3667037" cy="3785419"/>
          </a:xfrm>
        </p:spPr>
        <p:txBody>
          <a:bodyPr>
            <a:normAutofit/>
          </a:bodyPr>
          <a:lstStyle/>
          <a:p>
            <a:r>
              <a:rPr lang="en-US" dirty="0"/>
              <a:t>The L298N motor driver allows you to spin the motors forwards AND backwards using a handful of GPIO pins</a:t>
            </a:r>
            <a:endParaRPr lang="en-US" sz="1800" dirty="0"/>
          </a:p>
        </p:txBody>
      </p:sp>
    </p:spTree>
    <p:extLst>
      <p:ext uri="{BB962C8B-B14F-4D97-AF65-F5344CB8AC3E}">
        <p14:creationId xmlns:p14="http://schemas.microsoft.com/office/powerpoint/2010/main" val="39599023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hackster.imgix.net/uploads/image/file/54688/L298N_5venable_jumper.jpg?w=1280&amp;h=960&amp;fit=max&amp;fm=jpg"/>
          <p:cNvPicPr>
            <a:picLocks noChangeAspect="1"/>
          </p:cNvPicPr>
          <p:nvPr/>
        </p:nvPicPr>
        <p:blipFill rotWithShape="1">
          <a:blip r:embed="rId2">
            <a:extLst>
              <a:ext uri="{28A0092B-C50C-407E-A947-70E740481C1C}">
                <a14:useLocalDpi xmlns:a14="http://schemas.microsoft.com/office/drawing/2010/main" val="0"/>
              </a:ext>
            </a:extLst>
          </a:blip>
          <a:srcRect r="17400"/>
          <a:stretch/>
        </p:blipFill>
        <p:spPr>
          <a:xfrm>
            <a:off x="4639056" y="10"/>
            <a:ext cx="7552944" cy="6857990"/>
          </a:xfrm>
          <a:prstGeom prst="rect">
            <a:avLst/>
          </a:prstGeom>
          <a:effectLst/>
        </p:spPr>
      </p:pic>
      <p:sp>
        <p:nvSpPr>
          <p:cNvPr id="2" name="Title 1"/>
          <p:cNvSpPr>
            <a:spLocks noGrp="1"/>
          </p:cNvSpPr>
          <p:nvPr>
            <p:ph type="title"/>
          </p:nvPr>
        </p:nvSpPr>
        <p:spPr>
          <a:xfrm>
            <a:off x="648929" y="629266"/>
            <a:ext cx="3651467" cy="1676603"/>
          </a:xfrm>
        </p:spPr>
        <p:txBody>
          <a:bodyPr>
            <a:normAutofit/>
          </a:bodyPr>
          <a:lstStyle/>
          <a:p>
            <a:r>
              <a:rPr lang="en-US" dirty="0"/>
              <a:t>Link Power to Raspberry Pi</a:t>
            </a:r>
          </a:p>
        </p:txBody>
      </p:sp>
      <p:sp>
        <p:nvSpPr>
          <p:cNvPr id="3" name="Content Placeholder 2"/>
          <p:cNvSpPr>
            <a:spLocks noGrp="1"/>
          </p:cNvSpPr>
          <p:nvPr>
            <p:ph idx="1"/>
          </p:nvPr>
        </p:nvSpPr>
        <p:spPr>
          <a:xfrm>
            <a:off x="648931" y="2438400"/>
            <a:ext cx="3651466" cy="3785419"/>
          </a:xfrm>
        </p:spPr>
        <p:txBody>
          <a:bodyPr>
            <a:normAutofit/>
          </a:bodyPr>
          <a:lstStyle/>
          <a:p>
            <a:r>
              <a:rPr lang="en-US" sz="1800"/>
              <a:t>We are setting up the L298N, we’ll go ahead and link the power from the Raspberry Pi to the L298N. </a:t>
            </a:r>
          </a:p>
          <a:p>
            <a:r>
              <a:rPr lang="en-US" sz="1800"/>
              <a:t>First, remove the physical jumper – labeled ‘5v enable’ in the photo – from the L298N. </a:t>
            </a:r>
          </a:p>
          <a:p>
            <a:r>
              <a:rPr lang="en-US" sz="1800"/>
              <a:t>This sets the motor controller logic to be powered by the Raspberry Pi via the +5v terminal on the power block rather than from the power source connected to the +12v terminal.</a:t>
            </a:r>
          </a:p>
        </p:txBody>
      </p:sp>
    </p:spTree>
    <p:extLst>
      <p:ext uri="{BB962C8B-B14F-4D97-AF65-F5344CB8AC3E}">
        <p14:creationId xmlns:p14="http://schemas.microsoft.com/office/powerpoint/2010/main" val="28877345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GPIO Ports</a:t>
            </a:r>
          </a:p>
        </p:txBody>
      </p:sp>
      <p:sp>
        <p:nvSpPr>
          <p:cNvPr id="3" name="Content Placeholder 2"/>
          <p:cNvSpPr>
            <a:spLocks noGrp="1"/>
          </p:cNvSpPr>
          <p:nvPr>
            <p:ph idx="1"/>
          </p:nvPr>
        </p:nvSpPr>
        <p:spPr/>
        <p:txBody>
          <a:bodyPr/>
          <a:lstStyle/>
          <a:p>
            <a:r>
              <a:rPr lang="en-US" dirty="0"/>
              <a:t> IN1 -&gt; GPIO 27 / physical 13</a:t>
            </a:r>
          </a:p>
          <a:p>
            <a:r>
              <a:rPr lang="en-US" dirty="0"/>
              <a:t> IN2 -&gt; GPIO 22 / physical 15</a:t>
            </a:r>
          </a:p>
          <a:p>
            <a:r>
              <a:rPr lang="en-US" dirty="0"/>
              <a:t> IN3 -&gt; GPIO 5 / physical 29</a:t>
            </a:r>
          </a:p>
          <a:p>
            <a:r>
              <a:rPr lang="en-US" dirty="0"/>
              <a:t> IN4 -&gt; GPIO 6 / physical 31</a:t>
            </a:r>
          </a:p>
          <a:p>
            <a:endParaRPr lang="en-US" dirty="0"/>
          </a:p>
        </p:txBody>
      </p:sp>
      <p:pic>
        <p:nvPicPr>
          <p:cNvPr id="2050" name="Picture 2" descr="https://hackster.imgix.net/uploads/image/file/54687/L298N.jpg?w=1280&amp;h=960&amp;fit=max&amp;f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6736" y="1586377"/>
            <a:ext cx="4120918" cy="4120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0293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Overview</a:t>
            </a:r>
          </a:p>
        </p:txBody>
      </p:sp>
      <p:pic>
        <p:nvPicPr>
          <p:cNvPr id="1028" name="Picture 4" descr="https://hackster.imgix.net/uploads/image/file/54689/rover_step2.jpg?w=680&amp;h=510&amp;fit=max&amp;f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472" y="1205344"/>
            <a:ext cx="10178128" cy="592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403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Wireless Hardware</a:t>
            </a:r>
          </a:p>
        </p:txBody>
      </p:sp>
      <p:sp>
        <p:nvSpPr>
          <p:cNvPr id="3" name="Content Placeholder 2"/>
          <p:cNvSpPr>
            <a:spLocks noGrp="1"/>
          </p:cNvSpPr>
          <p:nvPr>
            <p:ph idx="1"/>
          </p:nvPr>
        </p:nvSpPr>
        <p:spPr>
          <a:xfrm>
            <a:off x="838200" y="1825625"/>
            <a:ext cx="5208725" cy="4351338"/>
          </a:xfrm>
        </p:spPr>
        <p:txBody>
          <a:bodyPr/>
          <a:lstStyle/>
          <a:p>
            <a:r>
              <a:rPr lang="en-US" dirty="0"/>
              <a:t>Broadcom BCM43438 chip provides 2.4GHz 802.11n wireless LAN, Bluetooth Low Energy, and Bluetooth 4.1 Classic radio support</a:t>
            </a:r>
          </a:p>
          <a:p>
            <a:r>
              <a:rPr lang="en-US" dirty="0"/>
              <a:t>Antenna built on to board</a:t>
            </a:r>
          </a:p>
          <a:p>
            <a:r>
              <a:rPr lang="en-US" dirty="0"/>
              <a:t>No need for external antenna</a:t>
            </a:r>
          </a:p>
        </p:txBody>
      </p:sp>
      <p:pic>
        <p:nvPicPr>
          <p:cNvPr id="1026" name="Picture 2" descr="https://www.raspberrypi.org/magpi/wp-content/uploads/2016/02/Radiospe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4283" y="1449976"/>
            <a:ext cx="2950400" cy="2242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tenn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4283" y="3950480"/>
            <a:ext cx="2950400" cy="2238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1864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Keyboard Drone	</a:t>
            </a:r>
          </a:p>
        </p:txBody>
      </p:sp>
      <p:sp>
        <p:nvSpPr>
          <p:cNvPr id="3" name="Content Placeholder 2"/>
          <p:cNvSpPr>
            <a:spLocks noGrp="1"/>
          </p:cNvSpPr>
          <p:nvPr>
            <p:ph idx="1"/>
          </p:nvPr>
        </p:nvSpPr>
        <p:spPr/>
        <p:txBody>
          <a:bodyPr/>
          <a:lstStyle/>
          <a:p>
            <a:r>
              <a:rPr lang="en-US" dirty="0"/>
              <a:t>Manual Control Drone via SSH/Terminal</a:t>
            </a:r>
          </a:p>
        </p:txBody>
      </p:sp>
    </p:spTree>
    <p:extLst>
      <p:ext uri="{BB962C8B-B14F-4D97-AF65-F5344CB8AC3E}">
        <p14:creationId xmlns:p14="http://schemas.microsoft.com/office/powerpoint/2010/main" val="21446140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Pokemon</a:t>
            </a:r>
            <a:r>
              <a:rPr lang="en-US" dirty="0"/>
              <a:t> Go Drone Car</a:t>
            </a:r>
          </a:p>
        </p:txBody>
      </p:sp>
      <p:sp>
        <p:nvSpPr>
          <p:cNvPr id="3" name="Content Placeholder 2"/>
          <p:cNvSpPr>
            <a:spLocks noGrp="1"/>
          </p:cNvSpPr>
          <p:nvPr>
            <p:ph idx="1"/>
          </p:nvPr>
        </p:nvSpPr>
        <p:spPr/>
        <p:txBody>
          <a:bodyPr/>
          <a:lstStyle/>
          <a:p>
            <a:r>
              <a:rPr lang="en-US" dirty="0"/>
              <a:t>Automate a path for your via Code</a:t>
            </a:r>
          </a:p>
        </p:txBody>
      </p:sp>
    </p:spTree>
    <p:extLst>
      <p:ext uri="{BB962C8B-B14F-4D97-AF65-F5344CB8AC3E}">
        <p14:creationId xmlns:p14="http://schemas.microsoft.com/office/powerpoint/2010/main" val="20525199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Eyes to Drone Car</a:t>
            </a:r>
          </a:p>
        </p:txBody>
      </p:sp>
      <p:sp>
        <p:nvSpPr>
          <p:cNvPr id="3" name="Content Placeholder 2"/>
          <p:cNvSpPr>
            <a:spLocks noGrp="1"/>
          </p:cNvSpPr>
          <p:nvPr>
            <p:ph idx="1"/>
          </p:nvPr>
        </p:nvSpPr>
        <p:spPr/>
        <p:txBody>
          <a:bodyPr/>
          <a:lstStyle/>
          <a:p>
            <a:r>
              <a:rPr lang="en-US" dirty="0"/>
              <a:t>Follow ReadMe.txt in Lesson 6</a:t>
            </a:r>
          </a:p>
          <a:p>
            <a:r>
              <a:rPr lang="en-US" dirty="0"/>
              <a:t>This will depend on each person’s camera they purchased</a:t>
            </a:r>
          </a:p>
        </p:txBody>
      </p:sp>
    </p:spTree>
    <p:extLst>
      <p:ext uri="{BB962C8B-B14F-4D97-AF65-F5344CB8AC3E}">
        <p14:creationId xmlns:p14="http://schemas.microsoft.com/office/powerpoint/2010/main" val="39535087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90612" cy="6857998"/>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latin typeface="Calibri" panose="020F0502020204030204"/>
            </a:endParaRPr>
          </a:p>
        </p:txBody>
      </p:sp>
      <p:pic>
        <p:nvPicPr>
          <p:cNvPr id="1028" name="Picture 2" descr="https://www.tutorials-raspberrypi.de/wp-content/uploads/2014/05/ultraschall_Steckplatine.png"/>
          <p:cNvPicPr>
            <a:picLocks noChangeAspect="1"/>
          </p:cNvPicPr>
          <p:nvPr/>
        </p:nvPicPr>
        <p:blipFill rotWithShape="1">
          <a:blip r:embed="rId2">
            <a:extLst>
              <a:ext uri="{28A0092B-C50C-407E-A947-70E740481C1C}">
                <a14:useLocalDpi xmlns:a14="http://schemas.microsoft.com/office/drawing/2010/main" val="0"/>
              </a:ext>
            </a:extLst>
          </a:blip>
          <a:srcRect t="6769"/>
          <a:stretch/>
        </p:blipFill>
        <p:spPr>
          <a:xfrm>
            <a:off x="6721233" y="640082"/>
            <a:ext cx="4831104" cy="5577837"/>
          </a:xfrm>
          <a:prstGeom prst="rect">
            <a:avLst/>
          </a:prstGeom>
          <a:effectLst/>
        </p:spPr>
      </p:pic>
      <p:sp>
        <p:nvSpPr>
          <p:cNvPr id="2" name="Title 1"/>
          <p:cNvSpPr>
            <a:spLocks noGrp="1"/>
          </p:cNvSpPr>
          <p:nvPr>
            <p:ph type="title"/>
          </p:nvPr>
        </p:nvSpPr>
        <p:spPr>
          <a:xfrm>
            <a:off x="648930" y="629266"/>
            <a:ext cx="5121644" cy="1676603"/>
          </a:xfrm>
        </p:spPr>
        <p:txBody>
          <a:bodyPr>
            <a:normAutofit/>
          </a:bodyPr>
          <a:lstStyle/>
          <a:p>
            <a:r>
              <a:rPr lang="en-US">
                <a:solidFill>
                  <a:schemeClr val="bg1"/>
                </a:solidFill>
              </a:rPr>
              <a:t>Adding Sonar Sensor</a:t>
            </a:r>
          </a:p>
        </p:txBody>
      </p:sp>
      <p:sp>
        <p:nvSpPr>
          <p:cNvPr id="1030" name="Content Placeholder 1029"/>
          <p:cNvSpPr>
            <a:spLocks noGrp="1"/>
          </p:cNvSpPr>
          <p:nvPr>
            <p:ph idx="1"/>
          </p:nvPr>
        </p:nvSpPr>
        <p:spPr>
          <a:xfrm>
            <a:off x="648931" y="2438400"/>
            <a:ext cx="5121642" cy="3785419"/>
          </a:xfrm>
        </p:spPr>
        <p:txBody>
          <a:bodyPr>
            <a:normAutofit/>
          </a:bodyPr>
          <a:lstStyle/>
          <a:p>
            <a:r>
              <a:rPr lang="en-US" sz="2000" dirty="0">
                <a:solidFill>
                  <a:schemeClr val="bg1"/>
                </a:solidFill>
              </a:rPr>
              <a:t>Here we will attach the sonar sensor to the raspberry pi</a:t>
            </a:r>
          </a:p>
          <a:p>
            <a:r>
              <a:rPr lang="en-US" sz="2000" dirty="0">
                <a:solidFill>
                  <a:schemeClr val="bg1"/>
                </a:solidFill>
              </a:rPr>
              <a:t>We need to use 330 resistor </a:t>
            </a:r>
          </a:p>
          <a:p>
            <a:r>
              <a:rPr lang="en-US" sz="2000" dirty="0">
                <a:solidFill>
                  <a:schemeClr val="bg1"/>
                </a:solidFill>
              </a:rPr>
              <a:t>We need to use 430 – 470 resistor</a:t>
            </a:r>
          </a:p>
          <a:p>
            <a:r>
              <a:rPr lang="en-US" sz="2000">
                <a:solidFill>
                  <a:schemeClr val="bg1"/>
                </a:solidFill>
              </a:rPr>
              <a:t>sonar-drone.py</a:t>
            </a:r>
          </a:p>
          <a:p>
            <a:pPr marL="0" indent="0">
              <a:buNone/>
            </a:pPr>
            <a:endParaRPr lang="en-US" sz="2000" dirty="0">
              <a:solidFill>
                <a:schemeClr val="bg1"/>
              </a:solidFill>
            </a:endParaRPr>
          </a:p>
        </p:txBody>
      </p:sp>
    </p:spTree>
    <p:extLst>
      <p:ext uri="{BB962C8B-B14F-4D97-AF65-F5344CB8AC3E}">
        <p14:creationId xmlns:p14="http://schemas.microsoft.com/office/powerpoint/2010/main" val="1766035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SoC</a:t>
            </a:r>
            <a:r>
              <a:rPr lang="en-US" dirty="0"/>
              <a:t> – System on Chip</a:t>
            </a:r>
          </a:p>
        </p:txBody>
      </p:sp>
      <p:sp>
        <p:nvSpPr>
          <p:cNvPr id="3" name="Content Placeholder 2"/>
          <p:cNvSpPr>
            <a:spLocks noGrp="1"/>
          </p:cNvSpPr>
          <p:nvPr>
            <p:ph idx="1"/>
          </p:nvPr>
        </p:nvSpPr>
        <p:spPr>
          <a:xfrm>
            <a:off x="838200" y="1825625"/>
            <a:ext cx="5208725" cy="4351338"/>
          </a:xfrm>
        </p:spPr>
        <p:txBody>
          <a:bodyPr>
            <a:normAutofit fontScale="92500" lnSpcReduction="10000"/>
          </a:bodyPr>
          <a:lstStyle/>
          <a:p>
            <a:r>
              <a:rPr lang="en-US" dirty="0"/>
              <a:t>Broadcom BCM2837 system-on-chip (</a:t>
            </a:r>
            <a:r>
              <a:rPr lang="en-US" dirty="0" err="1"/>
              <a:t>SoC</a:t>
            </a:r>
            <a:r>
              <a:rPr lang="en-US" dirty="0"/>
              <a:t>) </a:t>
            </a:r>
          </a:p>
          <a:p>
            <a:r>
              <a:rPr lang="en-US" dirty="0"/>
              <a:t>4 ARM Cortex-A53 Processing Cores</a:t>
            </a:r>
          </a:p>
          <a:p>
            <a:r>
              <a:rPr lang="en-US" dirty="0"/>
              <a:t>Each Core 1.2GHz</a:t>
            </a:r>
          </a:p>
          <a:p>
            <a:r>
              <a:rPr lang="en-US" dirty="0"/>
              <a:t>32kB Level 1 Cache</a:t>
            </a:r>
          </a:p>
          <a:p>
            <a:r>
              <a:rPr lang="en-US" dirty="0"/>
              <a:t>512 kB Level 2 Cache</a:t>
            </a:r>
          </a:p>
          <a:p>
            <a:r>
              <a:rPr lang="en-US" dirty="0" err="1"/>
              <a:t>VideoCore</a:t>
            </a:r>
            <a:r>
              <a:rPr lang="en-US" dirty="0"/>
              <a:t> IV Graphics Processor</a:t>
            </a:r>
          </a:p>
          <a:p>
            <a:pPr lvl="1"/>
            <a:r>
              <a:rPr lang="en-US" dirty="0"/>
              <a:t>(supports 4K)</a:t>
            </a:r>
          </a:p>
          <a:p>
            <a:r>
              <a:rPr lang="en-US" dirty="0"/>
              <a:t>1 GB LPDDR2 Memory on rear of board</a:t>
            </a:r>
          </a:p>
        </p:txBody>
      </p:sp>
      <p:pic>
        <p:nvPicPr>
          <p:cNvPr id="2050" name="Picture 2" descr="https://www.raspberrypi.org/magpi/wp-content/uploads/2016/02/SOCspe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0249" y="1742599"/>
            <a:ext cx="5139956" cy="3903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5246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GPIO (General Purpose Input/Output)</a:t>
            </a:r>
          </a:p>
        </p:txBody>
      </p:sp>
      <p:sp>
        <p:nvSpPr>
          <p:cNvPr id="3" name="Content Placeholder 2"/>
          <p:cNvSpPr>
            <a:spLocks noGrp="1"/>
          </p:cNvSpPr>
          <p:nvPr>
            <p:ph idx="1"/>
          </p:nvPr>
        </p:nvSpPr>
        <p:spPr>
          <a:xfrm>
            <a:off x="838200" y="1825625"/>
            <a:ext cx="5208725" cy="4351338"/>
          </a:xfrm>
        </p:spPr>
        <p:txBody>
          <a:bodyPr>
            <a:normAutofit/>
          </a:bodyPr>
          <a:lstStyle/>
          <a:p>
            <a:r>
              <a:rPr lang="en-US" dirty="0"/>
              <a:t>40 GPIO Pins </a:t>
            </a:r>
          </a:p>
          <a:p>
            <a:r>
              <a:rPr lang="en-US" dirty="0"/>
              <a:t>With Following Configurations</a:t>
            </a:r>
          </a:p>
          <a:p>
            <a:endParaRPr lang="en-US" dirty="0"/>
          </a:p>
        </p:txBody>
      </p:sp>
      <p:pic>
        <p:nvPicPr>
          <p:cNvPr id="3074" name="Picture 2" descr="GP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3393" y="2068157"/>
            <a:ext cx="4311922" cy="369052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17413189"/>
              </p:ext>
            </p:extLst>
          </p:nvPr>
        </p:nvGraphicFramePr>
        <p:xfrm>
          <a:off x="1019901" y="2925031"/>
          <a:ext cx="4727757" cy="3406563"/>
        </p:xfrm>
        <a:graphic>
          <a:graphicData uri="http://schemas.openxmlformats.org/drawingml/2006/table">
            <a:tbl>
              <a:tblPr/>
              <a:tblGrid>
                <a:gridCol w="1575919">
                  <a:extLst>
                    <a:ext uri="{9D8B030D-6E8A-4147-A177-3AD203B41FA5}">
                      <a16:colId xmlns:a16="http://schemas.microsoft.com/office/drawing/2014/main" val="20000"/>
                    </a:ext>
                  </a:extLst>
                </a:gridCol>
                <a:gridCol w="1575919">
                  <a:extLst>
                    <a:ext uri="{9D8B030D-6E8A-4147-A177-3AD203B41FA5}">
                      <a16:colId xmlns:a16="http://schemas.microsoft.com/office/drawing/2014/main" val="20001"/>
                    </a:ext>
                  </a:extLst>
                </a:gridCol>
                <a:gridCol w="1575919">
                  <a:extLst>
                    <a:ext uri="{9D8B030D-6E8A-4147-A177-3AD203B41FA5}">
                      <a16:colId xmlns:a16="http://schemas.microsoft.com/office/drawing/2014/main" val="20002"/>
                    </a:ext>
                  </a:extLst>
                </a:gridCol>
              </a:tblGrid>
              <a:tr h="902739">
                <a:tc>
                  <a:txBody>
                    <a:bodyPr/>
                    <a:lstStyle/>
                    <a:p>
                      <a:r>
                        <a:rPr lang="en-US" sz="1300" dirty="0">
                          <a:effectLst/>
                        </a:rPr>
                        <a:t>3V3</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a:effectLst/>
                        </a:rPr>
                        <a:t>3.3 volts</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dirty="0">
                          <a:effectLst/>
                        </a:rPr>
                        <a:t>Anything connected to these pins will always get 3.3V of power</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902739">
                <a:tc>
                  <a:txBody>
                    <a:bodyPr/>
                    <a:lstStyle/>
                    <a:p>
                      <a:r>
                        <a:rPr lang="en-US" sz="1300">
                          <a:effectLst/>
                        </a:rPr>
                        <a:t>5V</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a:effectLst/>
                        </a:rPr>
                        <a:t>5 volts</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dirty="0">
                          <a:effectLst/>
                        </a:rPr>
                        <a:t>Anything connected to these pins will always get 5V of power</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93952">
                <a:tc>
                  <a:txBody>
                    <a:bodyPr/>
                    <a:lstStyle/>
                    <a:p>
                      <a:r>
                        <a:rPr lang="en-US" sz="1300">
                          <a:effectLst/>
                        </a:rPr>
                        <a:t>GND</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a:effectLst/>
                        </a:rPr>
                        <a:t>ground</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a:effectLst/>
                        </a:rPr>
                        <a:t>Zero volts, used to complete a circuit</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107133">
                <a:tc>
                  <a:txBody>
                    <a:bodyPr/>
                    <a:lstStyle/>
                    <a:p>
                      <a:r>
                        <a:rPr lang="en-US" sz="1300">
                          <a:effectLst/>
                        </a:rPr>
                        <a:t>GP2</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dirty="0">
                          <a:effectLst/>
                        </a:rPr>
                        <a:t>GPIO pin 2</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dirty="0">
                          <a:effectLst/>
                        </a:rPr>
                        <a:t>These pins are for general-purpose use and can be configured as input or output pins</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04567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USB chip</a:t>
            </a:r>
          </a:p>
        </p:txBody>
      </p:sp>
      <p:sp>
        <p:nvSpPr>
          <p:cNvPr id="3" name="Content Placeholder 2"/>
          <p:cNvSpPr>
            <a:spLocks noGrp="1"/>
          </p:cNvSpPr>
          <p:nvPr>
            <p:ph idx="1"/>
          </p:nvPr>
        </p:nvSpPr>
        <p:spPr>
          <a:xfrm>
            <a:off x="838200" y="1825625"/>
            <a:ext cx="5208725" cy="4351338"/>
          </a:xfrm>
        </p:spPr>
        <p:txBody>
          <a:bodyPr>
            <a:normAutofit/>
          </a:bodyPr>
          <a:lstStyle/>
          <a:p>
            <a:r>
              <a:rPr lang="en-US" dirty="0"/>
              <a:t>4 USB Channels</a:t>
            </a:r>
          </a:p>
          <a:p>
            <a:r>
              <a:rPr lang="en-US" dirty="0"/>
              <a:t>SMSC chips to </a:t>
            </a:r>
            <a:r>
              <a:rPr lang="en-US" dirty="0" err="1"/>
              <a:t>SoC</a:t>
            </a:r>
            <a:r>
              <a:rPr lang="en-US" dirty="0"/>
              <a:t> via single USB Channel</a:t>
            </a:r>
          </a:p>
          <a:p>
            <a:r>
              <a:rPr lang="en-US" dirty="0"/>
              <a:t>Acts as USB-to-Ethernet Adapter</a:t>
            </a:r>
          </a:p>
          <a:p>
            <a:r>
              <a:rPr lang="en-US" dirty="0"/>
              <a:t>Acts as USB Hub</a:t>
            </a:r>
          </a:p>
        </p:txBody>
      </p:sp>
      <p:pic>
        <p:nvPicPr>
          <p:cNvPr id="4098" name="Picture 2" descr="https://www.raspberrypi.org/magpi/wp-content/uploads/2016/02/USBChipspe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568" y="1908441"/>
            <a:ext cx="4925877" cy="4215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519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Install</a:t>
            </a:r>
          </a:p>
        </p:txBody>
      </p:sp>
      <p:sp>
        <p:nvSpPr>
          <p:cNvPr id="3" name="Content Placeholder 2"/>
          <p:cNvSpPr>
            <a:spLocks noGrp="1"/>
          </p:cNvSpPr>
          <p:nvPr>
            <p:ph idx="1"/>
          </p:nvPr>
        </p:nvSpPr>
        <p:spPr/>
        <p:txBody>
          <a:bodyPr>
            <a:normAutofit lnSpcReduction="10000"/>
          </a:bodyPr>
          <a:lstStyle/>
          <a:p>
            <a:r>
              <a:rPr lang="en-US" dirty="0"/>
              <a:t>Download </a:t>
            </a:r>
            <a:r>
              <a:rPr lang="en-US" dirty="0" err="1"/>
              <a:t>Raspbian</a:t>
            </a:r>
            <a:r>
              <a:rPr lang="en-US" dirty="0"/>
              <a:t> OS .zip folder</a:t>
            </a:r>
          </a:p>
          <a:p>
            <a:pPr lvl="1"/>
            <a:r>
              <a:rPr lang="en-US" dirty="0">
                <a:hlinkClick r:id="rId2"/>
              </a:rPr>
              <a:t>https://www.raspberrypi.org/downloads/raspbian/</a:t>
            </a:r>
            <a:endParaRPr lang="en-US" dirty="0"/>
          </a:p>
          <a:p>
            <a:r>
              <a:rPr lang="en-US" dirty="0"/>
              <a:t>Download SD Card Writer for </a:t>
            </a:r>
            <a:r>
              <a:rPr lang="en-US" dirty="0" err="1"/>
              <a:t>Raspbian</a:t>
            </a:r>
            <a:r>
              <a:rPr lang="en-US" dirty="0"/>
              <a:t> OS</a:t>
            </a:r>
          </a:p>
          <a:p>
            <a:pPr lvl="1"/>
            <a:r>
              <a:rPr lang="en-US" dirty="0">
                <a:hlinkClick r:id="rId3"/>
              </a:rPr>
              <a:t>https://sourceforge.net/projects/win32diskimager/</a:t>
            </a:r>
            <a:r>
              <a:rPr lang="en-US" dirty="0"/>
              <a:t> </a:t>
            </a:r>
          </a:p>
          <a:p>
            <a:r>
              <a:rPr lang="en-US" dirty="0"/>
              <a:t>Download VNC Viewer</a:t>
            </a:r>
          </a:p>
          <a:p>
            <a:pPr lvl="1"/>
            <a:r>
              <a:rPr lang="en-US" dirty="0">
                <a:hlinkClick r:id="rId4"/>
              </a:rPr>
              <a:t>https://www.realvnc.com/download/viewer/</a:t>
            </a:r>
            <a:endParaRPr lang="en-US" dirty="0"/>
          </a:p>
          <a:p>
            <a:r>
              <a:rPr lang="en-US" dirty="0"/>
              <a:t>Download SSH Client</a:t>
            </a:r>
          </a:p>
          <a:p>
            <a:pPr lvl="1"/>
            <a:r>
              <a:rPr lang="en-US" dirty="0"/>
              <a:t>Putty/</a:t>
            </a:r>
            <a:r>
              <a:rPr lang="en-US" dirty="0" err="1"/>
              <a:t>Git</a:t>
            </a:r>
            <a:r>
              <a:rPr lang="en-US" dirty="0"/>
              <a:t>/</a:t>
            </a:r>
            <a:r>
              <a:rPr lang="en-US" dirty="0" err="1"/>
              <a:t>Cmdr</a:t>
            </a:r>
            <a:endParaRPr lang="en-US" dirty="0"/>
          </a:p>
          <a:p>
            <a:r>
              <a:rPr lang="en-US" dirty="0"/>
              <a:t>Download </a:t>
            </a:r>
            <a:r>
              <a:rPr lang="en-US" dirty="0" err="1"/>
              <a:t>Git</a:t>
            </a:r>
            <a:r>
              <a:rPr lang="en-US" dirty="0"/>
              <a:t> for Laptop</a:t>
            </a:r>
          </a:p>
          <a:p>
            <a:pPr lvl="1"/>
            <a:r>
              <a:rPr lang="en-US" dirty="0">
                <a:hlinkClick r:id="rId5"/>
              </a:rPr>
              <a:t>https://git-scm.com/download/win</a:t>
            </a:r>
            <a:r>
              <a:rPr lang="en-US" dirty="0"/>
              <a:t> </a:t>
            </a:r>
          </a:p>
        </p:txBody>
      </p:sp>
    </p:spTree>
    <p:extLst>
      <p:ext uri="{BB962C8B-B14F-4D97-AF65-F5344CB8AC3E}">
        <p14:creationId xmlns:p14="http://schemas.microsoft.com/office/powerpoint/2010/main" val="4026888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a:t>
            </a:r>
            <a:r>
              <a:rPr lang="en-US" dirty="0" err="1"/>
              <a:t>Raspbian</a:t>
            </a:r>
            <a:r>
              <a:rPr lang="en-US" dirty="0"/>
              <a:t> OS</a:t>
            </a:r>
          </a:p>
        </p:txBody>
      </p:sp>
      <p:sp>
        <p:nvSpPr>
          <p:cNvPr id="3" name="Content Placeholder 2"/>
          <p:cNvSpPr>
            <a:spLocks noGrp="1"/>
          </p:cNvSpPr>
          <p:nvPr>
            <p:ph idx="1"/>
          </p:nvPr>
        </p:nvSpPr>
        <p:spPr/>
        <p:txBody>
          <a:bodyPr/>
          <a:lstStyle/>
          <a:p>
            <a:r>
              <a:rPr lang="en-US" dirty="0"/>
              <a:t>Put SD card into Laptop</a:t>
            </a:r>
          </a:p>
          <a:p>
            <a:r>
              <a:rPr lang="en-US" dirty="0"/>
              <a:t>Use Win32DiskImager </a:t>
            </a:r>
          </a:p>
          <a:p>
            <a:r>
              <a:rPr lang="en-US" dirty="0"/>
              <a:t>Write </a:t>
            </a:r>
            <a:r>
              <a:rPr lang="en-US" dirty="0" err="1"/>
              <a:t>Raspbian</a:t>
            </a:r>
            <a:r>
              <a:rPr lang="en-US" dirty="0"/>
              <a:t> OS to SD Card</a:t>
            </a:r>
          </a:p>
          <a:p>
            <a:r>
              <a:rPr lang="en-US" dirty="0"/>
              <a:t>Place SD Card into Raspberry Pi </a:t>
            </a:r>
          </a:p>
        </p:txBody>
      </p:sp>
      <p:pic>
        <p:nvPicPr>
          <p:cNvPr id="6146" name="Picture 2" descr="http://cdn2.alphr.com/sites/alphr/files/6/21/raspberry_pi_b_6_0_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4228" y="1711233"/>
            <a:ext cx="5612520" cy="3156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982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TotalTime>
  <Words>1244</Words>
  <Application>Microsoft Office PowerPoint</Application>
  <PresentationFormat>Widescreen</PresentationFormat>
  <Paragraphs>249</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游ゴシック</vt:lpstr>
      <vt:lpstr>Arial</vt:lpstr>
      <vt:lpstr>Calibri</vt:lpstr>
      <vt:lpstr>Calibri Light</vt:lpstr>
      <vt:lpstr>Office Theme</vt:lpstr>
      <vt:lpstr>Philadelphia Code Camp</vt:lpstr>
      <vt:lpstr>Demo of the Car</vt:lpstr>
      <vt:lpstr>Raspberry Pi 3 Overview Specs</vt:lpstr>
      <vt:lpstr>Wireless Hardware</vt:lpstr>
      <vt:lpstr>SoC – System on Chip</vt:lpstr>
      <vt:lpstr>GPIO (General Purpose Input/Output)</vt:lpstr>
      <vt:lpstr>USB chip</vt:lpstr>
      <vt:lpstr>Software Install</vt:lpstr>
      <vt:lpstr>Install Raspbian OS</vt:lpstr>
      <vt:lpstr>Connect to Raspberry Pi</vt:lpstr>
      <vt:lpstr>Enable VNC Viewer and SSH</vt:lpstr>
      <vt:lpstr>SSH Testing from Laptop</vt:lpstr>
      <vt:lpstr>VNC Viewer Test</vt:lpstr>
      <vt:lpstr>VNC Viewer Resolution Fix</vt:lpstr>
      <vt:lpstr>Breadboard Overview</vt:lpstr>
      <vt:lpstr>Jumper Cables Overview</vt:lpstr>
      <vt:lpstr>LED Overview</vt:lpstr>
      <vt:lpstr>The Resistor</vt:lpstr>
      <vt:lpstr>GPIO Pins</vt:lpstr>
      <vt:lpstr>Turning on the Lights: Demo</vt:lpstr>
      <vt:lpstr>LED Walkthrough</vt:lpstr>
      <vt:lpstr>Python: Code </vt:lpstr>
      <vt:lpstr>PowerPoint Presentation</vt:lpstr>
      <vt:lpstr>Flashing LED - Exercise</vt:lpstr>
      <vt:lpstr>Turn On Multiple LED’s Exercise</vt:lpstr>
      <vt:lpstr>LED GPIOZero Library</vt:lpstr>
      <vt:lpstr>Tactile Button Review</vt:lpstr>
      <vt:lpstr>Button Demo: ‘Press Me’</vt:lpstr>
      <vt:lpstr>Light Switch with a Button: Demo</vt:lpstr>
      <vt:lpstr>Demo: GPIOZero Library</vt:lpstr>
      <vt:lpstr>Buzzer Overview</vt:lpstr>
      <vt:lpstr>Buzzer Exercise</vt:lpstr>
      <vt:lpstr>Demo: GPIOZero Buzzer Library</vt:lpstr>
      <vt:lpstr>Traffic Lights Exercise</vt:lpstr>
      <vt:lpstr>Reaction Game</vt:lpstr>
      <vt:lpstr>L298N</vt:lpstr>
      <vt:lpstr>Link Power to Raspberry Pi</vt:lpstr>
      <vt:lpstr>GPIO Ports</vt:lpstr>
      <vt:lpstr>Build Overview</vt:lpstr>
      <vt:lpstr>Keyboard Drone </vt:lpstr>
      <vt:lpstr>Pokemon Go Drone Car</vt:lpstr>
      <vt:lpstr>Adding Eyes to Drone Car</vt:lpstr>
      <vt:lpstr>Adding Sonar Sensor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Philadelphia Code Camp</dc:title>
  <dc:creator>Michael Luckenbill</dc:creator>
  <cp:lastModifiedBy>Michael Luckenbill</cp:lastModifiedBy>
  <cp:revision>251</cp:revision>
  <dcterms:created xsi:type="dcterms:W3CDTF">2017-02-22T02:07:39Z</dcterms:created>
  <dcterms:modified xsi:type="dcterms:W3CDTF">2017-02-24T08:01:41Z</dcterms:modified>
</cp:coreProperties>
</file>