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7" r:id="rId5"/>
    <p:sldId id="288" r:id="rId6"/>
    <p:sldId id="289" r:id="rId7"/>
    <p:sldId id="290" r:id="rId8"/>
    <p:sldId id="260" r:id="rId9"/>
    <p:sldId id="291" r:id="rId10"/>
    <p:sldId id="292" r:id="rId11"/>
    <p:sldId id="293" r:id="rId12"/>
    <p:sldId id="294" r:id="rId13"/>
    <p:sldId id="296" r:id="rId14"/>
    <p:sldId id="295" r:id="rId15"/>
    <p:sldId id="261" r:id="rId16"/>
    <p:sldId id="262" r:id="rId17"/>
    <p:sldId id="268" r:id="rId18"/>
    <p:sldId id="297" r:id="rId19"/>
    <p:sldId id="298" r:id="rId20"/>
    <p:sldId id="299" r:id="rId21"/>
    <p:sldId id="300" r:id="rId22"/>
    <p:sldId id="301" r:id="rId23"/>
    <p:sldId id="302" r:id="rId24"/>
    <p:sldId id="303" r:id="rId25"/>
    <p:sldId id="265" r:id="rId26"/>
    <p:sldId id="270" r:id="rId27"/>
    <p:sldId id="264" r:id="rId28"/>
    <p:sldId id="267" r:id="rId29"/>
    <p:sldId id="266" r:id="rId30"/>
    <p:sldId id="277" r:id="rId31"/>
    <p:sldId id="278" r:id="rId32"/>
    <p:sldId id="269" r:id="rId33"/>
    <p:sldId id="271" r:id="rId34"/>
    <p:sldId id="272" r:id="rId35"/>
    <p:sldId id="273" r:id="rId36"/>
    <p:sldId id="274" r:id="rId37"/>
    <p:sldId id="275" r:id="rId38"/>
    <p:sldId id="276" r:id="rId39"/>
    <p:sldId id="281" r:id="rId40"/>
    <p:sldId id="282" r:id="rId41"/>
    <p:sldId id="279" r:id="rId42"/>
    <p:sldId id="280" r:id="rId43"/>
    <p:sldId id="283" r:id="rId44"/>
    <p:sldId id="284" r:id="rId45"/>
    <p:sldId id="285" r:id="rId46"/>
    <p:sldId id="28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9A70F-EB3A-4C3B-88D5-B85045EAC33A}">
          <p14:sldIdLst>
            <p14:sldId id="256"/>
            <p14:sldId id="259"/>
          </p14:sldIdLst>
        </p14:section>
        <p14:section name="Overview and Install" id="{94D816FE-B0F6-42C6-B14A-971570E98A3C}">
          <p14:sldIdLst>
            <p14:sldId id="257"/>
            <p14:sldId id="287"/>
            <p14:sldId id="288"/>
            <p14:sldId id="289"/>
            <p14:sldId id="290"/>
            <p14:sldId id="260"/>
            <p14:sldId id="291"/>
            <p14:sldId id="292"/>
            <p14:sldId id="293"/>
            <p14:sldId id="294"/>
            <p14:sldId id="296"/>
            <p14:sldId id="295"/>
          </p14:sldIdLst>
        </p14:section>
        <p14:section name="Lesson 1 - Overview" id="{47EDAB1B-4ABF-4DD1-88B3-94E0D161DEA5}">
          <p14:sldIdLst>
            <p14:sldId id="261"/>
            <p14:sldId id="262"/>
            <p14:sldId id="268"/>
            <p14:sldId id="297"/>
            <p14:sldId id="298"/>
          </p14:sldIdLst>
        </p14:section>
        <p14:section name="Lession 2 - LED Project" id="{71EEC608-F117-47E0-9D8E-0DE828444EA5}">
          <p14:sldIdLst>
            <p14:sldId id="299"/>
            <p14:sldId id="300"/>
            <p14:sldId id="301"/>
            <p14:sldId id="302"/>
            <p14:sldId id="303"/>
            <p14:sldId id="265"/>
            <p14:sldId id="270"/>
            <p14:sldId id="264"/>
            <p14:sldId id="267"/>
            <p14:sldId id="266"/>
            <p14:sldId id="277"/>
            <p14:sldId id="278"/>
            <p14:sldId id="269"/>
            <p14:sldId id="271"/>
            <p14:sldId id="272"/>
            <p14:sldId id="273"/>
            <p14:sldId id="274"/>
            <p14:sldId id="275"/>
            <p14:sldId id="276"/>
            <p14:sldId id="281"/>
            <p14:sldId id="282"/>
            <p14:sldId id="279"/>
            <p14:sldId id="280"/>
            <p14:sldId id="283"/>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p:scale>
          <a:sx n="66" d="100"/>
          <a:sy n="66" d="100"/>
        </p:scale>
        <p:origin x="-5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2607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45630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6626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859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98850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3510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77353-E782-4104-A72D-F21DF2D84710}"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54401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77353-E782-4104-A72D-F21DF2D84710}"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0437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77353-E782-4104-A72D-F21DF2D84710}"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77204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46992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41171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77353-E782-4104-A72D-F21DF2D84710}"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87B80-7DFA-4565-8A91-184E0D00B2F8}" type="slidenum">
              <a:rPr lang="en-US" smtClean="0"/>
              <a:t>‹#›</a:t>
            </a:fld>
            <a:endParaRPr lang="en-US"/>
          </a:p>
        </p:txBody>
      </p:sp>
    </p:spTree>
    <p:extLst>
      <p:ext uri="{BB962C8B-B14F-4D97-AF65-F5344CB8AC3E}">
        <p14:creationId xmlns:p14="http://schemas.microsoft.com/office/powerpoint/2010/main" val="234423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raspberrypi.org/learning/getting-started-with-node-red/workshe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win32diskimager/"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 Id="rId5" Type="http://schemas.openxmlformats.org/officeDocument/2006/relationships/hyperlink" Target="https://git-scm.com/download/win" TargetMode="External"/><Relationship Id="rId4" Type="http://schemas.openxmlformats.org/officeDocument/2006/relationships/hyperlink" Target="https://www.realvnc.com/download/view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Philadelphia Code Camp</a:t>
            </a:r>
          </a:p>
        </p:txBody>
      </p:sp>
      <p:sp>
        <p:nvSpPr>
          <p:cNvPr id="3" name="Subtitle 2"/>
          <p:cNvSpPr>
            <a:spLocks noGrp="1"/>
          </p:cNvSpPr>
          <p:nvPr>
            <p:ph type="subTitle" idx="1"/>
          </p:nvPr>
        </p:nvSpPr>
        <p:spPr/>
        <p:txBody>
          <a:bodyPr/>
          <a:lstStyle/>
          <a:p>
            <a:r>
              <a:rPr lang="en-US" dirty="0"/>
              <a:t>Making Drone Cars</a:t>
            </a:r>
          </a:p>
        </p:txBody>
      </p:sp>
    </p:spTree>
    <p:extLst>
      <p:ext uri="{BB962C8B-B14F-4D97-AF65-F5344CB8AC3E}">
        <p14:creationId xmlns:p14="http://schemas.microsoft.com/office/powerpoint/2010/main" val="73319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Raspberry Pi</a:t>
            </a:r>
            <a:endParaRPr lang="en-US" dirty="0"/>
          </a:p>
        </p:txBody>
      </p:sp>
      <p:sp>
        <p:nvSpPr>
          <p:cNvPr id="3" name="Content Placeholder 2"/>
          <p:cNvSpPr>
            <a:spLocks noGrp="1"/>
          </p:cNvSpPr>
          <p:nvPr>
            <p:ph idx="1"/>
          </p:nvPr>
        </p:nvSpPr>
        <p:spPr/>
        <p:txBody>
          <a:bodyPr>
            <a:normAutofit/>
          </a:bodyPr>
          <a:lstStyle/>
          <a:p>
            <a:r>
              <a:rPr lang="en-US" dirty="0" smtClean="0"/>
              <a:t>Connect Raspberry Pi to Monitor</a:t>
            </a:r>
          </a:p>
          <a:p>
            <a:r>
              <a:rPr lang="en-US" dirty="0" smtClean="0"/>
              <a:t>Connect Keyboard and Mouse to Raspberry Pi</a:t>
            </a:r>
          </a:p>
          <a:p>
            <a:r>
              <a:rPr lang="en-US" dirty="0" smtClean="0"/>
              <a:t>Connect Laptop to </a:t>
            </a:r>
            <a:r>
              <a:rPr lang="en-US" dirty="0" err="1" smtClean="0"/>
              <a:t>Wifi</a:t>
            </a:r>
            <a:endParaRPr lang="en-US" dirty="0" smtClean="0"/>
          </a:p>
          <a:p>
            <a:r>
              <a:rPr lang="en-US" dirty="0" smtClean="0"/>
              <a:t>Enable Internet Sharing on Laptop</a:t>
            </a:r>
          </a:p>
          <a:p>
            <a:r>
              <a:rPr lang="en-US" dirty="0"/>
              <a:t>Connect Ethernet Cord from Raspberry Pi to </a:t>
            </a:r>
            <a:r>
              <a:rPr lang="en-US" dirty="0" smtClean="0"/>
              <a:t>Laptop</a:t>
            </a:r>
          </a:p>
          <a:p>
            <a:r>
              <a:rPr lang="en-US" dirty="0" smtClean="0"/>
              <a:t>Power On Raspberry Pi</a:t>
            </a:r>
          </a:p>
          <a:p>
            <a:endParaRPr lang="en-US" dirty="0"/>
          </a:p>
        </p:txBody>
      </p:sp>
    </p:spTree>
    <p:extLst>
      <p:ext uri="{BB962C8B-B14F-4D97-AF65-F5344CB8AC3E}">
        <p14:creationId xmlns:p14="http://schemas.microsoft.com/office/powerpoint/2010/main" val="9792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VNC Viewer and SSH</a:t>
            </a:r>
            <a:endParaRPr lang="en-US" dirty="0"/>
          </a:p>
        </p:txBody>
      </p:sp>
      <p:sp>
        <p:nvSpPr>
          <p:cNvPr id="3" name="Content Placeholder 2"/>
          <p:cNvSpPr>
            <a:spLocks noGrp="1"/>
          </p:cNvSpPr>
          <p:nvPr>
            <p:ph idx="1"/>
          </p:nvPr>
        </p:nvSpPr>
        <p:spPr/>
        <p:txBody>
          <a:bodyPr/>
          <a:lstStyle/>
          <a:p>
            <a:r>
              <a:rPr lang="en-US" dirty="0" smtClean="0"/>
              <a:t>Go to menu in Raspberry Pi</a:t>
            </a:r>
          </a:p>
          <a:p>
            <a:r>
              <a:rPr lang="en-US" dirty="0" smtClean="0"/>
              <a:t>Find Raspberry </a:t>
            </a:r>
            <a:r>
              <a:rPr lang="en-US" dirty="0" err="1" smtClean="0"/>
              <a:t>Config</a:t>
            </a:r>
            <a:endParaRPr lang="en-US" dirty="0" smtClean="0"/>
          </a:p>
          <a:p>
            <a:r>
              <a:rPr lang="en-US" dirty="0" smtClean="0"/>
              <a:t>Enable SSH</a:t>
            </a:r>
          </a:p>
          <a:p>
            <a:r>
              <a:rPr lang="en-US" dirty="0" smtClean="0"/>
              <a:t>Enable VNC Viewer</a:t>
            </a:r>
          </a:p>
        </p:txBody>
      </p:sp>
    </p:spTree>
    <p:extLst>
      <p:ext uri="{BB962C8B-B14F-4D97-AF65-F5344CB8AC3E}">
        <p14:creationId xmlns:p14="http://schemas.microsoft.com/office/powerpoint/2010/main" val="4664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 Testing from Laptop</a:t>
            </a:r>
            <a:endParaRPr lang="en-US" dirty="0"/>
          </a:p>
        </p:txBody>
      </p:sp>
      <p:sp>
        <p:nvSpPr>
          <p:cNvPr id="3" name="Content Placeholder 2"/>
          <p:cNvSpPr>
            <a:spLocks noGrp="1"/>
          </p:cNvSpPr>
          <p:nvPr>
            <p:ph idx="1"/>
          </p:nvPr>
        </p:nvSpPr>
        <p:spPr/>
        <p:txBody>
          <a:bodyPr/>
          <a:lstStyle/>
          <a:p>
            <a:r>
              <a:rPr lang="en-US" dirty="0" smtClean="0"/>
              <a:t>Open up Terminal on Raspberry Pi</a:t>
            </a:r>
          </a:p>
          <a:p>
            <a:r>
              <a:rPr lang="en-US" dirty="0" smtClean="0"/>
              <a:t>Type “</a:t>
            </a:r>
            <a:r>
              <a:rPr lang="en-US" dirty="0" err="1" smtClean="0"/>
              <a:t>ifconfig</a:t>
            </a:r>
            <a:r>
              <a:rPr lang="en-US" dirty="0" smtClean="0"/>
              <a:t>”</a:t>
            </a:r>
          </a:p>
          <a:p>
            <a:r>
              <a:rPr lang="en-US" dirty="0" smtClean="0"/>
              <a:t>Write down </a:t>
            </a:r>
            <a:r>
              <a:rPr lang="en-US" dirty="0" err="1" smtClean="0"/>
              <a:t>ipaddress</a:t>
            </a:r>
            <a:r>
              <a:rPr lang="en-US" dirty="0" smtClean="0"/>
              <a:t> of raspberry pi in notepad on laptop</a:t>
            </a:r>
          </a:p>
          <a:p>
            <a:r>
              <a:rPr lang="en-US" dirty="0" smtClean="0"/>
              <a:t>On laptop SSH into Raspberry Pi</a:t>
            </a:r>
          </a:p>
          <a:p>
            <a:pPr lvl="1"/>
            <a:r>
              <a:rPr lang="en-US" dirty="0" err="1" smtClean="0"/>
              <a:t>ssh</a:t>
            </a:r>
            <a:r>
              <a:rPr lang="en-US" dirty="0" smtClean="0"/>
              <a:t> pi@&lt;</a:t>
            </a:r>
            <a:r>
              <a:rPr lang="en-US" dirty="0" err="1" smtClean="0"/>
              <a:t>ip</a:t>
            </a:r>
            <a:r>
              <a:rPr lang="en-US" dirty="0" smtClean="0"/>
              <a:t>-address&gt;</a:t>
            </a:r>
          </a:p>
          <a:p>
            <a:pPr lvl="1"/>
            <a:r>
              <a:rPr lang="en-US" dirty="0" smtClean="0"/>
              <a:t>Password:  raspberry</a:t>
            </a:r>
          </a:p>
          <a:p>
            <a:r>
              <a:rPr lang="en-US" dirty="0" smtClean="0"/>
              <a:t>Disconnect from monitor</a:t>
            </a:r>
          </a:p>
        </p:txBody>
      </p:sp>
    </p:spTree>
    <p:extLst>
      <p:ext uri="{BB962C8B-B14F-4D97-AF65-F5344CB8AC3E}">
        <p14:creationId xmlns:p14="http://schemas.microsoft.com/office/powerpoint/2010/main" val="392381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VNC Viewer Test</a:t>
            </a:r>
            <a:endParaRPr lang="en-US" dirty="0"/>
          </a:p>
        </p:txBody>
      </p:sp>
      <p:sp>
        <p:nvSpPr>
          <p:cNvPr id="3" name="Content Placeholder 2"/>
          <p:cNvSpPr>
            <a:spLocks noGrp="1"/>
          </p:cNvSpPr>
          <p:nvPr>
            <p:ph idx="1"/>
          </p:nvPr>
        </p:nvSpPr>
        <p:spPr/>
        <p:txBody>
          <a:bodyPr>
            <a:normAutofit/>
          </a:bodyPr>
          <a:lstStyle/>
          <a:p>
            <a:r>
              <a:rPr lang="en-US" dirty="0" smtClean="0"/>
              <a:t>On Laptop </a:t>
            </a:r>
          </a:p>
          <a:p>
            <a:r>
              <a:rPr lang="en-US" dirty="0" smtClean="0"/>
              <a:t>Launch VNC Viewer</a:t>
            </a:r>
          </a:p>
          <a:p>
            <a:r>
              <a:rPr lang="en-US" dirty="0" smtClean="0"/>
              <a:t>Type in &lt;</a:t>
            </a:r>
            <a:r>
              <a:rPr lang="en-US" dirty="0" err="1" smtClean="0"/>
              <a:t>ip</a:t>
            </a:r>
            <a:r>
              <a:rPr lang="en-US" dirty="0" smtClean="0"/>
              <a:t>-address-of-your-pi&gt;</a:t>
            </a:r>
          </a:p>
          <a:p>
            <a:r>
              <a:rPr lang="en-US" dirty="0" smtClean="0"/>
              <a:t>Username: pi</a:t>
            </a:r>
          </a:p>
          <a:p>
            <a:r>
              <a:rPr lang="en-US" dirty="0" smtClean="0"/>
              <a:t>Password: Raspberry</a:t>
            </a:r>
          </a:p>
          <a:p>
            <a:r>
              <a:rPr lang="en-US" dirty="0" smtClean="0"/>
              <a:t>Verify you can view your raspberry pi desktop</a:t>
            </a:r>
          </a:p>
        </p:txBody>
      </p:sp>
    </p:spTree>
    <p:extLst>
      <p:ext uri="{BB962C8B-B14F-4D97-AF65-F5344CB8AC3E}">
        <p14:creationId xmlns:p14="http://schemas.microsoft.com/office/powerpoint/2010/main" val="39238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VNC Viewer Resolution Fix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SSH into Raspberry</a:t>
            </a:r>
          </a:p>
          <a:p>
            <a:pPr lvl="1"/>
            <a:r>
              <a:rPr lang="en-US" dirty="0" err="1" smtClean="0"/>
              <a:t>ssh</a:t>
            </a:r>
            <a:r>
              <a:rPr lang="en-US" dirty="0" smtClean="0"/>
              <a:t> pi@&lt;</a:t>
            </a:r>
            <a:r>
              <a:rPr lang="en-US" dirty="0" err="1" smtClean="0"/>
              <a:t>ip</a:t>
            </a:r>
            <a:r>
              <a:rPr lang="en-US" dirty="0" smtClean="0"/>
              <a:t>-address&gt;</a:t>
            </a:r>
          </a:p>
          <a:p>
            <a:pPr lvl="1"/>
            <a:r>
              <a:rPr lang="en-US" dirty="0" smtClean="0"/>
              <a:t>Password: raspberry</a:t>
            </a:r>
          </a:p>
          <a:p>
            <a:r>
              <a:rPr lang="en-US" dirty="0" smtClean="0"/>
              <a:t>Type the following into terminal</a:t>
            </a:r>
          </a:p>
          <a:p>
            <a:pPr lvl="1"/>
            <a:r>
              <a:rPr lang="en-US" dirty="0" smtClean="0"/>
              <a:t>cd boot</a:t>
            </a:r>
          </a:p>
          <a:p>
            <a:pPr lvl="1"/>
            <a:r>
              <a:rPr lang="en-US" dirty="0" err="1" smtClean="0"/>
              <a:t>cp</a:t>
            </a:r>
            <a:r>
              <a:rPr lang="en-US" dirty="0" smtClean="0"/>
              <a:t> config.txt </a:t>
            </a:r>
            <a:r>
              <a:rPr lang="en-US" dirty="0" err="1" smtClean="0"/>
              <a:t>config.txt.bk</a:t>
            </a:r>
            <a:endParaRPr lang="en-US" dirty="0" smtClean="0"/>
          </a:p>
          <a:p>
            <a:pPr lvl="1"/>
            <a:r>
              <a:rPr lang="en-US" dirty="0" err="1" smtClean="0"/>
              <a:t>sudo</a:t>
            </a:r>
            <a:r>
              <a:rPr lang="en-US" dirty="0" smtClean="0"/>
              <a:t> </a:t>
            </a:r>
            <a:r>
              <a:rPr lang="en-US" dirty="0" err="1" smtClean="0"/>
              <a:t>nano</a:t>
            </a:r>
            <a:r>
              <a:rPr lang="en-US" dirty="0" smtClean="0"/>
              <a:t> config.txt</a:t>
            </a:r>
          </a:p>
          <a:p>
            <a:pPr lvl="1"/>
            <a:r>
              <a:rPr lang="en-US" dirty="0" smtClean="0"/>
              <a:t>#uncomment lines framebuffer</a:t>
            </a:r>
          </a:p>
          <a:p>
            <a:pPr lvl="1"/>
            <a:r>
              <a:rPr lang="en-US" dirty="0" smtClean="0"/>
              <a:t>Framebuffer 1280</a:t>
            </a:r>
          </a:p>
          <a:p>
            <a:pPr lvl="1"/>
            <a:r>
              <a:rPr lang="en-US" dirty="0" smtClean="0"/>
              <a:t>Framebuffer 720</a:t>
            </a:r>
          </a:p>
          <a:p>
            <a:r>
              <a:rPr lang="en-US" dirty="0" smtClean="0"/>
              <a:t>Log into Raspberry Pi via VNC Viewer</a:t>
            </a:r>
          </a:p>
          <a:p>
            <a:r>
              <a:rPr lang="en-US" dirty="0" smtClean="0"/>
              <a:t>Disconnect from Monitor/Keyboard/Mouse</a:t>
            </a:r>
          </a:p>
        </p:txBody>
      </p:sp>
    </p:spTree>
    <p:extLst>
      <p:ext uri="{BB962C8B-B14F-4D97-AF65-F5344CB8AC3E}">
        <p14:creationId xmlns:p14="http://schemas.microsoft.com/office/powerpoint/2010/main" val="206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 Overview</a:t>
            </a:r>
            <a:endParaRPr lang="en-US" dirty="0"/>
          </a:p>
        </p:txBody>
      </p:sp>
      <p:pic>
        <p:nvPicPr>
          <p:cNvPr id="7170" name="Picture 2" descr="https://cdn.shopify.com/s/files/1/0176/3274/files/Breadboard_Remarked_grande.png?15033584625641436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52" y="1867989"/>
            <a:ext cx="10342775" cy="414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5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Jumper Cables Overview</a:t>
            </a:r>
            <a:endParaRPr lang="en-US" dirty="0"/>
          </a:p>
        </p:txBody>
      </p:sp>
      <p:sp>
        <p:nvSpPr>
          <p:cNvPr id="3" name="Content Placeholder 2"/>
          <p:cNvSpPr>
            <a:spLocks noGrp="1"/>
          </p:cNvSpPr>
          <p:nvPr>
            <p:ph idx="1"/>
          </p:nvPr>
        </p:nvSpPr>
        <p:spPr>
          <a:xfrm>
            <a:off x="838200" y="1802674"/>
            <a:ext cx="5249091" cy="4374289"/>
          </a:xfrm>
        </p:spPr>
        <p:txBody>
          <a:bodyPr>
            <a:normAutofit fontScale="92500" lnSpcReduction="10000"/>
          </a:bodyPr>
          <a:lstStyle/>
          <a:p>
            <a:r>
              <a:rPr lang="en-US" dirty="0"/>
              <a:t>Jumper wires are used on breadboards to ‘jump’ from one connection to another. </a:t>
            </a:r>
            <a:endParaRPr lang="en-US" dirty="0" smtClean="0"/>
          </a:p>
          <a:p>
            <a:r>
              <a:rPr lang="en-US" dirty="0" smtClean="0"/>
              <a:t>The </a:t>
            </a:r>
            <a:r>
              <a:rPr lang="en-US" dirty="0"/>
              <a:t>ones you will be using in this circuit have different connectors on each end. </a:t>
            </a:r>
            <a:endParaRPr lang="en-US" dirty="0" smtClean="0"/>
          </a:p>
          <a:p>
            <a:r>
              <a:rPr lang="en-US" dirty="0" smtClean="0"/>
              <a:t>The </a:t>
            </a:r>
            <a:r>
              <a:rPr lang="en-US" dirty="0"/>
              <a:t>end with the ‘pin’ will go into the Breadboard. The end with the piece of plastic with a hole in it will go onto the Raspberry Pi’s GPIO pins</a:t>
            </a:r>
            <a:r>
              <a:rPr lang="en-US" dirty="0" smtClean="0"/>
              <a:t>.</a:t>
            </a:r>
            <a:r>
              <a:rPr lang="en-US" dirty="0"/>
              <a:t/>
            </a:r>
            <a:br>
              <a:rPr lang="en-US" dirty="0"/>
            </a:br>
            <a:endParaRPr lang="en-US" dirty="0"/>
          </a:p>
        </p:txBody>
      </p:sp>
      <p:pic>
        <p:nvPicPr>
          <p:cNvPr id="8194" name="Picture 2" descr="https://cdn.shopify.com/s/files/1/0176/3274/files/4_MF_Jumpers.png?86918036731854039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381" y="2272651"/>
            <a:ext cx="4873625" cy="347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3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 Overview</a:t>
            </a:r>
            <a:endParaRPr lang="en-US" dirty="0"/>
          </a:p>
        </p:txBody>
      </p:sp>
      <p:sp>
        <p:nvSpPr>
          <p:cNvPr id="3" name="Content Placeholder 2"/>
          <p:cNvSpPr>
            <a:spLocks noGrp="1"/>
          </p:cNvSpPr>
          <p:nvPr>
            <p:ph idx="1"/>
          </p:nvPr>
        </p:nvSpPr>
        <p:spPr>
          <a:xfrm>
            <a:off x="838200" y="1825625"/>
            <a:ext cx="6620691" cy="4351338"/>
          </a:xfrm>
        </p:spPr>
        <p:txBody>
          <a:bodyPr/>
          <a:lstStyle/>
          <a:p>
            <a:r>
              <a:rPr lang="en-US" dirty="0"/>
              <a:t>LED stands for </a:t>
            </a:r>
            <a:r>
              <a:rPr lang="en-US" b="1" dirty="0" smtClean="0"/>
              <a:t>Light Emitting Diode</a:t>
            </a:r>
          </a:p>
          <a:p>
            <a:r>
              <a:rPr lang="en-US" dirty="0" smtClean="0"/>
              <a:t>Longer </a:t>
            </a:r>
            <a:r>
              <a:rPr lang="en-US" dirty="0"/>
              <a:t>leg (known as the ‘</a:t>
            </a:r>
            <a:r>
              <a:rPr lang="en-US" b="1" dirty="0"/>
              <a:t>anode</a:t>
            </a:r>
            <a:r>
              <a:rPr lang="en-US" dirty="0"/>
              <a:t>’), is always connected to the positive supply of the circuit.</a:t>
            </a:r>
            <a:endParaRPr lang="en-US" b="1" dirty="0" smtClean="0"/>
          </a:p>
          <a:p>
            <a:r>
              <a:rPr lang="en-US" dirty="0"/>
              <a:t>The shorter leg (known as the ‘</a:t>
            </a:r>
            <a:r>
              <a:rPr lang="en-US" b="1" dirty="0"/>
              <a:t>cathode</a:t>
            </a:r>
            <a:r>
              <a:rPr lang="en-US" dirty="0"/>
              <a:t>’) is connected to the negative side of the power supply, known as ‘ground’.</a:t>
            </a:r>
            <a:endParaRPr lang="en-US" dirty="0"/>
          </a:p>
        </p:txBody>
      </p:sp>
      <p:pic>
        <p:nvPicPr>
          <p:cNvPr id="9218" name="Picture 2" descr="A Red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457" y="1607173"/>
            <a:ext cx="1163719" cy="406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8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Resistor</a:t>
            </a:r>
            <a:endParaRPr lang="en-US" dirty="0"/>
          </a:p>
        </p:txBody>
      </p:sp>
      <p:sp>
        <p:nvSpPr>
          <p:cNvPr id="3" name="Content Placeholder 2"/>
          <p:cNvSpPr>
            <a:spLocks noGrp="1"/>
          </p:cNvSpPr>
          <p:nvPr>
            <p:ph idx="1"/>
          </p:nvPr>
        </p:nvSpPr>
        <p:spPr>
          <a:xfrm>
            <a:off x="838200" y="1825625"/>
            <a:ext cx="6620691" cy="4351338"/>
          </a:xfrm>
        </p:spPr>
        <p:txBody>
          <a:bodyPr>
            <a:normAutofit fontScale="70000" lnSpcReduction="20000"/>
          </a:bodyPr>
          <a:lstStyle/>
          <a:p>
            <a:r>
              <a:rPr lang="en-US" dirty="0" smtClean="0"/>
              <a:t>ALWAYS</a:t>
            </a:r>
            <a:r>
              <a:rPr lang="en-US" dirty="0"/>
              <a:t> use resistors to connect LEDs up to the GPIO pins of the Raspberry Pi. </a:t>
            </a:r>
            <a:endParaRPr lang="en-US" dirty="0" smtClean="0"/>
          </a:p>
          <a:p>
            <a:r>
              <a:rPr lang="en-US" dirty="0" smtClean="0"/>
              <a:t>The </a:t>
            </a:r>
            <a:r>
              <a:rPr lang="en-US" dirty="0"/>
              <a:t>Raspberry Pi can only supply a small current (about 60mA). </a:t>
            </a:r>
            <a:endParaRPr lang="en-US" dirty="0" smtClean="0"/>
          </a:p>
          <a:p>
            <a:r>
              <a:rPr lang="en-US" b="1" dirty="0" smtClean="0"/>
              <a:t>The </a:t>
            </a:r>
            <a:r>
              <a:rPr lang="en-US" b="1" dirty="0"/>
              <a:t>LEDs will want to draw more, and if allowed to they will burn out the Raspberry Pi. </a:t>
            </a:r>
            <a:endParaRPr lang="en-US" b="1" dirty="0" smtClean="0"/>
          </a:p>
          <a:p>
            <a:r>
              <a:rPr lang="en-US" dirty="0" smtClean="0"/>
              <a:t>Therefore </a:t>
            </a:r>
            <a:r>
              <a:rPr lang="en-US" dirty="0"/>
              <a:t>putting the resistors in the circuit will ensure that only this small current will flow and the Pi will not be damaged</a:t>
            </a:r>
            <a:r>
              <a:rPr lang="en-US" dirty="0" smtClean="0"/>
              <a:t>.</a:t>
            </a:r>
          </a:p>
          <a:p>
            <a:r>
              <a:rPr lang="en-US" dirty="0"/>
              <a:t>Resistors are a way of limiting the amount of electricity going through a circuit; specifically, they limit the amount of ‘current’ that is allowed to flow. </a:t>
            </a:r>
            <a:endParaRPr lang="en-US" dirty="0" smtClean="0"/>
          </a:p>
          <a:p>
            <a:r>
              <a:rPr lang="en-US" dirty="0" smtClean="0"/>
              <a:t>Measures of </a:t>
            </a:r>
            <a:r>
              <a:rPr lang="en-US" dirty="0"/>
              <a:t>resistance is called the Ohm (Ω), and the larger the resistance, the more it limits the current. </a:t>
            </a:r>
            <a:endParaRPr lang="en-US" dirty="0" smtClean="0"/>
          </a:p>
          <a:p>
            <a:r>
              <a:rPr lang="en-US" dirty="0" smtClean="0"/>
              <a:t>The </a:t>
            </a:r>
            <a:r>
              <a:rPr lang="en-US" dirty="0"/>
              <a:t>value of a resistor is marked with </a:t>
            </a:r>
            <a:r>
              <a:rPr lang="en-US" dirty="0" err="1"/>
              <a:t>coloured</a:t>
            </a:r>
            <a:r>
              <a:rPr lang="en-US" dirty="0"/>
              <a:t> bands along the length of the resistor body.</a:t>
            </a:r>
            <a:endParaRPr lang="en-US" dirty="0"/>
          </a:p>
        </p:txBody>
      </p:sp>
      <p:pic>
        <p:nvPicPr>
          <p:cNvPr id="10242" name="Picture 2" descr="330 Ohm Re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50" y="1219199"/>
            <a:ext cx="456033" cy="515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1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Pins</a:t>
            </a:r>
            <a:endParaRPr lang="en-US" dirty="0"/>
          </a:p>
        </p:txBody>
      </p:sp>
      <p:sp>
        <p:nvSpPr>
          <p:cNvPr id="3" name="Content Placeholder 2"/>
          <p:cNvSpPr>
            <a:spLocks noGrp="1"/>
          </p:cNvSpPr>
          <p:nvPr>
            <p:ph idx="1"/>
          </p:nvPr>
        </p:nvSpPr>
        <p:spPr>
          <a:xfrm>
            <a:off x="838201" y="1825625"/>
            <a:ext cx="5326626" cy="4235962"/>
          </a:xfrm>
        </p:spPr>
        <p:txBody>
          <a:bodyPr>
            <a:normAutofit/>
          </a:bodyPr>
          <a:lstStyle/>
          <a:p>
            <a:r>
              <a:rPr lang="en-US" b="1" dirty="0"/>
              <a:t>GPIO</a:t>
            </a:r>
            <a:r>
              <a:rPr lang="en-US" dirty="0"/>
              <a:t> stands for </a:t>
            </a:r>
            <a:r>
              <a:rPr lang="en-US" b="1" dirty="0"/>
              <a:t>General Purpose Input Output</a:t>
            </a:r>
            <a:r>
              <a:rPr lang="en-US" dirty="0"/>
              <a:t>. </a:t>
            </a:r>
            <a:endParaRPr lang="en-US" dirty="0" smtClean="0"/>
          </a:p>
          <a:p>
            <a:r>
              <a:rPr lang="en-US" dirty="0" smtClean="0"/>
              <a:t>It </a:t>
            </a:r>
            <a:r>
              <a:rPr lang="en-US" dirty="0"/>
              <a:t>is a way the Raspberry Pi can control and monitor the outside world by being connected to electronic circuits. </a:t>
            </a:r>
            <a:endParaRPr lang="en-US" dirty="0"/>
          </a:p>
        </p:txBody>
      </p:sp>
      <p:pic>
        <p:nvPicPr>
          <p:cNvPr id="11266" name="Picture 2" descr="Raspberry Pi GPIO P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124" y="1120878"/>
            <a:ext cx="5341862" cy="52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Car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755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on the Lights</a:t>
            </a:r>
            <a:endParaRPr lang="en-US" dirty="0"/>
          </a:p>
        </p:txBody>
      </p:sp>
      <p:sp>
        <p:nvSpPr>
          <p:cNvPr id="3" name="Content Placeholder 2"/>
          <p:cNvSpPr>
            <a:spLocks noGrp="1"/>
          </p:cNvSpPr>
          <p:nvPr>
            <p:ph idx="1"/>
          </p:nvPr>
        </p:nvSpPr>
        <p:spPr>
          <a:xfrm>
            <a:off x="838201" y="1825625"/>
            <a:ext cx="4294238" cy="4351338"/>
          </a:xfrm>
        </p:spPr>
        <p:txBody>
          <a:bodyPr/>
          <a:lstStyle/>
          <a:p>
            <a:r>
              <a:rPr lang="en-US" dirty="0"/>
              <a:t>Try connecting the long leg of an LED to the Pi's 3V3 and the short leg to a GND pin. </a:t>
            </a:r>
            <a:endParaRPr lang="en-US" dirty="0" smtClean="0"/>
          </a:p>
          <a:p>
            <a:r>
              <a:rPr lang="en-US" dirty="0" smtClean="0"/>
              <a:t>Use the </a:t>
            </a:r>
            <a:r>
              <a:rPr lang="el-GR" dirty="0"/>
              <a:t>330Ω </a:t>
            </a:r>
            <a:r>
              <a:rPr lang="en-US" dirty="0" smtClean="0"/>
              <a:t>Resistor</a:t>
            </a:r>
          </a:p>
          <a:p>
            <a:r>
              <a:rPr lang="en-US" b="1" dirty="0" smtClean="0"/>
              <a:t>Constant light no programming needed</a:t>
            </a:r>
          </a:p>
        </p:txBody>
      </p:sp>
      <p:pic>
        <p:nvPicPr>
          <p:cNvPr id="12292" name="Picture 4" descr="https://www.raspberrypi.org/learning/physical-computing-with-python/images/led-3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34" y="2064773"/>
            <a:ext cx="5766618" cy="370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6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and LED: Circuit</a:t>
            </a:r>
            <a:endParaRPr lang="en-US" dirty="0"/>
          </a:p>
        </p:txBody>
      </p:sp>
      <p:sp>
        <p:nvSpPr>
          <p:cNvPr id="3" name="Content Placeholder 2"/>
          <p:cNvSpPr>
            <a:spLocks noGrp="1"/>
          </p:cNvSpPr>
          <p:nvPr>
            <p:ph idx="1"/>
          </p:nvPr>
        </p:nvSpPr>
        <p:spPr>
          <a:xfrm>
            <a:off x="838200" y="1825625"/>
            <a:ext cx="5016910" cy="4351338"/>
          </a:xfrm>
        </p:spPr>
        <p:txBody>
          <a:bodyPr/>
          <a:lstStyle/>
          <a:p>
            <a:r>
              <a:rPr lang="en-US" dirty="0" smtClean="0"/>
              <a:t>Using Breadboard</a:t>
            </a:r>
          </a:p>
          <a:p>
            <a:r>
              <a:rPr lang="en-US" dirty="0" smtClean="0"/>
              <a:t>Ground the </a:t>
            </a:r>
            <a:r>
              <a:rPr lang="el-GR" dirty="0"/>
              <a:t>330Ω </a:t>
            </a:r>
            <a:r>
              <a:rPr lang="en-US" dirty="0" smtClean="0"/>
              <a:t>Resistor</a:t>
            </a:r>
          </a:p>
          <a:p>
            <a:r>
              <a:rPr lang="en-US" dirty="0" smtClean="0"/>
              <a:t>Connect LED ‘anode’ to GPIO port 17</a:t>
            </a:r>
          </a:p>
          <a:p>
            <a:r>
              <a:rPr lang="en-US" dirty="0" smtClean="0"/>
              <a:t>Connect LED ‘</a:t>
            </a:r>
            <a:r>
              <a:rPr lang="en-US" dirty="0" err="1" smtClean="0"/>
              <a:t>catode</a:t>
            </a:r>
            <a:r>
              <a:rPr lang="en-US" dirty="0" smtClean="0"/>
              <a:t>’ to </a:t>
            </a:r>
            <a:r>
              <a:rPr lang="el-GR" dirty="0"/>
              <a:t>330Ω </a:t>
            </a:r>
            <a:r>
              <a:rPr lang="en-US" dirty="0" smtClean="0"/>
              <a:t>Resistor which is grounded</a:t>
            </a:r>
          </a:p>
          <a:p>
            <a:endParaRPr lang="en-US" dirty="0"/>
          </a:p>
        </p:txBody>
      </p:sp>
      <p:pic>
        <p:nvPicPr>
          <p:cNvPr id="13314" name="Picture 2" descr="A Single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166668" y="701674"/>
            <a:ext cx="4556742" cy="644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8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and LED: Code </a:t>
            </a:r>
            <a:endParaRPr lang="en-US" dirty="0"/>
          </a:p>
        </p:txBody>
      </p:sp>
      <p:sp>
        <p:nvSpPr>
          <p:cNvPr id="3" name="Content Placeholder 2"/>
          <p:cNvSpPr>
            <a:spLocks noGrp="1"/>
          </p:cNvSpPr>
          <p:nvPr>
            <p:ph idx="1"/>
          </p:nvPr>
        </p:nvSpPr>
        <p:spPr>
          <a:xfrm>
            <a:off x="838200" y="1825625"/>
            <a:ext cx="4323735" cy="4351338"/>
          </a:xfrm>
        </p:spPr>
        <p:txBody>
          <a:bodyPr/>
          <a:lstStyle/>
          <a:p>
            <a:r>
              <a:rPr lang="en-US" dirty="0" smtClean="0"/>
              <a:t>Open IDLE Python 3</a:t>
            </a:r>
          </a:p>
          <a:p>
            <a:r>
              <a:rPr lang="en-US" dirty="0" smtClean="0"/>
              <a:t>Save led.py to Desktop</a:t>
            </a:r>
            <a:endParaRPr lang="en-US" dirty="0"/>
          </a:p>
        </p:txBody>
      </p:sp>
      <p:sp>
        <p:nvSpPr>
          <p:cNvPr id="4" name="Rectangle 3"/>
          <p:cNvSpPr/>
          <p:nvPr/>
        </p:nvSpPr>
        <p:spPr>
          <a:xfrm>
            <a:off x="6784258" y="1496393"/>
            <a:ext cx="4645742" cy="4832092"/>
          </a:xfrm>
          <a:prstGeom prst="rect">
            <a:avLst/>
          </a:prstGeom>
        </p:spPr>
        <p:txBody>
          <a:bodyPr wrap="square">
            <a:spAutoFit/>
          </a:bodyPr>
          <a:lstStyle/>
          <a:p>
            <a:r>
              <a:rPr lang="en-US" sz="2800" dirty="0"/>
              <a:t>import </a:t>
            </a:r>
            <a:r>
              <a:rPr lang="en-US" sz="2800" dirty="0" err="1"/>
              <a:t>RPi.GPIO</a:t>
            </a:r>
            <a:r>
              <a:rPr lang="en-US" sz="2800" dirty="0"/>
              <a:t> as GPIO</a:t>
            </a:r>
            <a:r>
              <a:rPr lang="en-US" sz="2800" dirty="0"/>
              <a:t/>
            </a:r>
            <a:br>
              <a:rPr lang="en-US" sz="2800" dirty="0"/>
            </a:br>
            <a:r>
              <a:rPr lang="en-US" sz="2800" dirty="0"/>
              <a:t>import </a:t>
            </a:r>
            <a:r>
              <a:rPr lang="en-US" sz="2800" dirty="0" smtClean="0"/>
              <a:t>time</a:t>
            </a:r>
          </a:p>
          <a:p>
            <a:r>
              <a:rPr lang="en-US" sz="2800" dirty="0"/>
              <a:t/>
            </a:r>
            <a:br>
              <a:rPr lang="en-US" sz="2800" dirty="0"/>
            </a:br>
            <a:r>
              <a:rPr lang="en-US" sz="2800" dirty="0" err="1"/>
              <a:t>GPIO.setmode</a:t>
            </a:r>
            <a:r>
              <a:rPr lang="en-US" sz="2800" dirty="0"/>
              <a:t>(GPIO.BCM)</a:t>
            </a:r>
            <a:r>
              <a:rPr lang="en-US" sz="2800" dirty="0"/>
              <a:t/>
            </a:r>
            <a:br>
              <a:rPr lang="en-US" sz="2800" dirty="0"/>
            </a:br>
            <a:r>
              <a:rPr lang="en-US" sz="2800" dirty="0" err="1"/>
              <a:t>GPIO.setwarnings</a:t>
            </a:r>
            <a:r>
              <a:rPr lang="en-US" sz="2800" dirty="0"/>
              <a:t>(False)</a:t>
            </a:r>
            <a:r>
              <a:rPr lang="en-US" sz="2800" dirty="0"/>
              <a:t/>
            </a:r>
            <a:br>
              <a:rPr lang="en-US" sz="2800" dirty="0"/>
            </a:br>
            <a:r>
              <a:rPr lang="en-US" sz="2800" dirty="0" err="1" smtClean="0"/>
              <a:t>GPIO.setup</a:t>
            </a:r>
            <a:r>
              <a:rPr lang="en-US" sz="2800" dirty="0" smtClean="0"/>
              <a:t>(17,GPIO.OUT</a:t>
            </a:r>
            <a:r>
              <a:rPr lang="en-US" sz="2800" dirty="0"/>
              <a:t>)</a:t>
            </a:r>
            <a:r>
              <a:rPr lang="en-US" sz="2800" dirty="0"/>
              <a:t/>
            </a:r>
            <a:br>
              <a:rPr lang="en-US" sz="2800" dirty="0"/>
            </a:br>
            <a:r>
              <a:rPr lang="en-US" sz="2800" dirty="0"/>
              <a:t>print "LED on"</a:t>
            </a:r>
            <a:r>
              <a:rPr lang="en-US" sz="2800" dirty="0"/>
              <a:t/>
            </a:r>
            <a:br>
              <a:rPr lang="en-US" sz="2800" dirty="0"/>
            </a:br>
            <a:r>
              <a:rPr lang="en-US" sz="2800" dirty="0" err="1" smtClean="0"/>
              <a:t>GPIO.output</a:t>
            </a:r>
            <a:r>
              <a:rPr lang="en-US" sz="2800" dirty="0" smtClean="0"/>
              <a:t>(17,GPIO.HIGH</a:t>
            </a:r>
            <a:r>
              <a:rPr lang="en-US" sz="2800" dirty="0"/>
              <a:t>)</a:t>
            </a:r>
            <a:r>
              <a:rPr lang="en-US" sz="2800" dirty="0"/>
              <a:t/>
            </a:r>
            <a:br>
              <a:rPr lang="en-US" sz="2800" dirty="0"/>
            </a:br>
            <a:r>
              <a:rPr lang="en-US" sz="2800" dirty="0" err="1"/>
              <a:t>time.sleep</a:t>
            </a:r>
            <a:r>
              <a:rPr lang="en-US" sz="2800" dirty="0"/>
              <a:t>(1)</a:t>
            </a:r>
            <a:r>
              <a:rPr lang="en-US" sz="2800" dirty="0"/>
              <a:t/>
            </a:r>
            <a:br>
              <a:rPr lang="en-US" sz="2800" dirty="0"/>
            </a:br>
            <a:r>
              <a:rPr lang="en-US" sz="2800" dirty="0"/>
              <a:t>print "LED off"</a:t>
            </a:r>
            <a:r>
              <a:rPr lang="en-US" sz="2800" dirty="0"/>
              <a:t/>
            </a:r>
            <a:br>
              <a:rPr lang="en-US" sz="2800" dirty="0"/>
            </a:br>
            <a:r>
              <a:rPr lang="en-US" sz="2800" dirty="0" err="1" smtClean="0"/>
              <a:t>GPIO.output</a:t>
            </a:r>
            <a:r>
              <a:rPr lang="en-US" sz="2800" dirty="0" smtClean="0"/>
              <a:t>(17,GPIO.LOW</a:t>
            </a:r>
            <a:r>
              <a:rPr lang="en-US" sz="2800" dirty="0"/>
              <a:t>)</a:t>
            </a:r>
            <a:endParaRPr lang="en-US" sz="2800" dirty="0"/>
          </a:p>
        </p:txBody>
      </p:sp>
    </p:spTree>
    <p:extLst>
      <p:ext uri="{BB962C8B-B14F-4D97-AF65-F5344CB8AC3E}">
        <p14:creationId xmlns:p14="http://schemas.microsoft.com/office/powerpoint/2010/main" val="188308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29921755"/>
              </p:ext>
            </p:extLst>
          </p:nvPr>
        </p:nvGraphicFramePr>
        <p:xfrm>
          <a:off x="277172" y="174171"/>
          <a:ext cx="11276198" cy="6447388"/>
        </p:xfrm>
        <a:graphic>
          <a:graphicData uri="http://schemas.openxmlformats.org/drawingml/2006/table">
            <a:tbl>
              <a:tblPr/>
              <a:tblGrid>
                <a:gridCol w="5638099"/>
                <a:gridCol w="5638099"/>
              </a:tblGrid>
              <a:tr h="1684033">
                <a:tc>
                  <a:txBody>
                    <a:bodyPr/>
                    <a:lstStyle/>
                    <a:p>
                      <a:pPr algn="l"/>
                      <a:r>
                        <a:rPr lang="en-US" sz="1600" dirty="0">
                          <a:effectLst/>
                        </a:rPr>
                        <a:t>import </a:t>
                      </a:r>
                      <a:r>
                        <a:rPr lang="en-US" sz="1600" dirty="0" err="1">
                          <a:effectLst/>
                        </a:rPr>
                        <a:t>RPi.GPIO</a:t>
                      </a:r>
                      <a:r>
                        <a:rPr lang="en-US" sz="1600" dirty="0">
                          <a:effectLst/>
                        </a:rPr>
                        <a:t> as GPIO</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The first line tells the Python interpreter (the thing that runs the Python code) that it will be using a ‘library’ that will tell it how to work with the Raspberry Pi’s GPIO pins.  A ‘library’ gives a programming language extra commands that can be used to do something different that it previously did not know how to do.  This is like adding a new channel to your TV so you can watch something different.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466750">
                <a:tc>
                  <a:txBody>
                    <a:bodyPr/>
                    <a:lstStyle/>
                    <a:p>
                      <a:pPr algn="l"/>
                      <a:r>
                        <a:rPr lang="en-US" sz="1600">
                          <a:effectLst/>
                        </a:rPr>
                        <a:t>import time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Imports the Time library so that we can pause the script later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534772">
                <a:tc>
                  <a:txBody>
                    <a:bodyPr/>
                    <a:lstStyle/>
                    <a:p>
                      <a:pPr algn="l"/>
                      <a:r>
                        <a:rPr lang="en-US" sz="1600">
                          <a:effectLst/>
                        </a:rPr>
                        <a:t>GPIO.setmode(GPIO.BCM)</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Each pin on the Pi has several different names, so you need to tell the program which naming convention is to be used.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466750">
                <a:tc>
                  <a:txBody>
                    <a:bodyPr/>
                    <a:lstStyle/>
                    <a:p>
                      <a:pPr algn="l"/>
                      <a:r>
                        <a:rPr lang="en-US" sz="1600">
                          <a:effectLst/>
                        </a:rPr>
                        <a:t>GPIO.setwarnings(False)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tells Python not to print GPIO warning messages to the screen.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764624">
                <a:tc>
                  <a:txBody>
                    <a:bodyPr/>
                    <a:lstStyle/>
                    <a:p>
                      <a:pPr algn="l"/>
                      <a:r>
                        <a:rPr lang="en-US" sz="1600" dirty="0" err="1" smtClean="0">
                          <a:effectLst/>
                        </a:rPr>
                        <a:t>GPIO.setup</a:t>
                      </a:r>
                      <a:r>
                        <a:rPr lang="en-US" sz="1600" dirty="0" smtClean="0">
                          <a:effectLst/>
                        </a:rPr>
                        <a:t>(17,GPIO.OUT</a:t>
                      </a:r>
                      <a:r>
                        <a:rPr lang="en-US" sz="1600" dirty="0">
                          <a:effectLst/>
                        </a:rPr>
                        <a: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tells the Python interpreter that pin 18 is going to be used for outputting information, which means you are going to be able to turn the pin ‘on’ and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304920">
                <a:tc>
                  <a:txBody>
                    <a:bodyPr/>
                    <a:lstStyle/>
                    <a:p>
                      <a:pPr algn="l"/>
                      <a:r>
                        <a:rPr lang="en-US" sz="1600" dirty="0">
                          <a:effectLst/>
                        </a:rPr>
                        <a:t>print "LED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764624">
                <a:tc>
                  <a:txBody>
                    <a:bodyPr/>
                    <a:lstStyle/>
                    <a:p>
                      <a:pPr algn="l"/>
                      <a:r>
                        <a:rPr lang="en-US" sz="1600" dirty="0" err="1" smtClean="0">
                          <a:effectLst/>
                        </a:rPr>
                        <a:t>GPIO.output</a:t>
                      </a:r>
                      <a:r>
                        <a:rPr lang="en-US" sz="1600" dirty="0" smtClean="0">
                          <a:effectLst/>
                        </a:rPr>
                        <a:t>(17,GPIO.HIGH</a:t>
                      </a:r>
                      <a:r>
                        <a:rPr lang="en-US" sz="1600" dirty="0">
                          <a:effectLst/>
                        </a:rPr>
                        <a: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turns the GPIO pin ‘on’. What this actually means is that the pin is made to provide power of 3.3volts.  This is enough to turn the LED in our circuit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304920">
                <a:tc>
                  <a:txBody>
                    <a:bodyPr/>
                    <a:lstStyle/>
                    <a:p>
                      <a:pPr algn="l"/>
                      <a:r>
                        <a:rPr lang="en-US" sz="1600">
                          <a:effectLst/>
                        </a:rPr>
                        <a:t>time.sleep(1)</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Pauses the Python program for 1 second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304920">
                <a:tc>
                  <a:txBody>
                    <a:bodyPr/>
                    <a:lstStyle/>
                    <a:p>
                      <a:pPr algn="l"/>
                      <a:r>
                        <a:rPr lang="en-US" sz="1600">
                          <a:effectLst/>
                        </a:rPr>
                        <a:t>print "LED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r h="534772">
                <a:tc>
                  <a:txBody>
                    <a:bodyPr/>
                    <a:lstStyle/>
                    <a:p>
                      <a:pPr algn="l"/>
                      <a:r>
                        <a:rPr lang="en-US" sz="1600" dirty="0" err="1" smtClean="0">
                          <a:effectLst/>
                        </a:rPr>
                        <a:t>GPIO.output</a:t>
                      </a:r>
                      <a:r>
                        <a:rPr lang="en-US" sz="1600" dirty="0" smtClean="0">
                          <a:effectLst/>
                        </a:rPr>
                        <a:t>(17,GPIO.LOW</a:t>
                      </a:r>
                      <a:r>
                        <a:rPr lang="en-US" sz="1600" dirty="0">
                          <a:effectLst/>
                        </a:rPr>
                        <a: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This turns the GPIO pin ‘off’, meaning that the pin is no longer supplying any power.</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2422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Flashing LED</a:t>
            </a:r>
            <a:endParaRPr lang="en-US" dirty="0"/>
          </a:p>
        </p:txBody>
      </p:sp>
      <p:sp>
        <p:nvSpPr>
          <p:cNvPr id="3" name="Content Placeholder 2"/>
          <p:cNvSpPr>
            <a:spLocks noGrp="1"/>
          </p:cNvSpPr>
          <p:nvPr>
            <p:ph idx="1"/>
          </p:nvPr>
        </p:nvSpPr>
        <p:spPr>
          <a:xfrm>
            <a:off x="838200" y="1825625"/>
            <a:ext cx="4323735" cy="4351338"/>
          </a:xfrm>
        </p:spPr>
        <p:txBody>
          <a:bodyPr/>
          <a:lstStyle/>
          <a:p>
            <a:r>
              <a:rPr lang="en-US" dirty="0" smtClean="0"/>
              <a:t>Open IDLE Python 3</a:t>
            </a:r>
          </a:p>
          <a:p>
            <a:r>
              <a:rPr lang="en-US" dirty="0" smtClean="0"/>
              <a:t>Save Flashing_LED.py</a:t>
            </a:r>
            <a:endParaRPr lang="en-US" dirty="0"/>
          </a:p>
        </p:txBody>
      </p:sp>
      <p:sp>
        <p:nvSpPr>
          <p:cNvPr id="4" name="Rectangle 3"/>
          <p:cNvSpPr/>
          <p:nvPr/>
        </p:nvSpPr>
        <p:spPr>
          <a:xfrm>
            <a:off x="6784258" y="1496393"/>
            <a:ext cx="4645742" cy="1815882"/>
          </a:xfrm>
          <a:prstGeom prst="rect">
            <a:avLst/>
          </a:prstGeom>
        </p:spPr>
        <p:txBody>
          <a:bodyPr wrap="square">
            <a:spAutoFit/>
          </a:bodyPr>
          <a:lstStyle/>
          <a:p>
            <a:r>
              <a:rPr lang="en-US" sz="2800" dirty="0"/>
              <a:t>from</a:t>
            </a:r>
            <a:r>
              <a:rPr lang="en-US" sz="2800" dirty="0"/>
              <a:t> </a:t>
            </a:r>
            <a:r>
              <a:rPr lang="en-US" sz="2800" dirty="0" err="1"/>
              <a:t>gpiozero</a:t>
            </a:r>
            <a:r>
              <a:rPr lang="en-US" sz="2800" dirty="0"/>
              <a:t> </a:t>
            </a:r>
            <a:r>
              <a:rPr lang="en-US" sz="2800" dirty="0"/>
              <a:t>import</a:t>
            </a:r>
            <a:r>
              <a:rPr lang="en-US" sz="2800" dirty="0"/>
              <a:t> LED </a:t>
            </a:r>
            <a:r>
              <a:rPr lang="en-US" sz="2800" dirty="0"/>
              <a:t>from</a:t>
            </a:r>
            <a:r>
              <a:rPr lang="en-US" sz="2800" dirty="0"/>
              <a:t> time </a:t>
            </a:r>
            <a:r>
              <a:rPr lang="en-US" sz="2800" dirty="0"/>
              <a:t>import</a:t>
            </a:r>
            <a:r>
              <a:rPr lang="en-US" sz="2800" dirty="0"/>
              <a:t> sleep led </a:t>
            </a:r>
            <a:r>
              <a:rPr lang="en-US" sz="2800" dirty="0"/>
              <a:t>=</a:t>
            </a:r>
            <a:r>
              <a:rPr lang="en-US" sz="2800" dirty="0"/>
              <a:t> LED</a:t>
            </a:r>
            <a:r>
              <a:rPr lang="en-US" sz="2800" dirty="0"/>
              <a:t>(17)</a:t>
            </a:r>
            <a:r>
              <a:rPr lang="en-US" sz="2800" dirty="0"/>
              <a:t> </a:t>
            </a:r>
            <a:r>
              <a:rPr lang="en-US" sz="2800" dirty="0"/>
              <a:t>while</a:t>
            </a:r>
            <a:r>
              <a:rPr lang="en-US" sz="2800" dirty="0"/>
              <a:t> </a:t>
            </a:r>
            <a:r>
              <a:rPr lang="en-US" sz="2800" dirty="0"/>
              <a:t>True:</a:t>
            </a:r>
            <a:r>
              <a:rPr lang="en-US" sz="2800" dirty="0"/>
              <a:t> </a:t>
            </a:r>
            <a:r>
              <a:rPr lang="en-US" sz="2800" dirty="0" err="1"/>
              <a:t>led</a:t>
            </a:r>
            <a:r>
              <a:rPr lang="en-US" sz="2800" dirty="0" err="1"/>
              <a:t>.</a:t>
            </a:r>
            <a:r>
              <a:rPr lang="en-US" sz="2800" dirty="0" err="1"/>
              <a:t>on</a:t>
            </a:r>
            <a:r>
              <a:rPr lang="en-US" sz="2800" dirty="0"/>
              <a:t>()</a:t>
            </a:r>
            <a:r>
              <a:rPr lang="en-US" sz="2800" dirty="0"/>
              <a:t> sleep</a:t>
            </a:r>
            <a:r>
              <a:rPr lang="en-US" sz="2800" dirty="0"/>
              <a:t>(1)</a:t>
            </a:r>
            <a:r>
              <a:rPr lang="en-US" sz="2800" dirty="0"/>
              <a:t> </a:t>
            </a:r>
            <a:r>
              <a:rPr lang="en-US" sz="2800" dirty="0" err="1"/>
              <a:t>led</a:t>
            </a:r>
            <a:r>
              <a:rPr lang="en-US" sz="2800" dirty="0" err="1"/>
              <a:t>.</a:t>
            </a:r>
            <a:r>
              <a:rPr lang="en-US" sz="2800" dirty="0" err="1"/>
              <a:t>off</a:t>
            </a:r>
            <a:r>
              <a:rPr lang="en-US" sz="2800" dirty="0"/>
              <a:t>()</a:t>
            </a:r>
            <a:r>
              <a:rPr lang="en-US" sz="2800" dirty="0"/>
              <a:t> sleep</a:t>
            </a:r>
            <a:r>
              <a:rPr lang="en-US" sz="2800" dirty="0"/>
              <a:t>(1)</a:t>
            </a:r>
            <a:endParaRPr lang="en-US" sz="2800" dirty="0"/>
          </a:p>
        </p:txBody>
      </p:sp>
    </p:spTree>
    <p:extLst>
      <p:ext uri="{BB962C8B-B14F-4D97-AF65-F5344CB8AC3E}">
        <p14:creationId xmlns:p14="http://schemas.microsoft.com/office/powerpoint/2010/main" val="317429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LED Project</a:t>
            </a:r>
          </a:p>
        </p:txBody>
      </p:sp>
      <p:sp>
        <p:nvSpPr>
          <p:cNvPr id="3" name="Content Placeholder 2"/>
          <p:cNvSpPr>
            <a:spLocks noGrp="1"/>
          </p:cNvSpPr>
          <p:nvPr>
            <p:ph idx="1"/>
          </p:nvPr>
        </p:nvSpPr>
        <p:spPr/>
        <p:txBody>
          <a:bodyPr/>
          <a:lstStyle/>
          <a:p>
            <a:r>
              <a:rPr lang="en-US" dirty="0"/>
              <a:t>Review Python Code for coding up the LED ourselves</a:t>
            </a:r>
          </a:p>
        </p:txBody>
      </p:sp>
    </p:spTree>
    <p:extLst>
      <p:ext uri="{BB962C8B-B14F-4D97-AF65-F5344CB8AC3E}">
        <p14:creationId xmlns:p14="http://schemas.microsoft.com/office/powerpoint/2010/main" val="2930527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Breadboard Overview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11843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Working LED Project</a:t>
            </a:r>
          </a:p>
        </p:txBody>
      </p:sp>
      <p:sp>
        <p:nvSpPr>
          <p:cNvPr id="3" name="Content Placeholder 2"/>
          <p:cNvSpPr>
            <a:spLocks noGrp="1"/>
          </p:cNvSpPr>
          <p:nvPr>
            <p:ph idx="1"/>
          </p:nvPr>
        </p:nvSpPr>
        <p:spPr/>
        <p:txBody>
          <a:bodyPr/>
          <a:lstStyle/>
          <a:p>
            <a:r>
              <a:rPr lang="en-US" dirty="0"/>
              <a:t>Build the LED Project yourself first and then demo it working</a:t>
            </a:r>
          </a:p>
          <a:p>
            <a:r>
              <a:rPr lang="en-US" dirty="0"/>
              <a:t>Then Ask the class to do it themselves</a:t>
            </a:r>
          </a:p>
        </p:txBody>
      </p:sp>
    </p:spTree>
    <p:extLst>
      <p:ext uri="{BB962C8B-B14F-4D97-AF65-F5344CB8AC3E}">
        <p14:creationId xmlns:p14="http://schemas.microsoft.com/office/powerpoint/2010/main" val="615127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LED Project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89877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Project Node Red Project</a:t>
            </a:r>
          </a:p>
        </p:txBody>
      </p:sp>
      <p:sp>
        <p:nvSpPr>
          <p:cNvPr id="3" name="Content Placeholder 2"/>
          <p:cNvSpPr>
            <a:spLocks noGrp="1"/>
          </p:cNvSpPr>
          <p:nvPr>
            <p:ph idx="1"/>
          </p:nvPr>
        </p:nvSpPr>
        <p:spPr/>
        <p:txBody>
          <a:bodyPr/>
          <a:lstStyle/>
          <a:p>
            <a:r>
              <a:rPr lang="en-US" dirty="0">
                <a:hlinkClick r:id="rId2"/>
              </a:rPr>
              <a:t>https://www.raspberrypi.org/learning/getting-started-with-node-red/worksheet/</a:t>
            </a:r>
            <a:endParaRPr lang="en-US" dirty="0"/>
          </a:p>
          <a:p>
            <a:endParaRPr lang="en-US" dirty="0"/>
          </a:p>
        </p:txBody>
      </p:sp>
    </p:spTree>
    <p:extLst>
      <p:ext uri="{BB962C8B-B14F-4D97-AF65-F5344CB8AC3E}">
        <p14:creationId xmlns:p14="http://schemas.microsoft.com/office/powerpoint/2010/main" val="125122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raspberrypi.org/learning/physical-computing-with-python/images/raspio-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032" y="1658983"/>
            <a:ext cx="4139865" cy="2488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Raspberry Pi 3 </a:t>
            </a:r>
            <a:r>
              <a:rPr lang="en-US" dirty="0" smtClean="0"/>
              <a:t>Overview </a:t>
            </a:r>
            <a:r>
              <a:rPr lang="en-US" dirty="0" smtClean="0"/>
              <a:t>Specs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err="1"/>
              <a:t>SoC</a:t>
            </a:r>
            <a:r>
              <a:rPr lang="en-US" sz="2400" b="1" dirty="0"/>
              <a:t>:</a:t>
            </a:r>
            <a:r>
              <a:rPr lang="en-US" sz="2400" dirty="0"/>
              <a:t> Broadcom BCM2837</a:t>
            </a:r>
            <a:r>
              <a:rPr lang="en-US" sz="2400" dirty="0"/>
              <a:t/>
            </a:r>
            <a:br>
              <a:rPr lang="en-US" sz="2400" dirty="0"/>
            </a:br>
            <a:r>
              <a:rPr lang="en-US" sz="2400" b="1" dirty="0"/>
              <a:t>CPU:</a:t>
            </a:r>
            <a:r>
              <a:rPr lang="en-US" sz="2400" dirty="0"/>
              <a:t> 4× ARM Cortex-A53, 1.2GHz</a:t>
            </a:r>
            <a:r>
              <a:rPr lang="en-US" sz="2400" dirty="0"/>
              <a:t/>
            </a:r>
            <a:br>
              <a:rPr lang="en-US" sz="2400" dirty="0"/>
            </a:br>
            <a:r>
              <a:rPr lang="en-US" sz="2400" b="1" dirty="0"/>
              <a:t>GPU:</a:t>
            </a:r>
            <a:r>
              <a:rPr lang="en-US" sz="2400" dirty="0"/>
              <a:t> Broadcom </a:t>
            </a:r>
            <a:r>
              <a:rPr lang="en-US" sz="2400" dirty="0" err="1"/>
              <a:t>VideoCore</a:t>
            </a:r>
            <a:r>
              <a:rPr lang="en-US" sz="2400" dirty="0"/>
              <a:t> IV</a:t>
            </a:r>
            <a:r>
              <a:rPr lang="en-US" sz="2400" dirty="0"/>
              <a:t/>
            </a:r>
            <a:br>
              <a:rPr lang="en-US" sz="2400" dirty="0"/>
            </a:br>
            <a:r>
              <a:rPr lang="en-US" sz="2400" b="1" dirty="0"/>
              <a:t>RAM:</a:t>
            </a:r>
            <a:r>
              <a:rPr lang="en-US" sz="2400" dirty="0"/>
              <a:t> 1GB LPDDR2 (900 MHz)</a:t>
            </a:r>
            <a:r>
              <a:rPr lang="en-US" sz="2400" dirty="0"/>
              <a:t/>
            </a:r>
            <a:br>
              <a:rPr lang="en-US" sz="2400" dirty="0"/>
            </a:br>
            <a:r>
              <a:rPr lang="en-US" sz="2400" b="1" dirty="0"/>
              <a:t>Networking:</a:t>
            </a:r>
            <a:r>
              <a:rPr lang="en-US" sz="2400" dirty="0"/>
              <a:t> 10/100 Ethernet, 2.4GHz 802.11n wireless</a:t>
            </a:r>
            <a:r>
              <a:rPr lang="en-US" sz="2400" dirty="0"/>
              <a:t/>
            </a:r>
            <a:br>
              <a:rPr lang="en-US" sz="2400" dirty="0"/>
            </a:br>
            <a:r>
              <a:rPr lang="en-US" sz="2400" b="1" dirty="0"/>
              <a:t>Bluetooth:</a:t>
            </a:r>
            <a:r>
              <a:rPr lang="en-US" sz="2400" dirty="0"/>
              <a:t> Bluetooth 4.1 Classic, Bluetooth Low Energy</a:t>
            </a:r>
            <a:r>
              <a:rPr lang="en-US" sz="2400" dirty="0"/>
              <a:t/>
            </a:r>
            <a:br>
              <a:rPr lang="en-US" sz="2400" dirty="0"/>
            </a:br>
            <a:r>
              <a:rPr lang="en-US" sz="2400" b="1" dirty="0"/>
              <a:t>Storage:</a:t>
            </a:r>
            <a:r>
              <a:rPr lang="en-US" sz="2400" dirty="0"/>
              <a:t> </a:t>
            </a:r>
            <a:r>
              <a:rPr lang="en-US" sz="2400" dirty="0" err="1"/>
              <a:t>microSD</a:t>
            </a:r>
            <a:r>
              <a:rPr lang="en-US" sz="2400" dirty="0"/>
              <a:t/>
            </a:r>
            <a:br>
              <a:rPr lang="en-US" sz="2400" dirty="0"/>
            </a:br>
            <a:r>
              <a:rPr lang="en-US" sz="2400" b="1" dirty="0"/>
              <a:t>GPIO:</a:t>
            </a:r>
            <a:r>
              <a:rPr lang="en-US" sz="2400" dirty="0"/>
              <a:t> 40-pin header, populated</a:t>
            </a:r>
            <a:r>
              <a:rPr lang="en-US" sz="2400" dirty="0"/>
              <a:t/>
            </a:r>
            <a:br>
              <a:rPr lang="en-US" sz="2400" dirty="0"/>
            </a:br>
            <a:r>
              <a:rPr lang="en-US" sz="2400" b="1" dirty="0"/>
              <a:t>Ports:</a:t>
            </a:r>
            <a:r>
              <a:rPr lang="en-US" sz="2400" dirty="0"/>
              <a:t> HDMI, 3.5mm analogue audio-video jack, 4× USB 2.0, Ethernet, Camera Serial Interface (CSI), Display Serial Interface (DSI)</a:t>
            </a:r>
            <a:endParaRPr lang="en-US" sz="2400" dirty="0"/>
          </a:p>
        </p:txBody>
      </p:sp>
    </p:spTree>
    <p:extLst>
      <p:ext uri="{BB962C8B-B14F-4D97-AF65-F5344CB8AC3E}">
        <p14:creationId xmlns:p14="http://schemas.microsoft.com/office/powerpoint/2010/main" val="403916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Drone Car Part Overview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0062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Console App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1616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Left Wheel with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091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Right Wheel with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1900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Forward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7098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in Reverse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3329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Left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945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Right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8800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Spinning Left/Spinning Right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8923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Camera in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755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Hardware</a:t>
            </a:r>
            <a:endParaRPr lang="en-US" dirty="0"/>
          </a:p>
        </p:txBody>
      </p:sp>
      <p:sp>
        <p:nvSpPr>
          <p:cNvPr id="3" name="Content Placeholder 2"/>
          <p:cNvSpPr>
            <a:spLocks noGrp="1"/>
          </p:cNvSpPr>
          <p:nvPr>
            <p:ph idx="1"/>
          </p:nvPr>
        </p:nvSpPr>
        <p:spPr>
          <a:xfrm>
            <a:off x="838200" y="1825625"/>
            <a:ext cx="5208725" cy="4351338"/>
          </a:xfrm>
        </p:spPr>
        <p:txBody>
          <a:bodyPr/>
          <a:lstStyle/>
          <a:p>
            <a:r>
              <a:rPr lang="en-US" dirty="0" smtClean="0"/>
              <a:t>Broadcom </a:t>
            </a:r>
            <a:r>
              <a:rPr lang="en-US" dirty="0"/>
              <a:t>BCM43438 chip provides 2.4GHz 802.11n wireless LAN, Bluetooth Low Energy, and Bluetooth 4.1 Classic radio </a:t>
            </a:r>
            <a:r>
              <a:rPr lang="en-US" dirty="0" smtClean="0"/>
              <a:t>support</a:t>
            </a:r>
          </a:p>
          <a:p>
            <a:r>
              <a:rPr lang="en-US" dirty="0" smtClean="0"/>
              <a:t>Antenna built on to board</a:t>
            </a:r>
          </a:p>
          <a:p>
            <a:r>
              <a:rPr lang="en-US" dirty="0" smtClean="0"/>
              <a:t>No need for external antenna</a:t>
            </a:r>
            <a:endParaRPr lang="en-US" dirty="0"/>
          </a:p>
        </p:txBody>
      </p:sp>
      <p:pic>
        <p:nvPicPr>
          <p:cNvPr id="1026" name="Picture 2" descr="https://www.raspberrypi.org/magpi/wp-content/uploads/2016/02/Radio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83" y="1449976"/>
            <a:ext cx="2950400" cy="2242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en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283" y="3950480"/>
            <a:ext cx="2950400" cy="223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8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Web Camera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3176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Camera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6370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WebServer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162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NPM, Bower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8743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Flak Web Server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1776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Mobile Application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2861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Wiring up web services to Motors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223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a:t>
            </a:r>
            <a:r>
              <a:rPr lang="en-US" dirty="0" smtClean="0"/>
              <a:t> – System on Chip</a:t>
            </a:r>
            <a:endParaRPr lang="en-US" dirty="0"/>
          </a:p>
        </p:txBody>
      </p:sp>
      <p:sp>
        <p:nvSpPr>
          <p:cNvPr id="3" name="Content Placeholder 2"/>
          <p:cNvSpPr>
            <a:spLocks noGrp="1"/>
          </p:cNvSpPr>
          <p:nvPr>
            <p:ph idx="1"/>
          </p:nvPr>
        </p:nvSpPr>
        <p:spPr>
          <a:xfrm>
            <a:off x="838200" y="1825625"/>
            <a:ext cx="5208725" cy="4351338"/>
          </a:xfrm>
        </p:spPr>
        <p:txBody>
          <a:bodyPr>
            <a:normAutofit fontScale="92500" lnSpcReduction="10000"/>
          </a:bodyPr>
          <a:lstStyle/>
          <a:p>
            <a:r>
              <a:rPr lang="en-US" dirty="0"/>
              <a:t>Broadcom BCM2837 system-on-chip (</a:t>
            </a:r>
            <a:r>
              <a:rPr lang="en-US" dirty="0" err="1"/>
              <a:t>SoC</a:t>
            </a:r>
            <a:r>
              <a:rPr lang="en-US" dirty="0"/>
              <a:t>) </a:t>
            </a:r>
            <a:endParaRPr lang="en-US" dirty="0" smtClean="0"/>
          </a:p>
          <a:p>
            <a:r>
              <a:rPr lang="en-US" dirty="0" smtClean="0"/>
              <a:t>4 ARM Cortex-A53 Processing Cores</a:t>
            </a:r>
          </a:p>
          <a:p>
            <a:r>
              <a:rPr lang="en-US" dirty="0" smtClean="0"/>
              <a:t>Each Core 1.2GHz</a:t>
            </a:r>
          </a:p>
          <a:p>
            <a:r>
              <a:rPr lang="en-US" dirty="0" smtClean="0"/>
              <a:t>32kB Level 1 Cache</a:t>
            </a:r>
          </a:p>
          <a:p>
            <a:r>
              <a:rPr lang="en-US" dirty="0" smtClean="0"/>
              <a:t>512 kB Level 2 Cache</a:t>
            </a:r>
          </a:p>
          <a:p>
            <a:r>
              <a:rPr lang="en-US" dirty="0" err="1" smtClean="0"/>
              <a:t>VideoCore</a:t>
            </a:r>
            <a:r>
              <a:rPr lang="en-US" dirty="0" smtClean="0"/>
              <a:t> IV Graphics Processor</a:t>
            </a:r>
          </a:p>
          <a:p>
            <a:pPr lvl="1"/>
            <a:r>
              <a:rPr lang="en-US" dirty="0" smtClean="0"/>
              <a:t>(supports 4K)</a:t>
            </a:r>
          </a:p>
          <a:p>
            <a:r>
              <a:rPr lang="en-US" dirty="0" smtClean="0"/>
              <a:t>1 GB LPDDR2 Memory on rear of board</a:t>
            </a:r>
            <a:endParaRPr lang="en-US" dirty="0"/>
          </a:p>
        </p:txBody>
      </p:sp>
      <p:pic>
        <p:nvPicPr>
          <p:cNvPr id="2050" name="Picture 2" descr="https://www.raspberrypi.org/magpi/wp-content/uploads/2016/02/SOC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49" y="1742599"/>
            <a:ext cx="5139956" cy="390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24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(General Purpose Input/Output)</a:t>
            </a:r>
            <a:endParaRPr lang="en-US" dirty="0"/>
          </a:p>
        </p:txBody>
      </p:sp>
      <p:sp>
        <p:nvSpPr>
          <p:cNvPr id="3" name="Content Placeholder 2"/>
          <p:cNvSpPr>
            <a:spLocks noGrp="1"/>
          </p:cNvSpPr>
          <p:nvPr>
            <p:ph idx="1"/>
          </p:nvPr>
        </p:nvSpPr>
        <p:spPr>
          <a:xfrm>
            <a:off x="838200" y="1825625"/>
            <a:ext cx="5208725" cy="4351338"/>
          </a:xfrm>
        </p:spPr>
        <p:txBody>
          <a:bodyPr>
            <a:normAutofit/>
          </a:bodyPr>
          <a:lstStyle/>
          <a:p>
            <a:r>
              <a:rPr lang="en-US" dirty="0" smtClean="0"/>
              <a:t>40 GPIO Pins </a:t>
            </a:r>
          </a:p>
          <a:p>
            <a:r>
              <a:rPr lang="en-US" dirty="0" smtClean="0"/>
              <a:t>With Following Configurations</a:t>
            </a:r>
          </a:p>
          <a:p>
            <a:endParaRPr lang="en-US" dirty="0"/>
          </a:p>
        </p:txBody>
      </p:sp>
      <p:pic>
        <p:nvPicPr>
          <p:cNvPr id="3074" name="Picture 2" descr="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93" y="2068157"/>
            <a:ext cx="4311922" cy="36905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7413189"/>
              </p:ext>
            </p:extLst>
          </p:nvPr>
        </p:nvGraphicFramePr>
        <p:xfrm>
          <a:off x="1019901" y="2925031"/>
          <a:ext cx="4727757" cy="3406563"/>
        </p:xfrm>
        <a:graphic>
          <a:graphicData uri="http://schemas.openxmlformats.org/drawingml/2006/table">
            <a:tbl>
              <a:tblPr/>
              <a:tblGrid>
                <a:gridCol w="1575919"/>
                <a:gridCol w="1575919"/>
                <a:gridCol w="1575919"/>
              </a:tblGrid>
              <a:tr h="902739">
                <a:tc>
                  <a:txBody>
                    <a:bodyPr/>
                    <a:lstStyle/>
                    <a:p>
                      <a:r>
                        <a:rPr lang="en-US" sz="1300" dirty="0">
                          <a:effectLst/>
                        </a:rPr>
                        <a:t>3V3</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3.3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3.3V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02739">
                <a:tc>
                  <a:txBody>
                    <a:bodyPr/>
                    <a:lstStyle/>
                    <a:p>
                      <a:r>
                        <a:rPr lang="en-US" sz="1300">
                          <a:effectLst/>
                        </a:rPr>
                        <a:t>5V</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5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5V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3952">
                <a:tc>
                  <a:txBody>
                    <a:bodyPr/>
                    <a:lstStyle/>
                    <a:p>
                      <a:r>
                        <a:rPr lang="en-US" sz="1300">
                          <a:effectLst/>
                        </a:rPr>
                        <a:t>GND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ground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Zero volts, used to complete a circuit</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107133">
                <a:tc>
                  <a:txBody>
                    <a:bodyPr/>
                    <a:lstStyle/>
                    <a:p>
                      <a:r>
                        <a:rPr lang="en-US" sz="1300">
                          <a:effectLst/>
                        </a:rPr>
                        <a:t>GP2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GPIO pin 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These pins are for general-purpose use and can be configured as input or output pins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04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chip</a:t>
            </a:r>
            <a:endParaRPr lang="en-US" dirty="0"/>
          </a:p>
        </p:txBody>
      </p:sp>
      <p:sp>
        <p:nvSpPr>
          <p:cNvPr id="3" name="Content Placeholder 2"/>
          <p:cNvSpPr>
            <a:spLocks noGrp="1"/>
          </p:cNvSpPr>
          <p:nvPr>
            <p:ph idx="1"/>
          </p:nvPr>
        </p:nvSpPr>
        <p:spPr>
          <a:xfrm>
            <a:off x="838200" y="1825625"/>
            <a:ext cx="5208725" cy="4351338"/>
          </a:xfrm>
        </p:spPr>
        <p:txBody>
          <a:bodyPr>
            <a:normAutofit/>
          </a:bodyPr>
          <a:lstStyle/>
          <a:p>
            <a:r>
              <a:rPr lang="en-US" dirty="0" smtClean="0"/>
              <a:t>4 USB Channels</a:t>
            </a:r>
          </a:p>
          <a:p>
            <a:r>
              <a:rPr lang="en-US" dirty="0" smtClean="0"/>
              <a:t>SMSC chips to </a:t>
            </a:r>
            <a:r>
              <a:rPr lang="en-US" dirty="0" err="1" smtClean="0"/>
              <a:t>SoC</a:t>
            </a:r>
            <a:r>
              <a:rPr lang="en-US" dirty="0" smtClean="0"/>
              <a:t> via single USB Channel</a:t>
            </a:r>
          </a:p>
          <a:p>
            <a:r>
              <a:rPr lang="en-US" dirty="0" smtClean="0"/>
              <a:t>Acts as USB-to-Ethernet Adapter</a:t>
            </a:r>
          </a:p>
          <a:p>
            <a:r>
              <a:rPr lang="en-US" dirty="0" smtClean="0"/>
              <a:t>Acts as USB Hub</a:t>
            </a:r>
          </a:p>
        </p:txBody>
      </p:sp>
      <p:pic>
        <p:nvPicPr>
          <p:cNvPr id="4098" name="Picture 2" descr="https://www.raspberrypi.org/magpi/wp-content/uploads/2016/02/USBChipsp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68" y="1908441"/>
            <a:ext cx="4925877" cy="421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Install</a:t>
            </a:r>
            <a:endParaRPr lang="en-US" dirty="0"/>
          </a:p>
        </p:txBody>
      </p:sp>
      <p:sp>
        <p:nvSpPr>
          <p:cNvPr id="3" name="Content Placeholder 2"/>
          <p:cNvSpPr>
            <a:spLocks noGrp="1"/>
          </p:cNvSpPr>
          <p:nvPr>
            <p:ph idx="1"/>
          </p:nvPr>
        </p:nvSpPr>
        <p:spPr/>
        <p:txBody>
          <a:bodyPr>
            <a:normAutofit lnSpcReduction="10000"/>
          </a:bodyPr>
          <a:lstStyle/>
          <a:p>
            <a:r>
              <a:rPr lang="en-US" dirty="0" smtClean="0"/>
              <a:t>Download </a:t>
            </a:r>
            <a:r>
              <a:rPr lang="en-US" dirty="0" err="1" smtClean="0"/>
              <a:t>Raspbian</a:t>
            </a:r>
            <a:r>
              <a:rPr lang="en-US" dirty="0" smtClean="0"/>
              <a:t> OS .zip folder</a:t>
            </a:r>
          </a:p>
          <a:p>
            <a:pPr lvl="1"/>
            <a:r>
              <a:rPr lang="en-US" dirty="0">
                <a:hlinkClick r:id="rId2"/>
              </a:rPr>
              <a:t>https://www.raspberrypi.org/downloads/raspbian</a:t>
            </a:r>
            <a:r>
              <a:rPr lang="en-US" dirty="0" smtClean="0">
                <a:hlinkClick r:id="rId2"/>
              </a:rPr>
              <a:t>/</a:t>
            </a:r>
            <a:endParaRPr lang="en-US" dirty="0" smtClean="0"/>
          </a:p>
          <a:p>
            <a:r>
              <a:rPr lang="en-US" dirty="0" smtClean="0"/>
              <a:t>Download SD Card Writer for </a:t>
            </a:r>
            <a:r>
              <a:rPr lang="en-US" dirty="0" err="1" smtClean="0"/>
              <a:t>Raspbian</a:t>
            </a:r>
            <a:r>
              <a:rPr lang="en-US" dirty="0" smtClean="0"/>
              <a:t> OS</a:t>
            </a:r>
          </a:p>
          <a:p>
            <a:pPr lvl="1"/>
            <a:r>
              <a:rPr lang="en-US" dirty="0">
                <a:hlinkClick r:id="rId3"/>
              </a:rPr>
              <a:t>https://sourceforge.net/projects/win32diskimager</a:t>
            </a:r>
            <a:r>
              <a:rPr lang="en-US" dirty="0" smtClean="0">
                <a:hlinkClick r:id="rId3"/>
              </a:rPr>
              <a:t>/</a:t>
            </a:r>
            <a:r>
              <a:rPr lang="en-US" dirty="0" smtClean="0"/>
              <a:t> </a:t>
            </a:r>
          </a:p>
          <a:p>
            <a:r>
              <a:rPr lang="en-US" dirty="0" smtClean="0"/>
              <a:t>Download VNC Viewer</a:t>
            </a:r>
          </a:p>
          <a:p>
            <a:pPr lvl="1"/>
            <a:r>
              <a:rPr lang="en-US" dirty="0">
                <a:hlinkClick r:id="rId4"/>
              </a:rPr>
              <a:t>https://www.realvnc.com/download/viewer</a:t>
            </a:r>
            <a:r>
              <a:rPr lang="en-US" dirty="0" smtClean="0">
                <a:hlinkClick r:id="rId4"/>
              </a:rPr>
              <a:t>/</a:t>
            </a:r>
            <a:endParaRPr lang="en-US" dirty="0" smtClean="0"/>
          </a:p>
          <a:p>
            <a:r>
              <a:rPr lang="en-US" dirty="0" smtClean="0"/>
              <a:t>Download SSH Client</a:t>
            </a:r>
          </a:p>
          <a:p>
            <a:pPr lvl="1"/>
            <a:r>
              <a:rPr lang="en-US" dirty="0" smtClean="0"/>
              <a:t>Putty/</a:t>
            </a:r>
            <a:r>
              <a:rPr lang="en-US" dirty="0" err="1" smtClean="0"/>
              <a:t>Git</a:t>
            </a:r>
            <a:r>
              <a:rPr lang="en-US" dirty="0" smtClean="0"/>
              <a:t>/</a:t>
            </a:r>
            <a:r>
              <a:rPr lang="en-US" dirty="0" err="1" smtClean="0"/>
              <a:t>Cmdr</a:t>
            </a:r>
            <a:endParaRPr lang="en-US" dirty="0"/>
          </a:p>
          <a:p>
            <a:r>
              <a:rPr lang="en-US" dirty="0" smtClean="0"/>
              <a:t>Download </a:t>
            </a:r>
            <a:r>
              <a:rPr lang="en-US" dirty="0" err="1" smtClean="0"/>
              <a:t>Git</a:t>
            </a:r>
            <a:r>
              <a:rPr lang="en-US" dirty="0" smtClean="0"/>
              <a:t> for Laptop</a:t>
            </a:r>
          </a:p>
          <a:p>
            <a:pPr lvl="1"/>
            <a:r>
              <a:rPr lang="en-US" dirty="0">
                <a:hlinkClick r:id="rId5"/>
              </a:rPr>
              <a:t>https://</a:t>
            </a:r>
            <a:r>
              <a:rPr lang="en-US" dirty="0" smtClean="0">
                <a:hlinkClick r:id="rId5"/>
              </a:rPr>
              <a:t>git-scm.com/download/win</a:t>
            </a:r>
            <a:r>
              <a:rPr lang="en-US" dirty="0" smtClean="0"/>
              <a:t> </a:t>
            </a:r>
            <a:endParaRPr lang="en-US" dirty="0"/>
          </a:p>
        </p:txBody>
      </p:sp>
    </p:spTree>
    <p:extLst>
      <p:ext uri="{BB962C8B-B14F-4D97-AF65-F5344CB8AC3E}">
        <p14:creationId xmlns:p14="http://schemas.microsoft.com/office/powerpoint/2010/main" val="402688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Raspbian</a:t>
            </a:r>
            <a:r>
              <a:rPr lang="en-US" dirty="0" smtClean="0"/>
              <a:t> OS</a:t>
            </a:r>
            <a:endParaRPr lang="en-US" dirty="0"/>
          </a:p>
        </p:txBody>
      </p:sp>
      <p:sp>
        <p:nvSpPr>
          <p:cNvPr id="3" name="Content Placeholder 2"/>
          <p:cNvSpPr>
            <a:spLocks noGrp="1"/>
          </p:cNvSpPr>
          <p:nvPr>
            <p:ph idx="1"/>
          </p:nvPr>
        </p:nvSpPr>
        <p:spPr/>
        <p:txBody>
          <a:bodyPr/>
          <a:lstStyle/>
          <a:p>
            <a:r>
              <a:rPr lang="en-US" dirty="0" smtClean="0"/>
              <a:t>Put SD card into Laptop</a:t>
            </a:r>
          </a:p>
          <a:p>
            <a:r>
              <a:rPr lang="en-US" dirty="0" smtClean="0"/>
              <a:t>Use Win32DiskImager </a:t>
            </a:r>
          </a:p>
          <a:p>
            <a:r>
              <a:rPr lang="en-US" dirty="0" smtClean="0"/>
              <a:t>Write </a:t>
            </a:r>
            <a:r>
              <a:rPr lang="en-US" dirty="0" err="1" smtClean="0"/>
              <a:t>Raspbian</a:t>
            </a:r>
            <a:r>
              <a:rPr lang="en-US" dirty="0" smtClean="0"/>
              <a:t> OS to SD Card</a:t>
            </a:r>
          </a:p>
          <a:p>
            <a:r>
              <a:rPr lang="en-US" dirty="0" smtClean="0"/>
              <a:t>Place SD Card into Raspberry Pi </a:t>
            </a:r>
          </a:p>
        </p:txBody>
      </p:sp>
      <p:pic>
        <p:nvPicPr>
          <p:cNvPr id="6146" name="Picture 2" descr="http://cdn2.alphr.com/sites/alphr/files/6/21/raspberry_pi_b_6_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28" y="1711233"/>
            <a:ext cx="5612520" cy="315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8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949</Words>
  <Application>Microsoft Office PowerPoint</Application>
  <PresentationFormat>Custom</PresentationFormat>
  <Paragraphs>178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Philadelphia Code Camp</vt:lpstr>
      <vt:lpstr>Demo of the Car</vt:lpstr>
      <vt:lpstr>Raspberry Pi 3 Overview Specs</vt:lpstr>
      <vt:lpstr>Wireless Hardware</vt:lpstr>
      <vt:lpstr>SoC – System on Chip</vt:lpstr>
      <vt:lpstr>GPIO (General Purpose Input/Output)</vt:lpstr>
      <vt:lpstr>USB chip</vt:lpstr>
      <vt:lpstr>Software Install</vt:lpstr>
      <vt:lpstr>Install Raspbian OS</vt:lpstr>
      <vt:lpstr>Connect to Raspberry Pi</vt:lpstr>
      <vt:lpstr>Enable VNC Viewer and SSH</vt:lpstr>
      <vt:lpstr>SSH Testing from Laptop</vt:lpstr>
      <vt:lpstr>VNC Viewer Test</vt:lpstr>
      <vt:lpstr>VNC Viewer Resolution Fix</vt:lpstr>
      <vt:lpstr>Breadboard Overview</vt:lpstr>
      <vt:lpstr>Jumper Cables Overview</vt:lpstr>
      <vt:lpstr>LED Overview</vt:lpstr>
      <vt:lpstr>The Resistor</vt:lpstr>
      <vt:lpstr>GPIO Pins</vt:lpstr>
      <vt:lpstr>Turning on the Lights</vt:lpstr>
      <vt:lpstr>Python and LED: Circuit</vt:lpstr>
      <vt:lpstr>Python and LED: Code </vt:lpstr>
      <vt:lpstr>PowerPoint Presentation</vt:lpstr>
      <vt:lpstr>Flashing LED</vt:lpstr>
      <vt:lpstr>Overview of LED Project</vt:lpstr>
      <vt:lpstr>Breadboard Overview</vt:lpstr>
      <vt:lpstr>Demo of Working LED Project</vt:lpstr>
      <vt:lpstr>Hands On LED Project</vt:lpstr>
      <vt:lpstr>LED Project Node Red Project</vt:lpstr>
      <vt:lpstr>Drone Car Part Overview</vt:lpstr>
      <vt:lpstr>Keyboard Console App</vt:lpstr>
      <vt:lpstr>Setting up Left Wheel with Rp3</vt:lpstr>
      <vt:lpstr>Setting up Right Wheel with Rp3</vt:lpstr>
      <vt:lpstr>Going Forward</vt:lpstr>
      <vt:lpstr>Going in Reverse</vt:lpstr>
      <vt:lpstr>Turning Left</vt:lpstr>
      <vt:lpstr>Turning Right</vt:lpstr>
      <vt:lpstr>Spinning Left/Spinning Right</vt:lpstr>
      <vt:lpstr>Installing Camera in Rp3</vt:lpstr>
      <vt:lpstr>Standard Web Camera</vt:lpstr>
      <vt:lpstr>Raspberry Pi 3 Camera</vt:lpstr>
      <vt:lpstr>Installing WebServer</vt:lpstr>
      <vt:lpstr>Installing NPM, Bower</vt:lpstr>
      <vt:lpstr>Installing Flak Web Server</vt:lpstr>
      <vt:lpstr>Coding Mobile Application</vt:lpstr>
      <vt:lpstr>Wiring up web services to Motors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Philadelphia Code Camp</dc:title>
  <dc:creator>Michael Luckenbill</dc:creator>
  <cp:lastModifiedBy>Luckenbill, Michael</cp:lastModifiedBy>
  <cp:revision>121</cp:revision>
  <dcterms:created xsi:type="dcterms:W3CDTF">2017-02-22T02:07:39Z</dcterms:created>
  <dcterms:modified xsi:type="dcterms:W3CDTF">2017-02-23T22:49:29Z</dcterms:modified>
</cp:coreProperties>
</file>