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78" r:id="rId1"/>
  </p:sldMasterIdLst>
  <p:notesMasterIdLst>
    <p:notesMasterId r:id="rId11"/>
  </p:notesMasterIdLst>
  <p:sldIdLst>
    <p:sldId id="256" r:id="rId2"/>
    <p:sldId id="257" r:id="rId3"/>
    <p:sldId id="260" r:id="rId4"/>
    <p:sldId id="262" r:id="rId5"/>
    <p:sldId id="264" r:id="rId6"/>
    <p:sldId id="265" r:id="rId7"/>
    <p:sldId id="266" r:id="rId8"/>
    <p:sldId id="261" r:id="rId9"/>
    <p:sldId id="263" r:id="rId10"/>
  </p:sldIdLst>
  <p:sldSz cx="14630400" cy="8229600"/>
  <p:notesSz cx="8229600" cy="14630400"/>
  <p:embeddedFontLst>
    <p:embeddedFont>
      <p:font typeface="Instrument Sans Medium" panose="020B0604020202020204" charset="0"/>
      <p:regular r:id="rId12"/>
    </p:embeddedFont>
    <p:embeddedFont>
      <p:font typeface="Instrument Sans Semi Bold" panose="020B0604020202020204" charset="0"/>
      <p:regular r:id="rId13"/>
    </p:embeddedFont>
  </p:embeddedFontLst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93" d="100"/>
          <a:sy n="93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076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0D8B1-2A71-92EE-ED07-AF08271D8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D90458-24E4-FFDD-E862-20EF4A0072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3FBAC8-04BB-6939-CF90-D82BF90D8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1941F-44C5-E95E-A96C-99EB1F79A6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01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373A1-B772-A4ED-9603-8C2792784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D57364-A504-B396-E0CA-3F6E5D74D6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4531DA-98AA-13D0-1C16-7CB22C344F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55BE1-DD65-F62B-1F2C-4B1D08B897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17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86410-243D-FEF2-93F2-217B80708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8C5DFB-DFAF-678D-8890-11AC524F3E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C82B22-A7AC-5A86-00F6-098CDFC97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9973C-1175-10DD-95B5-3E1000E79A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0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5AD6-983D-C021-587C-E5E35C4A4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F110B-DCA8-41D5-0D01-44054093F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87BBA-A815-325F-71F9-C91393920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19/5/2025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9C906-492D-F151-8782-39EE85E42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F87C5-D1F4-F2DF-D685-66A8E833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39770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2EE6-8CF9-E171-ED17-35342076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48577-2C59-7C5B-4991-D99D4DF4D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3849E-02D6-114A-5FA0-ACB1FE73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19/5/2025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8F709-4626-369D-77C1-8EA56249C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2D1C6-9DB7-CC08-4233-8AFF1A054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02336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250468-61A7-252F-6C33-34FAF853F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DB1AA-1371-B1F6-4EFB-6F79515C9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A8C55-20EA-804A-94F2-04FA6EF9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19/5/2025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7B0D1-0DFF-0CAC-3E57-D638CE876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59BA1-568C-E561-927E-8381EC6D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2348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81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04392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50853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3749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55399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57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6D01-7F1E-D369-5527-4AAD1E50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F33BD-F07B-375A-8CFA-46F9846CA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76576-BEA6-FFF5-8128-65908E4F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19/5/2025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00051-D853-4947-9564-6012B80B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2DD35-C985-35EF-7EE2-3E2F4BCB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4807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B9571-C904-F09B-C78E-292BC10E4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3BC96-343B-8D44-F59E-1382912E61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52473-3EB7-0BEE-6877-0B839C2C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19/5/2025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ACADC-B1E0-1AFE-567F-A917CD20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A2853-1596-0106-196A-09CF1E54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2986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B55F-DE2B-C6E5-BE35-28F8236D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3F471-F8EA-577B-618A-688A7C12C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9AFBA-B535-C394-8D0A-BB81AA2121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E775A-5156-D568-465D-DF30AE39D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19/5/2025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77715-4EA8-B21E-5F6F-C13DFEB4C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67ABF-A828-13FB-A351-D3B4B84E5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676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EDBFC-1382-49ED-0AB3-17A5D8BEB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263AB-8F62-C382-0A71-EE1FEF03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1DADB-42AC-E6B5-F6FC-5183029CB9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245BA6-0518-70A9-CC3C-D936A03DC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2C207C-9EA1-2564-C3EF-5C53DB98C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2B12D-1BCC-0A57-D150-609C0D10D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19/5/2025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3C319-2326-5568-6C18-AA7E8A4B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C448A-B31C-259F-9F94-D7C92058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8892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712C-EF08-02BF-D572-A8512268E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36F8D-398C-2204-FCED-19C489BEE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19/5/2025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B6D28-3B40-0D63-2243-310F918D2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2D0B2-B971-5C4F-3E27-8B7E0A480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9467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AC3D38-5EA6-2DD8-B548-E0AE342C1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19/5/2025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7E50F7-283D-6CDF-508D-EC5A1702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8D6E22-D8C8-6668-C09B-D41974E47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7132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C932-87BC-FC34-CD23-88B5EF6BF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4FCE1-5D06-AACF-47AF-D72EF930E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0CE67-8B4B-1BDB-9E6F-2BA3BA7E2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32E8E-4E06-A1C0-4B2F-A1ADEF54D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19/5/2025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580CA-F8FB-F651-FE74-1B9AF7F3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D8865-8D83-E861-5414-AB775AF1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4142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85704-C1C8-5C85-B6ED-6A52FBA9E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75F6C0-85CC-52DB-B3DC-3280A20F5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E5751-3B7F-9018-1871-B5B6CDE1F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D8254-D5EA-1729-698F-C510F196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19/5/2025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6F19B-6EDA-58B7-10DD-304C1F95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DEEEF-ABF1-DE15-4022-BC280A979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4257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CA44E8-E4FC-FD94-7AD6-201EE82F3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13347-8144-9934-033B-C6D948C2E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07D17-505C-C1C0-F112-C90B0F7F35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19/5/2025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91DF4-123D-999E-55A8-59D74DE0D2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49964-CB4C-DAA1-2BD5-D9659A2F8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35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4" r:id="rId14"/>
    <p:sldLayoutId id="2147483695" r:id="rId15"/>
    <p:sldLayoutId id="2147483696" r:id="rId16"/>
    <p:sldLayoutId id="2147483697" r:id="rId17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756054"/>
            <a:ext cx="7926004" cy="18732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Self-Supervised Learning</a:t>
            </a:r>
          </a:p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		Exercise 1</a:t>
            </a:r>
          </a:p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</a:rPr>
              <a:t>	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222552"/>
            <a:ext cx="7556421" cy="831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Refael Zanzuri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</a:rPr>
              <a:t>Michael Lugassi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84060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45865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902494" y="6226254"/>
            <a:ext cx="145494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FFFFF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ML</a:t>
            </a:r>
            <a:endParaRPr lang="en-US" sz="750" dirty="0"/>
          </a:p>
        </p:txBody>
      </p:sp>
      <p:sp>
        <p:nvSpPr>
          <p:cNvPr id="9" name="Text 6"/>
          <p:cNvSpPr/>
          <p:nvPr/>
        </p:nvSpPr>
        <p:spPr>
          <a:xfrm>
            <a:off x="1270040" y="6076712"/>
            <a:ext cx="2900363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27802" y="576372"/>
            <a:ext cx="896295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Introduction</a:t>
            </a:r>
            <a:endParaRPr lang="en-US" sz="44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21153A-BDF2-E714-B41B-60DA9FD498F1}"/>
              </a:ext>
            </a:extLst>
          </p:cNvPr>
          <p:cNvSpPr txBox="1"/>
          <p:nvPr/>
        </p:nvSpPr>
        <p:spPr>
          <a:xfrm>
            <a:off x="727802" y="1711214"/>
            <a:ext cx="1320695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E3063"/>
                </a:solidFill>
                <a:latin typeface="Instrument Sans Medium" pitchFamily="34" charset="0"/>
              </a:rPr>
              <a:t>Rotation Method Explanation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E3063"/>
                </a:solidFill>
                <a:latin typeface="Instrument Sans Medium" pitchFamily="34" charset="0"/>
              </a:rPr>
              <a:t>What is the method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E3063"/>
                </a:solidFill>
                <a:latin typeface="Instrument Sans Medium" pitchFamily="34" charset="0"/>
              </a:rPr>
              <a:t>Pros &amp; 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E3063"/>
                </a:solidFill>
                <a:latin typeface="Instrument Sans Medium" pitchFamily="34" charset="0"/>
              </a:rPr>
              <a:t>Evaluation Self-Supervised model compared to supervised models</a:t>
            </a:r>
          </a:p>
          <a:p>
            <a:pPr marL="1485900" lvl="2" indent="-5715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E3063"/>
                </a:solidFill>
                <a:latin typeface="Instrument Sans Medium" pitchFamily="34" charset="0"/>
              </a:rPr>
              <a:t>Introducing 3 experiment models</a:t>
            </a:r>
          </a:p>
          <a:p>
            <a:pPr marL="1485900" lvl="2" indent="-5715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1E3063"/>
                </a:solidFill>
                <a:latin typeface="Instrument Sans Medium" pitchFamily="34" charset="0"/>
              </a:rPr>
              <a:t>Experiment Results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E3063"/>
                </a:solidFill>
                <a:latin typeface="Instrument Sans Medium" pitchFamily="34" charset="0"/>
              </a:rPr>
              <a:t>Summary and Conclusions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854804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30060"/>
            <a:ext cx="78411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Rotation Method Explanation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479000"/>
            <a:ext cx="170021" cy="853321"/>
          </a:xfrm>
          <a:prstGeom prst="roundRect">
            <a:avLst>
              <a:gd name="adj" fmla="val 120071"/>
            </a:avLst>
          </a:prstGeom>
          <a:solidFill>
            <a:srgbClr val="CEE6FD"/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5" name="Text 2"/>
          <p:cNvSpPr/>
          <p:nvPr/>
        </p:nvSpPr>
        <p:spPr>
          <a:xfrm>
            <a:off x="6790373" y="24790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Step 1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790373" y="2969419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Rotate images to 0°, 90°, 180°, 270°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620351" y="3559135"/>
            <a:ext cx="170021" cy="853321"/>
          </a:xfrm>
          <a:prstGeom prst="roundRect">
            <a:avLst>
              <a:gd name="adj" fmla="val 120071"/>
            </a:avLst>
          </a:prstGeom>
          <a:solidFill>
            <a:srgbClr val="CEE6FD"/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8" name="Text 5"/>
          <p:cNvSpPr/>
          <p:nvPr/>
        </p:nvSpPr>
        <p:spPr>
          <a:xfrm>
            <a:off x="7130534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Step 2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30534" y="4049554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Model predicts rotation angle for each image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960632" y="4639270"/>
            <a:ext cx="170021" cy="853321"/>
          </a:xfrm>
          <a:prstGeom prst="roundRect">
            <a:avLst>
              <a:gd name="adj" fmla="val 120071"/>
            </a:avLst>
          </a:prstGeom>
          <a:solidFill>
            <a:srgbClr val="CEE6FD"/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11" name="Text 8"/>
          <p:cNvSpPr/>
          <p:nvPr/>
        </p:nvSpPr>
        <p:spPr>
          <a:xfrm>
            <a:off x="7470815" y="46392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Step 3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470815" y="5129689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Enhances model's feature representation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300913" y="5719405"/>
            <a:ext cx="170021" cy="853321"/>
          </a:xfrm>
          <a:prstGeom prst="roundRect">
            <a:avLst>
              <a:gd name="adj" fmla="val 120071"/>
            </a:avLst>
          </a:prstGeom>
          <a:solidFill>
            <a:srgbClr val="CEE6FD"/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14" name="Text 11"/>
          <p:cNvSpPr/>
          <p:nvPr/>
        </p:nvSpPr>
        <p:spPr>
          <a:xfrm>
            <a:off x="7811095" y="57194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Step 4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811095" y="6209824"/>
            <a:ext cx="60255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Artificially expands dataset size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40965" y="951336"/>
            <a:ext cx="909435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Rotation Method - Pros &amp; Cons</a:t>
            </a:r>
            <a:endParaRPr lang="en-US" sz="44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7AE0FE-79BD-4F7F-DE39-545D4C9BB251}"/>
              </a:ext>
            </a:extLst>
          </p:cNvPr>
          <p:cNvSpPr txBox="1"/>
          <p:nvPr/>
        </p:nvSpPr>
        <p:spPr>
          <a:xfrm>
            <a:off x="5340965" y="2064468"/>
            <a:ext cx="5467546" cy="2815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Advantage: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1C53"/>
                </a:solidFill>
                <a:latin typeface="Instrument Sans Semi Bold" pitchFamily="34" charset="0"/>
              </a:rPr>
              <a:t>Learns meaningful visual features without labeled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1C53"/>
                </a:solidFill>
                <a:latin typeface="Instrument Sans Semi Bold" pitchFamily="34" charset="0"/>
              </a:rPr>
              <a:t>Encourages the model to understand object in images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1C53"/>
                </a:solidFill>
                <a:latin typeface="Instrument Sans Semi Bold" pitchFamily="34" charset="0"/>
              </a:rPr>
              <a:t>Simple to implement and computationally efficient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057BEC-0813-CDA9-1C4F-CF34DB03EF0D}"/>
              </a:ext>
            </a:extLst>
          </p:cNvPr>
          <p:cNvSpPr txBox="1"/>
          <p:nvPr/>
        </p:nvSpPr>
        <p:spPr>
          <a:xfrm>
            <a:off x="5340965" y="5481980"/>
            <a:ext cx="5703217" cy="1568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Limitations: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1C53"/>
                </a:solidFill>
                <a:latin typeface="Instrument Sans Semi Bold" pitchFamily="34" charset="0"/>
              </a:rPr>
              <a:t> May not generalize well to all downstream tasks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91C53"/>
                </a:solidFill>
                <a:latin typeface="Instrument Sans Semi Bold" pitchFamily="34" charset="0"/>
              </a:rPr>
              <a:t>Less effective on symmetric images or domains where rotation is meaningless (e.g., text)</a:t>
            </a:r>
          </a:p>
        </p:txBody>
      </p:sp>
      <p:pic>
        <p:nvPicPr>
          <p:cNvPr id="21" name="Image 0" descr="preencoded.png">
            <a:extLst>
              <a:ext uri="{FF2B5EF4-FFF2-40B4-BE49-F238E27FC236}">
                <a16:creationId xmlns:a16="http://schemas.microsoft.com/office/drawing/2014/main" id="{0B431F2A-D7DF-2ED7-2FA3-7E5DCE51A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854804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B74A8-8D4C-CCEB-B69C-029573DE4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D320EF36-AAF9-2CC1-24C0-1D65D43E8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7692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197C557A-27B1-08C9-BCD4-CE9162CF1D72}"/>
              </a:ext>
            </a:extLst>
          </p:cNvPr>
          <p:cNvSpPr/>
          <p:nvPr/>
        </p:nvSpPr>
        <p:spPr>
          <a:xfrm>
            <a:off x="718375" y="2976920"/>
            <a:ext cx="1057493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Model 1: Supervised - Full Data Training</a:t>
            </a:r>
            <a:endParaRPr lang="en-US" sz="44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CDF0596E-BAFF-D170-D288-5A43A386E5E2}"/>
              </a:ext>
            </a:extLst>
          </p:cNvPr>
          <p:cNvSpPr/>
          <p:nvPr/>
        </p:nvSpPr>
        <p:spPr>
          <a:xfrm>
            <a:off x="1020604" y="43589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11E00D1-2A26-96DB-7050-BC2E4592244F}"/>
              </a:ext>
            </a:extLst>
          </p:cNvPr>
          <p:cNvSpPr/>
          <p:nvPr/>
        </p:nvSpPr>
        <p:spPr>
          <a:xfrm>
            <a:off x="718375" y="3713980"/>
            <a:ext cx="7086569" cy="33747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20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All CIFAR-10 dataset</a:t>
            </a:r>
            <a:endParaRPr lang="en-US" sz="2000" dirty="0">
              <a:solidFill>
                <a:srgbClr val="1E3063"/>
              </a:solidFill>
              <a:latin typeface="Instrument Sans Medium" pitchFamily="34" charset="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000" dirty="0">
                <a:solidFill>
                  <a:srgbClr val="1E3063"/>
                </a:solidFill>
                <a:latin typeface="Instrument Sans Medium" pitchFamily="34" charset="0"/>
              </a:rPr>
              <a:t>Resnet18 + FC  - 10 classes</a:t>
            </a:r>
            <a:endParaRPr lang="en-US" sz="2000" dirty="0">
              <a:solidFill>
                <a:srgbClr val="1E3063"/>
              </a:solidFill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0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512 Epochs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0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Batch Size 128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0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Learning Rate 0.001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2000" dirty="0">
              <a:solidFill>
                <a:srgbClr val="1E3063"/>
              </a:solidFill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200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CAABD9FB-CB0A-E72B-22A7-F5BC82242108}"/>
              </a:ext>
            </a:extLst>
          </p:cNvPr>
          <p:cNvSpPr/>
          <p:nvPr/>
        </p:nvSpPr>
        <p:spPr>
          <a:xfrm>
            <a:off x="878620" y="5315545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862FF666-28E6-849F-4284-D32932E9BED9}"/>
              </a:ext>
            </a:extLst>
          </p:cNvPr>
          <p:cNvSpPr/>
          <p:nvPr/>
        </p:nvSpPr>
        <p:spPr>
          <a:xfrm>
            <a:off x="1020604" y="6562844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799645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B6072-0109-201F-EBC2-7DCD853FA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58ED6C01-99A3-ABB9-59C1-EC79B4610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7692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6DF7F627-FAEC-015F-7650-F4AC373569DC}"/>
              </a:ext>
            </a:extLst>
          </p:cNvPr>
          <p:cNvSpPr/>
          <p:nvPr/>
        </p:nvSpPr>
        <p:spPr>
          <a:xfrm>
            <a:off x="718374" y="2976920"/>
            <a:ext cx="1210207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Model 2: Supervised - Small Data Training</a:t>
            </a:r>
            <a:endParaRPr lang="en-US" sz="44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8DE5BF80-506E-F5B8-0782-1F0048B0DAE9}"/>
              </a:ext>
            </a:extLst>
          </p:cNvPr>
          <p:cNvSpPr/>
          <p:nvPr/>
        </p:nvSpPr>
        <p:spPr>
          <a:xfrm>
            <a:off x="1020604" y="43589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5832E26-3C49-249D-F859-E69E4E72BAC6}"/>
              </a:ext>
            </a:extLst>
          </p:cNvPr>
          <p:cNvSpPr/>
          <p:nvPr/>
        </p:nvSpPr>
        <p:spPr>
          <a:xfrm>
            <a:off x="718375" y="3713980"/>
            <a:ext cx="6114680" cy="33747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2000" dirty="0">
                <a:solidFill>
                  <a:srgbClr val="1E3063"/>
                </a:solidFill>
                <a:latin typeface="Instrument Sans Medium" pitchFamily="34" charset="0"/>
              </a:rPr>
              <a:t>600 CIFAR-10 images (60 per class, 10 classes)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000" dirty="0">
                <a:solidFill>
                  <a:srgbClr val="1E3063"/>
                </a:solidFill>
                <a:latin typeface="Instrument Sans Medium" pitchFamily="34" charset="0"/>
              </a:rPr>
              <a:t>Resnet18 + FC  - 10 classes</a:t>
            </a:r>
            <a:endParaRPr lang="en-US" sz="2000" dirty="0">
              <a:solidFill>
                <a:srgbClr val="1E3063"/>
              </a:solidFill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0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512 Epochs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0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Batch Size 128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0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Learning Rate 0.001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2000" dirty="0">
              <a:solidFill>
                <a:srgbClr val="1E3063"/>
              </a:solidFill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200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5D34DA0E-E45B-7100-94F1-D0D7933D81F9}"/>
              </a:ext>
            </a:extLst>
          </p:cNvPr>
          <p:cNvSpPr/>
          <p:nvPr/>
        </p:nvSpPr>
        <p:spPr>
          <a:xfrm>
            <a:off x="878620" y="5315545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5A127180-02B3-C395-FE9B-B8205AAD0C2A}"/>
              </a:ext>
            </a:extLst>
          </p:cNvPr>
          <p:cNvSpPr/>
          <p:nvPr/>
        </p:nvSpPr>
        <p:spPr>
          <a:xfrm>
            <a:off x="1020604" y="6562844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990206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3B2A3-5058-DB87-1544-F1B3208C4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32A602F3-424D-E5EF-6B45-B3867C9BE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7692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87FB9F5F-8EFF-751B-8A7B-2FA6CEB8DD99}"/>
              </a:ext>
            </a:extLst>
          </p:cNvPr>
          <p:cNvSpPr/>
          <p:nvPr/>
        </p:nvSpPr>
        <p:spPr>
          <a:xfrm>
            <a:off x="718374" y="2976920"/>
            <a:ext cx="127996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Model 3: Self-Supervised - Small Data Training</a:t>
            </a:r>
            <a:endParaRPr lang="en-US" sz="44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CF13096F-5189-44A2-55FB-AE0A365F1662}"/>
              </a:ext>
            </a:extLst>
          </p:cNvPr>
          <p:cNvSpPr/>
          <p:nvPr/>
        </p:nvSpPr>
        <p:spPr>
          <a:xfrm>
            <a:off x="1020604" y="435899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B83E238-EB00-E3F0-160A-35833B845339}"/>
              </a:ext>
            </a:extLst>
          </p:cNvPr>
          <p:cNvSpPr/>
          <p:nvPr/>
        </p:nvSpPr>
        <p:spPr>
          <a:xfrm>
            <a:off x="718375" y="3713980"/>
            <a:ext cx="5710705" cy="43836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ct val="150000"/>
              </a:lnSpc>
              <a:buSzPct val="100000"/>
            </a:pPr>
            <a:r>
              <a:rPr lang="en-US" sz="2000" b="1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Phase 1:</a:t>
            </a: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20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CIFAR-10 ×4 (rotations: 0°, 90°, 180°, 270°)</a:t>
            </a: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2000" dirty="0">
                <a:solidFill>
                  <a:srgbClr val="1E3063"/>
                </a:solidFill>
                <a:latin typeface="Instrument Sans Medium" pitchFamily="34" charset="0"/>
              </a:rPr>
              <a:t>Resnet18 + FC (4 classes)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0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512 Epochs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0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Batch Size 128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0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Learning Rate 0.001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2800" dirty="0">
              <a:solidFill>
                <a:srgbClr val="1E3063"/>
              </a:solidFill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280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2FD0F067-C5CB-2B79-4804-278C3ACBE8B4}"/>
              </a:ext>
            </a:extLst>
          </p:cNvPr>
          <p:cNvSpPr/>
          <p:nvPr/>
        </p:nvSpPr>
        <p:spPr>
          <a:xfrm>
            <a:off x="878620" y="5315545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E4E73DF1-19BC-95A9-FA56-B092929516BE}"/>
              </a:ext>
            </a:extLst>
          </p:cNvPr>
          <p:cNvSpPr/>
          <p:nvPr/>
        </p:nvSpPr>
        <p:spPr>
          <a:xfrm>
            <a:off x="1020604" y="6562844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0E2386BD-507E-768C-8CD3-014198845A5D}"/>
              </a:ext>
            </a:extLst>
          </p:cNvPr>
          <p:cNvSpPr/>
          <p:nvPr/>
        </p:nvSpPr>
        <p:spPr>
          <a:xfrm>
            <a:off x="6833055" y="3713979"/>
            <a:ext cx="5710705" cy="43836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ct val="150000"/>
              </a:lnSpc>
              <a:buSzPct val="100000"/>
            </a:pPr>
            <a:r>
              <a:rPr lang="en-US" sz="2000" b="1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Phase 2:</a:t>
            </a: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2000" dirty="0">
                <a:solidFill>
                  <a:srgbClr val="1E3063"/>
                </a:solidFill>
                <a:latin typeface="Instrument Sans Medium" pitchFamily="34" charset="0"/>
              </a:rPr>
              <a:t>600 CIFAR-10 images (60 per class, 10 classes)</a:t>
            </a:r>
          </a:p>
          <a:p>
            <a:pPr marL="342900" indent="-342900">
              <a:lnSpc>
                <a:spcPct val="150000"/>
              </a:lnSpc>
              <a:buSzPct val="100000"/>
              <a:buFontTx/>
              <a:buChar char="•"/>
            </a:pPr>
            <a:r>
              <a:rPr lang="en-US" sz="2000" dirty="0">
                <a:solidFill>
                  <a:srgbClr val="1E3063"/>
                </a:solidFill>
                <a:latin typeface="Instrument Sans Medium" pitchFamily="34" charset="0"/>
              </a:rPr>
              <a:t>Resnet18 + FC (10 classes)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0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1024 Epochs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0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Batch Size 128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r>
              <a:rPr lang="en-US" sz="20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Learning Rate 0.001</a:t>
            </a: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2800" dirty="0">
              <a:solidFill>
                <a:srgbClr val="1E3063"/>
              </a:solidFill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endParaRPr>
          </a:p>
          <a:p>
            <a:pPr marL="342900" indent="-342900" algn="l">
              <a:lnSpc>
                <a:spcPct val="150000"/>
              </a:lnSpc>
              <a:buSzPct val="10000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3587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8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448693" y="620316"/>
            <a:ext cx="8814062" cy="1409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Experiment Results: </a:t>
            </a:r>
            <a:br>
              <a:rPr lang="en-US" sz="44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</a:br>
            <a:r>
              <a:rPr lang="en-US" sz="44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Model Performance Comparison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275903" y="2481024"/>
            <a:ext cx="3613309" cy="7443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86.36%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5917438" y="3381791"/>
            <a:ext cx="4153312" cy="3524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4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Supervised - Full Data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27469" y="2481024"/>
            <a:ext cx="3613428" cy="7443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42.13%</a:t>
            </a:r>
            <a:endParaRPr lang="en-US" sz="5850" dirty="0"/>
          </a:p>
        </p:txBody>
      </p:sp>
      <p:sp>
        <p:nvSpPr>
          <p:cNvPr id="7" name="Text 4"/>
          <p:cNvSpPr/>
          <p:nvPr/>
        </p:nvSpPr>
        <p:spPr>
          <a:xfrm>
            <a:off x="10227469" y="3363390"/>
            <a:ext cx="3613428" cy="704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4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Supervised - Small Data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8251627" y="4332154"/>
            <a:ext cx="3613428" cy="7443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57.64%</a:t>
            </a:r>
            <a:endParaRPr lang="en-US" sz="5850" dirty="0"/>
          </a:p>
        </p:txBody>
      </p:sp>
      <p:sp>
        <p:nvSpPr>
          <p:cNvPr id="9" name="Text 6"/>
          <p:cNvSpPr/>
          <p:nvPr/>
        </p:nvSpPr>
        <p:spPr>
          <a:xfrm>
            <a:off x="7937369" y="5301792"/>
            <a:ext cx="4153312" cy="3524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4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Self-Supervised - Small Data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6275903" y="6633805"/>
            <a:ext cx="7564993" cy="3609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 algn="l">
              <a:lnSpc>
                <a:spcPts val="2800"/>
              </a:lnSpc>
              <a:buFont typeface="Wingdings" panose="05000000000000000000" pitchFamily="2" charset="2"/>
              <a:buChar char="Ø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Rotation method closes gap with full data results.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6275844" y="7068026"/>
            <a:ext cx="7564993" cy="3609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 algn="l">
              <a:lnSpc>
                <a:spcPts val="2800"/>
              </a:lnSpc>
              <a:buFont typeface="Wingdings" panose="05000000000000000000" pitchFamily="2" charset="2"/>
              <a:buChar char="Ø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Significant improvement over partial data only.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218134"/>
            <a:ext cx="714732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Summary and Conclusions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267075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CEE6FD"/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5" name="Text 2"/>
          <p:cNvSpPr/>
          <p:nvPr/>
        </p:nvSpPr>
        <p:spPr>
          <a:xfrm>
            <a:off x="1530906" y="3340775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Self-supervised Rotation improves model accuracy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4713803" y="3267075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CEE6FD"/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7" name="Text 4"/>
          <p:cNvSpPr/>
          <p:nvPr/>
        </p:nvSpPr>
        <p:spPr>
          <a:xfrm>
            <a:off x="5450919" y="3340775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Efficient use of unlabeled data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93790" y="4520208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CEE6FD"/>
          </a:solidFill>
          <a:ln/>
        </p:spPr>
        <p:txBody>
          <a:bodyPr/>
          <a:lstStyle/>
          <a:p>
            <a:endParaRPr lang="he-IL"/>
          </a:p>
        </p:txBody>
      </p:sp>
      <p:sp>
        <p:nvSpPr>
          <p:cNvPr id="9" name="Text 6"/>
          <p:cNvSpPr/>
          <p:nvPr/>
        </p:nvSpPr>
        <p:spPr>
          <a:xfrm>
            <a:off x="1530906" y="459390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Simple and practical solution for limited labeled data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93790" y="5285661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The rotation method enables model training with reduced labeling costs and needs - with significant results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348</Words>
  <Application>Microsoft Office PowerPoint</Application>
  <PresentationFormat>Custom</PresentationFormat>
  <Paragraphs>79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Instrument Sans Semi Bold</vt:lpstr>
      <vt:lpstr>Aptos Display</vt:lpstr>
      <vt:lpstr>Aptos</vt:lpstr>
      <vt:lpstr>Instrument Sans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Zanzuri, Refael</cp:lastModifiedBy>
  <cp:revision>3</cp:revision>
  <dcterms:created xsi:type="dcterms:W3CDTF">2025-05-14T18:49:57Z</dcterms:created>
  <dcterms:modified xsi:type="dcterms:W3CDTF">2025-05-19T13:40:32Z</dcterms:modified>
</cp:coreProperties>
</file>