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604" r:id="rId20"/>
    <p:sldId id="608" r:id="rId21"/>
    <p:sldId id="630" r:id="rId22"/>
    <p:sldId id="606" r:id="rId23"/>
    <p:sldId id="631" r:id="rId24"/>
    <p:sldId id="632" r:id="rId25"/>
    <p:sldId id="633" r:id="rId26"/>
    <p:sldId id="634" r:id="rId27"/>
    <p:sldId id="664" r:id="rId28"/>
    <p:sldId id="666" r:id="rId29"/>
    <p:sldId id="665" r:id="rId30"/>
    <p:sldId id="667" r:id="rId31"/>
    <p:sldId id="668" r:id="rId32"/>
    <p:sldId id="669" r:id="rId33"/>
    <p:sldId id="670" r:id="rId34"/>
    <p:sldId id="671" r:id="rId35"/>
    <p:sldId id="836" r:id="rId36"/>
    <p:sldId id="468" r:id="rId37"/>
    <p:sldId id="837" r:id="rId38"/>
    <p:sldId id="839" r:id="rId39"/>
    <p:sldId id="840" r:id="rId40"/>
    <p:sldId id="838" r:id="rId41"/>
    <p:sldId id="841" r:id="rId42"/>
    <p:sldId id="842" r:id="rId43"/>
    <p:sldId id="843" r:id="rId44"/>
    <p:sldId id="844" r:id="rId45"/>
    <p:sldId id="845" r:id="rId46"/>
    <p:sldId id="846" r:id="rId47"/>
    <p:sldId id="847" r:id="rId48"/>
    <p:sldId id="848" r:id="rId49"/>
    <p:sldId id="849" r:id="rId50"/>
    <p:sldId id="850" r:id="rId51"/>
    <p:sldId id="851" r:id="rId52"/>
    <p:sldId id="852" r:id="rId53"/>
    <p:sldId id="853" r:id="rId54"/>
    <p:sldId id="854" r:id="rId55"/>
    <p:sldId id="855" r:id="rId56"/>
    <p:sldId id="856" r:id="rId5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2"/>
    <p:restoredTop sz="92135"/>
  </p:normalViewPr>
  <p:slideViewPr>
    <p:cSldViewPr snapToGrid="0">
      <p:cViewPr varScale="1">
        <p:scale>
          <a:sx n="144" d="100"/>
          <a:sy n="144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45FA3-9895-4F4D-8250-EA453F2AF359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86331-A4F3-944E-A878-11496A0BA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821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www.bitcoin.com</a:t>
            </a:r>
            <a:r>
              <a:rPr lang="en-GB" dirty="0"/>
              <a:t>/</a:t>
            </a:r>
            <a:r>
              <a:rPr lang="en-GB" dirty="0" err="1"/>
              <a:t>satoshi</a:t>
            </a:r>
            <a:r>
              <a:rPr lang="en-GB" dirty="0"/>
              <a:t>-archive/emails/cryptography/1/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86331-A4F3-944E-A878-11496A0BAC8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781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sign specific parts of the </a:t>
            </a:r>
            <a:r>
              <a:rPr lang="en-GB" dirty="0" err="1"/>
              <a:t>tx</a:t>
            </a:r>
            <a:r>
              <a:rPr lang="en-GB" dirty="0"/>
              <a:t>, which reduces computational overhead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86331-A4F3-944E-A878-11496A0BAC82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228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Instead of </a:t>
            </a:r>
            <a:r>
              <a:rPr lang="en-GB" dirty="0" err="1"/>
              <a:t>pubkey</a:t>
            </a:r>
            <a:r>
              <a:rPr lang="en-GB" dirty="0"/>
              <a:t> we use “addresses” (shorter than </a:t>
            </a:r>
            <a:r>
              <a:rPr lang="en-GB" dirty="0" err="1"/>
              <a:t>pubkey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86331-A4F3-944E-A878-11496A0BAC82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177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כשמדובר על שתי חשבונות תחת אותו בנק אז סה״כ צריך לעדכן את מצב החשבון לכל אחד (להוסיף לחשבון אחד ולהוריד מחשבון אחר)</a:t>
            </a:r>
          </a:p>
          <a:p>
            <a:pPr algn="r" rtl="1"/>
            <a:r>
              <a:rPr lang="he-IL" dirty="0"/>
              <a:t>מה קורה כאשר אליס תרצה להעביר כסף לצ׳רלי?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86331-A4F3-944E-A878-11496A0BAC8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032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41272-7800-36A3-88F7-2B7053134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350DA9-506A-0C55-71FE-73EEC17AF9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461586-0E2F-2C62-32A4-530A4997A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באופן פשטני, נבצע את ההעברה דרך בנק מרכזי שבו נעדכן את יתרות החשבון של בנק הפועלים ובנק לאומי.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3F4C5-9247-5F8C-EDFE-B672BC023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86331-A4F3-944E-A878-11496A0BAC8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705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בבנק יחיד (ישות ריכוזית) יהיה רשום את </a:t>
            </a:r>
            <a:r>
              <a:rPr lang="he-IL" dirty="0" err="1"/>
              <a:t>הטרנזקציה</a:t>
            </a:r>
            <a:r>
              <a:rPr lang="he-IL" dirty="0"/>
              <a:t> שביצע הכחול אל האדום ומה מצב היתרה של כל אחד מהם.</a:t>
            </a:r>
          </a:p>
          <a:p>
            <a:pPr algn="r" rtl="1"/>
            <a:r>
              <a:rPr lang="he-IL" dirty="0"/>
              <a:t>כאשר אנחנו בעולם מבוזר אז יש לנו כמה ישויות ששומרות את </a:t>
            </a:r>
            <a:r>
              <a:rPr lang="he-IL" dirty="0" err="1"/>
              <a:t>הטרנזקציות</a:t>
            </a:r>
            <a:r>
              <a:rPr lang="he-IL" dirty="0"/>
              <a:t> שמתרחשות ברשת. אבל יכול להיות כמה קודקודים ״סוררים״ – רעים.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86331-A4F3-944E-A878-11496A0BAC8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70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r" defTabSz="914400" rtl="1" eaLnBrk="1" latinLnBrk="0" hangingPunct="1"/>
            <a:r>
              <a:rPr lang="he-IL" dirty="0" err="1"/>
              <a:t>בלוקצ׳יין</a:t>
            </a:r>
            <a:r>
              <a:rPr lang="he-IL" dirty="0"/>
              <a:t> הוא רשימה של בלוקים שבתוכם אוסף של </a:t>
            </a:r>
            <a:r>
              <a:rPr lang="he-IL" dirty="0" err="1"/>
              <a:t>טרנזקציות</a:t>
            </a:r>
            <a:r>
              <a:rPr lang="he-IL" dirty="0"/>
              <a:t> (תשלומים בין 2 גורמים), לכל בלוק יש </a:t>
            </a:r>
            <a:r>
              <a:rPr lang="he-IL" dirty="0" err="1"/>
              <a:t>hash</a:t>
            </a:r>
            <a:r>
              <a:rPr lang="he-IL" dirty="0"/>
              <a:t> שזה מזהה ייחודי של הבלוק שמצביע על הבלוק הקודם בשרשרת.</a:t>
            </a:r>
          </a:p>
          <a:p>
            <a:pPr marL="0" algn="r" defTabSz="914400" rtl="1" eaLnBrk="1" latinLnBrk="0" hangingPunct="1"/>
            <a:r>
              <a:rPr lang="he-IL" dirty="0"/>
              <a:t>ה-</a:t>
            </a:r>
            <a:r>
              <a:rPr lang="he-IL" dirty="0" err="1"/>
              <a:t>hash</a:t>
            </a:r>
            <a:r>
              <a:rPr lang="he-IL" dirty="0"/>
              <a:t> הוא תוצר של פונקציה </a:t>
            </a:r>
            <a:r>
              <a:rPr lang="he-IL" dirty="0" err="1"/>
              <a:t>קריפטוגרפית</a:t>
            </a:r>
            <a:r>
              <a:rPr lang="he-IL" dirty="0"/>
              <a:t> על </a:t>
            </a:r>
            <a:r>
              <a:rPr lang="he-IL" dirty="0" err="1"/>
              <a:t>הטרנזקציות</a:t>
            </a:r>
            <a:r>
              <a:rPr lang="he-IL" dirty="0"/>
              <a:t> של הבלוק + ה-</a:t>
            </a:r>
            <a:r>
              <a:rPr lang="he-IL" dirty="0" err="1"/>
              <a:t>hash</a:t>
            </a:r>
            <a:r>
              <a:rPr lang="he-IL" dirty="0"/>
              <a:t> של הבלוק הקודם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C6B3-77CA-4D81-8609-A5D6C140CBD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40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r" defTabSz="914400" rtl="1" eaLnBrk="1" latinLnBrk="0" hangingPunct="1"/>
            <a:r>
              <a:rPr lang="he-IL" dirty="0"/>
              <a:t>כדי שתהיה ״שפה משותפת״ בין כל הקודקודים ברשת שהם יסכימו על </a:t>
            </a:r>
            <a:r>
              <a:rPr lang="he-IL" dirty="0" err="1"/>
              <a:t>הבלוקצ׳יין</a:t>
            </a:r>
            <a:r>
              <a:rPr lang="he-IL" dirty="0"/>
              <a:t> צריך:</a:t>
            </a:r>
          </a:p>
          <a:p>
            <a:pPr marL="228600" indent="-228600" algn="r" defTabSz="914400" rtl="1" eaLnBrk="1" latinLnBrk="0" hangingPunct="1">
              <a:buAutoNum type="arabicPeriod"/>
            </a:pPr>
            <a:r>
              <a:rPr lang="he-IL" dirty="0"/>
              <a:t>הקודקודים יאמצו את השרשרת הארוכה ביותר ויעבדו עליה</a:t>
            </a:r>
          </a:p>
          <a:p>
            <a:pPr marL="228600" indent="-228600" algn="r" defTabSz="914400" rtl="1" eaLnBrk="1" latinLnBrk="0" hangingPunct="1">
              <a:buAutoNum type="arabicPeriod"/>
            </a:pPr>
            <a:r>
              <a:rPr lang="he-IL" dirty="0"/>
              <a:t>כאשר קודקוד מסוים בנה בלוק אז הוא ישלח במהירות לשאר הקודקודים ברשת</a:t>
            </a:r>
          </a:p>
          <a:p>
            <a:pPr marL="228600" indent="-228600" algn="r" defTabSz="914400" rtl="1" eaLnBrk="1" latinLnBrk="0" hangingPunct="1">
              <a:buAutoNum type="arabicPeriod"/>
            </a:pPr>
            <a:r>
              <a:rPr lang="he-IL" dirty="0"/>
              <a:t>יצירת הבלוק תהיה ״קשה״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C6B3-77CA-4D81-8609-A5D6C140CBD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6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600A5-F45E-494F-914C-E260E87450F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00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600A5-F45E-494F-914C-E260E87450F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02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600A5-F45E-494F-914C-E260E87450F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73F9-502B-4FEF-2399-D87CA949A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59C6F-5332-5FBA-0279-F4470DBFC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7058B-1225-77DB-6CB4-040F7C81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A7FA-91F9-5E45-9E9C-9F46AD4E4DA0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33547-67E8-6474-61CE-D55E17E0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53B09-0468-3325-2BA1-DA579C83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CDC8-8836-0049-93FB-6F2FF6E57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06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0AD35-CB97-2686-DEDD-230E8068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18C2D-C090-E437-B1C6-FC754983A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869A-0C37-50DD-09B8-B6413F5E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A7FA-91F9-5E45-9E9C-9F46AD4E4DA0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56F37-C033-A0A8-5797-69A43719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9EEF0-DFC4-2E63-9449-97E8A9B6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CDC8-8836-0049-93FB-6F2FF6E57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25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AFF50-6047-49C8-99E2-7E2218ABA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C12FD-6835-49D4-FB13-2BF368DEC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0E1C8-B801-15B9-8032-ADCACA0D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A7FA-91F9-5E45-9E9C-9F46AD4E4DA0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4EE8E-5026-9C17-D6C8-EC7EB497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4DCCD-A8BE-9658-0717-DEB3795B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CDC8-8836-0049-93FB-6F2FF6E57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49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E017-C633-4E96-A901-0D3BC875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4F85C-EA6D-D0F5-4C39-C77C3DDC3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90CE4-F83E-B9C0-C85E-2EA723CD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A7FA-91F9-5E45-9E9C-9F46AD4E4DA0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72523-56EA-7E1F-8C45-1BD40CC1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F6566-0D30-898D-888A-237E4F58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CDC8-8836-0049-93FB-6F2FF6E57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41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FD870-ADD2-D883-A6B5-E7D2DF51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B8873-06B3-E8AD-226C-86FA6AF02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82CDA-FC18-1B4E-9E4D-F132BE5B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A7FA-91F9-5E45-9E9C-9F46AD4E4DA0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69582-1E5D-CB20-6FC7-9DAB935E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7D616-F9AB-2681-1EA5-52A4FA12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CDC8-8836-0049-93FB-6F2FF6E57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72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DDD3-55E8-4F4D-24A7-17156589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8B2E6-5006-510B-1392-B0AF317D1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E22E8-F263-DE94-13E2-1C0187D6F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58658-247D-EFEB-CDB1-5D338993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A7FA-91F9-5E45-9E9C-9F46AD4E4DA0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41C0D-5B65-965F-7E1B-12CC78F9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7DFD2-D1D9-2C88-EC43-AF03696C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CDC8-8836-0049-93FB-6F2FF6E57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51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DCB6-3E13-F538-5632-2B00CB17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10A2E-01B6-9ADA-C128-BCEC95AB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E3FD8-7416-1EF8-DB23-191078360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799BC-2CD4-49E8-B634-F152DB209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909E1-E97E-6CD0-5E33-33231D085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35C81-37D1-1EDD-AB75-13FF1D1C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A7FA-91F9-5E45-9E9C-9F46AD4E4DA0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05D6E-7F8F-005B-CC2B-B64FEECE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A289A-B4A8-EFEA-3643-556CE1BC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CDC8-8836-0049-93FB-6F2FF6E57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63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EA3E-846D-6C40-4C92-592A229A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EF08A-F92E-5EC7-2300-55225EC1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A7FA-91F9-5E45-9E9C-9F46AD4E4DA0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CB5FD-A28E-B30B-4F55-21666665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8AD12-67B7-4BFF-5351-F062BE81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CDC8-8836-0049-93FB-6F2FF6E57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50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4E21A1-DEEE-5996-8A1B-87F4A4AB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A7FA-91F9-5E45-9E9C-9F46AD4E4DA0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71A3E-37EC-074F-53FD-0CDC43D0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F99C6-E458-D614-76D9-1B3110E7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CDC8-8836-0049-93FB-6F2FF6E57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04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98F6-5D82-2F89-C191-7AA8DD12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30E4-9F1B-9982-1AAE-0A3A652DD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2C74A-93CC-0260-C03F-01A4B54B6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AC06A-E8EF-86F2-7679-18273FD5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A7FA-91F9-5E45-9E9C-9F46AD4E4DA0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E5330-9DC0-99C2-2A6F-6B099138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02427-A021-98CA-DB6F-40226972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CDC8-8836-0049-93FB-6F2FF6E57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21FB-9734-06F6-FE96-6F411F1E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DE7FB8-9A2C-2824-C1E9-10B51246C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4DDB6-397D-0EE0-5E10-7FA6285EE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06291-687C-8AFF-9581-FA344718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A7FA-91F9-5E45-9E9C-9F46AD4E4DA0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A6968-7C88-EDFB-35D3-460D7E26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18540-5C6F-D0D0-FA53-A9078C3F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CDC8-8836-0049-93FB-6F2FF6E57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87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025A-3BA0-A3B9-618E-D84EE4FC7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7C83D-378C-98DD-C2C3-E109B6FDD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26212-A5DD-D406-4A6B-1F413CED9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69A7FA-91F9-5E45-9E9C-9F46AD4E4DA0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13029-ECFD-E0AC-3F33-AD56C0DF6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00692-1090-5EBF-3438-FA2D5EBC3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CCCDC8-8836-0049-93FB-6F2FF6E57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2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ngall.com/bank-png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://www.pngall.com/bank-png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Citigroup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s://en.wikipedia.org/wiki/Wells_Fargo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70.png"/><Relationship Id="rId7" Type="http://schemas.openxmlformats.org/officeDocument/2006/relationships/image" Target="../media/image121.png"/><Relationship Id="rId12" Type="http://schemas.openxmlformats.org/officeDocument/2006/relationships/image" Target="../media/image16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png"/><Relationship Id="rId1" Type="http://schemas.openxmlformats.org/officeDocument/2006/relationships/tags" Target="../tags/tag3.xml"/><Relationship Id="rId6" Type="http://schemas.openxmlformats.org/officeDocument/2006/relationships/image" Target="../media/image110.png"/><Relationship Id="rId11" Type="http://schemas.openxmlformats.org/officeDocument/2006/relationships/image" Target="../media/image150.png"/><Relationship Id="rId5" Type="http://schemas.openxmlformats.org/officeDocument/2006/relationships/image" Target="../media/image100.png"/><Relationship Id="rId15" Type="http://schemas.openxmlformats.org/officeDocument/2006/relationships/image" Target="../media/image22.png"/><Relationship Id="rId10" Type="http://schemas.openxmlformats.org/officeDocument/2006/relationships/image" Target="../media/image140.png"/><Relationship Id="rId9" Type="http://schemas.openxmlformats.org/officeDocument/2006/relationships/image" Target="../media/image21.png"/><Relationship Id="rId14" Type="http://schemas.openxmlformats.org/officeDocument/2006/relationships/image" Target="../media/image18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ofir.cohen7@mail.huji.ac.i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Protocol_rules#.22tx.22_messag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ublic-key_cryptography#/media/File:Private_key_signing.svg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iminchen.github.io/bitcoinIDE/build/editor.html" TargetMode="External"/><Relationship Id="rId2" Type="http://schemas.openxmlformats.org/officeDocument/2006/relationships/hyperlink" Target="https://en.bitcoin.it/wiki/Scrip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A56D-8079-8695-E4EB-6301135C5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</a:t>
            </a:r>
            <a:br>
              <a:rPr lang="en-GB" dirty="0"/>
            </a:br>
            <a:r>
              <a:rPr lang="en-GB" dirty="0"/>
              <a:t>Cryptocurrencies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B0FD9-BA96-A1B1-F65E-CB8923908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1</a:t>
            </a:r>
          </a:p>
          <a:p>
            <a:endParaRPr lang="en-GB" dirty="0"/>
          </a:p>
          <a:p>
            <a:r>
              <a:rPr lang="en-GB" dirty="0"/>
              <a:t>Ofir Cohen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592779-AD9B-4EBA-5DF3-7B80CDEBDDBD}"/>
              </a:ext>
            </a:extLst>
          </p:cNvPr>
          <p:cNvSpPr txBox="1"/>
          <p:nvPr/>
        </p:nvSpPr>
        <p:spPr>
          <a:xfrm>
            <a:off x="4497036" y="6305909"/>
            <a:ext cx="319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Based on Aviv Zohar’s lectures</a:t>
            </a:r>
          </a:p>
        </p:txBody>
      </p:sp>
    </p:spTree>
    <p:extLst>
      <p:ext uri="{BB962C8B-B14F-4D97-AF65-F5344CB8AC3E}">
        <p14:creationId xmlns:p14="http://schemas.microsoft.com/office/powerpoint/2010/main" val="872776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42DB-5216-C249-A290-D488E4EA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5A82FD-BC4C-BB64-4772-039B8C846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5964" y="365125"/>
            <a:ext cx="7740071" cy="57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D24B-1E30-E959-054D-FAA0CFBA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953EF-CA98-8AA3-2CBB-387B6E6AC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9FFEE-0464-9BE2-A6AC-DA7E4A26B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70" y="1440611"/>
            <a:ext cx="11038060" cy="397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2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5919-5744-B94E-4385-AC1144D7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D0206-D382-82CB-C077-79D1FD107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7EB4B-DAFD-2564-7837-DC1D9E252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86" y="1492371"/>
            <a:ext cx="10918828" cy="392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6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698B-29A7-A197-0A11-95BCDB37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A2249-5D56-F4BD-75FA-C11B345F4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Distributed Ledger</a:t>
            </a:r>
          </a:p>
          <a:p>
            <a:pPr lvl="1"/>
            <a:r>
              <a:rPr lang="en-GB" dirty="0"/>
              <a:t>Data is replicated reliably</a:t>
            </a:r>
          </a:p>
          <a:p>
            <a:pPr lvl="1"/>
            <a:r>
              <a:rPr lang="en-GB" dirty="0"/>
              <a:t>Some nodes might be malicious </a:t>
            </a:r>
          </a:p>
          <a:p>
            <a:pPr marL="457200" lvl="1" indent="0">
              <a:buNone/>
            </a:pPr>
            <a:r>
              <a:rPr lang="en-GB" dirty="0"/>
              <a:t>(Byzantine fault tolerant)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74EDDF0-E303-B67E-B471-CA9AB6990679}"/>
              </a:ext>
            </a:extLst>
          </p:cNvPr>
          <p:cNvGrpSpPr/>
          <p:nvPr/>
        </p:nvGrpSpPr>
        <p:grpSpPr>
          <a:xfrm>
            <a:off x="7162800" y="1690688"/>
            <a:ext cx="4191000" cy="3430158"/>
            <a:chOff x="6324600" y="1152571"/>
            <a:chExt cx="4191000" cy="3430158"/>
          </a:xfrm>
        </p:grpSpPr>
        <p:grpSp>
          <p:nvGrpSpPr>
            <p:cNvPr id="26" name="קבוצה 237">
              <a:extLst>
                <a:ext uri="{FF2B5EF4-FFF2-40B4-BE49-F238E27FC236}">
                  <a16:creationId xmlns:a16="http://schemas.microsoft.com/office/drawing/2014/main" id="{2462B656-3B20-B6DC-66F7-9C72396962F4}"/>
                </a:ext>
              </a:extLst>
            </p:cNvPr>
            <p:cNvGrpSpPr/>
            <p:nvPr/>
          </p:nvGrpSpPr>
          <p:grpSpPr>
            <a:xfrm>
              <a:off x="6324600" y="1152571"/>
              <a:ext cx="4191000" cy="3430158"/>
              <a:chOff x="2606082" y="2807154"/>
              <a:chExt cx="4191000" cy="3430158"/>
            </a:xfrm>
          </p:grpSpPr>
          <p:sp>
            <p:nvSpPr>
              <p:cNvPr id="43" name="מלבן מעוגל 306">
                <a:extLst>
                  <a:ext uri="{FF2B5EF4-FFF2-40B4-BE49-F238E27FC236}">
                    <a16:creationId xmlns:a16="http://schemas.microsoft.com/office/drawing/2014/main" id="{92D16903-37BA-70CA-90EB-21683A4E953C}"/>
                  </a:ext>
                </a:extLst>
              </p:cNvPr>
              <p:cNvSpPr/>
              <p:nvPr/>
            </p:nvSpPr>
            <p:spPr>
              <a:xfrm>
                <a:off x="2606082" y="2807154"/>
                <a:ext cx="4191000" cy="3430158"/>
              </a:xfrm>
              <a:prstGeom prst="roundRect">
                <a:avLst>
                  <a:gd name="adj" fmla="val 7781"/>
                </a:avLst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rtl="1">
                  <a:defRPr/>
                </a:pPr>
                <a:endParaRPr 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44" name="קבוצה 236">
                <a:extLst>
                  <a:ext uri="{FF2B5EF4-FFF2-40B4-BE49-F238E27FC236}">
                    <a16:creationId xmlns:a16="http://schemas.microsoft.com/office/drawing/2014/main" id="{6E5ACF72-CD51-05E1-00DC-E2D99E68C099}"/>
                  </a:ext>
                </a:extLst>
              </p:cNvPr>
              <p:cNvGrpSpPr/>
              <p:nvPr/>
            </p:nvGrpSpPr>
            <p:grpSpPr>
              <a:xfrm>
                <a:off x="3436395" y="3600807"/>
                <a:ext cx="2751730" cy="2416253"/>
                <a:chOff x="3436395" y="3600807"/>
                <a:chExt cx="2751730" cy="2416253"/>
              </a:xfrm>
            </p:grpSpPr>
            <p:sp>
              <p:nvSpPr>
                <p:cNvPr id="45" name="Oval 39">
                  <a:extLst>
                    <a:ext uri="{FF2B5EF4-FFF2-40B4-BE49-F238E27FC236}">
                      <a16:creationId xmlns:a16="http://schemas.microsoft.com/office/drawing/2014/main" id="{7517E3DB-D74D-5EE1-AF97-06D71F542A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36395" y="4052171"/>
                  <a:ext cx="373724" cy="373724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6" name="Oval 40">
                  <a:extLst>
                    <a:ext uri="{FF2B5EF4-FFF2-40B4-BE49-F238E27FC236}">
                      <a16:creationId xmlns:a16="http://schemas.microsoft.com/office/drawing/2014/main" id="{ABEF97EE-37C9-7F92-913E-1B516D0E35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92973" y="4836472"/>
                  <a:ext cx="373724" cy="373724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7" name="Oval 41">
                  <a:extLst>
                    <a:ext uri="{FF2B5EF4-FFF2-40B4-BE49-F238E27FC236}">
                      <a16:creationId xmlns:a16="http://schemas.microsoft.com/office/drawing/2014/main" id="{1BCE9BFE-B5FA-3B76-BE64-62CBEEFAFC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15498" y="5314570"/>
                  <a:ext cx="373724" cy="373724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8" name="Oval 42">
                  <a:extLst>
                    <a:ext uri="{FF2B5EF4-FFF2-40B4-BE49-F238E27FC236}">
                      <a16:creationId xmlns:a16="http://schemas.microsoft.com/office/drawing/2014/main" id="{296D6509-6969-5C4F-01D8-C1A3341895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39507" y="5643336"/>
                  <a:ext cx="373724" cy="373724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9" name="Oval 43">
                  <a:extLst>
                    <a:ext uri="{FF2B5EF4-FFF2-40B4-BE49-F238E27FC236}">
                      <a16:creationId xmlns:a16="http://schemas.microsoft.com/office/drawing/2014/main" id="{8FE61079-3B57-C1C8-8E5B-5736E372B5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14401" y="4465620"/>
                  <a:ext cx="373724" cy="373724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0" name="Oval 44">
                  <a:extLst>
                    <a:ext uri="{FF2B5EF4-FFF2-40B4-BE49-F238E27FC236}">
                      <a16:creationId xmlns:a16="http://schemas.microsoft.com/office/drawing/2014/main" id="{3C47D81D-7E87-2977-980D-C90DAF61BE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04507" y="5287236"/>
                  <a:ext cx="373724" cy="373724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1" name="Oval 45">
                  <a:extLst>
                    <a:ext uri="{FF2B5EF4-FFF2-40B4-BE49-F238E27FC236}">
                      <a16:creationId xmlns:a16="http://schemas.microsoft.com/office/drawing/2014/main" id="{21393F11-8DF8-1141-92CA-FAC51F017F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59938" y="3917579"/>
                  <a:ext cx="373724" cy="373724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2" name="Oval 46">
                  <a:extLst>
                    <a:ext uri="{FF2B5EF4-FFF2-40B4-BE49-F238E27FC236}">
                      <a16:creationId xmlns:a16="http://schemas.microsoft.com/office/drawing/2014/main" id="{E778EA56-B108-C016-3C62-9CE306BDE6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01899" y="3600807"/>
                  <a:ext cx="373724" cy="373724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cxnSp>
              <p:nvCxnSpPr>
                <p:cNvPr id="53" name="Straight Connector 47">
                  <a:extLst>
                    <a:ext uri="{FF2B5EF4-FFF2-40B4-BE49-F238E27FC236}">
                      <a16:creationId xmlns:a16="http://schemas.microsoft.com/office/drawing/2014/main" id="{E89B67BB-78E5-BB9F-D23F-8AC3968A1EBB}"/>
                    </a:ext>
                  </a:extLst>
                </p:cNvPr>
                <p:cNvCxnSpPr>
                  <a:cxnSpLocks/>
                  <a:stCxn id="52" idx="2"/>
                  <a:endCxn id="45" idx="7"/>
                </p:cNvCxnSpPr>
                <p:nvPr/>
              </p:nvCxnSpPr>
              <p:spPr>
                <a:xfrm flipH="1">
                  <a:off x="3755388" y="3787669"/>
                  <a:ext cx="346511" cy="319233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4" name="Straight Connector 48">
                  <a:extLst>
                    <a:ext uri="{FF2B5EF4-FFF2-40B4-BE49-F238E27FC236}">
                      <a16:creationId xmlns:a16="http://schemas.microsoft.com/office/drawing/2014/main" id="{9F767033-2435-E2F8-7D92-2D125DE9D44E}"/>
                    </a:ext>
                  </a:extLst>
                </p:cNvPr>
                <p:cNvCxnSpPr>
                  <a:cxnSpLocks/>
                  <a:stCxn id="45" idx="4"/>
                  <a:endCxn id="47" idx="0"/>
                </p:cNvCxnSpPr>
                <p:nvPr/>
              </p:nvCxnSpPr>
              <p:spPr>
                <a:xfrm>
                  <a:off x="3623257" y="4425895"/>
                  <a:ext cx="79103" cy="888675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5" name="Straight Connector 49">
                  <a:extLst>
                    <a:ext uri="{FF2B5EF4-FFF2-40B4-BE49-F238E27FC236}">
                      <a16:creationId xmlns:a16="http://schemas.microsoft.com/office/drawing/2014/main" id="{2F82950B-4D2A-0182-1358-DAEE91A2F5CA}"/>
                    </a:ext>
                  </a:extLst>
                </p:cNvPr>
                <p:cNvCxnSpPr>
                  <a:cxnSpLocks/>
                  <a:stCxn id="46" idx="1"/>
                  <a:endCxn id="45" idx="5"/>
                </p:cNvCxnSpPr>
                <p:nvPr/>
              </p:nvCxnSpPr>
              <p:spPr>
                <a:xfrm flipH="1" flipV="1">
                  <a:off x="3755388" y="4371164"/>
                  <a:ext cx="892316" cy="520039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6" name="Straight Connector 50">
                  <a:extLst>
                    <a:ext uri="{FF2B5EF4-FFF2-40B4-BE49-F238E27FC236}">
                      <a16:creationId xmlns:a16="http://schemas.microsoft.com/office/drawing/2014/main" id="{FBC1B97C-1B94-EC12-7DB3-D5BE16042D69}"/>
                    </a:ext>
                  </a:extLst>
                </p:cNvPr>
                <p:cNvCxnSpPr>
                  <a:cxnSpLocks/>
                  <a:stCxn id="51" idx="1"/>
                  <a:endCxn id="52" idx="6"/>
                </p:cNvCxnSpPr>
                <p:nvPr/>
              </p:nvCxnSpPr>
              <p:spPr>
                <a:xfrm flipH="1" flipV="1">
                  <a:off x="4475623" y="3787669"/>
                  <a:ext cx="639046" cy="184641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7" name="Straight Connector 51">
                  <a:extLst>
                    <a:ext uri="{FF2B5EF4-FFF2-40B4-BE49-F238E27FC236}">
                      <a16:creationId xmlns:a16="http://schemas.microsoft.com/office/drawing/2014/main" id="{4F50E773-DEDA-BE98-75E9-36A23AF7677A}"/>
                    </a:ext>
                  </a:extLst>
                </p:cNvPr>
                <p:cNvCxnSpPr>
                  <a:cxnSpLocks/>
                  <a:stCxn id="51" idx="6"/>
                  <a:endCxn id="49" idx="1"/>
                </p:cNvCxnSpPr>
                <p:nvPr/>
              </p:nvCxnSpPr>
              <p:spPr>
                <a:xfrm>
                  <a:off x="5433662" y="4104441"/>
                  <a:ext cx="435470" cy="41591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8" name="Straight Connector 52">
                  <a:extLst>
                    <a:ext uri="{FF2B5EF4-FFF2-40B4-BE49-F238E27FC236}">
                      <a16:creationId xmlns:a16="http://schemas.microsoft.com/office/drawing/2014/main" id="{867A03FB-B23B-1721-1B9D-6B4AE5F9A407}"/>
                    </a:ext>
                  </a:extLst>
                </p:cNvPr>
                <p:cNvCxnSpPr>
                  <a:cxnSpLocks/>
                  <a:stCxn id="48" idx="0"/>
                  <a:endCxn id="46" idx="4"/>
                </p:cNvCxnSpPr>
                <p:nvPr/>
              </p:nvCxnSpPr>
              <p:spPr>
                <a:xfrm flipH="1" flipV="1">
                  <a:off x="4779835" y="5210196"/>
                  <a:ext cx="46534" cy="43314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9" name="Straight Connector 53">
                  <a:extLst>
                    <a:ext uri="{FF2B5EF4-FFF2-40B4-BE49-F238E27FC236}">
                      <a16:creationId xmlns:a16="http://schemas.microsoft.com/office/drawing/2014/main" id="{7043B05E-6342-37B7-D469-81E4C51FFCB5}"/>
                    </a:ext>
                  </a:extLst>
                </p:cNvPr>
                <p:cNvCxnSpPr>
                  <a:cxnSpLocks/>
                  <a:stCxn id="46" idx="7"/>
                  <a:endCxn id="51" idx="3"/>
                </p:cNvCxnSpPr>
                <p:nvPr/>
              </p:nvCxnSpPr>
              <p:spPr>
                <a:xfrm flipV="1">
                  <a:off x="4911966" y="4236572"/>
                  <a:ext cx="202703" cy="654631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0" name="Straight Connector 54">
                  <a:extLst>
                    <a:ext uri="{FF2B5EF4-FFF2-40B4-BE49-F238E27FC236}">
                      <a16:creationId xmlns:a16="http://schemas.microsoft.com/office/drawing/2014/main" id="{165BB5EC-9460-B006-BD4C-505AAA88AF94}"/>
                    </a:ext>
                  </a:extLst>
                </p:cNvPr>
                <p:cNvCxnSpPr>
                  <a:cxnSpLocks/>
                  <a:stCxn id="50" idx="0"/>
                  <a:endCxn id="49" idx="4"/>
                </p:cNvCxnSpPr>
                <p:nvPr/>
              </p:nvCxnSpPr>
              <p:spPr>
                <a:xfrm flipV="1">
                  <a:off x="5891369" y="4839344"/>
                  <a:ext cx="109894" cy="447892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1" name="Straight Connector 55">
                  <a:extLst>
                    <a:ext uri="{FF2B5EF4-FFF2-40B4-BE49-F238E27FC236}">
                      <a16:creationId xmlns:a16="http://schemas.microsoft.com/office/drawing/2014/main" id="{17048E3B-57D2-C9F9-575F-040F69CED53A}"/>
                    </a:ext>
                  </a:extLst>
                </p:cNvPr>
                <p:cNvCxnSpPr>
                  <a:cxnSpLocks/>
                  <a:stCxn id="48" idx="6"/>
                  <a:endCxn id="50" idx="3"/>
                </p:cNvCxnSpPr>
                <p:nvPr/>
              </p:nvCxnSpPr>
              <p:spPr>
                <a:xfrm flipV="1">
                  <a:off x="5013231" y="5606229"/>
                  <a:ext cx="746007" cy="223969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2" name="Straight Connector 56">
                  <a:extLst>
                    <a:ext uri="{FF2B5EF4-FFF2-40B4-BE49-F238E27FC236}">
                      <a16:creationId xmlns:a16="http://schemas.microsoft.com/office/drawing/2014/main" id="{3AC7988D-22EF-8FA2-C699-E285183F0BD6}"/>
                    </a:ext>
                  </a:extLst>
                </p:cNvPr>
                <p:cNvCxnSpPr>
                  <a:cxnSpLocks/>
                  <a:stCxn id="47" idx="5"/>
                  <a:endCxn id="48" idx="2"/>
                </p:cNvCxnSpPr>
                <p:nvPr/>
              </p:nvCxnSpPr>
              <p:spPr>
                <a:xfrm>
                  <a:off x="3834491" y="5633563"/>
                  <a:ext cx="805016" cy="196635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</p:grpSp>
        <p:sp>
          <p:nvSpPr>
            <p:cNvPr id="27" name="Cloud Callout 91">
              <a:extLst>
                <a:ext uri="{FF2B5EF4-FFF2-40B4-BE49-F238E27FC236}">
                  <a16:creationId xmlns:a16="http://schemas.microsoft.com/office/drawing/2014/main" id="{1B76C940-43B0-2001-780D-D184CB4B5872}"/>
                </a:ext>
              </a:extLst>
            </p:cNvPr>
            <p:cNvSpPr/>
            <p:nvPr/>
          </p:nvSpPr>
          <p:spPr>
            <a:xfrm>
              <a:off x="7356898" y="1383373"/>
              <a:ext cx="744799" cy="504435"/>
            </a:xfrm>
            <a:prstGeom prst="cloudCallout">
              <a:avLst>
                <a:gd name="adj1" fmla="val 32955"/>
                <a:gd name="adj2" fmla="val 84799"/>
              </a:avLst>
            </a:prstGeom>
            <a:solidFill>
              <a:srgbClr val="FAFAFA">
                <a:alpha val="50196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rtl="1">
                <a:defRPr/>
              </a:pPr>
              <a:endParaRPr lang="en-US" sz="1600" kern="0" dirty="0">
                <a:solidFill>
                  <a:srgbClr val="002060"/>
                </a:solidFill>
                <a:latin typeface="Calibri" panose="020F0502020204030204"/>
              </a:endParaRPr>
            </a:p>
          </p:txBody>
        </p:sp>
        <p:sp>
          <p:nvSpPr>
            <p:cNvPr id="28" name="Cloud Callout 91">
              <a:extLst>
                <a:ext uri="{FF2B5EF4-FFF2-40B4-BE49-F238E27FC236}">
                  <a16:creationId xmlns:a16="http://schemas.microsoft.com/office/drawing/2014/main" id="{C79F1156-1A93-C68C-A4F4-095B0F891D78}"/>
                </a:ext>
              </a:extLst>
            </p:cNvPr>
            <p:cNvSpPr/>
            <p:nvPr/>
          </p:nvSpPr>
          <p:spPr>
            <a:xfrm>
              <a:off x="8336822" y="1564053"/>
              <a:ext cx="744799" cy="504435"/>
            </a:xfrm>
            <a:prstGeom prst="cloudCallout">
              <a:avLst>
                <a:gd name="adj1" fmla="val 32955"/>
                <a:gd name="adj2" fmla="val 84799"/>
              </a:avLst>
            </a:prstGeom>
            <a:solidFill>
              <a:srgbClr val="FAFAFA">
                <a:alpha val="50196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rtl="1">
                <a:defRPr/>
              </a:pPr>
              <a:endParaRPr lang="en-US" sz="1600" kern="0" dirty="0">
                <a:solidFill>
                  <a:srgbClr val="002060"/>
                </a:solidFill>
                <a:latin typeface="Calibri" panose="020F0502020204030204"/>
              </a:endParaRPr>
            </a:p>
          </p:txBody>
        </p:sp>
        <p:sp>
          <p:nvSpPr>
            <p:cNvPr id="29" name="Cloud Callout 91">
              <a:extLst>
                <a:ext uri="{FF2B5EF4-FFF2-40B4-BE49-F238E27FC236}">
                  <a16:creationId xmlns:a16="http://schemas.microsoft.com/office/drawing/2014/main" id="{FBC13FF3-E4CD-FB42-B4F4-3C5A4C76F685}"/>
                </a:ext>
              </a:extLst>
            </p:cNvPr>
            <p:cNvSpPr/>
            <p:nvPr/>
          </p:nvSpPr>
          <p:spPr>
            <a:xfrm>
              <a:off x="9364097" y="2089929"/>
              <a:ext cx="744799" cy="504435"/>
            </a:xfrm>
            <a:prstGeom prst="cloudCallout">
              <a:avLst>
                <a:gd name="adj1" fmla="val 6738"/>
                <a:gd name="adj2" fmla="val 87631"/>
              </a:avLst>
            </a:prstGeom>
            <a:solidFill>
              <a:srgbClr val="FAFAFA">
                <a:alpha val="50196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rtl="1">
                <a:defRPr/>
              </a:pPr>
              <a:endParaRPr lang="en-US" sz="1600" kern="0" dirty="0">
                <a:solidFill>
                  <a:srgbClr val="002060"/>
                </a:solidFill>
                <a:latin typeface="Calibri" panose="020F0502020204030204"/>
              </a:endParaRPr>
            </a:p>
          </p:txBody>
        </p:sp>
        <p:sp>
          <p:nvSpPr>
            <p:cNvPr id="30" name="Cloud Callout 91">
              <a:extLst>
                <a:ext uri="{FF2B5EF4-FFF2-40B4-BE49-F238E27FC236}">
                  <a16:creationId xmlns:a16="http://schemas.microsoft.com/office/drawing/2014/main" id="{C0716384-D51E-77A7-C99C-A0D0372F5301}"/>
                </a:ext>
              </a:extLst>
            </p:cNvPr>
            <p:cNvSpPr/>
            <p:nvPr/>
          </p:nvSpPr>
          <p:spPr>
            <a:xfrm>
              <a:off x="6632056" y="1804097"/>
              <a:ext cx="744799" cy="504435"/>
            </a:xfrm>
            <a:prstGeom prst="cloudCallout">
              <a:avLst>
                <a:gd name="adj1" fmla="val 32955"/>
                <a:gd name="adj2" fmla="val 84799"/>
              </a:avLst>
            </a:prstGeom>
            <a:solidFill>
              <a:srgbClr val="FAFAFA">
                <a:alpha val="50196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rtl="1">
                <a:defRPr/>
              </a:pPr>
              <a:endParaRPr lang="en-US" sz="1600" kern="0" dirty="0">
                <a:solidFill>
                  <a:srgbClr val="002060"/>
                </a:solidFill>
                <a:latin typeface="Calibri" panose="020F0502020204030204"/>
              </a:endParaRPr>
            </a:p>
          </p:txBody>
        </p:sp>
        <p:sp>
          <p:nvSpPr>
            <p:cNvPr id="31" name="Cloud Callout 91">
              <a:extLst>
                <a:ext uri="{FF2B5EF4-FFF2-40B4-BE49-F238E27FC236}">
                  <a16:creationId xmlns:a16="http://schemas.microsoft.com/office/drawing/2014/main" id="{07C2ABF9-8F0C-8E1F-7AB1-77F86E383967}"/>
                </a:ext>
              </a:extLst>
            </p:cNvPr>
            <p:cNvSpPr/>
            <p:nvPr/>
          </p:nvSpPr>
          <p:spPr>
            <a:xfrm>
              <a:off x="6643823" y="3012892"/>
              <a:ext cx="744799" cy="504435"/>
            </a:xfrm>
            <a:prstGeom prst="cloudCallout">
              <a:avLst>
                <a:gd name="adj1" fmla="val 32955"/>
                <a:gd name="adj2" fmla="val 84799"/>
              </a:avLst>
            </a:prstGeom>
            <a:solidFill>
              <a:srgbClr val="FAFAFA">
                <a:alpha val="50196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rtl="1">
                <a:defRPr/>
              </a:pPr>
              <a:endParaRPr lang="en-US" sz="1600" kern="0" dirty="0">
                <a:solidFill>
                  <a:srgbClr val="002060"/>
                </a:solidFill>
                <a:latin typeface="Calibri" panose="020F0502020204030204"/>
              </a:endParaRPr>
            </a:p>
          </p:txBody>
        </p:sp>
        <p:sp>
          <p:nvSpPr>
            <p:cNvPr id="32" name="Cloud Callout 91">
              <a:extLst>
                <a:ext uri="{FF2B5EF4-FFF2-40B4-BE49-F238E27FC236}">
                  <a16:creationId xmlns:a16="http://schemas.microsoft.com/office/drawing/2014/main" id="{CA4A075F-44C5-6315-D734-F678CC6250BE}"/>
                </a:ext>
              </a:extLst>
            </p:cNvPr>
            <p:cNvSpPr/>
            <p:nvPr/>
          </p:nvSpPr>
          <p:spPr>
            <a:xfrm>
              <a:off x="7820406" y="2522559"/>
              <a:ext cx="744799" cy="504435"/>
            </a:xfrm>
            <a:prstGeom prst="cloudCallout">
              <a:avLst>
                <a:gd name="adj1" fmla="val 32955"/>
                <a:gd name="adj2" fmla="val 84799"/>
              </a:avLst>
            </a:prstGeom>
            <a:solidFill>
              <a:srgbClr val="FAFAFA">
                <a:alpha val="50196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algn="ctr" defTabSz="457200" rtl="0" eaLnBrk="1" latinLnBrk="0" hangingPunct="1">
                <a:defRPr/>
              </a:pPr>
              <a:endParaRPr lang="en-US" sz="1600" kern="0" dirty="0">
                <a:solidFill>
                  <a:srgbClr val="002060"/>
                </a:solidFill>
                <a:latin typeface="Calibri" panose="020F0502020204030204"/>
              </a:endParaRPr>
            </a:p>
          </p:txBody>
        </p:sp>
        <p:sp>
          <p:nvSpPr>
            <p:cNvPr id="33" name="Cloud Callout 91">
              <a:extLst>
                <a:ext uri="{FF2B5EF4-FFF2-40B4-BE49-F238E27FC236}">
                  <a16:creationId xmlns:a16="http://schemas.microsoft.com/office/drawing/2014/main" id="{7C90A882-E106-1E02-2B32-E19A29B6EE68}"/>
                </a:ext>
              </a:extLst>
            </p:cNvPr>
            <p:cNvSpPr/>
            <p:nvPr/>
          </p:nvSpPr>
          <p:spPr>
            <a:xfrm>
              <a:off x="7707499" y="3515081"/>
              <a:ext cx="744799" cy="504435"/>
            </a:xfrm>
            <a:prstGeom prst="cloudCallout">
              <a:avLst>
                <a:gd name="adj1" fmla="val 32955"/>
                <a:gd name="adj2" fmla="val 84799"/>
              </a:avLst>
            </a:prstGeom>
            <a:solidFill>
              <a:srgbClr val="FAFAFA">
                <a:alpha val="50196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rtl="1">
                <a:defRPr/>
              </a:pPr>
              <a:endParaRPr lang="en-US" sz="1600" kern="0" dirty="0">
                <a:solidFill>
                  <a:srgbClr val="002060"/>
                </a:solidFill>
                <a:latin typeface="Calibri" panose="020F0502020204030204"/>
              </a:endParaRPr>
            </a:p>
          </p:txBody>
        </p:sp>
        <p:sp>
          <p:nvSpPr>
            <p:cNvPr id="34" name="Cloud Callout 91">
              <a:extLst>
                <a:ext uri="{FF2B5EF4-FFF2-40B4-BE49-F238E27FC236}">
                  <a16:creationId xmlns:a16="http://schemas.microsoft.com/office/drawing/2014/main" id="{50F49973-82D8-4D18-9C51-141F3D74CA03}"/>
                </a:ext>
              </a:extLst>
            </p:cNvPr>
            <p:cNvSpPr/>
            <p:nvPr/>
          </p:nvSpPr>
          <p:spPr>
            <a:xfrm>
              <a:off x="8793337" y="3160209"/>
              <a:ext cx="744799" cy="504435"/>
            </a:xfrm>
            <a:prstGeom prst="cloudCallout">
              <a:avLst>
                <a:gd name="adj1" fmla="val 32955"/>
                <a:gd name="adj2" fmla="val 84799"/>
              </a:avLst>
            </a:prstGeom>
            <a:solidFill>
              <a:srgbClr val="FAFAFA">
                <a:alpha val="50196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 rtl="1">
                <a:defRPr/>
              </a:pPr>
              <a:endParaRPr lang="en-US" sz="1600" kern="0" dirty="0">
                <a:solidFill>
                  <a:srgbClr val="002060"/>
                </a:solidFill>
                <a:latin typeface="Calibri" panose="020F0502020204030204"/>
              </a:endParaRPr>
            </a:p>
          </p:txBody>
        </p:sp>
        <p:pic>
          <p:nvPicPr>
            <p:cNvPr id="35" name="Picture 4" descr="Image result for database">
              <a:extLst>
                <a:ext uri="{FF2B5EF4-FFF2-40B4-BE49-F238E27FC236}">
                  <a16:creationId xmlns:a16="http://schemas.microsoft.com/office/drawing/2014/main" id="{3071B831-15D6-D8F1-3C4A-BB0F8D1342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1210" y1="17630" x2="64553" y2="17630"/>
                          <a14:foregroundMark x1="46974" y1="14740" x2="30259" y2="18208"/>
                          <a14:foregroundMark x1="64553" y1="79191" x2="48415" y2="829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6100" y="1572971"/>
              <a:ext cx="479218" cy="47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Image result for database">
              <a:extLst>
                <a:ext uri="{FF2B5EF4-FFF2-40B4-BE49-F238E27FC236}">
                  <a16:creationId xmlns:a16="http://schemas.microsoft.com/office/drawing/2014/main" id="{8DB1D26B-B7A5-8A9D-FEC7-E1DF844A57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1210" y1="17630" x2="64553" y2="17630"/>
                          <a14:foregroundMark x1="46974" y1="14740" x2="30259" y2="18208"/>
                          <a14:foregroundMark x1="64553" y1="79191" x2="48415" y2="829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1794" y="1409971"/>
              <a:ext cx="479218" cy="47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Image result for database">
              <a:extLst>
                <a:ext uri="{FF2B5EF4-FFF2-40B4-BE49-F238E27FC236}">
                  <a16:creationId xmlns:a16="http://schemas.microsoft.com/office/drawing/2014/main" id="{F5B2B7C7-4B88-25D4-0793-949AA62136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1210" y1="17630" x2="64553" y2="17630"/>
                          <a14:foregroundMark x1="46974" y1="14740" x2="30259" y2="18208"/>
                          <a14:foregroundMark x1="64553" y1="79191" x2="48415" y2="829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5209" y="1810569"/>
              <a:ext cx="479218" cy="47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Image result for database">
              <a:extLst>
                <a:ext uri="{FF2B5EF4-FFF2-40B4-BE49-F238E27FC236}">
                  <a16:creationId xmlns:a16="http://schemas.microsoft.com/office/drawing/2014/main" id="{8DDD68A5-198C-F2D0-2DD2-74E50AB3B0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1210" y1="17630" x2="64553" y2="17630"/>
                          <a14:foregroundMark x1="46974" y1="14740" x2="30259" y2="18208"/>
                          <a14:foregroundMark x1="64553" y1="79191" x2="48415" y2="829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8991" y="3050030"/>
              <a:ext cx="479218" cy="47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Image result for database">
              <a:extLst>
                <a:ext uri="{FF2B5EF4-FFF2-40B4-BE49-F238E27FC236}">
                  <a16:creationId xmlns:a16="http://schemas.microsoft.com/office/drawing/2014/main" id="{1B15C6C3-46EE-96F5-7E42-92F73F4295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1210" y1="17630" x2="64553" y2="17630"/>
                          <a14:foregroundMark x1="46974" y1="14740" x2="30259" y2="18208"/>
                          <a14:foregroundMark x1="64553" y1="79191" x2="48415" y2="829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9372" y="2549157"/>
              <a:ext cx="479218" cy="47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Image result for database">
              <a:extLst>
                <a:ext uri="{FF2B5EF4-FFF2-40B4-BE49-F238E27FC236}">
                  <a16:creationId xmlns:a16="http://schemas.microsoft.com/office/drawing/2014/main" id="{835973D1-7A9E-4A76-43CF-98DFB2F4F8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1210" y1="17630" x2="64553" y2="17630"/>
                          <a14:foregroundMark x1="46974" y1="14740" x2="30259" y2="18208"/>
                          <a14:foregroundMark x1="64553" y1="79191" x2="48415" y2="829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2264" y="2117510"/>
              <a:ext cx="479218" cy="47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Image result for database">
              <a:extLst>
                <a:ext uri="{FF2B5EF4-FFF2-40B4-BE49-F238E27FC236}">
                  <a16:creationId xmlns:a16="http://schemas.microsoft.com/office/drawing/2014/main" id="{4CCC18A0-1B74-8E4F-84BD-AC2857A3DA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1210" y1="17630" x2="64553" y2="17630"/>
                          <a14:foregroundMark x1="46974" y1="14740" x2="30259" y2="18208"/>
                          <a14:foregroundMark x1="64553" y1="79191" x2="48415" y2="829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3962" y="3177052"/>
              <a:ext cx="479218" cy="47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Image result for database">
              <a:extLst>
                <a:ext uri="{FF2B5EF4-FFF2-40B4-BE49-F238E27FC236}">
                  <a16:creationId xmlns:a16="http://schemas.microsoft.com/office/drawing/2014/main" id="{3FFCD36F-59ED-CB5D-ED48-363438CB2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1210" y1="17630" x2="64553" y2="17630"/>
                          <a14:foregroundMark x1="46974" y1="14740" x2="30259" y2="18208"/>
                          <a14:foregroundMark x1="64553" y1="79191" x2="48415" y2="829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7603" y="3530051"/>
              <a:ext cx="479218" cy="47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0654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ABA11-CA58-A9C3-13CA-DEA2DA00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types of blockchain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DFD7-5CC0-4340-2BF4-8D42E3F75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Private (Permissioned):</a:t>
            </a:r>
          </a:p>
          <a:p>
            <a:pPr lvl="1"/>
            <a:r>
              <a:rPr lang="en-GB" dirty="0"/>
              <a:t>Known participants</a:t>
            </a:r>
          </a:p>
          <a:p>
            <a:pPr lvl="1"/>
            <a:r>
              <a:rPr lang="en-GB" dirty="0"/>
              <a:t>“Classic” well studied setting</a:t>
            </a:r>
          </a:p>
          <a:p>
            <a:r>
              <a:rPr lang="en-GB" dirty="0"/>
              <a:t>Public (Permissionless):</a:t>
            </a:r>
          </a:p>
          <a:p>
            <a:pPr lvl="1"/>
            <a:r>
              <a:rPr lang="en-GB" dirty="0"/>
              <a:t>Open, anonymous</a:t>
            </a:r>
          </a:p>
          <a:p>
            <a:pPr lvl="1"/>
            <a:r>
              <a:rPr lang="en-GB" dirty="0"/>
              <a:t>Cryptocurrencies</a:t>
            </a:r>
          </a:p>
        </p:txBody>
      </p:sp>
    </p:spTree>
    <p:extLst>
      <p:ext uri="{BB962C8B-B14F-4D97-AF65-F5344CB8AC3E}">
        <p14:creationId xmlns:p14="http://schemas.microsoft.com/office/powerpoint/2010/main" val="3338966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87B-B556-E102-FF67-CE69445B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Conventional Banking system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EB37BD-0D16-D049-5F82-D94944C02045}"/>
              </a:ext>
            </a:extLst>
          </p:cNvPr>
          <p:cNvGrpSpPr/>
          <p:nvPr/>
        </p:nvGrpSpPr>
        <p:grpSpPr>
          <a:xfrm>
            <a:off x="5486744" y="4171171"/>
            <a:ext cx="1347709" cy="1347709"/>
            <a:chOff x="1749752" y="4253021"/>
            <a:chExt cx="1347709" cy="1347709"/>
          </a:xfrm>
        </p:grpSpPr>
        <p:pic>
          <p:nvPicPr>
            <p:cNvPr id="65" name="Picture 2">
              <a:extLst>
                <a:ext uri="{FF2B5EF4-FFF2-40B4-BE49-F238E27FC236}">
                  <a16:creationId xmlns:a16="http://schemas.microsoft.com/office/drawing/2014/main" id="{9717ECF1-CB5F-EC3D-8516-2F86D259CF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9752" y="4253021"/>
              <a:ext cx="1347709" cy="1347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6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8BF0C750-F86A-3B40-B6AF-4D395DA74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800" y="4458958"/>
              <a:ext cx="681612" cy="511209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E5B3158-67E9-855E-78BE-91A97CAFEAF6}"/>
              </a:ext>
            </a:extLst>
          </p:cNvPr>
          <p:cNvGrpSpPr/>
          <p:nvPr/>
        </p:nvGrpSpPr>
        <p:grpSpPr>
          <a:xfrm>
            <a:off x="8182162" y="4171172"/>
            <a:ext cx="1347709" cy="1347709"/>
            <a:chOff x="8829689" y="3978985"/>
            <a:chExt cx="1347709" cy="1347709"/>
          </a:xfrm>
        </p:grpSpPr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7F7011D1-1A45-F6D1-E070-79480BCA43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9689" y="3978985"/>
              <a:ext cx="1347709" cy="1347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FE58C994-5C65-FBCE-CF58-B7A7FD7328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68" b="30602"/>
            <a:stretch/>
          </p:blipFill>
          <p:spPr>
            <a:xfrm>
              <a:off x="8942289" y="4260279"/>
              <a:ext cx="1122506" cy="244124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B70B26D-071F-5B6C-F30F-D86EF6206919}"/>
              </a:ext>
            </a:extLst>
          </p:cNvPr>
          <p:cNvGrpSpPr/>
          <p:nvPr/>
        </p:nvGrpSpPr>
        <p:grpSpPr>
          <a:xfrm>
            <a:off x="2512351" y="4377108"/>
            <a:ext cx="1347709" cy="1347709"/>
            <a:chOff x="9558163" y="1774075"/>
            <a:chExt cx="1347709" cy="1347709"/>
          </a:xfrm>
        </p:grpSpPr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EFBDA7BC-A4A9-E63C-9BFD-011DF6D16D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8163" y="1774075"/>
              <a:ext cx="1347709" cy="1347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47B7C875-7F6F-6C88-ED53-288723C15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74817" y="2037154"/>
              <a:ext cx="914400" cy="381000"/>
            </a:xfrm>
            <a:prstGeom prst="rect">
              <a:avLst/>
            </a:prstGeom>
          </p:spPr>
        </p:pic>
      </p:grp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4C912559-AE30-020E-C87E-FADFF9D71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333697"/>
              </p:ext>
            </p:extLst>
          </p:nvPr>
        </p:nvGraphicFramePr>
        <p:xfrm>
          <a:off x="8294762" y="5429335"/>
          <a:ext cx="11893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9355">
                  <a:extLst>
                    <a:ext uri="{9D8B030D-6E8A-4147-A177-3AD203B41FA5}">
                      <a16:colId xmlns:a16="http://schemas.microsoft.com/office/drawing/2014/main" val="2074165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Alice: $500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94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Bob: $900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98555"/>
                  </a:ext>
                </a:extLst>
              </a:tr>
            </a:tbl>
          </a:graphicData>
        </a:graphic>
      </p:graphicFrame>
      <p:cxnSp>
        <p:nvCxnSpPr>
          <p:cNvPr id="74" name="Connector: Curved 45">
            <a:extLst>
              <a:ext uri="{FF2B5EF4-FFF2-40B4-BE49-F238E27FC236}">
                <a16:creationId xmlns:a16="http://schemas.microsoft.com/office/drawing/2014/main" id="{D94F7D1A-36CB-21B7-FD74-F0E677A63923}"/>
              </a:ext>
            </a:extLst>
          </p:cNvPr>
          <p:cNvCxnSpPr>
            <a:cxnSpLocks/>
          </p:cNvCxnSpPr>
          <p:nvPr/>
        </p:nvCxnSpPr>
        <p:spPr>
          <a:xfrm rot="10800000">
            <a:off x="8282062" y="5682032"/>
            <a:ext cx="12700" cy="236285"/>
          </a:xfrm>
          <a:prstGeom prst="curvedConnector3">
            <a:avLst>
              <a:gd name="adj1" fmla="val 3800000"/>
            </a:avLst>
          </a:prstGeom>
          <a:ln w="28575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0087B387-BD83-19A7-3074-EBC241DD4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587474"/>
              </p:ext>
            </p:extLst>
          </p:nvPr>
        </p:nvGraphicFramePr>
        <p:xfrm>
          <a:off x="5397205" y="5353977"/>
          <a:ext cx="15267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6786">
                  <a:extLst>
                    <a:ext uri="{9D8B030D-6E8A-4147-A177-3AD203B41FA5}">
                      <a16:colId xmlns:a16="http://schemas.microsoft.com/office/drawing/2014/main" val="2074165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Charlie</a:t>
                      </a:r>
                      <a:r>
                        <a:rPr lang="en-GB" sz="1600" dirty="0"/>
                        <a:t>: $800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948221"/>
                  </a:ext>
                </a:extLst>
              </a:tr>
            </a:tbl>
          </a:graphicData>
        </a:graphic>
      </p:graphicFrame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2C20B7A-A04E-F034-C9BB-10374593B2F5}"/>
              </a:ext>
            </a:extLst>
          </p:cNvPr>
          <p:cNvCxnSpPr>
            <a:endCxn id="75" idx="3"/>
          </p:cNvCxnSpPr>
          <p:nvPr/>
        </p:nvCxnSpPr>
        <p:spPr>
          <a:xfrm flipH="1">
            <a:off x="6923991" y="5518880"/>
            <a:ext cx="1370771" cy="2051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74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54B9B-9A25-A54D-8164-7C3B4E20C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CB5B-DEE4-5DFE-59DB-43086FC4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Conventional Banking system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C4674B1-07C4-1815-97B3-A1DC25788414}"/>
              </a:ext>
            </a:extLst>
          </p:cNvPr>
          <p:cNvGrpSpPr/>
          <p:nvPr/>
        </p:nvGrpSpPr>
        <p:grpSpPr>
          <a:xfrm>
            <a:off x="5486744" y="4171171"/>
            <a:ext cx="1347709" cy="1347709"/>
            <a:chOff x="1749752" y="4253021"/>
            <a:chExt cx="1347709" cy="1347709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99B3A58B-5F3F-8398-FE0F-F89767A381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9752" y="4253021"/>
              <a:ext cx="1347709" cy="1347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DBE47F4-EE2B-54D8-3102-F622A1F90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800" y="4458958"/>
              <a:ext cx="681612" cy="511209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B76FAE5-4237-E647-F880-7F3EA6696585}"/>
              </a:ext>
            </a:extLst>
          </p:cNvPr>
          <p:cNvGrpSpPr/>
          <p:nvPr/>
        </p:nvGrpSpPr>
        <p:grpSpPr>
          <a:xfrm>
            <a:off x="8182162" y="4171172"/>
            <a:ext cx="1347709" cy="1347709"/>
            <a:chOff x="8829689" y="3978985"/>
            <a:chExt cx="1347709" cy="1347709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A8220534-5391-DEBD-A9C8-3A1F23EE4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9689" y="3978985"/>
              <a:ext cx="1347709" cy="1347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CECE6C2-6CA6-4CF1-CFCD-DB0FEB187F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68" b="30602"/>
            <a:stretch/>
          </p:blipFill>
          <p:spPr>
            <a:xfrm>
              <a:off x="8942289" y="4260279"/>
              <a:ext cx="1122506" cy="244124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C7D660B-E28F-9B9A-8359-7F51763F5F9D}"/>
              </a:ext>
            </a:extLst>
          </p:cNvPr>
          <p:cNvGrpSpPr/>
          <p:nvPr/>
        </p:nvGrpSpPr>
        <p:grpSpPr>
          <a:xfrm>
            <a:off x="2512351" y="4377108"/>
            <a:ext cx="1347709" cy="1347709"/>
            <a:chOff x="9558163" y="1774075"/>
            <a:chExt cx="1347709" cy="1347709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C24931B9-FA50-D684-6361-5ADC6E9318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8163" y="1774075"/>
              <a:ext cx="1347709" cy="1347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DA1752B-E803-5080-FE3C-21EBF63F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74817" y="2037154"/>
              <a:ext cx="914400" cy="381000"/>
            </a:xfrm>
            <a:prstGeom prst="rect">
              <a:avLst/>
            </a:prstGeom>
          </p:spPr>
        </p:pic>
      </p:grp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04CC9044-5942-9743-36A5-0B2A12FD4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870499"/>
              </p:ext>
            </p:extLst>
          </p:nvPr>
        </p:nvGraphicFramePr>
        <p:xfrm>
          <a:off x="8294762" y="5429335"/>
          <a:ext cx="11893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9355">
                  <a:extLst>
                    <a:ext uri="{9D8B030D-6E8A-4147-A177-3AD203B41FA5}">
                      <a16:colId xmlns:a16="http://schemas.microsoft.com/office/drawing/2014/main" val="2074165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Alice: $500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94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Bob: $900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98555"/>
                  </a:ext>
                </a:extLst>
              </a:tr>
            </a:tbl>
          </a:graphicData>
        </a:graphic>
      </p:graphicFrame>
      <p:cxnSp>
        <p:nvCxnSpPr>
          <p:cNvPr id="59" name="Connector: Curved 45">
            <a:extLst>
              <a:ext uri="{FF2B5EF4-FFF2-40B4-BE49-F238E27FC236}">
                <a16:creationId xmlns:a16="http://schemas.microsoft.com/office/drawing/2014/main" id="{1EAB6C30-8C7B-0FF7-D500-46F99F22F8C8}"/>
              </a:ext>
            </a:extLst>
          </p:cNvPr>
          <p:cNvCxnSpPr>
            <a:cxnSpLocks/>
          </p:cNvCxnSpPr>
          <p:nvPr/>
        </p:nvCxnSpPr>
        <p:spPr>
          <a:xfrm rot="10800000">
            <a:off x="8282062" y="5682032"/>
            <a:ext cx="12700" cy="236285"/>
          </a:xfrm>
          <a:prstGeom prst="curvedConnector3">
            <a:avLst>
              <a:gd name="adj1" fmla="val 3800000"/>
            </a:avLst>
          </a:prstGeom>
          <a:ln w="28575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28459842-006C-C452-D8CD-9CEF7B166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81974"/>
              </p:ext>
            </p:extLst>
          </p:nvPr>
        </p:nvGraphicFramePr>
        <p:xfrm>
          <a:off x="5397205" y="5353977"/>
          <a:ext cx="15267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6786">
                  <a:extLst>
                    <a:ext uri="{9D8B030D-6E8A-4147-A177-3AD203B41FA5}">
                      <a16:colId xmlns:a16="http://schemas.microsoft.com/office/drawing/2014/main" val="2074165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Charlie</a:t>
                      </a:r>
                      <a:r>
                        <a:rPr lang="en-GB" sz="1600" dirty="0"/>
                        <a:t>: $800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948221"/>
                  </a:ext>
                </a:extLst>
              </a:tr>
            </a:tbl>
          </a:graphicData>
        </a:graphic>
      </p:graphicFrame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9D17006-EDEE-0A8D-47D6-357B21146CEC}"/>
              </a:ext>
            </a:extLst>
          </p:cNvPr>
          <p:cNvCxnSpPr>
            <a:endCxn id="61" idx="3"/>
          </p:cNvCxnSpPr>
          <p:nvPr/>
        </p:nvCxnSpPr>
        <p:spPr>
          <a:xfrm flipH="1">
            <a:off x="6923991" y="5518880"/>
            <a:ext cx="1370771" cy="2051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FCF15C5-A854-16F5-76AD-249E609D74E3}"/>
              </a:ext>
            </a:extLst>
          </p:cNvPr>
          <p:cNvSpPr txBox="1"/>
          <p:nvPr/>
        </p:nvSpPr>
        <p:spPr>
          <a:xfrm>
            <a:off x="838200" y="1506022"/>
            <a:ext cx="187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Central Bank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EC7DC72E-F266-27F2-AC86-D4E68B3C4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486744" y="1678183"/>
            <a:ext cx="1397587" cy="1179930"/>
          </a:xfr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7AAF60-461F-76A9-5A74-8F0596D7C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648633"/>
              </p:ext>
            </p:extLst>
          </p:nvPr>
        </p:nvGraphicFramePr>
        <p:xfrm>
          <a:off x="5422144" y="2926851"/>
          <a:ext cx="1526786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6786">
                  <a:extLst>
                    <a:ext uri="{9D8B030D-6E8A-4147-A177-3AD203B41FA5}">
                      <a16:colId xmlns:a16="http://schemas.microsoft.com/office/drawing/2014/main" val="2074165114"/>
                    </a:ext>
                  </a:extLst>
                </a:gridCol>
              </a:tblGrid>
              <a:tr h="180333">
                <a:tc>
                  <a:txBody>
                    <a:bodyPr/>
                    <a:lstStyle/>
                    <a:p>
                      <a:r>
                        <a:rPr lang="en-GB" sz="1200" dirty="0" err="1"/>
                        <a:t>Poalim</a:t>
                      </a:r>
                      <a:r>
                        <a:rPr lang="en-GB" sz="1200" dirty="0"/>
                        <a:t>: $2Bn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948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200" dirty="0"/>
                        <a:t>Leumi: $1.5Bn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98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200" dirty="0"/>
                        <a:t>MT: $0.9Bn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00657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2D7255-828C-CAED-D8F5-E666FFEFEF57}"/>
              </a:ext>
            </a:extLst>
          </p:cNvPr>
          <p:cNvCxnSpPr>
            <a:stCxn id="44" idx="0"/>
            <a:endCxn id="4" idx="1"/>
          </p:cNvCxnSpPr>
          <p:nvPr/>
        </p:nvCxnSpPr>
        <p:spPr>
          <a:xfrm flipV="1">
            <a:off x="3186206" y="2268148"/>
            <a:ext cx="2300538" cy="210896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9A8F88-1951-8988-AF00-72F78296ADA4}"/>
              </a:ext>
            </a:extLst>
          </p:cNvPr>
          <p:cNvCxnSpPr>
            <a:stCxn id="16" idx="0"/>
            <a:endCxn id="4" idx="3"/>
          </p:cNvCxnSpPr>
          <p:nvPr/>
        </p:nvCxnSpPr>
        <p:spPr>
          <a:xfrm flipH="1" flipV="1">
            <a:off x="6884331" y="2268148"/>
            <a:ext cx="1971686" cy="19030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656C52-27B9-4139-B21E-8C625EF85B87}"/>
              </a:ext>
            </a:extLst>
          </p:cNvPr>
          <p:cNvCxnSpPr>
            <a:stCxn id="14" idx="0"/>
            <a:endCxn id="5" idx="2"/>
          </p:cNvCxnSpPr>
          <p:nvPr/>
        </p:nvCxnSpPr>
        <p:spPr>
          <a:xfrm flipV="1">
            <a:off x="6160599" y="3749811"/>
            <a:ext cx="24938" cy="42136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45">
            <a:extLst>
              <a:ext uri="{FF2B5EF4-FFF2-40B4-BE49-F238E27FC236}">
                <a16:creationId xmlns:a16="http://schemas.microsoft.com/office/drawing/2014/main" id="{C506AD41-E9EE-0261-1C7F-4BADF36D4E8D}"/>
              </a:ext>
            </a:extLst>
          </p:cNvPr>
          <p:cNvCxnSpPr>
            <a:cxnSpLocks/>
          </p:cNvCxnSpPr>
          <p:nvPr/>
        </p:nvCxnSpPr>
        <p:spPr>
          <a:xfrm rot="10800000">
            <a:off x="5378155" y="3029633"/>
            <a:ext cx="12700" cy="236285"/>
          </a:xfrm>
          <a:prstGeom prst="curvedConnector3">
            <a:avLst>
              <a:gd name="adj1" fmla="val 3800000"/>
            </a:avLst>
          </a:prstGeom>
          <a:ln w="28575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97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188C8-0BCC-1346-B68D-4AE79392A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28D60-ADA1-3DBB-5A38-60848F92E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Conventional Banking system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894BE978-15B6-C2FC-EB28-731F70998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97206" y="1626130"/>
            <a:ext cx="1397587" cy="1179930"/>
          </a:xfr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7B8EAE7-F8D5-78BC-C66B-0D63A65F9D8D}"/>
              </a:ext>
            </a:extLst>
          </p:cNvPr>
          <p:cNvGrpSpPr/>
          <p:nvPr/>
        </p:nvGrpSpPr>
        <p:grpSpPr>
          <a:xfrm>
            <a:off x="3643024" y="2903988"/>
            <a:ext cx="1347709" cy="1347709"/>
            <a:chOff x="3588404" y="2464041"/>
            <a:chExt cx="1347709" cy="1347709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30A4EE60-22C8-911D-1C04-9647911C60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8404" y="2464041"/>
              <a:ext cx="1347709" cy="1347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9ACDAEBD-E4B9-5229-6821-5D26483C8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3944039" y="2767589"/>
              <a:ext cx="636436" cy="413684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09D60A-F80F-5F2F-B345-0F3809A95EBA}"/>
              </a:ext>
            </a:extLst>
          </p:cNvPr>
          <p:cNvGrpSpPr/>
          <p:nvPr/>
        </p:nvGrpSpPr>
        <p:grpSpPr>
          <a:xfrm>
            <a:off x="5397206" y="3903259"/>
            <a:ext cx="1347709" cy="1347709"/>
            <a:chOff x="5342586" y="3463312"/>
            <a:chExt cx="1347709" cy="1347709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802F237-DCEF-CB00-D336-7ECCA3B792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2586" y="3463312"/>
              <a:ext cx="1347709" cy="1347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CC985D1-9BE2-7EE0-0DEC-57BC249E2E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137" t="13463" r="7022" b="11001"/>
            <a:stretch/>
          </p:blipFill>
          <p:spPr>
            <a:xfrm>
              <a:off x="5597612" y="3758518"/>
              <a:ext cx="882576" cy="40243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19D99F5-C1EC-1679-2C07-FD4A102EEC42}"/>
              </a:ext>
            </a:extLst>
          </p:cNvPr>
          <p:cNvGrpSpPr/>
          <p:nvPr/>
        </p:nvGrpSpPr>
        <p:grpSpPr>
          <a:xfrm>
            <a:off x="7431914" y="2903988"/>
            <a:ext cx="1347709" cy="1347709"/>
            <a:chOff x="7377294" y="2464041"/>
            <a:chExt cx="1347709" cy="1347709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85BF9FDC-20D4-D855-49C0-098500A52D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7294" y="2464041"/>
              <a:ext cx="1347709" cy="1347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057411AF-A234-8D4B-6ADA-966351D7E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rcRect t="15340" b="16165"/>
            <a:stretch/>
          </p:blipFill>
          <p:spPr>
            <a:xfrm>
              <a:off x="7684877" y="2723555"/>
              <a:ext cx="732543" cy="50175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6BFA14-33C0-D77F-37EF-29B114A10322}"/>
              </a:ext>
            </a:extLst>
          </p:cNvPr>
          <p:cNvGrpSpPr/>
          <p:nvPr/>
        </p:nvGrpSpPr>
        <p:grpSpPr>
          <a:xfrm>
            <a:off x="1804372" y="4692968"/>
            <a:ext cx="1347709" cy="1347709"/>
            <a:chOff x="1749752" y="4253021"/>
            <a:chExt cx="1347709" cy="1347709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A3CA7D3-34EC-5C0A-4E2D-D870245024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9752" y="4253021"/>
              <a:ext cx="1347709" cy="1347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BEDA63B3-7894-7100-511B-5E2AF3423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800" y="4458958"/>
              <a:ext cx="681612" cy="511209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EC9B4A6-4CD6-B780-0B77-1F8A2904A9AE}"/>
              </a:ext>
            </a:extLst>
          </p:cNvPr>
          <p:cNvGrpSpPr/>
          <p:nvPr/>
        </p:nvGrpSpPr>
        <p:grpSpPr>
          <a:xfrm>
            <a:off x="8884309" y="4418932"/>
            <a:ext cx="1347709" cy="1347709"/>
            <a:chOff x="8829689" y="3978985"/>
            <a:chExt cx="1347709" cy="1347709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09DB2CBA-B9D6-3AFD-7B50-D9C830E91D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9689" y="3978985"/>
              <a:ext cx="1347709" cy="1347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AFFDB7E-BE3B-2041-7F7E-82A9AB60E7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68" b="30602"/>
            <a:stretch/>
          </p:blipFill>
          <p:spPr>
            <a:xfrm>
              <a:off x="8942289" y="4260279"/>
              <a:ext cx="1122506" cy="244124"/>
            </a:xfrm>
            <a:prstGeom prst="rect">
              <a:avLst/>
            </a:prstGeom>
          </p:spPr>
        </p:pic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32E4A80-2E62-101B-415F-480F774AD68A}"/>
              </a:ext>
            </a:extLst>
          </p:cNvPr>
          <p:cNvCxnSpPr>
            <a:cxnSpLocks/>
            <a:stCxn id="14" idx="0"/>
            <a:endCxn id="8" idx="1"/>
          </p:cNvCxnSpPr>
          <p:nvPr/>
        </p:nvCxnSpPr>
        <p:spPr>
          <a:xfrm flipV="1">
            <a:off x="2478227" y="3577843"/>
            <a:ext cx="1164797" cy="11151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0FE515-8278-6657-DB2E-A8DF75F9697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990733" y="2216095"/>
            <a:ext cx="406473" cy="13617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B0C80A-DE08-A550-EA8C-30233AE20CD6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6071061" y="2806060"/>
            <a:ext cx="24939" cy="109719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2652CE-5A63-EBCD-13E8-9AB83F600AC2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 flipV="1">
            <a:off x="6794793" y="2216095"/>
            <a:ext cx="637121" cy="13617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48BFC68-A9CA-6C77-4FCA-19065436AA1C}"/>
              </a:ext>
            </a:extLst>
          </p:cNvPr>
          <p:cNvCxnSpPr>
            <a:cxnSpLocks/>
            <a:stCxn id="16" idx="0"/>
            <a:endCxn id="12" idx="3"/>
          </p:cNvCxnSpPr>
          <p:nvPr/>
        </p:nvCxnSpPr>
        <p:spPr>
          <a:xfrm flipH="1" flipV="1">
            <a:off x="8779623" y="3577843"/>
            <a:ext cx="778541" cy="84108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4233EA2-22E9-1620-0C9A-1B73929F77FF}"/>
              </a:ext>
            </a:extLst>
          </p:cNvPr>
          <p:cNvSpPr txBox="1"/>
          <p:nvPr/>
        </p:nvSpPr>
        <p:spPr>
          <a:xfrm>
            <a:off x="9125027" y="3765049"/>
            <a:ext cx="253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dirty="0"/>
              <a:t>Corresponding account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297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F3CE-3081-AE3A-EC51-07D50DD2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decentralized to centralized</a:t>
            </a:r>
          </a:p>
        </p:txBody>
      </p:sp>
      <p:grpSp>
        <p:nvGrpSpPr>
          <p:cNvPr id="45" name="קבוצה 287">
            <a:extLst>
              <a:ext uri="{FF2B5EF4-FFF2-40B4-BE49-F238E27FC236}">
                <a16:creationId xmlns:a16="http://schemas.microsoft.com/office/drawing/2014/main" id="{98A2FA15-4227-B386-79BE-D7D017F85C59}"/>
              </a:ext>
            </a:extLst>
          </p:cNvPr>
          <p:cNvGrpSpPr/>
          <p:nvPr/>
        </p:nvGrpSpPr>
        <p:grpSpPr>
          <a:xfrm>
            <a:off x="7350857" y="1552500"/>
            <a:ext cx="3710918" cy="2575314"/>
            <a:chOff x="4965538" y="-433074"/>
            <a:chExt cx="3710918" cy="2575314"/>
          </a:xfrm>
        </p:grpSpPr>
        <p:grpSp>
          <p:nvGrpSpPr>
            <p:cNvPr id="46" name="קבוצה 235">
              <a:extLst>
                <a:ext uri="{FF2B5EF4-FFF2-40B4-BE49-F238E27FC236}">
                  <a16:creationId xmlns:a16="http://schemas.microsoft.com/office/drawing/2014/main" id="{EB149805-133B-B48E-A800-A35DA3D9ECE3}"/>
                </a:ext>
              </a:extLst>
            </p:cNvPr>
            <p:cNvGrpSpPr/>
            <p:nvPr/>
          </p:nvGrpSpPr>
          <p:grpSpPr>
            <a:xfrm>
              <a:off x="4965538" y="-299460"/>
              <a:ext cx="3710918" cy="2441700"/>
              <a:chOff x="4965538" y="-299460"/>
              <a:chExt cx="3710918" cy="2441700"/>
            </a:xfrm>
          </p:grpSpPr>
          <p:sp>
            <p:nvSpPr>
              <p:cNvPr id="48" name="מלבן מעוגל 305">
                <a:extLst>
                  <a:ext uri="{FF2B5EF4-FFF2-40B4-BE49-F238E27FC236}">
                    <a16:creationId xmlns:a16="http://schemas.microsoft.com/office/drawing/2014/main" id="{C24A08E5-08D2-7F6A-4D2F-8C180EEA9862}"/>
                  </a:ext>
                </a:extLst>
              </p:cNvPr>
              <p:cNvSpPr/>
              <p:nvPr/>
            </p:nvSpPr>
            <p:spPr>
              <a:xfrm>
                <a:off x="4965538" y="-299460"/>
                <a:ext cx="3710918" cy="2441700"/>
              </a:xfrm>
              <a:prstGeom prst="roundRect">
                <a:avLst/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rtl="1">
                  <a:defRPr/>
                </a:pPr>
                <a:endParaRPr 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49" name="Picture 2" descr="C:\Users\avivz\AppData\Local\Microsoft\Windows\Temporary Internet Files\Content.IE5\9AJC37YW\MC900440380[1].png">
                <a:extLst>
                  <a:ext uri="{FF2B5EF4-FFF2-40B4-BE49-F238E27FC236}">
                    <a16:creationId xmlns:a16="http://schemas.microsoft.com/office/drawing/2014/main" id="{2FB8C27E-3B63-D492-081C-ACDBC33836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7186" y="-31210"/>
                <a:ext cx="1347709" cy="1347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0" name="Group 12">
                <a:extLst>
                  <a:ext uri="{FF2B5EF4-FFF2-40B4-BE49-F238E27FC236}">
                    <a16:creationId xmlns:a16="http://schemas.microsoft.com/office/drawing/2014/main" id="{2C772778-39F1-78B2-AACD-B7D2A4F7FF7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304215" y="1044913"/>
                <a:ext cx="325693" cy="797537"/>
                <a:chOff x="6034966" y="1524000"/>
                <a:chExt cx="1493668" cy="3657600"/>
              </a:xfrm>
              <a:solidFill>
                <a:srgbClr val="0070C0"/>
              </a:solidFill>
            </p:grpSpPr>
            <p:sp>
              <p:nvSpPr>
                <p:cNvPr id="59" name="Rounded Rectangle 13">
                  <a:extLst>
                    <a:ext uri="{FF2B5EF4-FFF2-40B4-BE49-F238E27FC236}">
                      <a16:creationId xmlns:a16="http://schemas.microsoft.com/office/drawing/2014/main" id="{3070AF39-8D88-33A9-E796-B6F575452DE7}"/>
                    </a:ext>
                  </a:extLst>
                </p:cNvPr>
                <p:cNvSpPr/>
                <p:nvPr/>
              </p:nvSpPr>
              <p:spPr>
                <a:xfrm rot="20672461" flipV="1">
                  <a:off x="7185734" y="2265013"/>
                  <a:ext cx="342900" cy="1329065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0" name="Rounded Rectangle 14">
                  <a:extLst>
                    <a:ext uri="{FF2B5EF4-FFF2-40B4-BE49-F238E27FC236}">
                      <a16:creationId xmlns:a16="http://schemas.microsoft.com/office/drawing/2014/main" id="{A121ACB0-6F49-0A47-FE20-6EB5200806A2}"/>
                    </a:ext>
                  </a:extLst>
                </p:cNvPr>
                <p:cNvSpPr/>
                <p:nvPr/>
              </p:nvSpPr>
              <p:spPr>
                <a:xfrm rot="1032992">
                  <a:off x="6034966" y="2265012"/>
                  <a:ext cx="342900" cy="1329065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1" name="Rounded Rectangle 15">
                  <a:extLst>
                    <a:ext uri="{FF2B5EF4-FFF2-40B4-BE49-F238E27FC236}">
                      <a16:creationId xmlns:a16="http://schemas.microsoft.com/office/drawing/2014/main" id="{9ED349D1-8726-3092-08B9-067912B93D48}"/>
                    </a:ext>
                  </a:extLst>
                </p:cNvPr>
                <p:cNvSpPr/>
                <p:nvPr/>
              </p:nvSpPr>
              <p:spPr>
                <a:xfrm>
                  <a:off x="6400800" y="2209800"/>
                  <a:ext cx="762000" cy="1600200"/>
                </a:xfrm>
                <a:prstGeom prst="roundRect">
                  <a:avLst>
                    <a:gd name="adj" fmla="val 39714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2" name="Rounded Rectangle 16">
                  <a:extLst>
                    <a:ext uri="{FF2B5EF4-FFF2-40B4-BE49-F238E27FC236}">
                      <a16:creationId xmlns:a16="http://schemas.microsoft.com/office/drawing/2014/main" id="{E0A37D35-4A4B-BA26-0EE1-CF148A909364}"/>
                    </a:ext>
                  </a:extLst>
                </p:cNvPr>
                <p:cNvSpPr/>
                <p:nvPr/>
              </p:nvSpPr>
              <p:spPr>
                <a:xfrm>
                  <a:off x="6400800" y="3733800"/>
                  <a:ext cx="342900" cy="1447800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3" name="Rounded Rectangle 17">
                  <a:extLst>
                    <a:ext uri="{FF2B5EF4-FFF2-40B4-BE49-F238E27FC236}">
                      <a16:creationId xmlns:a16="http://schemas.microsoft.com/office/drawing/2014/main" id="{477BDDAA-69AE-76B7-B058-E776244F3309}"/>
                    </a:ext>
                  </a:extLst>
                </p:cNvPr>
                <p:cNvSpPr/>
                <p:nvPr/>
              </p:nvSpPr>
              <p:spPr>
                <a:xfrm>
                  <a:off x="6781800" y="3733800"/>
                  <a:ext cx="381000" cy="1447800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4" name="Rounded Rectangle 18">
                  <a:extLst>
                    <a:ext uri="{FF2B5EF4-FFF2-40B4-BE49-F238E27FC236}">
                      <a16:creationId xmlns:a16="http://schemas.microsoft.com/office/drawing/2014/main" id="{7509AACC-CA01-CB03-CD29-95D1A3CC41B9}"/>
                    </a:ext>
                  </a:extLst>
                </p:cNvPr>
                <p:cNvSpPr/>
                <p:nvPr/>
              </p:nvSpPr>
              <p:spPr>
                <a:xfrm>
                  <a:off x="6434494" y="1524000"/>
                  <a:ext cx="652106" cy="685800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51" name="Group 19">
                <a:extLst>
                  <a:ext uri="{FF2B5EF4-FFF2-40B4-BE49-F238E27FC236}">
                    <a16:creationId xmlns:a16="http://schemas.microsoft.com/office/drawing/2014/main" id="{303D33B2-EAE6-0FBE-7AA6-0C557527CCD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012459" y="1044913"/>
                <a:ext cx="325693" cy="797537"/>
                <a:chOff x="6034966" y="1524000"/>
                <a:chExt cx="1493668" cy="3657600"/>
              </a:xfrm>
              <a:solidFill>
                <a:srgbClr val="FF0000"/>
              </a:solidFill>
            </p:grpSpPr>
            <p:sp>
              <p:nvSpPr>
                <p:cNvPr id="53" name="Rounded Rectangle 20">
                  <a:extLst>
                    <a:ext uri="{FF2B5EF4-FFF2-40B4-BE49-F238E27FC236}">
                      <a16:creationId xmlns:a16="http://schemas.microsoft.com/office/drawing/2014/main" id="{5DC34A4B-1D1C-7B07-B59E-FECA181950AE}"/>
                    </a:ext>
                  </a:extLst>
                </p:cNvPr>
                <p:cNvSpPr/>
                <p:nvPr/>
              </p:nvSpPr>
              <p:spPr>
                <a:xfrm rot="20672461" flipV="1">
                  <a:off x="7185734" y="2265013"/>
                  <a:ext cx="342900" cy="1329065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4" name="Rounded Rectangle 21">
                  <a:extLst>
                    <a:ext uri="{FF2B5EF4-FFF2-40B4-BE49-F238E27FC236}">
                      <a16:creationId xmlns:a16="http://schemas.microsoft.com/office/drawing/2014/main" id="{87B99447-741D-B54A-584E-E8C5A7F0DC9C}"/>
                    </a:ext>
                  </a:extLst>
                </p:cNvPr>
                <p:cNvSpPr/>
                <p:nvPr/>
              </p:nvSpPr>
              <p:spPr>
                <a:xfrm rot="1032992">
                  <a:off x="6034966" y="2265012"/>
                  <a:ext cx="342900" cy="1329065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5" name="Rounded Rectangle 22">
                  <a:extLst>
                    <a:ext uri="{FF2B5EF4-FFF2-40B4-BE49-F238E27FC236}">
                      <a16:creationId xmlns:a16="http://schemas.microsoft.com/office/drawing/2014/main" id="{38D6F902-20C5-0910-8D55-600AD6EB301D}"/>
                    </a:ext>
                  </a:extLst>
                </p:cNvPr>
                <p:cNvSpPr/>
                <p:nvPr/>
              </p:nvSpPr>
              <p:spPr>
                <a:xfrm>
                  <a:off x="6400800" y="2209800"/>
                  <a:ext cx="762000" cy="1600200"/>
                </a:xfrm>
                <a:prstGeom prst="roundRect">
                  <a:avLst>
                    <a:gd name="adj" fmla="val 39714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6" name="Rounded Rectangle 23">
                  <a:extLst>
                    <a:ext uri="{FF2B5EF4-FFF2-40B4-BE49-F238E27FC236}">
                      <a16:creationId xmlns:a16="http://schemas.microsoft.com/office/drawing/2014/main" id="{A1FB9678-2754-BA21-71B7-1F6BB1753692}"/>
                    </a:ext>
                  </a:extLst>
                </p:cNvPr>
                <p:cNvSpPr/>
                <p:nvPr/>
              </p:nvSpPr>
              <p:spPr>
                <a:xfrm>
                  <a:off x="6400800" y="3733800"/>
                  <a:ext cx="342900" cy="1447800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7" name="Rounded Rectangle 24">
                  <a:extLst>
                    <a:ext uri="{FF2B5EF4-FFF2-40B4-BE49-F238E27FC236}">
                      <a16:creationId xmlns:a16="http://schemas.microsoft.com/office/drawing/2014/main" id="{35616E6F-905D-E05B-FD3C-3737FC0B2480}"/>
                    </a:ext>
                  </a:extLst>
                </p:cNvPr>
                <p:cNvSpPr/>
                <p:nvPr/>
              </p:nvSpPr>
              <p:spPr>
                <a:xfrm>
                  <a:off x="6781800" y="3733800"/>
                  <a:ext cx="381000" cy="1447800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8" name="Rounded Rectangle 25">
                  <a:extLst>
                    <a:ext uri="{FF2B5EF4-FFF2-40B4-BE49-F238E27FC236}">
                      <a16:creationId xmlns:a16="http://schemas.microsoft.com/office/drawing/2014/main" id="{AD8D16D6-5BBC-0660-C60D-D85C7C72E901}"/>
                    </a:ext>
                  </a:extLst>
                </p:cNvPr>
                <p:cNvSpPr/>
                <p:nvPr/>
              </p:nvSpPr>
              <p:spPr>
                <a:xfrm>
                  <a:off x="6434494" y="1524000"/>
                  <a:ext cx="652106" cy="685800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52" name="Cloud Callout 100">
                <a:extLst>
                  <a:ext uri="{FF2B5EF4-FFF2-40B4-BE49-F238E27FC236}">
                    <a16:creationId xmlns:a16="http://schemas.microsoft.com/office/drawing/2014/main" id="{9EA85683-5136-9F27-4ADA-8F5ECAA6FAA3}"/>
                  </a:ext>
                </a:extLst>
              </p:cNvPr>
              <p:cNvSpPr/>
              <p:nvPr/>
            </p:nvSpPr>
            <p:spPr>
              <a:xfrm>
                <a:off x="7385326" y="-108340"/>
                <a:ext cx="889732" cy="533311"/>
              </a:xfrm>
              <a:prstGeom prst="cloudCallout">
                <a:avLst>
                  <a:gd name="adj1" fmla="val -77735"/>
                  <a:gd name="adj2" fmla="val 63335"/>
                </a:avLst>
              </a:prstGeom>
              <a:solidFill>
                <a:srgbClr val="FFFFFF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wrap="none" rtlCol="0" anchor="ctr"/>
              <a:lstStyle/>
              <a:p>
                <a:pPr algn="ctr" rtl="1">
                  <a:defRPr/>
                </a:pPr>
                <a:r>
                  <a:rPr lang="en-US" sz="1600" kern="0" dirty="0">
                    <a:solidFill>
                      <a:srgbClr val="002060"/>
                    </a:solidFill>
                    <a:latin typeface="Calibri" panose="020F0502020204030204"/>
                  </a:rPr>
                  <a:t> Blue: 2</a:t>
                </a:r>
              </a:p>
              <a:p>
                <a:pPr algn="ctr" rtl="1">
                  <a:defRPr/>
                </a:pPr>
                <a:r>
                  <a:rPr lang="en-US" sz="1600" kern="0" dirty="0">
                    <a:solidFill>
                      <a:srgbClr val="002060"/>
                    </a:solidFill>
                    <a:latin typeface="Calibri" panose="020F0502020204030204"/>
                  </a:rPr>
                  <a:t>Red: 1</a:t>
                </a:r>
              </a:p>
            </p:txBody>
          </p:sp>
        </p:grpSp>
        <p:sp>
          <p:nvSpPr>
            <p:cNvPr id="47" name="מלבן מעוגל 342">
              <a:extLst>
                <a:ext uri="{FF2B5EF4-FFF2-40B4-BE49-F238E27FC236}">
                  <a16:creationId xmlns:a16="http://schemas.microsoft.com/office/drawing/2014/main" id="{5B3FDEB1-522B-8345-4C88-FC07AD7C0025}"/>
                </a:ext>
              </a:extLst>
            </p:cNvPr>
            <p:cNvSpPr/>
            <p:nvPr/>
          </p:nvSpPr>
          <p:spPr>
            <a:xfrm>
              <a:off x="4965538" y="-433074"/>
              <a:ext cx="1853128" cy="350657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rtl="1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 panose="020F0502020204030204"/>
                </a:rPr>
                <a:t>Digital Payments</a:t>
              </a:r>
            </a:p>
          </p:txBody>
        </p:sp>
      </p:grpSp>
      <p:grpSp>
        <p:nvGrpSpPr>
          <p:cNvPr id="65" name="קבוצה 240">
            <a:extLst>
              <a:ext uri="{FF2B5EF4-FFF2-40B4-BE49-F238E27FC236}">
                <a16:creationId xmlns:a16="http://schemas.microsoft.com/office/drawing/2014/main" id="{A3FFFDDF-A9A5-56CC-36AE-A40B142C811F}"/>
              </a:ext>
            </a:extLst>
          </p:cNvPr>
          <p:cNvGrpSpPr/>
          <p:nvPr/>
        </p:nvGrpSpPr>
        <p:grpSpPr>
          <a:xfrm>
            <a:off x="831074" y="2801202"/>
            <a:ext cx="6096354" cy="3606257"/>
            <a:chOff x="1506136" y="2631055"/>
            <a:chExt cx="6096354" cy="3606257"/>
          </a:xfrm>
        </p:grpSpPr>
        <p:grpSp>
          <p:nvGrpSpPr>
            <p:cNvPr id="66" name="קבוצה 237">
              <a:extLst>
                <a:ext uri="{FF2B5EF4-FFF2-40B4-BE49-F238E27FC236}">
                  <a16:creationId xmlns:a16="http://schemas.microsoft.com/office/drawing/2014/main" id="{C33E3FCD-E5F3-914D-CD6D-B6B1698B2DDD}"/>
                </a:ext>
              </a:extLst>
            </p:cNvPr>
            <p:cNvGrpSpPr/>
            <p:nvPr/>
          </p:nvGrpSpPr>
          <p:grpSpPr>
            <a:xfrm>
              <a:off x="1535382" y="2807154"/>
              <a:ext cx="6067108" cy="3430158"/>
              <a:chOff x="1535382" y="2807154"/>
              <a:chExt cx="6067108" cy="3430158"/>
            </a:xfrm>
          </p:grpSpPr>
          <p:sp>
            <p:nvSpPr>
              <p:cNvPr id="68" name="מלבן מעוגל 306">
                <a:extLst>
                  <a:ext uri="{FF2B5EF4-FFF2-40B4-BE49-F238E27FC236}">
                    <a16:creationId xmlns:a16="http://schemas.microsoft.com/office/drawing/2014/main" id="{78F245A1-C37F-16D9-7E3A-06104E3B2D5B}"/>
                  </a:ext>
                </a:extLst>
              </p:cNvPr>
              <p:cNvSpPr/>
              <p:nvPr/>
            </p:nvSpPr>
            <p:spPr>
              <a:xfrm>
                <a:off x="1535382" y="2807154"/>
                <a:ext cx="6067108" cy="3430158"/>
              </a:xfrm>
              <a:prstGeom prst="roundRect">
                <a:avLst>
                  <a:gd name="adj" fmla="val 7781"/>
                </a:avLst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rtl="1">
                  <a:defRPr/>
                </a:pPr>
                <a:endParaRPr 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69" name="קבוצה 236">
                <a:extLst>
                  <a:ext uri="{FF2B5EF4-FFF2-40B4-BE49-F238E27FC236}">
                    <a16:creationId xmlns:a16="http://schemas.microsoft.com/office/drawing/2014/main" id="{8F186FF0-EF4C-3D7B-C32B-29458093FB32}"/>
                  </a:ext>
                </a:extLst>
              </p:cNvPr>
              <p:cNvGrpSpPr/>
              <p:nvPr/>
            </p:nvGrpSpPr>
            <p:grpSpPr>
              <a:xfrm>
                <a:off x="2637244" y="3600807"/>
                <a:ext cx="4029142" cy="2416253"/>
                <a:chOff x="2637244" y="3600807"/>
                <a:chExt cx="4029142" cy="2416253"/>
              </a:xfrm>
            </p:grpSpPr>
            <p:sp>
              <p:nvSpPr>
                <p:cNvPr id="84" name="Oval 39">
                  <a:extLst>
                    <a:ext uri="{FF2B5EF4-FFF2-40B4-BE49-F238E27FC236}">
                      <a16:creationId xmlns:a16="http://schemas.microsoft.com/office/drawing/2014/main" id="{43F90940-F5D6-4FD1-012F-564CC31270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36395" y="4052171"/>
                  <a:ext cx="373724" cy="373724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5" name="Oval 40">
                  <a:extLst>
                    <a:ext uri="{FF2B5EF4-FFF2-40B4-BE49-F238E27FC236}">
                      <a16:creationId xmlns:a16="http://schemas.microsoft.com/office/drawing/2014/main" id="{5EC484C6-6845-7BA1-69B0-FAE6E779E2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92973" y="4836472"/>
                  <a:ext cx="373724" cy="373724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6" name="Oval 41">
                  <a:extLst>
                    <a:ext uri="{FF2B5EF4-FFF2-40B4-BE49-F238E27FC236}">
                      <a16:creationId xmlns:a16="http://schemas.microsoft.com/office/drawing/2014/main" id="{2B41A3DF-CB46-5365-B6ED-CD19F30BC5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15498" y="5314570"/>
                  <a:ext cx="373724" cy="373724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7" name="Oval 42">
                  <a:extLst>
                    <a:ext uri="{FF2B5EF4-FFF2-40B4-BE49-F238E27FC236}">
                      <a16:creationId xmlns:a16="http://schemas.microsoft.com/office/drawing/2014/main" id="{2F6ECA9B-8680-E728-2A79-86F9768E0B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39507" y="5643336"/>
                  <a:ext cx="373724" cy="373724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8" name="Oval 43">
                  <a:extLst>
                    <a:ext uri="{FF2B5EF4-FFF2-40B4-BE49-F238E27FC236}">
                      <a16:creationId xmlns:a16="http://schemas.microsoft.com/office/drawing/2014/main" id="{08EAA8E9-0BB5-03C7-0D53-B4A293046A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14401" y="4465620"/>
                  <a:ext cx="373724" cy="373724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9" name="Oval 44">
                  <a:extLst>
                    <a:ext uri="{FF2B5EF4-FFF2-40B4-BE49-F238E27FC236}">
                      <a16:creationId xmlns:a16="http://schemas.microsoft.com/office/drawing/2014/main" id="{3B27FCF3-14F6-6A41-06A7-B046F38DBD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04507" y="5287236"/>
                  <a:ext cx="373724" cy="373724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0" name="Oval 45">
                  <a:extLst>
                    <a:ext uri="{FF2B5EF4-FFF2-40B4-BE49-F238E27FC236}">
                      <a16:creationId xmlns:a16="http://schemas.microsoft.com/office/drawing/2014/main" id="{660193C4-E81F-0DC1-DFC1-0D948434CE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59938" y="3917579"/>
                  <a:ext cx="373724" cy="373724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1" name="Oval 46">
                  <a:extLst>
                    <a:ext uri="{FF2B5EF4-FFF2-40B4-BE49-F238E27FC236}">
                      <a16:creationId xmlns:a16="http://schemas.microsoft.com/office/drawing/2014/main" id="{7D740CCB-7C9E-32F2-F79C-5243ED1BC9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01899" y="3600807"/>
                  <a:ext cx="373724" cy="373724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cxnSp>
              <p:nvCxnSpPr>
                <p:cNvPr id="92" name="Straight Connector 47">
                  <a:extLst>
                    <a:ext uri="{FF2B5EF4-FFF2-40B4-BE49-F238E27FC236}">
                      <a16:creationId xmlns:a16="http://schemas.microsoft.com/office/drawing/2014/main" id="{F4193AD6-50E5-4750-41A6-9508B44D8E3F}"/>
                    </a:ext>
                  </a:extLst>
                </p:cNvPr>
                <p:cNvCxnSpPr>
                  <a:stCxn id="91" idx="2"/>
                  <a:endCxn id="84" idx="7"/>
                </p:cNvCxnSpPr>
                <p:nvPr/>
              </p:nvCxnSpPr>
              <p:spPr>
                <a:xfrm flipH="1">
                  <a:off x="3755388" y="3787669"/>
                  <a:ext cx="346511" cy="319233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3" name="Straight Connector 48">
                  <a:extLst>
                    <a:ext uri="{FF2B5EF4-FFF2-40B4-BE49-F238E27FC236}">
                      <a16:creationId xmlns:a16="http://schemas.microsoft.com/office/drawing/2014/main" id="{6EB170BD-7077-F0F0-6C9F-CBC236B6158B}"/>
                    </a:ext>
                  </a:extLst>
                </p:cNvPr>
                <p:cNvCxnSpPr>
                  <a:stCxn id="84" idx="4"/>
                  <a:endCxn id="86" idx="0"/>
                </p:cNvCxnSpPr>
                <p:nvPr/>
              </p:nvCxnSpPr>
              <p:spPr>
                <a:xfrm>
                  <a:off x="3623257" y="4425895"/>
                  <a:ext cx="79103" cy="888675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4" name="Straight Connector 49">
                  <a:extLst>
                    <a:ext uri="{FF2B5EF4-FFF2-40B4-BE49-F238E27FC236}">
                      <a16:creationId xmlns:a16="http://schemas.microsoft.com/office/drawing/2014/main" id="{F71F5E65-B8A3-C32C-D98B-0A2F00F9AADD}"/>
                    </a:ext>
                  </a:extLst>
                </p:cNvPr>
                <p:cNvCxnSpPr>
                  <a:stCxn id="85" idx="1"/>
                  <a:endCxn id="84" idx="5"/>
                </p:cNvCxnSpPr>
                <p:nvPr/>
              </p:nvCxnSpPr>
              <p:spPr>
                <a:xfrm flipH="1" flipV="1">
                  <a:off x="3755388" y="4371164"/>
                  <a:ext cx="892316" cy="520039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5" name="Straight Connector 50">
                  <a:extLst>
                    <a:ext uri="{FF2B5EF4-FFF2-40B4-BE49-F238E27FC236}">
                      <a16:creationId xmlns:a16="http://schemas.microsoft.com/office/drawing/2014/main" id="{D730DCBF-EDE8-0788-C69B-1D07356EDBE1}"/>
                    </a:ext>
                  </a:extLst>
                </p:cNvPr>
                <p:cNvCxnSpPr>
                  <a:stCxn id="90" idx="1"/>
                  <a:endCxn id="91" idx="6"/>
                </p:cNvCxnSpPr>
                <p:nvPr/>
              </p:nvCxnSpPr>
              <p:spPr>
                <a:xfrm flipH="1" flipV="1">
                  <a:off x="4475623" y="3787669"/>
                  <a:ext cx="639046" cy="184641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6" name="Straight Connector 51">
                  <a:extLst>
                    <a:ext uri="{FF2B5EF4-FFF2-40B4-BE49-F238E27FC236}">
                      <a16:creationId xmlns:a16="http://schemas.microsoft.com/office/drawing/2014/main" id="{235812F5-54A0-C2DD-A0D3-7BCC5B4C8E43}"/>
                    </a:ext>
                  </a:extLst>
                </p:cNvPr>
                <p:cNvCxnSpPr>
                  <a:stCxn id="90" idx="6"/>
                  <a:endCxn id="88" idx="1"/>
                </p:cNvCxnSpPr>
                <p:nvPr/>
              </p:nvCxnSpPr>
              <p:spPr>
                <a:xfrm>
                  <a:off x="5433662" y="4104441"/>
                  <a:ext cx="435470" cy="41591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7" name="Straight Connector 52">
                  <a:extLst>
                    <a:ext uri="{FF2B5EF4-FFF2-40B4-BE49-F238E27FC236}">
                      <a16:creationId xmlns:a16="http://schemas.microsoft.com/office/drawing/2014/main" id="{C849A564-0DA8-8DA5-EE63-30149D221A2B}"/>
                    </a:ext>
                  </a:extLst>
                </p:cNvPr>
                <p:cNvCxnSpPr>
                  <a:stCxn id="87" idx="0"/>
                  <a:endCxn id="85" idx="4"/>
                </p:cNvCxnSpPr>
                <p:nvPr/>
              </p:nvCxnSpPr>
              <p:spPr>
                <a:xfrm flipH="1" flipV="1">
                  <a:off x="4779835" y="5210196"/>
                  <a:ext cx="46534" cy="43314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8" name="Straight Connector 53">
                  <a:extLst>
                    <a:ext uri="{FF2B5EF4-FFF2-40B4-BE49-F238E27FC236}">
                      <a16:creationId xmlns:a16="http://schemas.microsoft.com/office/drawing/2014/main" id="{D67AAE96-84D8-2994-D4AF-ED83EC3A5511}"/>
                    </a:ext>
                  </a:extLst>
                </p:cNvPr>
                <p:cNvCxnSpPr>
                  <a:stCxn id="85" idx="7"/>
                  <a:endCxn id="90" idx="3"/>
                </p:cNvCxnSpPr>
                <p:nvPr/>
              </p:nvCxnSpPr>
              <p:spPr>
                <a:xfrm flipV="1">
                  <a:off x="4911966" y="4236572"/>
                  <a:ext cx="202703" cy="654631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9" name="Straight Connector 54">
                  <a:extLst>
                    <a:ext uri="{FF2B5EF4-FFF2-40B4-BE49-F238E27FC236}">
                      <a16:creationId xmlns:a16="http://schemas.microsoft.com/office/drawing/2014/main" id="{28ACB974-15C6-004E-9535-C163F6E1602B}"/>
                    </a:ext>
                  </a:extLst>
                </p:cNvPr>
                <p:cNvCxnSpPr>
                  <a:stCxn id="89" idx="0"/>
                  <a:endCxn id="88" idx="4"/>
                </p:cNvCxnSpPr>
                <p:nvPr/>
              </p:nvCxnSpPr>
              <p:spPr>
                <a:xfrm flipV="1">
                  <a:off x="5891369" y="4839344"/>
                  <a:ext cx="109894" cy="447892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0" name="Straight Connector 55">
                  <a:extLst>
                    <a:ext uri="{FF2B5EF4-FFF2-40B4-BE49-F238E27FC236}">
                      <a16:creationId xmlns:a16="http://schemas.microsoft.com/office/drawing/2014/main" id="{5BDD28A1-B5BE-F082-8FE4-208BF1639E64}"/>
                    </a:ext>
                  </a:extLst>
                </p:cNvPr>
                <p:cNvCxnSpPr>
                  <a:stCxn id="87" idx="6"/>
                  <a:endCxn id="89" idx="3"/>
                </p:cNvCxnSpPr>
                <p:nvPr/>
              </p:nvCxnSpPr>
              <p:spPr>
                <a:xfrm flipV="1">
                  <a:off x="5013231" y="5606229"/>
                  <a:ext cx="746007" cy="223969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1" name="Straight Connector 56">
                  <a:extLst>
                    <a:ext uri="{FF2B5EF4-FFF2-40B4-BE49-F238E27FC236}">
                      <a16:creationId xmlns:a16="http://schemas.microsoft.com/office/drawing/2014/main" id="{DC67C203-790C-CF9C-1A58-A8B97A609F34}"/>
                    </a:ext>
                  </a:extLst>
                </p:cNvPr>
                <p:cNvCxnSpPr>
                  <a:stCxn id="86" idx="5"/>
                  <a:endCxn id="87" idx="2"/>
                </p:cNvCxnSpPr>
                <p:nvPr/>
              </p:nvCxnSpPr>
              <p:spPr>
                <a:xfrm>
                  <a:off x="3834491" y="5633563"/>
                  <a:ext cx="805016" cy="196635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DCC05048-6DD6-AA0F-0817-37A4EC63C8E7}"/>
                    </a:ext>
                  </a:extLst>
                </p:cNvPr>
                <p:cNvCxnSpPr>
                  <a:stCxn id="84" idx="3"/>
                </p:cNvCxnSpPr>
                <p:nvPr/>
              </p:nvCxnSpPr>
              <p:spPr>
                <a:xfrm flipH="1">
                  <a:off x="2637244" y="4371164"/>
                  <a:ext cx="853882" cy="475645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C80EB853-037A-3142-65E6-A1FD87025A6E}"/>
                    </a:ext>
                  </a:extLst>
                </p:cNvPr>
                <p:cNvCxnSpPr>
                  <a:stCxn id="86" idx="2"/>
                </p:cNvCxnSpPr>
                <p:nvPr/>
              </p:nvCxnSpPr>
              <p:spPr>
                <a:xfrm flipH="1" flipV="1">
                  <a:off x="2637244" y="5171650"/>
                  <a:ext cx="878254" cy="329782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4" name="Straight Connector 82">
                  <a:extLst>
                    <a:ext uri="{FF2B5EF4-FFF2-40B4-BE49-F238E27FC236}">
                      <a16:creationId xmlns:a16="http://schemas.microsoft.com/office/drawing/2014/main" id="{654A644F-0436-CB79-C46E-F126310D945E}"/>
                    </a:ext>
                  </a:extLst>
                </p:cNvPr>
                <p:cNvCxnSpPr>
                  <a:stCxn id="88" idx="5"/>
                </p:cNvCxnSpPr>
                <p:nvPr/>
              </p:nvCxnSpPr>
              <p:spPr>
                <a:xfrm>
                  <a:off x="6133394" y="4784613"/>
                  <a:ext cx="532992" cy="192741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5" name="Straight Connector 83">
                  <a:extLst>
                    <a:ext uri="{FF2B5EF4-FFF2-40B4-BE49-F238E27FC236}">
                      <a16:creationId xmlns:a16="http://schemas.microsoft.com/office/drawing/2014/main" id="{8F2D5D04-0214-6FEF-FD0A-61C92B4865BC}"/>
                    </a:ext>
                  </a:extLst>
                </p:cNvPr>
                <p:cNvCxnSpPr>
                  <a:stCxn id="89" idx="6"/>
                </p:cNvCxnSpPr>
                <p:nvPr/>
              </p:nvCxnSpPr>
              <p:spPr>
                <a:xfrm flipV="1">
                  <a:off x="6078231" y="5336541"/>
                  <a:ext cx="588155" cy="137557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70" name="Group 12">
                <a:extLst>
                  <a:ext uri="{FF2B5EF4-FFF2-40B4-BE49-F238E27FC236}">
                    <a16:creationId xmlns:a16="http://schemas.microsoft.com/office/drawing/2014/main" id="{34BFA0D5-D23A-3AF5-FAC9-350A9CADCA8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033914" y="4664521"/>
                <a:ext cx="325693" cy="797537"/>
                <a:chOff x="6034966" y="1524000"/>
                <a:chExt cx="1493668" cy="3657600"/>
              </a:xfrm>
              <a:solidFill>
                <a:srgbClr val="0070C0"/>
              </a:solidFill>
            </p:grpSpPr>
            <p:sp>
              <p:nvSpPr>
                <p:cNvPr id="78" name="Rounded Rectangle 13">
                  <a:extLst>
                    <a:ext uri="{FF2B5EF4-FFF2-40B4-BE49-F238E27FC236}">
                      <a16:creationId xmlns:a16="http://schemas.microsoft.com/office/drawing/2014/main" id="{569AFA62-B613-0282-FE1D-77750544C934}"/>
                    </a:ext>
                  </a:extLst>
                </p:cNvPr>
                <p:cNvSpPr/>
                <p:nvPr/>
              </p:nvSpPr>
              <p:spPr>
                <a:xfrm rot="20672461" flipV="1">
                  <a:off x="7185734" y="2265013"/>
                  <a:ext cx="342900" cy="1329065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79" name="Rounded Rectangle 14">
                  <a:extLst>
                    <a:ext uri="{FF2B5EF4-FFF2-40B4-BE49-F238E27FC236}">
                      <a16:creationId xmlns:a16="http://schemas.microsoft.com/office/drawing/2014/main" id="{5EB33904-7C09-B15A-CAE1-E9964553EF27}"/>
                    </a:ext>
                  </a:extLst>
                </p:cNvPr>
                <p:cNvSpPr/>
                <p:nvPr/>
              </p:nvSpPr>
              <p:spPr>
                <a:xfrm rot="1032992">
                  <a:off x="6034966" y="2265012"/>
                  <a:ext cx="342900" cy="1329065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0" name="Rounded Rectangle 15">
                  <a:extLst>
                    <a:ext uri="{FF2B5EF4-FFF2-40B4-BE49-F238E27FC236}">
                      <a16:creationId xmlns:a16="http://schemas.microsoft.com/office/drawing/2014/main" id="{44D1EEBC-7A8C-79F4-7246-35152FDD0494}"/>
                    </a:ext>
                  </a:extLst>
                </p:cNvPr>
                <p:cNvSpPr/>
                <p:nvPr/>
              </p:nvSpPr>
              <p:spPr>
                <a:xfrm>
                  <a:off x="6400800" y="2209800"/>
                  <a:ext cx="762000" cy="1600200"/>
                </a:xfrm>
                <a:prstGeom prst="roundRect">
                  <a:avLst>
                    <a:gd name="adj" fmla="val 39714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1" name="Rounded Rectangle 16">
                  <a:extLst>
                    <a:ext uri="{FF2B5EF4-FFF2-40B4-BE49-F238E27FC236}">
                      <a16:creationId xmlns:a16="http://schemas.microsoft.com/office/drawing/2014/main" id="{73A778FA-2E4C-564C-E7AF-A0548EF8495F}"/>
                    </a:ext>
                  </a:extLst>
                </p:cNvPr>
                <p:cNvSpPr/>
                <p:nvPr/>
              </p:nvSpPr>
              <p:spPr>
                <a:xfrm>
                  <a:off x="6400800" y="3733800"/>
                  <a:ext cx="342900" cy="1447800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2" name="Rounded Rectangle 17">
                  <a:extLst>
                    <a:ext uri="{FF2B5EF4-FFF2-40B4-BE49-F238E27FC236}">
                      <a16:creationId xmlns:a16="http://schemas.microsoft.com/office/drawing/2014/main" id="{5D292D0B-36B7-3B6C-880E-F875BFA8B8B6}"/>
                    </a:ext>
                  </a:extLst>
                </p:cNvPr>
                <p:cNvSpPr/>
                <p:nvPr/>
              </p:nvSpPr>
              <p:spPr>
                <a:xfrm>
                  <a:off x="6781800" y="3733800"/>
                  <a:ext cx="381000" cy="1447800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3" name="Rounded Rectangle 18">
                  <a:extLst>
                    <a:ext uri="{FF2B5EF4-FFF2-40B4-BE49-F238E27FC236}">
                      <a16:creationId xmlns:a16="http://schemas.microsoft.com/office/drawing/2014/main" id="{D03B57FA-88F4-949C-B79A-19ADE260AE53}"/>
                    </a:ext>
                  </a:extLst>
                </p:cNvPr>
                <p:cNvSpPr/>
                <p:nvPr/>
              </p:nvSpPr>
              <p:spPr>
                <a:xfrm>
                  <a:off x="6434494" y="1524000"/>
                  <a:ext cx="652106" cy="685800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71" name="Group 19">
                <a:extLst>
                  <a:ext uri="{FF2B5EF4-FFF2-40B4-BE49-F238E27FC236}">
                    <a16:creationId xmlns:a16="http://schemas.microsoft.com/office/drawing/2014/main" id="{ED255BF5-45A4-E164-ADC6-F5F91F2380C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817374" y="4664521"/>
                <a:ext cx="325693" cy="797537"/>
                <a:chOff x="6034966" y="1524000"/>
                <a:chExt cx="1493668" cy="3657600"/>
              </a:xfrm>
              <a:solidFill>
                <a:srgbClr val="FF0000"/>
              </a:solidFill>
            </p:grpSpPr>
            <p:sp>
              <p:nvSpPr>
                <p:cNvPr id="72" name="Rounded Rectangle 20">
                  <a:extLst>
                    <a:ext uri="{FF2B5EF4-FFF2-40B4-BE49-F238E27FC236}">
                      <a16:creationId xmlns:a16="http://schemas.microsoft.com/office/drawing/2014/main" id="{56843313-FAC6-3AFA-793C-FB4430AB4D97}"/>
                    </a:ext>
                  </a:extLst>
                </p:cNvPr>
                <p:cNvSpPr/>
                <p:nvPr/>
              </p:nvSpPr>
              <p:spPr>
                <a:xfrm rot="20672461" flipV="1">
                  <a:off x="7185734" y="2265013"/>
                  <a:ext cx="342900" cy="1329065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73" name="Rounded Rectangle 21">
                  <a:extLst>
                    <a:ext uri="{FF2B5EF4-FFF2-40B4-BE49-F238E27FC236}">
                      <a16:creationId xmlns:a16="http://schemas.microsoft.com/office/drawing/2014/main" id="{65A0529F-0BD8-8E59-F921-6B3DB4DAD743}"/>
                    </a:ext>
                  </a:extLst>
                </p:cNvPr>
                <p:cNvSpPr/>
                <p:nvPr/>
              </p:nvSpPr>
              <p:spPr>
                <a:xfrm rot="1032992">
                  <a:off x="6034966" y="2265012"/>
                  <a:ext cx="342900" cy="1329065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74" name="Rounded Rectangle 22">
                  <a:extLst>
                    <a:ext uri="{FF2B5EF4-FFF2-40B4-BE49-F238E27FC236}">
                      <a16:creationId xmlns:a16="http://schemas.microsoft.com/office/drawing/2014/main" id="{D8C8C174-06D7-2DD7-6E45-B06FF18DF2FE}"/>
                    </a:ext>
                  </a:extLst>
                </p:cNvPr>
                <p:cNvSpPr/>
                <p:nvPr/>
              </p:nvSpPr>
              <p:spPr>
                <a:xfrm>
                  <a:off x="6400800" y="2209800"/>
                  <a:ext cx="762000" cy="1600200"/>
                </a:xfrm>
                <a:prstGeom prst="roundRect">
                  <a:avLst>
                    <a:gd name="adj" fmla="val 39714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75" name="Rounded Rectangle 23">
                  <a:extLst>
                    <a:ext uri="{FF2B5EF4-FFF2-40B4-BE49-F238E27FC236}">
                      <a16:creationId xmlns:a16="http://schemas.microsoft.com/office/drawing/2014/main" id="{4BBD50FF-12D7-A45F-ABDC-323099E259AC}"/>
                    </a:ext>
                  </a:extLst>
                </p:cNvPr>
                <p:cNvSpPr/>
                <p:nvPr/>
              </p:nvSpPr>
              <p:spPr>
                <a:xfrm>
                  <a:off x="6400800" y="3733800"/>
                  <a:ext cx="342900" cy="1447800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76" name="Rounded Rectangle 24">
                  <a:extLst>
                    <a:ext uri="{FF2B5EF4-FFF2-40B4-BE49-F238E27FC236}">
                      <a16:creationId xmlns:a16="http://schemas.microsoft.com/office/drawing/2014/main" id="{E426C2BA-5F1E-A217-13D1-17A01E3D8ED3}"/>
                    </a:ext>
                  </a:extLst>
                </p:cNvPr>
                <p:cNvSpPr/>
                <p:nvPr/>
              </p:nvSpPr>
              <p:spPr>
                <a:xfrm>
                  <a:off x="6781800" y="3733800"/>
                  <a:ext cx="381000" cy="1447800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77" name="Rounded Rectangle 25">
                  <a:extLst>
                    <a:ext uri="{FF2B5EF4-FFF2-40B4-BE49-F238E27FC236}">
                      <a16:creationId xmlns:a16="http://schemas.microsoft.com/office/drawing/2014/main" id="{F117112D-5FB7-D229-D782-62D284CAD37F}"/>
                    </a:ext>
                  </a:extLst>
                </p:cNvPr>
                <p:cNvSpPr/>
                <p:nvPr/>
              </p:nvSpPr>
              <p:spPr>
                <a:xfrm>
                  <a:off x="6434494" y="1524000"/>
                  <a:ext cx="652106" cy="685800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defRPr/>
                  </a:pPr>
                  <a:endParaRPr lang="en-US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67" name="מלבן מעוגל 343">
              <a:extLst>
                <a:ext uri="{FF2B5EF4-FFF2-40B4-BE49-F238E27FC236}">
                  <a16:creationId xmlns:a16="http://schemas.microsoft.com/office/drawing/2014/main" id="{D59F06A8-9F54-238F-DEEA-A6C12B7FFD7C}"/>
                </a:ext>
              </a:extLst>
            </p:cNvPr>
            <p:cNvSpPr/>
            <p:nvPr/>
          </p:nvSpPr>
          <p:spPr>
            <a:xfrm>
              <a:off x="1506136" y="2631055"/>
              <a:ext cx="2849840" cy="350657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rtl="1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 panose="020F0502020204030204"/>
                </a:rPr>
                <a:t>Bitcoin &amp; similar currencies</a:t>
              </a:r>
            </a:p>
          </p:txBody>
        </p:sp>
      </p:grpSp>
      <p:sp>
        <p:nvSpPr>
          <p:cNvPr id="106" name="Cloud Callout 91">
            <a:extLst>
              <a:ext uri="{FF2B5EF4-FFF2-40B4-BE49-F238E27FC236}">
                <a16:creationId xmlns:a16="http://schemas.microsoft.com/office/drawing/2014/main" id="{D9653027-E8AC-88AF-91AD-E439C5C77ECC}"/>
              </a:ext>
            </a:extLst>
          </p:cNvPr>
          <p:cNvSpPr/>
          <p:nvPr/>
        </p:nvSpPr>
        <p:spPr>
          <a:xfrm>
            <a:off x="2246760" y="4859952"/>
            <a:ext cx="744799" cy="504435"/>
          </a:xfrm>
          <a:prstGeom prst="cloudCallout">
            <a:avLst>
              <a:gd name="adj1" fmla="val 32955"/>
              <a:gd name="adj2" fmla="val 84799"/>
            </a:avLst>
          </a:prstGeom>
          <a:solidFill>
            <a:srgbClr val="FAFAFA">
              <a:alpha val="50196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rtl="1">
              <a:defRPr/>
            </a:pPr>
            <a:r>
              <a:rPr lang="en-US" sz="1600" kern="0" dirty="0">
                <a:solidFill>
                  <a:srgbClr val="002060"/>
                </a:solidFill>
                <a:latin typeface="Calibri" panose="020F0502020204030204"/>
              </a:rPr>
              <a:t> Blue: 2</a:t>
            </a:r>
          </a:p>
          <a:p>
            <a:pPr algn="ctr" rtl="1">
              <a:defRPr/>
            </a:pPr>
            <a:r>
              <a:rPr lang="en-US" sz="1600" kern="0" dirty="0">
                <a:solidFill>
                  <a:srgbClr val="002060"/>
                </a:solidFill>
                <a:latin typeface="Calibri" panose="020F0502020204030204"/>
              </a:rPr>
              <a:t>Red: 1</a:t>
            </a:r>
          </a:p>
        </p:txBody>
      </p:sp>
      <p:sp>
        <p:nvSpPr>
          <p:cNvPr id="107" name="Cloud Callout 95">
            <a:extLst>
              <a:ext uri="{FF2B5EF4-FFF2-40B4-BE49-F238E27FC236}">
                <a16:creationId xmlns:a16="http://schemas.microsoft.com/office/drawing/2014/main" id="{96305593-A179-7AE8-8EAA-864D2DF22826}"/>
              </a:ext>
            </a:extLst>
          </p:cNvPr>
          <p:cNvSpPr/>
          <p:nvPr/>
        </p:nvSpPr>
        <p:spPr>
          <a:xfrm>
            <a:off x="3448437" y="4243421"/>
            <a:ext cx="889732" cy="533311"/>
          </a:xfrm>
          <a:prstGeom prst="cloudCallout">
            <a:avLst>
              <a:gd name="adj1" fmla="val 18887"/>
              <a:gd name="adj2" fmla="val 98575"/>
            </a:avLst>
          </a:prstGeom>
          <a:solidFill>
            <a:srgbClr val="FAFAFA">
              <a:alpha val="50196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rtl="1">
              <a:defRPr/>
            </a:pPr>
            <a:r>
              <a:rPr lang="en-US" sz="1600" kern="0" dirty="0">
                <a:solidFill>
                  <a:srgbClr val="002060"/>
                </a:solidFill>
                <a:latin typeface="Calibri" panose="020F0502020204030204"/>
              </a:rPr>
              <a:t> Blue: 2</a:t>
            </a:r>
          </a:p>
          <a:p>
            <a:pPr algn="ctr" rtl="1">
              <a:defRPr/>
            </a:pPr>
            <a:r>
              <a:rPr lang="en-US" sz="1600" kern="0" dirty="0">
                <a:solidFill>
                  <a:srgbClr val="002060"/>
                </a:solidFill>
                <a:latin typeface="Calibri" panose="020F0502020204030204"/>
              </a:rPr>
              <a:t>Red: 1</a:t>
            </a:r>
          </a:p>
        </p:txBody>
      </p:sp>
      <p:sp>
        <p:nvSpPr>
          <p:cNvPr id="108" name="Cloud Callout 96">
            <a:extLst>
              <a:ext uri="{FF2B5EF4-FFF2-40B4-BE49-F238E27FC236}">
                <a16:creationId xmlns:a16="http://schemas.microsoft.com/office/drawing/2014/main" id="{115DC2E1-EFFE-D099-548E-08A32081518E}"/>
              </a:ext>
            </a:extLst>
          </p:cNvPr>
          <p:cNvSpPr/>
          <p:nvPr/>
        </p:nvSpPr>
        <p:spPr>
          <a:xfrm>
            <a:off x="4015689" y="3388773"/>
            <a:ext cx="889732" cy="533311"/>
          </a:xfrm>
          <a:prstGeom prst="cloudCallout">
            <a:avLst>
              <a:gd name="adj1" fmla="val 4970"/>
              <a:gd name="adj2" fmla="val 89645"/>
            </a:avLst>
          </a:prstGeom>
          <a:solidFill>
            <a:srgbClr val="FAFAFA">
              <a:alpha val="50196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rtl="1">
              <a:defRPr/>
            </a:pPr>
            <a:r>
              <a:rPr lang="en-US" sz="1600" kern="0" dirty="0">
                <a:solidFill>
                  <a:srgbClr val="002060"/>
                </a:solidFill>
                <a:latin typeface="Calibri" panose="020F0502020204030204"/>
              </a:rPr>
              <a:t> Blue: 2</a:t>
            </a:r>
          </a:p>
          <a:p>
            <a:pPr algn="ctr" rtl="1">
              <a:defRPr/>
            </a:pPr>
            <a:r>
              <a:rPr lang="en-US" sz="1600" kern="0" dirty="0">
                <a:solidFill>
                  <a:srgbClr val="002060"/>
                </a:solidFill>
                <a:latin typeface="Calibri" panose="020F0502020204030204"/>
              </a:rPr>
              <a:t>Red: 1</a:t>
            </a:r>
          </a:p>
        </p:txBody>
      </p:sp>
      <p:sp>
        <p:nvSpPr>
          <p:cNvPr id="109" name="Cloud Callout 97">
            <a:extLst>
              <a:ext uri="{FF2B5EF4-FFF2-40B4-BE49-F238E27FC236}">
                <a16:creationId xmlns:a16="http://schemas.microsoft.com/office/drawing/2014/main" id="{71905D46-8F2D-181F-41A6-0CB7EF0A7D29}"/>
              </a:ext>
            </a:extLst>
          </p:cNvPr>
          <p:cNvSpPr/>
          <p:nvPr/>
        </p:nvSpPr>
        <p:spPr>
          <a:xfrm>
            <a:off x="3214160" y="5218061"/>
            <a:ext cx="738364" cy="533311"/>
          </a:xfrm>
          <a:prstGeom prst="cloudCallout">
            <a:avLst>
              <a:gd name="adj1" fmla="val 51688"/>
              <a:gd name="adj2" fmla="val 78343"/>
            </a:avLst>
          </a:prstGeom>
          <a:solidFill>
            <a:srgbClr val="FAFAFA">
              <a:alpha val="50196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rtl="1">
              <a:defRPr/>
            </a:pPr>
            <a:r>
              <a:rPr lang="en-US" sz="1600" kern="0" dirty="0">
                <a:solidFill>
                  <a:srgbClr val="002060"/>
                </a:solidFill>
                <a:latin typeface="Calibri" panose="020F0502020204030204"/>
              </a:rPr>
              <a:t> Blue: 2</a:t>
            </a:r>
          </a:p>
          <a:p>
            <a:pPr algn="ctr" rtl="1">
              <a:defRPr/>
            </a:pPr>
            <a:r>
              <a:rPr lang="en-US" sz="1600" kern="0" dirty="0">
                <a:solidFill>
                  <a:srgbClr val="002060"/>
                </a:solidFill>
                <a:latin typeface="Calibri" panose="020F0502020204030204"/>
              </a:rPr>
              <a:t>Red: 1</a:t>
            </a:r>
          </a:p>
        </p:txBody>
      </p:sp>
      <p:sp>
        <p:nvSpPr>
          <p:cNvPr id="110" name="Cloud Callout 98">
            <a:extLst>
              <a:ext uri="{FF2B5EF4-FFF2-40B4-BE49-F238E27FC236}">
                <a16:creationId xmlns:a16="http://schemas.microsoft.com/office/drawing/2014/main" id="{24615042-699C-0192-432C-EFC80DEBE9AB}"/>
              </a:ext>
            </a:extLst>
          </p:cNvPr>
          <p:cNvSpPr/>
          <p:nvPr/>
        </p:nvSpPr>
        <p:spPr>
          <a:xfrm>
            <a:off x="4407242" y="4899590"/>
            <a:ext cx="889732" cy="533311"/>
          </a:xfrm>
          <a:prstGeom prst="cloudCallout">
            <a:avLst>
              <a:gd name="adj1" fmla="val 18887"/>
              <a:gd name="adj2" fmla="val 75357"/>
            </a:avLst>
          </a:prstGeom>
          <a:solidFill>
            <a:srgbClr val="FAFAFA">
              <a:alpha val="50196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rtl="1">
              <a:defRPr/>
            </a:pPr>
            <a:r>
              <a:rPr lang="en-US" sz="1600" kern="0" dirty="0">
                <a:solidFill>
                  <a:srgbClr val="002060"/>
                </a:solidFill>
                <a:latin typeface="Calibri" panose="020F0502020204030204"/>
              </a:rPr>
              <a:t> Blue: 2</a:t>
            </a:r>
          </a:p>
          <a:p>
            <a:pPr algn="ctr" rtl="1">
              <a:defRPr/>
            </a:pPr>
            <a:r>
              <a:rPr lang="en-US" sz="1600" kern="0" dirty="0">
                <a:solidFill>
                  <a:srgbClr val="002060"/>
                </a:solidFill>
                <a:latin typeface="Calibri" panose="020F0502020204030204"/>
              </a:rPr>
              <a:t>Red: 1</a:t>
            </a:r>
          </a:p>
        </p:txBody>
      </p:sp>
      <p:sp>
        <p:nvSpPr>
          <p:cNvPr id="111" name="Cloud Callout 99">
            <a:extLst>
              <a:ext uri="{FF2B5EF4-FFF2-40B4-BE49-F238E27FC236}">
                <a16:creationId xmlns:a16="http://schemas.microsoft.com/office/drawing/2014/main" id="{FA07BDD8-6AA5-E8F4-63B2-6FA7A81270AA}"/>
              </a:ext>
            </a:extLst>
          </p:cNvPr>
          <p:cNvSpPr/>
          <p:nvPr/>
        </p:nvSpPr>
        <p:spPr>
          <a:xfrm>
            <a:off x="2920672" y="3167099"/>
            <a:ext cx="889732" cy="533311"/>
          </a:xfrm>
          <a:prstGeom prst="cloudCallout">
            <a:avLst>
              <a:gd name="adj1" fmla="val 19743"/>
              <a:gd name="adj2" fmla="val 69642"/>
            </a:avLst>
          </a:prstGeom>
          <a:solidFill>
            <a:srgbClr val="FAFAFA">
              <a:alpha val="50196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rtl="1">
              <a:defRPr/>
            </a:pPr>
            <a:r>
              <a:rPr lang="en-US" sz="1600" kern="0" dirty="0">
                <a:solidFill>
                  <a:srgbClr val="002060"/>
                </a:solidFill>
                <a:latin typeface="Calibri" panose="020F0502020204030204"/>
              </a:rPr>
              <a:t> Blue: 2</a:t>
            </a:r>
          </a:p>
          <a:p>
            <a:pPr algn="ctr" rtl="1">
              <a:defRPr/>
            </a:pPr>
            <a:r>
              <a:rPr lang="en-US" sz="1600" kern="0" dirty="0">
                <a:solidFill>
                  <a:srgbClr val="002060"/>
                </a:solidFill>
                <a:latin typeface="Calibri" panose="020F0502020204030204"/>
              </a:rPr>
              <a:t>Red: 1</a:t>
            </a:r>
          </a:p>
        </p:txBody>
      </p:sp>
      <p:sp>
        <p:nvSpPr>
          <p:cNvPr id="112" name="Cloud Callout 100">
            <a:extLst>
              <a:ext uri="{FF2B5EF4-FFF2-40B4-BE49-F238E27FC236}">
                <a16:creationId xmlns:a16="http://schemas.microsoft.com/office/drawing/2014/main" id="{8ECD3DF0-823A-9147-1F11-096176A76D74}"/>
              </a:ext>
            </a:extLst>
          </p:cNvPr>
          <p:cNvSpPr/>
          <p:nvPr/>
        </p:nvSpPr>
        <p:spPr>
          <a:xfrm>
            <a:off x="2192642" y="3759763"/>
            <a:ext cx="889732" cy="533311"/>
          </a:xfrm>
          <a:prstGeom prst="cloudCallout">
            <a:avLst>
              <a:gd name="adj1" fmla="val 18887"/>
              <a:gd name="adj2" fmla="val 75357"/>
            </a:avLst>
          </a:prstGeom>
          <a:solidFill>
            <a:srgbClr val="FAFAFA">
              <a:alpha val="50196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rtl="1">
              <a:defRPr/>
            </a:pPr>
            <a:r>
              <a:rPr lang="en-US" sz="1600" kern="0" dirty="0">
                <a:solidFill>
                  <a:srgbClr val="002060"/>
                </a:solidFill>
                <a:latin typeface="Calibri" panose="020F0502020204030204"/>
              </a:rPr>
              <a:t> Blue: 2</a:t>
            </a:r>
          </a:p>
          <a:p>
            <a:pPr algn="ctr" rtl="1">
              <a:defRPr/>
            </a:pPr>
            <a:r>
              <a:rPr lang="en-US" sz="1600" kern="0" dirty="0">
                <a:solidFill>
                  <a:srgbClr val="002060"/>
                </a:solidFill>
                <a:latin typeface="Calibri" panose="020F0502020204030204"/>
              </a:rPr>
              <a:t>Red: 1</a:t>
            </a:r>
          </a:p>
        </p:txBody>
      </p:sp>
      <p:sp>
        <p:nvSpPr>
          <p:cNvPr id="113" name="Cloud Callout 101">
            <a:extLst>
              <a:ext uri="{FF2B5EF4-FFF2-40B4-BE49-F238E27FC236}">
                <a16:creationId xmlns:a16="http://schemas.microsoft.com/office/drawing/2014/main" id="{64DDBB78-BA43-85BF-C7DF-D3262950CFAE}"/>
              </a:ext>
            </a:extLst>
          </p:cNvPr>
          <p:cNvSpPr/>
          <p:nvPr/>
        </p:nvSpPr>
        <p:spPr>
          <a:xfrm>
            <a:off x="4864463" y="3929171"/>
            <a:ext cx="889732" cy="533311"/>
          </a:xfrm>
          <a:prstGeom prst="cloudCallout">
            <a:avLst>
              <a:gd name="adj1" fmla="val -1453"/>
              <a:gd name="adj2" fmla="val 78929"/>
            </a:avLst>
          </a:prstGeom>
          <a:solidFill>
            <a:srgbClr val="FAFAFA">
              <a:alpha val="50196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rtl="1">
              <a:defRPr/>
            </a:pPr>
            <a:r>
              <a:rPr lang="en-US" sz="1600" kern="0" dirty="0">
                <a:solidFill>
                  <a:srgbClr val="002060"/>
                </a:solidFill>
                <a:latin typeface="Calibri" panose="020F0502020204030204"/>
              </a:rPr>
              <a:t> Blue: 2</a:t>
            </a:r>
          </a:p>
          <a:p>
            <a:pPr algn="ctr" rtl="1">
              <a:defRPr/>
            </a:pPr>
            <a:r>
              <a:rPr lang="en-US" sz="1600" kern="0" dirty="0">
                <a:solidFill>
                  <a:srgbClr val="002060"/>
                </a:solidFill>
                <a:latin typeface="Calibri" panose="020F0502020204030204"/>
              </a:rPr>
              <a:t>Red: 1</a:t>
            </a:r>
          </a:p>
        </p:txBody>
      </p:sp>
      <p:pic>
        <p:nvPicPr>
          <p:cNvPr id="114" name="Picture 2" descr="http://icons.iconseeker.com/png/fullsize/devils/devil.png">
            <a:extLst>
              <a:ext uri="{FF2B5EF4-FFF2-40B4-BE49-F238E27FC236}">
                <a16:creationId xmlns:a16="http://schemas.microsoft.com/office/drawing/2014/main" id="{58BBB35C-BAE9-5FF8-A3A3-368F36DC4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44" y="5755440"/>
            <a:ext cx="500701" cy="50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http://icons.iconseeker.com/png/fullsize/devils/devil.png">
            <a:extLst>
              <a:ext uri="{FF2B5EF4-FFF2-40B4-BE49-F238E27FC236}">
                <a16:creationId xmlns:a16="http://schemas.microsoft.com/office/drawing/2014/main" id="{D406F2DD-470D-1E62-27CF-A4DEEB90A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417" y="5391726"/>
            <a:ext cx="500701" cy="50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6" name="Group 131">
            <a:extLst>
              <a:ext uri="{FF2B5EF4-FFF2-40B4-BE49-F238E27FC236}">
                <a16:creationId xmlns:a16="http://schemas.microsoft.com/office/drawing/2014/main" id="{35D64090-DD6F-010E-DD82-3758117CE80B}"/>
              </a:ext>
            </a:extLst>
          </p:cNvPr>
          <p:cNvGrpSpPr/>
          <p:nvPr/>
        </p:nvGrpSpPr>
        <p:grpSpPr>
          <a:xfrm>
            <a:off x="1778572" y="4682574"/>
            <a:ext cx="521983" cy="280109"/>
            <a:chOff x="4698226" y="2358885"/>
            <a:chExt cx="805227" cy="372699"/>
          </a:xfrm>
        </p:grpSpPr>
        <p:sp>
          <p:nvSpPr>
            <p:cNvPr id="117" name="Rectangle 132">
              <a:extLst>
                <a:ext uri="{FF2B5EF4-FFF2-40B4-BE49-F238E27FC236}">
                  <a16:creationId xmlns:a16="http://schemas.microsoft.com/office/drawing/2014/main" id="{D033679E-C9C3-F743-B026-55005057CEB5}"/>
                </a:ext>
              </a:extLst>
            </p:cNvPr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rtl="1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8" name="Rectangle 133">
              <a:extLst>
                <a:ext uri="{FF2B5EF4-FFF2-40B4-BE49-F238E27FC236}">
                  <a16:creationId xmlns:a16="http://schemas.microsoft.com/office/drawing/2014/main" id="{475EFC5E-69C4-7273-50C9-D0E1797CE122}"/>
                </a:ext>
              </a:extLst>
            </p:cNvPr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rtl="1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19" name="Straight Arrow Connector 134">
              <a:extLst>
                <a:ext uri="{FF2B5EF4-FFF2-40B4-BE49-F238E27FC236}">
                  <a16:creationId xmlns:a16="http://schemas.microsoft.com/office/drawing/2014/main" id="{83F76BB9-4393-AE66-D2A5-834135506B6C}"/>
                </a:ext>
              </a:extLst>
            </p:cNvPr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noFill/>
            <a:ln w="25400" cap="flat" cmpd="sng" algn="ctr">
              <a:solidFill>
                <a:srgbClr val="44546A">
                  <a:lumMod val="2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20" name="Rectangle 135">
              <a:extLst>
                <a:ext uri="{FF2B5EF4-FFF2-40B4-BE49-F238E27FC236}">
                  <a16:creationId xmlns:a16="http://schemas.microsoft.com/office/drawing/2014/main" id="{5F47FF6C-9C0E-F7CF-86D7-052EE0C680F2}"/>
                </a:ext>
              </a:extLst>
            </p:cNvPr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rtl="1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21" name="Group 131">
            <a:extLst>
              <a:ext uri="{FF2B5EF4-FFF2-40B4-BE49-F238E27FC236}">
                <a16:creationId xmlns:a16="http://schemas.microsoft.com/office/drawing/2014/main" id="{FCD3C190-4C37-164E-0AC2-6120A43D18B0}"/>
              </a:ext>
            </a:extLst>
          </p:cNvPr>
          <p:cNvGrpSpPr/>
          <p:nvPr/>
        </p:nvGrpSpPr>
        <p:grpSpPr>
          <a:xfrm>
            <a:off x="1806743" y="5377380"/>
            <a:ext cx="521983" cy="280109"/>
            <a:chOff x="4698226" y="2358885"/>
            <a:chExt cx="805227" cy="372699"/>
          </a:xfrm>
        </p:grpSpPr>
        <p:sp>
          <p:nvSpPr>
            <p:cNvPr id="122" name="Rectangle 132">
              <a:extLst>
                <a:ext uri="{FF2B5EF4-FFF2-40B4-BE49-F238E27FC236}">
                  <a16:creationId xmlns:a16="http://schemas.microsoft.com/office/drawing/2014/main" id="{9BA86C56-A06D-C302-95DC-B5C2961BD15B}"/>
                </a:ext>
              </a:extLst>
            </p:cNvPr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rtl="1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3" name="Rectangle 133">
              <a:extLst>
                <a:ext uri="{FF2B5EF4-FFF2-40B4-BE49-F238E27FC236}">
                  <a16:creationId xmlns:a16="http://schemas.microsoft.com/office/drawing/2014/main" id="{C965E478-537F-479B-9AB7-30A4F881CB9C}"/>
                </a:ext>
              </a:extLst>
            </p:cNvPr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rtl="1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24" name="Straight Arrow Connector 134">
              <a:extLst>
                <a:ext uri="{FF2B5EF4-FFF2-40B4-BE49-F238E27FC236}">
                  <a16:creationId xmlns:a16="http://schemas.microsoft.com/office/drawing/2014/main" id="{B1049F05-C924-F11C-8AF7-CB877F808370}"/>
                </a:ext>
              </a:extLst>
            </p:cNvPr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noFill/>
            <a:ln w="25400" cap="flat" cmpd="sng" algn="ctr">
              <a:solidFill>
                <a:srgbClr val="44546A">
                  <a:lumMod val="2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25" name="Rectangle 135">
              <a:extLst>
                <a:ext uri="{FF2B5EF4-FFF2-40B4-BE49-F238E27FC236}">
                  <a16:creationId xmlns:a16="http://schemas.microsoft.com/office/drawing/2014/main" id="{B14BE920-486B-8C7A-20FA-850C3BBC43CA}"/>
                </a:ext>
              </a:extLst>
            </p:cNvPr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rtl="1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71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מלבן מעוגל 118"/>
          <p:cNvSpPr/>
          <p:nvPr/>
        </p:nvSpPr>
        <p:spPr>
          <a:xfrm>
            <a:off x="304800" y="1219200"/>
            <a:ext cx="1905000" cy="19812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6" name="מלבן מעוגל 115"/>
          <p:cNvSpPr/>
          <p:nvPr/>
        </p:nvSpPr>
        <p:spPr>
          <a:xfrm>
            <a:off x="4572000" y="1219200"/>
            <a:ext cx="1905000" cy="19812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8" name="Rectangle 132"/>
          <p:cNvSpPr/>
          <p:nvPr/>
        </p:nvSpPr>
        <p:spPr>
          <a:xfrm>
            <a:off x="4795201" y="1349300"/>
            <a:ext cx="685801" cy="280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Hash</a:t>
            </a:r>
          </a:p>
        </p:txBody>
      </p:sp>
      <p:sp>
        <p:nvSpPr>
          <p:cNvPr id="8" name="מלבן מעוגל 7"/>
          <p:cNvSpPr/>
          <p:nvPr/>
        </p:nvSpPr>
        <p:spPr>
          <a:xfrm>
            <a:off x="2438400" y="1219200"/>
            <a:ext cx="1905000" cy="19812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0" name="Group 131"/>
          <p:cNvGrpSpPr/>
          <p:nvPr/>
        </p:nvGrpSpPr>
        <p:grpSpPr>
          <a:xfrm>
            <a:off x="2743201" y="1749275"/>
            <a:ext cx="521983" cy="280109"/>
            <a:chOff x="4698226" y="2358885"/>
            <a:chExt cx="805227" cy="372699"/>
          </a:xfrm>
        </p:grpSpPr>
        <p:sp>
          <p:nvSpPr>
            <p:cNvPr id="21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131"/>
          <p:cNvGrpSpPr/>
          <p:nvPr/>
        </p:nvGrpSpPr>
        <p:grpSpPr>
          <a:xfrm>
            <a:off x="2743201" y="2205271"/>
            <a:ext cx="521983" cy="280109"/>
            <a:chOff x="4698226" y="2358885"/>
            <a:chExt cx="805227" cy="372699"/>
          </a:xfrm>
        </p:grpSpPr>
        <p:sp>
          <p:nvSpPr>
            <p:cNvPr id="26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131"/>
          <p:cNvGrpSpPr/>
          <p:nvPr/>
        </p:nvGrpSpPr>
        <p:grpSpPr>
          <a:xfrm>
            <a:off x="2743201" y="2662471"/>
            <a:ext cx="521983" cy="280109"/>
            <a:chOff x="4698226" y="2358885"/>
            <a:chExt cx="805227" cy="372699"/>
          </a:xfrm>
        </p:grpSpPr>
        <p:sp>
          <p:nvSpPr>
            <p:cNvPr id="31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131"/>
          <p:cNvGrpSpPr/>
          <p:nvPr/>
        </p:nvGrpSpPr>
        <p:grpSpPr>
          <a:xfrm>
            <a:off x="3505201" y="1749275"/>
            <a:ext cx="521983" cy="280109"/>
            <a:chOff x="4698226" y="2358885"/>
            <a:chExt cx="805227" cy="372699"/>
          </a:xfrm>
        </p:grpSpPr>
        <p:sp>
          <p:nvSpPr>
            <p:cNvPr id="36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131"/>
          <p:cNvGrpSpPr/>
          <p:nvPr/>
        </p:nvGrpSpPr>
        <p:grpSpPr>
          <a:xfrm>
            <a:off x="3505201" y="2205271"/>
            <a:ext cx="521983" cy="280109"/>
            <a:chOff x="4698226" y="2358885"/>
            <a:chExt cx="805227" cy="372699"/>
          </a:xfrm>
        </p:grpSpPr>
        <p:sp>
          <p:nvSpPr>
            <p:cNvPr id="41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155D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קבוצה 73"/>
          <p:cNvGrpSpPr/>
          <p:nvPr/>
        </p:nvGrpSpPr>
        <p:grpSpPr>
          <a:xfrm>
            <a:off x="3738236" y="2672331"/>
            <a:ext cx="83868" cy="300250"/>
            <a:chOff x="2354532" y="4572000"/>
            <a:chExt cx="83868" cy="300250"/>
          </a:xfrm>
        </p:grpSpPr>
        <p:sp>
          <p:nvSpPr>
            <p:cNvPr id="71" name="אליפסה 70"/>
            <p:cNvSpPr/>
            <p:nvPr/>
          </p:nvSpPr>
          <p:spPr>
            <a:xfrm>
              <a:off x="2354532" y="4572000"/>
              <a:ext cx="83868" cy="8073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aseline="-25000" dirty="0"/>
            </a:p>
          </p:txBody>
        </p:sp>
        <p:sp>
          <p:nvSpPr>
            <p:cNvPr id="72" name="אליפסה 71"/>
            <p:cNvSpPr/>
            <p:nvPr/>
          </p:nvSpPr>
          <p:spPr>
            <a:xfrm>
              <a:off x="2354532" y="4683125"/>
              <a:ext cx="83868" cy="8073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aseline="-25000" dirty="0"/>
            </a:p>
          </p:txBody>
        </p:sp>
        <p:sp>
          <p:nvSpPr>
            <p:cNvPr id="73" name="אליפסה 72"/>
            <p:cNvSpPr/>
            <p:nvPr/>
          </p:nvSpPr>
          <p:spPr>
            <a:xfrm>
              <a:off x="2354532" y="4791520"/>
              <a:ext cx="83868" cy="8073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aseline="-25000" dirty="0"/>
            </a:p>
          </p:txBody>
        </p:sp>
      </p:grpSp>
      <p:grpSp>
        <p:nvGrpSpPr>
          <p:cNvPr id="75" name="Group 131"/>
          <p:cNvGrpSpPr/>
          <p:nvPr/>
        </p:nvGrpSpPr>
        <p:grpSpPr>
          <a:xfrm>
            <a:off x="4876801" y="1725728"/>
            <a:ext cx="521983" cy="280109"/>
            <a:chOff x="4698226" y="2358885"/>
            <a:chExt cx="805227" cy="372699"/>
          </a:xfrm>
        </p:grpSpPr>
        <p:sp>
          <p:nvSpPr>
            <p:cNvPr id="76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131"/>
          <p:cNvGrpSpPr/>
          <p:nvPr/>
        </p:nvGrpSpPr>
        <p:grpSpPr>
          <a:xfrm>
            <a:off x="4876801" y="2181724"/>
            <a:ext cx="521983" cy="280109"/>
            <a:chOff x="4698226" y="2358885"/>
            <a:chExt cx="805227" cy="372699"/>
          </a:xfrm>
        </p:grpSpPr>
        <p:sp>
          <p:nvSpPr>
            <p:cNvPr id="81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131"/>
          <p:cNvGrpSpPr/>
          <p:nvPr/>
        </p:nvGrpSpPr>
        <p:grpSpPr>
          <a:xfrm>
            <a:off x="4876801" y="2638924"/>
            <a:ext cx="521983" cy="280109"/>
            <a:chOff x="4698226" y="2358885"/>
            <a:chExt cx="805227" cy="372699"/>
          </a:xfrm>
        </p:grpSpPr>
        <p:sp>
          <p:nvSpPr>
            <p:cNvPr id="86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131"/>
          <p:cNvGrpSpPr/>
          <p:nvPr/>
        </p:nvGrpSpPr>
        <p:grpSpPr>
          <a:xfrm>
            <a:off x="5638801" y="1725728"/>
            <a:ext cx="521983" cy="280109"/>
            <a:chOff x="4698226" y="2358885"/>
            <a:chExt cx="805227" cy="372699"/>
          </a:xfrm>
        </p:grpSpPr>
        <p:sp>
          <p:nvSpPr>
            <p:cNvPr id="91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131"/>
          <p:cNvGrpSpPr/>
          <p:nvPr/>
        </p:nvGrpSpPr>
        <p:grpSpPr>
          <a:xfrm>
            <a:off x="5638801" y="2181724"/>
            <a:ext cx="521983" cy="280109"/>
            <a:chOff x="4698226" y="2358885"/>
            <a:chExt cx="805227" cy="372699"/>
          </a:xfrm>
        </p:grpSpPr>
        <p:sp>
          <p:nvSpPr>
            <p:cNvPr id="96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קבוצה 99"/>
          <p:cNvGrpSpPr/>
          <p:nvPr/>
        </p:nvGrpSpPr>
        <p:grpSpPr>
          <a:xfrm>
            <a:off x="5871836" y="2648784"/>
            <a:ext cx="83868" cy="300250"/>
            <a:chOff x="2354532" y="4572000"/>
            <a:chExt cx="83868" cy="300250"/>
          </a:xfrm>
        </p:grpSpPr>
        <p:sp>
          <p:nvSpPr>
            <p:cNvPr id="101" name="אליפסה 100"/>
            <p:cNvSpPr/>
            <p:nvPr/>
          </p:nvSpPr>
          <p:spPr>
            <a:xfrm>
              <a:off x="2354532" y="4572000"/>
              <a:ext cx="83868" cy="8073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aseline="-25000" dirty="0"/>
            </a:p>
          </p:txBody>
        </p:sp>
        <p:sp>
          <p:nvSpPr>
            <p:cNvPr id="102" name="אליפסה 101"/>
            <p:cNvSpPr/>
            <p:nvPr/>
          </p:nvSpPr>
          <p:spPr>
            <a:xfrm>
              <a:off x="2354532" y="4683125"/>
              <a:ext cx="83868" cy="8073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aseline="-25000" dirty="0"/>
            </a:p>
          </p:txBody>
        </p:sp>
        <p:sp>
          <p:nvSpPr>
            <p:cNvPr id="103" name="אליפסה 102"/>
            <p:cNvSpPr/>
            <p:nvPr/>
          </p:nvSpPr>
          <p:spPr>
            <a:xfrm>
              <a:off x="2354532" y="4791520"/>
              <a:ext cx="83868" cy="8073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aseline="-25000" dirty="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3390900" y="381000"/>
            <a:ext cx="169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Blockchain</a:t>
            </a:r>
          </a:p>
        </p:txBody>
      </p:sp>
      <p:sp>
        <p:nvSpPr>
          <p:cNvPr id="113" name="Rectangle 132"/>
          <p:cNvSpPr/>
          <p:nvPr/>
        </p:nvSpPr>
        <p:spPr>
          <a:xfrm>
            <a:off x="2661601" y="1349300"/>
            <a:ext cx="685801" cy="280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Hash</a:t>
            </a:r>
          </a:p>
        </p:txBody>
      </p:sp>
      <p:cxnSp>
        <p:nvCxnSpPr>
          <p:cNvPr id="123" name="מחבר חץ ישר 122"/>
          <p:cNvCxnSpPr/>
          <p:nvPr/>
        </p:nvCxnSpPr>
        <p:spPr>
          <a:xfrm flipH="1">
            <a:off x="4343401" y="1509824"/>
            <a:ext cx="454501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חץ ישר 124"/>
          <p:cNvCxnSpPr/>
          <p:nvPr/>
        </p:nvCxnSpPr>
        <p:spPr>
          <a:xfrm flipH="1">
            <a:off x="2209800" y="1502736"/>
            <a:ext cx="457200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מלבן מעוגל 130"/>
          <p:cNvSpPr/>
          <p:nvPr/>
        </p:nvSpPr>
        <p:spPr>
          <a:xfrm>
            <a:off x="6705600" y="1226993"/>
            <a:ext cx="1905000" cy="19812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3" name="Rectangle 132"/>
          <p:cNvSpPr/>
          <p:nvPr/>
        </p:nvSpPr>
        <p:spPr>
          <a:xfrm>
            <a:off x="6928801" y="1357093"/>
            <a:ext cx="685801" cy="280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Hash</a:t>
            </a:r>
          </a:p>
        </p:txBody>
      </p:sp>
      <p:cxnSp>
        <p:nvCxnSpPr>
          <p:cNvPr id="163" name="מחבר חץ ישר 162"/>
          <p:cNvCxnSpPr/>
          <p:nvPr/>
        </p:nvCxnSpPr>
        <p:spPr>
          <a:xfrm flipH="1">
            <a:off x="6477001" y="1517617"/>
            <a:ext cx="454501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31"/>
          <p:cNvGrpSpPr/>
          <p:nvPr/>
        </p:nvGrpSpPr>
        <p:grpSpPr>
          <a:xfrm>
            <a:off x="7012529" y="1772550"/>
            <a:ext cx="521983" cy="280109"/>
            <a:chOff x="4698226" y="2358885"/>
            <a:chExt cx="805227" cy="372699"/>
          </a:xfrm>
        </p:grpSpPr>
        <p:sp>
          <p:nvSpPr>
            <p:cNvPr id="165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סוגר מסולסל ימני 168"/>
          <p:cNvSpPr/>
          <p:nvPr/>
        </p:nvSpPr>
        <p:spPr>
          <a:xfrm rot="16200000">
            <a:off x="3969448" y="-1538041"/>
            <a:ext cx="211097" cy="4956412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6" name="TextBox 175"/>
          <p:cNvSpPr txBox="1"/>
          <p:nvPr/>
        </p:nvSpPr>
        <p:spPr>
          <a:xfrm>
            <a:off x="6629402" y="381000"/>
            <a:ext cx="205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Block</a:t>
            </a:r>
          </a:p>
        </p:txBody>
      </p:sp>
      <p:sp>
        <p:nvSpPr>
          <p:cNvPr id="177" name="סוגר מסולסל ימני 176"/>
          <p:cNvSpPr/>
          <p:nvPr/>
        </p:nvSpPr>
        <p:spPr>
          <a:xfrm rot="16200000">
            <a:off x="7552554" y="-88536"/>
            <a:ext cx="211097" cy="2057401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5" name="Group 4"/>
          <p:cNvGrpSpPr/>
          <p:nvPr/>
        </p:nvGrpSpPr>
        <p:grpSpPr>
          <a:xfrm>
            <a:off x="6288920" y="3048000"/>
            <a:ext cx="2778881" cy="3643214"/>
            <a:chOff x="4764919" y="3048000"/>
            <a:chExt cx="2778881" cy="3643214"/>
          </a:xfrm>
        </p:grpSpPr>
        <p:sp>
          <p:nvSpPr>
            <p:cNvPr id="115" name="מלבן מעוגל 130"/>
            <p:cNvSpPr/>
            <p:nvPr/>
          </p:nvSpPr>
          <p:spPr>
            <a:xfrm>
              <a:off x="5181601" y="4114800"/>
              <a:ext cx="1905000" cy="1981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404801" y="4244899"/>
              <a:ext cx="685801" cy="2801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Hash</a:t>
              </a:r>
            </a:p>
          </p:txBody>
        </p:sp>
        <p:cxnSp>
          <p:nvCxnSpPr>
            <p:cNvPr id="122" name="מחבר חץ ישר 162"/>
            <p:cNvCxnSpPr>
              <a:stCxn id="121" idx="0"/>
            </p:cNvCxnSpPr>
            <p:nvPr/>
          </p:nvCxnSpPr>
          <p:spPr>
            <a:xfrm flipH="1" flipV="1">
              <a:off x="4953000" y="3048000"/>
              <a:ext cx="794702" cy="1196899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31"/>
            <p:cNvGrpSpPr/>
            <p:nvPr/>
          </p:nvGrpSpPr>
          <p:grpSpPr>
            <a:xfrm>
              <a:off x="5486709" y="4685236"/>
              <a:ext cx="521983" cy="280109"/>
              <a:chOff x="4698226" y="2358885"/>
              <a:chExt cx="805227" cy="372699"/>
            </a:xfrm>
          </p:grpSpPr>
          <p:sp>
            <p:nvSpPr>
              <p:cNvPr id="126" name="Rectangle 132"/>
              <p:cNvSpPr/>
              <p:nvPr/>
            </p:nvSpPr>
            <p:spPr>
              <a:xfrm>
                <a:off x="4698226" y="2358885"/>
                <a:ext cx="805227" cy="3726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33"/>
              <p:cNvSpPr/>
              <p:nvPr/>
            </p:nvSpPr>
            <p:spPr>
              <a:xfrm>
                <a:off x="4807527" y="2445449"/>
                <a:ext cx="173943" cy="18751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Arrow Connector 134"/>
              <p:cNvCxnSpPr/>
              <p:nvPr/>
            </p:nvCxnSpPr>
            <p:spPr>
              <a:xfrm>
                <a:off x="5015543" y="2539207"/>
                <a:ext cx="171548" cy="6027"/>
              </a:xfrm>
              <a:prstGeom prst="straightConnector1">
                <a:avLst/>
              </a:prstGeom>
              <a:ln w="25400">
                <a:solidFill>
                  <a:schemeClr val="tx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Rectangle 135"/>
              <p:cNvSpPr/>
              <p:nvPr/>
            </p:nvSpPr>
            <p:spPr>
              <a:xfrm>
                <a:off x="5249155" y="2451475"/>
                <a:ext cx="173943" cy="187517"/>
              </a:xfrm>
              <a:prstGeom prst="rect">
                <a:avLst/>
              </a:prstGeom>
              <a:solidFill>
                <a:srgbClr val="0066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קבוצה 99"/>
            <p:cNvGrpSpPr/>
            <p:nvPr/>
          </p:nvGrpSpPr>
          <p:grpSpPr>
            <a:xfrm>
              <a:off x="5707332" y="5338550"/>
              <a:ext cx="83868" cy="300250"/>
              <a:chOff x="2354532" y="4572000"/>
              <a:chExt cx="83868" cy="300250"/>
            </a:xfrm>
          </p:grpSpPr>
          <p:sp>
            <p:nvSpPr>
              <p:cNvPr id="134" name="אליפסה 100"/>
              <p:cNvSpPr/>
              <p:nvPr/>
            </p:nvSpPr>
            <p:spPr>
              <a:xfrm>
                <a:off x="2354532" y="4572000"/>
                <a:ext cx="83868" cy="807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baseline="-25000" dirty="0"/>
              </a:p>
            </p:txBody>
          </p:sp>
          <p:sp>
            <p:nvSpPr>
              <p:cNvPr id="135" name="אליפסה 101"/>
              <p:cNvSpPr/>
              <p:nvPr/>
            </p:nvSpPr>
            <p:spPr>
              <a:xfrm>
                <a:off x="2354532" y="4683125"/>
                <a:ext cx="83868" cy="807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baseline="-25000" dirty="0"/>
              </a:p>
            </p:txBody>
          </p:sp>
          <p:sp>
            <p:nvSpPr>
              <p:cNvPr id="136" name="אליפסה 102"/>
              <p:cNvSpPr/>
              <p:nvPr/>
            </p:nvSpPr>
            <p:spPr>
              <a:xfrm>
                <a:off x="2354532" y="4791520"/>
                <a:ext cx="83868" cy="807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baseline="-25000" dirty="0"/>
              </a:p>
            </p:txBody>
          </p:sp>
        </p:grpSp>
        <p:sp>
          <p:nvSpPr>
            <p:cNvPr id="137" name="סוגר מסולסל ימני 176"/>
            <p:cNvSpPr/>
            <p:nvPr/>
          </p:nvSpPr>
          <p:spPr>
            <a:xfrm rot="5400000" flipV="1">
              <a:off x="6049927" y="5172848"/>
              <a:ext cx="211097" cy="2057401"/>
            </a:xfrm>
            <a:prstGeom prst="righ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764919" y="6321882"/>
              <a:ext cx="2778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Another Node’s Block</a:t>
              </a:r>
            </a:p>
          </p:txBody>
        </p:sp>
      </p:grpSp>
      <p:grpSp>
        <p:nvGrpSpPr>
          <p:cNvPr id="111" name="קבוצה 99"/>
          <p:cNvGrpSpPr/>
          <p:nvPr/>
        </p:nvGrpSpPr>
        <p:grpSpPr>
          <a:xfrm>
            <a:off x="7231586" y="2445718"/>
            <a:ext cx="83868" cy="300250"/>
            <a:chOff x="2354532" y="4572000"/>
            <a:chExt cx="83868" cy="300250"/>
          </a:xfrm>
        </p:grpSpPr>
        <p:sp>
          <p:nvSpPr>
            <p:cNvPr id="112" name="אליפסה 100"/>
            <p:cNvSpPr/>
            <p:nvPr/>
          </p:nvSpPr>
          <p:spPr>
            <a:xfrm>
              <a:off x="2354532" y="4572000"/>
              <a:ext cx="83868" cy="8073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aseline="-25000" dirty="0"/>
            </a:p>
          </p:txBody>
        </p:sp>
        <p:sp>
          <p:nvSpPr>
            <p:cNvPr id="114" name="אליפסה 101"/>
            <p:cNvSpPr/>
            <p:nvPr/>
          </p:nvSpPr>
          <p:spPr>
            <a:xfrm>
              <a:off x="2354532" y="4683125"/>
              <a:ext cx="83868" cy="8073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aseline="-25000" dirty="0"/>
            </a:p>
          </p:txBody>
        </p:sp>
        <p:sp>
          <p:nvSpPr>
            <p:cNvPr id="117" name="אליפסה 102"/>
            <p:cNvSpPr/>
            <p:nvPr/>
          </p:nvSpPr>
          <p:spPr>
            <a:xfrm>
              <a:off x="2354532" y="4791520"/>
              <a:ext cx="83868" cy="8073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aseline="-25000" dirty="0"/>
            </a:p>
          </p:txBody>
        </p:sp>
      </p:grpSp>
      <p:grpSp>
        <p:nvGrpSpPr>
          <p:cNvPr id="120" name="Group 131"/>
          <p:cNvGrpSpPr/>
          <p:nvPr/>
        </p:nvGrpSpPr>
        <p:grpSpPr>
          <a:xfrm>
            <a:off x="12420600" y="834617"/>
            <a:ext cx="521983" cy="280109"/>
            <a:chOff x="4698226" y="2358885"/>
            <a:chExt cx="805227" cy="372699"/>
          </a:xfrm>
        </p:grpSpPr>
        <p:sp>
          <p:nvSpPr>
            <p:cNvPr id="132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33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0" presetClass="path" presetSubtype="0" accel="12000" fill="hold" nodeType="clickEffect" p14:presetBounceEnd="2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2066 0.06898 L -0.27014 0.19907 L -0.08177 0.35231 " pathEditMode="relative" rAng="0" ptsTypes="AAA" p14:bounceEnd="26000">
                                          <p:cBhvr>
                                            <p:cTn id="32" dur="2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483" y="1416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1" grpId="0" animBg="1"/>
          <p:bldP spid="133" grpId="0" animBg="1"/>
          <p:bldP spid="176" grpId="0"/>
          <p:bldP spid="17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0" presetClass="path" presetSubtype="0" accel="12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2066 0.06898 L -0.27014 0.19907 L -0.08177 0.35231 " pathEditMode="relative" rAng="0" ptsTypes="AAA">
                                          <p:cBhvr>
                                            <p:cTn id="32" dur="2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483" y="1416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1" grpId="0" animBg="1"/>
          <p:bldP spid="133" grpId="0" animBg="1"/>
          <p:bldP spid="176" grpId="0"/>
          <p:bldP spid="177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92BB-5371-753C-3158-3E4B02334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56C27-9EDB-ECCF-8239-B93BAB860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Ofir Cohen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PhD student at The Hebrew University of Jerusalem</a:t>
            </a:r>
          </a:p>
          <a:p>
            <a:r>
              <a:rPr lang="en-GB" dirty="0"/>
              <a:t>Research areas: Machine Learning and systems.</a:t>
            </a:r>
          </a:p>
          <a:p>
            <a:r>
              <a:rPr lang="en-GB" dirty="0"/>
              <a:t>Came into the world of cryptocurrencies around 2020.</a:t>
            </a:r>
          </a:p>
          <a:p>
            <a:endParaRPr lang="en-GB" dirty="0"/>
          </a:p>
          <a:p>
            <a:r>
              <a:rPr lang="en-GB" dirty="0"/>
              <a:t>Reception hours: Weekly (on Zoom).</a:t>
            </a:r>
          </a:p>
        </p:txBody>
      </p:sp>
    </p:spTree>
    <p:extLst>
      <p:ext uri="{BB962C8B-B14F-4D97-AF65-F5344CB8AC3E}">
        <p14:creationId xmlns:p14="http://schemas.microsoft.com/office/powerpoint/2010/main" val="541710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08"/>
          <p:cNvSpPr txBox="1"/>
          <p:nvPr/>
        </p:nvSpPr>
        <p:spPr>
          <a:xfrm>
            <a:off x="1905000" y="3176588"/>
            <a:ext cx="4648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2200" dirty="0"/>
              <a:t>Nodes adopt the longest chain </a:t>
            </a:r>
            <a:br>
              <a:rPr lang="en-US" sz="2200" dirty="0"/>
            </a:br>
            <a:r>
              <a:rPr lang="en-US" sz="2200" dirty="0"/>
              <a:t>&amp; extend it</a:t>
            </a:r>
          </a:p>
          <a:p>
            <a:pPr marL="342900" indent="-342900">
              <a:buAutoNum type="arabicPeriod"/>
            </a:pPr>
            <a:endParaRPr lang="en-US" sz="2200" dirty="0"/>
          </a:p>
          <a:p>
            <a:pPr marL="342900" indent="-342900">
              <a:buAutoNum type="arabicPeriod"/>
            </a:pPr>
            <a:r>
              <a:rPr lang="en-US" sz="2200" dirty="0"/>
              <a:t>Quickly send blocks to all nodes</a:t>
            </a:r>
            <a:br>
              <a:rPr lang="en-US" sz="2200" dirty="0"/>
            </a:br>
            <a:endParaRPr lang="en-US" sz="2200" dirty="0"/>
          </a:p>
          <a:p>
            <a:pPr marL="342900" indent="-342900">
              <a:buAutoNum type="arabicPeriod"/>
            </a:pPr>
            <a:r>
              <a:rPr lang="en-US" sz="2200" dirty="0"/>
              <a:t>Make block creation hard </a:t>
            </a:r>
            <a:br>
              <a:rPr lang="en-US" sz="2200" dirty="0"/>
            </a:br>
            <a:r>
              <a:rPr lang="en-US" sz="2200" dirty="0"/>
              <a:t>(via computational “puzzles”)</a:t>
            </a:r>
          </a:p>
        </p:txBody>
      </p:sp>
      <p:sp>
        <p:nvSpPr>
          <p:cNvPr id="110" name="Double Bracket 84"/>
          <p:cNvSpPr/>
          <p:nvPr/>
        </p:nvSpPr>
        <p:spPr>
          <a:xfrm>
            <a:off x="1828802" y="3161698"/>
            <a:ext cx="4648199" cy="2477103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6" name="מלבן מעוגל 17"/>
          <p:cNvSpPr/>
          <p:nvPr/>
        </p:nvSpPr>
        <p:spPr>
          <a:xfrm>
            <a:off x="4025656" y="535282"/>
            <a:ext cx="672917" cy="64608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7" name="מלבן מעוגל 18"/>
          <p:cNvSpPr/>
          <p:nvPr/>
        </p:nvSpPr>
        <p:spPr>
          <a:xfrm>
            <a:off x="5105370" y="533401"/>
            <a:ext cx="672917" cy="64608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8" name="מחבר חץ ישר 21"/>
          <p:cNvCxnSpPr>
            <a:stCxn id="106" idx="1"/>
            <a:endCxn id="147" idx="3"/>
          </p:cNvCxnSpPr>
          <p:nvPr/>
        </p:nvCxnSpPr>
        <p:spPr>
          <a:xfrm flipH="1">
            <a:off x="3618859" y="858326"/>
            <a:ext cx="406797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מחבר חץ ישר 22"/>
          <p:cNvCxnSpPr>
            <a:stCxn id="107" idx="1"/>
            <a:endCxn id="106" idx="3"/>
          </p:cNvCxnSpPr>
          <p:nvPr/>
        </p:nvCxnSpPr>
        <p:spPr>
          <a:xfrm flipH="1">
            <a:off x="4698573" y="856446"/>
            <a:ext cx="406797" cy="1881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מלבן מעוגל 5"/>
          <p:cNvSpPr/>
          <p:nvPr/>
        </p:nvSpPr>
        <p:spPr>
          <a:xfrm>
            <a:off x="6185084" y="573112"/>
            <a:ext cx="672917" cy="6460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4" name="מחבר חץ ישר 9"/>
          <p:cNvCxnSpPr>
            <a:stCxn id="143" idx="1"/>
            <a:endCxn id="107" idx="3"/>
          </p:cNvCxnSpPr>
          <p:nvPr/>
        </p:nvCxnSpPr>
        <p:spPr>
          <a:xfrm flipH="1" flipV="1">
            <a:off x="5778287" y="856446"/>
            <a:ext cx="406797" cy="39711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מחבר חץ ישר 16"/>
          <p:cNvCxnSpPr>
            <a:stCxn id="147" idx="1"/>
            <a:endCxn id="146" idx="3"/>
          </p:cNvCxnSpPr>
          <p:nvPr/>
        </p:nvCxnSpPr>
        <p:spPr>
          <a:xfrm flipH="1">
            <a:off x="2539145" y="858326"/>
            <a:ext cx="406797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מלבן מעוגל 19"/>
          <p:cNvSpPr/>
          <p:nvPr/>
        </p:nvSpPr>
        <p:spPr>
          <a:xfrm>
            <a:off x="1866228" y="535282"/>
            <a:ext cx="672917" cy="64608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7" name="מלבן מעוגל 20"/>
          <p:cNvSpPr/>
          <p:nvPr/>
        </p:nvSpPr>
        <p:spPr>
          <a:xfrm>
            <a:off x="2945942" y="535282"/>
            <a:ext cx="672917" cy="64608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148" name="מחבר חץ ישר 23"/>
          <p:cNvCxnSpPr/>
          <p:nvPr/>
        </p:nvCxnSpPr>
        <p:spPr>
          <a:xfrm flipH="1">
            <a:off x="1536915" y="856444"/>
            <a:ext cx="329312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מלבן מעוגל 17"/>
          <p:cNvSpPr/>
          <p:nvPr/>
        </p:nvSpPr>
        <p:spPr>
          <a:xfrm>
            <a:off x="4025656" y="1332185"/>
            <a:ext cx="672917" cy="64608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5" name="מלבן מעוגל 18"/>
          <p:cNvSpPr/>
          <p:nvPr/>
        </p:nvSpPr>
        <p:spPr>
          <a:xfrm>
            <a:off x="5105370" y="1330304"/>
            <a:ext cx="672917" cy="64608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56" name="מחבר חץ ישר 22"/>
          <p:cNvCxnSpPr>
            <a:stCxn id="155" idx="1"/>
            <a:endCxn id="154" idx="3"/>
          </p:cNvCxnSpPr>
          <p:nvPr/>
        </p:nvCxnSpPr>
        <p:spPr>
          <a:xfrm flipH="1">
            <a:off x="4698573" y="1653349"/>
            <a:ext cx="406797" cy="1881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חץ ישר 22"/>
          <p:cNvCxnSpPr>
            <a:cxnSpLocks/>
            <a:stCxn id="154" idx="1"/>
          </p:cNvCxnSpPr>
          <p:nvPr/>
        </p:nvCxnSpPr>
        <p:spPr>
          <a:xfrm flipH="1" flipV="1">
            <a:off x="3583691" y="1179489"/>
            <a:ext cx="441965" cy="47574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34808" y="77068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Alternative “histories”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553200" y="2848090"/>
            <a:ext cx="4038601" cy="9194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Intuition 1: Extending a chain = “voting” in favor of it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701572" y="2592506"/>
            <a:ext cx="534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The rules of Bitcoin’s consensus: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6553200" y="4935600"/>
            <a:ext cx="3765350" cy="9194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Intuition 3: Attackers have limited voting power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6888092" y="3864873"/>
            <a:ext cx="3200400" cy="9194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Intuition 2: “winner takes all” dynamics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882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uiExpand="1" build="p"/>
      <p:bldP spid="110" grpId="0" animBg="1"/>
      <p:bldP spid="160" grpId="0" animBg="1"/>
      <p:bldP spid="161" grpId="0"/>
      <p:bldP spid="170" grpId="0" animBg="1"/>
      <p:bldP spid="1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/>
          <p:cNvSpPr txBox="1"/>
          <p:nvPr/>
        </p:nvSpPr>
        <p:spPr>
          <a:xfrm>
            <a:off x="1865389" y="609600"/>
            <a:ext cx="35495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Make block creation hard (once every 10 minutes)</a:t>
            </a:r>
            <a:br>
              <a:rPr lang="en-US" dirty="0"/>
            </a:br>
            <a:r>
              <a:rPr lang="en-US" dirty="0"/>
              <a:t>via computational “puzzles”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Send blocks to all</a:t>
            </a:r>
            <a:br>
              <a:rPr lang="en-US" dirty="0"/>
            </a:b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Adopt (conflicting) blocks </a:t>
            </a:r>
            <a:r>
              <a:rPr lang="en-US" dirty="0" err="1"/>
              <a:t>iff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they make up a longer chain</a:t>
            </a:r>
          </a:p>
        </p:txBody>
      </p:sp>
      <p:sp>
        <p:nvSpPr>
          <p:cNvPr id="102" name="Double Bracket 84"/>
          <p:cNvSpPr/>
          <p:nvPr/>
        </p:nvSpPr>
        <p:spPr>
          <a:xfrm>
            <a:off x="1676401" y="478540"/>
            <a:ext cx="3738543" cy="2563983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9" name="קבוצה 248"/>
          <p:cNvGrpSpPr>
            <a:grpSpLocks noChangeAspect="1"/>
          </p:cNvGrpSpPr>
          <p:nvPr/>
        </p:nvGrpSpPr>
        <p:grpSpPr>
          <a:xfrm>
            <a:off x="6245889" y="295477"/>
            <a:ext cx="3669672" cy="3416839"/>
            <a:chOff x="4588151" y="985290"/>
            <a:chExt cx="2780054" cy="2588515"/>
          </a:xfrm>
        </p:grpSpPr>
        <p:sp>
          <p:nvSpPr>
            <p:cNvPr id="250" name="Oval 39"/>
            <p:cNvSpPr/>
            <p:nvPr/>
          </p:nvSpPr>
          <p:spPr>
            <a:xfrm>
              <a:off x="4679360" y="1675743"/>
              <a:ext cx="421386" cy="421386"/>
            </a:xfrm>
            <a:prstGeom prst="ellipse">
              <a:avLst/>
            </a:prstGeom>
            <a:solidFill>
              <a:srgbClr val="BFBFD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1" name="Oval 40"/>
            <p:cNvSpPr/>
            <p:nvPr/>
          </p:nvSpPr>
          <p:spPr>
            <a:xfrm>
              <a:off x="5673540" y="2397662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Oval 41"/>
            <p:cNvSpPr/>
            <p:nvPr/>
          </p:nvSpPr>
          <p:spPr>
            <a:xfrm>
              <a:off x="4588151" y="2550438"/>
              <a:ext cx="421386" cy="421386"/>
            </a:xfrm>
            <a:prstGeom prst="ellipse">
              <a:avLst/>
            </a:prstGeom>
            <a:solidFill>
              <a:srgbClr val="BFBFD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Oval 42"/>
            <p:cNvSpPr/>
            <p:nvPr/>
          </p:nvSpPr>
          <p:spPr>
            <a:xfrm>
              <a:off x="5733738" y="3152419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1" name="Oval 43"/>
            <p:cNvSpPr/>
            <p:nvPr/>
          </p:nvSpPr>
          <p:spPr>
            <a:xfrm>
              <a:off x="6937698" y="1833534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Oval 44"/>
            <p:cNvSpPr/>
            <p:nvPr/>
          </p:nvSpPr>
          <p:spPr>
            <a:xfrm>
              <a:off x="6946819" y="2961791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3" name="Oval 45"/>
            <p:cNvSpPr/>
            <p:nvPr/>
          </p:nvSpPr>
          <p:spPr>
            <a:xfrm>
              <a:off x="6094926" y="1395347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4" name="Oval 46"/>
            <p:cNvSpPr/>
            <p:nvPr/>
          </p:nvSpPr>
          <p:spPr>
            <a:xfrm>
              <a:off x="5252154" y="985290"/>
              <a:ext cx="421386" cy="421386"/>
            </a:xfrm>
            <a:prstGeom prst="ellipse">
              <a:avLst/>
            </a:prstGeom>
            <a:solidFill>
              <a:srgbClr val="BFBFD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5" name="Straight Connector 47"/>
            <p:cNvCxnSpPr>
              <a:stCxn id="274" idx="3"/>
              <a:endCxn id="250" idx="7"/>
            </p:cNvCxnSpPr>
            <p:nvPr/>
          </p:nvCxnSpPr>
          <p:spPr>
            <a:xfrm flipH="1">
              <a:off x="5039035" y="1344965"/>
              <a:ext cx="274829" cy="3924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48"/>
            <p:cNvCxnSpPr>
              <a:stCxn id="250" idx="4"/>
              <a:endCxn id="269" idx="0"/>
            </p:cNvCxnSpPr>
            <p:nvPr/>
          </p:nvCxnSpPr>
          <p:spPr>
            <a:xfrm flipH="1">
              <a:off x="4798845" y="2097129"/>
              <a:ext cx="91209" cy="4533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49"/>
            <p:cNvCxnSpPr>
              <a:stCxn id="251" idx="1"/>
              <a:endCxn id="250" idx="6"/>
            </p:cNvCxnSpPr>
            <p:nvPr/>
          </p:nvCxnSpPr>
          <p:spPr>
            <a:xfrm flipH="1" flipV="1">
              <a:off x="5100746" y="1886436"/>
              <a:ext cx="634504" cy="5729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50"/>
            <p:cNvCxnSpPr>
              <a:stCxn id="273" idx="1"/>
              <a:endCxn id="274" idx="6"/>
            </p:cNvCxnSpPr>
            <p:nvPr/>
          </p:nvCxnSpPr>
          <p:spPr>
            <a:xfrm flipH="1" flipV="1">
              <a:off x="5673540" y="1195983"/>
              <a:ext cx="483097" cy="2610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51"/>
            <p:cNvCxnSpPr>
              <a:stCxn id="273" idx="5"/>
              <a:endCxn id="271" idx="2"/>
            </p:cNvCxnSpPr>
            <p:nvPr/>
          </p:nvCxnSpPr>
          <p:spPr>
            <a:xfrm>
              <a:off x="6454601" y="1755022"/>
              <a:ext cx="483097" cy="2892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52"/>
            <p:cNvCxnSpPr>
              <a:stCxn id="270" idx="0"/>
              <a:endCxn id="251" idx="4"/>
            </p:cNvCxnSpPr>
            <p:nvPr/>
          </p:nvCxnSpPr>
          <p:spPr>
            <a:xfrm flipH="1" flipV="1">
              <a:off x="5884233" y="2819048"/>
              <a:ext cx="60198" cy="3333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53"/>
            <p:cNvCxnSpPr>
              <a:stCxn id="251" idx="7"/>
              <a:endCxn id="273" idx="4"/>
            </p:cNvCxnSpPr>
            <p:nvPr/>
          </p:nvCxnSpPr>
          <p:spPr>
            <a:xfrm flipV="1">
              <a:off x="6033215" y="1816733"/>
              <a:ext cx="272404" cy="6426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54"/>
            <p:cNvCxnSpPr>
              <a:stCxn id="272" idx="0"/>
              <a:endCxn id="271" idx="4"/>
            </p:cNvCxnSpPr>
            <p:nvPr/>
          </p:nvCxnSpPr>
          <p:spPr>
            <a:xfrm flipH="1" flipV="1">
              <a:off x="7148391" y="2254920"/>
              <a:ext cx="9121" cy="706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55"/>
            <p:cNvCxnSpPr>
              <a:stCxn id="270" idx="6"/>
              <a:endCxn id="272" idx="2"/>
            </p:cNvCxnSpPr>
            <p:nvPr/>
          </p:nvCxnSpPr>
          <p:spPr>
            <a:xfrm flipV="1">
              <a:off x="6155124" y="3172484"/>
              <a:ext cx="791695" cy="1906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56"/>
            <p:cNvCxnSpPr>
              <a:stCxn id="269" idx="5"/>
              <a:endCxn id="270" idx="2"/>
            </p:cNvCxnSpPr>
            <p:nvPr/>
          </p:nvCxnSpPr>
          <p:spPr>
            <a:xfrm>
              <a:off x="4947827" y="2910113"/>
              <a:ext cx="785911" cy="4529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40"/>
            <p:cNvSpPr/>
            <p:nvPr/>
          </p:nvSpPr>
          <p:spPr>
            <a:xfrm>
              <a:off x="5673540" y="2397662"/>
              <a:ext cx="421386" cy="421386"/>
            </a:xfrm>
            <a:prstGeom prst="ellipse">
              <a:avLst/>
            </a:prstGeom>
            <a:solidFill>
              <a:srgbClr val="BFBFD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6" name="Oval 42"/>
            <p:cNvSpPr/>
            <p:nvPr/>
          </p:nvSpPr>
          <p:spPr>
            <a:xfrm>
              <a:off x="5733738" y="3152419"/>
              <a:ext cx="421386" cy="421386"/>
            </a:xfrm>
            <a:prstGeom prst="ellipse">
              <a:avLst/>
            </a:prstGeom>
            <a:solidFill>
              <a:srgbClr val="BFBFD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7" name="Oval 43"/>
            <p:cNvSpPr/>
            <p:nvPr/>
          </p:nvSpPr>
          <p:spPr>
            <a:xfrm>
              <a:off x="6937698" y="1833533"/>
              <a:ext cx="421386" cy="421386"/>
            </a:xfrm>
            <a:prstGeom prst="ellipse">
              <a:avLst/>
            </a:prstGeom>
            <a:solidFill>
              <a:srgbClr val="BFBFD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8" name="Oval 44"/>
            <p:cNvSpPr/>
            <p:nvPr/>
          </p:nvSpPr>
          <p:spPr>
            <a:xfrm>
              <a:off x="6946819" y="2961790"/>
              <a:ext cx="421386" cy="421386"/>
            </a:xfrm>
            <a:prstGeom prst="ellipse">
              <a:avLst/>
            </a:prstGeom>
            <a:solidFill>
              <a:srgbClr val="BFBFD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9" name="Oval 45"/>
            <p:cNvSpPr/>
            <p:nvPr/>
          </p:nvSpPr>
          <p:spPr>
            <a:xfrm>
              <a:off x="6094926" y="1395346"/>
              <a:ext cx="421386" cy="421386"/>
            </a:xfrm>
            <a:prstGeom prst="ellipse">
              <a:avLst/>
            </a:prstGeom>
            <a:solidFill>
              <a:srgbClr val="BFBFD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0" name="מלבן מעוגל 289"/>
          <p:cNvSpPr/>
          <p:nvPr/>
        </p:nvSpPr>
        <p:spPr>
          <a:xfrm>
            <a:off x="6849243" y="591703"/>
            <a:ext cx="274714" cy="2600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he-IL" dirty="0">
              <a:solidFill>
                <a:schemeClr val="tx1"/>
              </a:solidFill>
            </a:endParaRPr>
          </a:p>
        </p:txBody>
      </p:sp>
      <p:grpSp>
        <p:nvGrpSpPr>
          <p:cNvPr id="291" name="קבוצה 290"/>
          <p:cNvGrpSpPr/>
          <p:nvPr/>
        </p:nvGrpSpPr>
        <p:grpSpPr>
          <a:xfrm>
            <a:off x="3200400" y="4024952"/>
            <a:ext cx="1078856" cy="630536"/>
            <a:chOff x="1676400" y="4343400"/>
            <a:chExt cx="1078856" cy="6305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מלבן מעוגל 291"/>
                <p:cNvSpPr/>
                <p:nvPr/>
              </p:nvSpPr>
              <p:spPr>
                <a:xfrm>
                  <a:off x="2121543" y="4343400"/>
                  <a:ext cx="633713" cy="630536"/>
                </a:xfrm>
                <a:prstGeom prst="round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1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2" name="מלבן מעוגל 2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1543" y="4343400"/>
                  <a:ext cx="633713" cy="630536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3" name="מחבר ישר 292"/>
            <p:cNvCxnSpPr>
              <a:stCxn id="292" idx="1"/>
              <a:endCxn id="301" idx="3"/>
            </p:cNvCxnSpPr>
            <p:nvPr/>
          </p:nvCxnSpPr>
          <p:spPr>
            <a:xfrm flipH="1">
              <a:off x="1676400" y="4658668"/>
              <a:ext cx="445143" cy="0"/>
            </a:xfrm>
            <a:prstGeom prst="line">
              <a:avLst/>
            </a:prstGeom>
            <a:ln w="25400">
              <a:solidFill>
                <a:schemeClr val="accent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4" name="קבוצה 293"/>
          <p:cNvGrpSpPr/>
          <p:nvPr/>
        </p:nvGrpSpPr>
        <p:grpSpPr>
          <a:xfrm>
            <a:off x="3200400" y="4340220"/>
            <a:ext cx="1078854" cy="1284932"/>
            <a:chOff x="1676400" y="4658668"/>
            <a:chExt cx="1078854" cy="1284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מלבן מעוגל 294"/>
                <p:cNvSpPr/>
                <p:nvPr/>
              </p:nvSpPr>
              <p:spPr>
                <a:xfrm>
                  <a:off x="2121541" y="5313064"/>
                  <a:ext cx="633713" cy="630536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1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5" name="מלבן מעוגל 2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1541" y="5313064"/>
                  <a:ext cx="633713" cy="630536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6" name="מחבר ישר 295"/>
            <p:cNvCxnSpPr>
              <a:stCxn id="295" idx="1"/>
              <a:endCxn id="301" idx="3"/>
            </p:cNvCxnSpPr>
            <p:nvPr/>
          </p:nvCxnSpPr>
          <p:spPr>
            <a:xfrm flipH="1" flipV="1">
              <a:off x="1676400" y="4658668"/>
              <a:ext cx="445141" cy="969664"/>
            </a:xfrm>
            <a:prstGeom prst="line">
              <a:avLst/>
            </a:prstGeom>
            <a:ln w="25400">
              <a:solidFill>
                <a:schemeClr val="accent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קבוצה 296"/>
          <p:cNvGrpSpPr/>
          <p:nvPr/>
        </p:nvGrpSpPr>
        <p:grpSpPr>
          <a:xfrm>
            <a:off x="4279257" y="4024952"/>
            <a:ext cx="1002657" cy="630536"/>
            <a:chOff x="2755256" y="4343400"/>
            <a:chExt cx="1002657" cy="630536"/>
          </a:xfrm>
        </p:grpSpPr>
        <p:sp>
          <p:nvSpPr>
            <p:cNvPr id="298" name="מלבן מעוגל 297"/>
            <p:cNvSpPr/>
            <p:nvPr/>
          </p:nvSpPr>
          <p:spPr>
            <a:xfrm>
              <a:off x="3124200" y="4343400"/>
              <a:ext cx="633713" cy="630536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299" name="מחבר ישר 298"/>
            <p:cNvCxnSpPr>
              <a:stCxn id="298" idx="1"/>
              <a:endCxn id="292" idx="3"/>
            </p:cNvCxnSpPr>
            <p:nvPr/>
          </p:nvCxnSpPr>
          <p:spPr>
            <a:xfrm flipH="1" flipV="1">
              <a:off x="2755256" y="4645020"/>
              <a:ext cx="368944" cy="13648"/>
            </a:xfrm>
            <a:prstGeom prst="line">
              <a:avLst/>
            </a:prstGeom>
            <a:ln w="25400">
              <a:solidFill>
                <a:schemeClr val="accent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קבוצה 299"/>
          <p:cNvGrpSpPr/>
          <p:nvPr/>
        </p:nvGrpSpPr>
        <p:grpSpPr>
          <a:xfrm>
            <a:off x="2247900" y="4024952"/>
            <a:ext cx="952501" cy="630536"/>
            <a:chOff x="723899" y="4786118"/>
            <a:chExt cx="952501" cy="630536"/>
          </a:xfrm>
        </p:grpSpPr>
        <p:sp>
          <p:nvSpPr>
            <p:cNvPr id="301" name="מלבן מעוגל 300"/>
            <p:cNvSpPr/>
            <p:nvPr/>
          </p:nvSpPr>
          <p:spPr>
            <a:xfrm>
              <a:off x="1042687" y="4786118"/>
              <a:ext cx="633713" cy="630536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302" name="מחבר ישר 301"/>
            <p:cNvCxnSpPr>
              <a:stCxn id="301" idx="1"/>
            </p:cNvCxnSpPr>
            <p:nvPr/>
          </p:nvCxnSpPr>
          <p:spPr>
            <a:xfrm flipH="1">
              <a:off x="723899" y="5101386"/>
              <a:ext cx="318788" cy="0"/>
            </a:xfrm>
            <a:prstGeom prst="line">
              <a:avLst/>
            </a:prstGeom>
            <a:ln w="25400">
              <a:solidFill>
                <a:schemeClr val="accent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3" name="קבוצה 302"/>
          <p:cNvGrpSpPr/>
          <p:nvPr/>
        </p:nvGrpSpPr>
        <p:grpSpPr>
          <a:xfrm>
            <a:off x="7123958" y="591703"/>
            <a:ext cx="423697" cy="260002"/>
            <a:chOff x="5599957" y="910151"/>
            <a:chExt cx="423697" cy="260002"/>
          </a:xfrm>
          <a:solidFill>
            <a:schemeClr val="bg1">
              <a:lumMod val="85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מלבן מעוגל 303"/>
                <p:cNvSpPr/>
                <p:nvPr/>
              </p:nvSpPr>
              <p:spPr>
                <a:xfrm>
                  <a:off x="5748940" y="910151"/>
                  <a:ext cx="274714" cy="260002"/>
                </a:xfrm>
                <a:prstGeom prst="roundRect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1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4" name="מלבן מעוגל 3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8940" y="910151"/>
                  <a:ext cx="274714" cy="260002"/>
                </a:xfrm>
                <a:prstGeom prst="roundRect">
                  <a:avLst/>
                </a:prstGeom>
                <a:blipFill>
                  <a:blip r:embed="rId7"/>
                  <a:stretch>
                    <a:fillRect l="-23404" r="-6383" b="-17778"/>
                  </a:stretch>
                </a:blip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5" name="מחבר ישר 304"/>
            <p:cNvCxnSpPr>
              <a:stCxn id="304" idx="1"/>
              <a:endCxn id="290" idx="3"/>
            </p:cNvCxnSpPr>
            <p:nvPr/>
          </p:nvCxnSpPr>
          <p:spPr>
            <a:xfrm flipH="1" flipV="1">
              <a:off x="5599957" y="1026504"/>
              <a:ext cx="148983" cy="13648"/>
            </a:xfrm>
            <a:prstGeom prst="line">
              <a:avLst/>
            </a:prstGeom>
            <a:grpFill/>
            <a:ln w="25400">
              <a:solidFill>
                <a:schemeClr val="accent1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קבוצה 305"/>
          <p:cNvGrpSpPr/>
          <p:nvPr/>
        </p:nvGrpSpPr>
        <p:grpSpPr>
          <a:xfrm>
            <a:off x="7547655" y="591703"/>
            <a:ext cx="423947" cy="260002"/>
            <a:chOff x="6023654" y="910151"/>
            <a:chExt cx="423947" cy="260002"/>
          </a:xfrm>
          <a:solidFill>
            <a:schemeClr val="bg1">
              <a:lumMod val="85000"/>
            </a:schemeClr>
          </a:solidFill>
        </p:grpSpPr>
        <p:sp>
          <p:nvSpPr>
            <p:cNvPr id="307" name="מלבן מעוגל 306"/>
            <p:cNvSpPr/>
            <p:nvPr/>
          </p:nvSpPr>
          <p:spPr>
            <a:xfrm>
              <a:off x="6172887" y="910151"/>
              <a:ext cx="274714" cy="260002"/>
            </a:xfrm>
            <a:prstGeom prst="round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308" name="מחבר ישר 307"/>
            <p:cNvCxnSpPr>
              <a:stCxn id="307" idx="1"/>
              <a:endCxn id="304" idx="3"/>
            </p:cNvCxnSpPr>
            <p:nvPr/>
          </p:nvCxnSpPr>
          <p:spPr>
            <a:xfrm flipH="1" flipV="1">
              <a:off x="6023654" y="1026504"/>
              <a:ext cx="149233" cy="13648"/>
            </a:xfrm>
            <a:prstGeom prst="line">
              <a:avLst/>
            </a:prstGeom>
            <a:grpFill/>
            <a:ln w="25400">
              <a:solidFill>
                <a:schemeClr val="accent1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9" name="מלבן מעוגל 308"/>
          <p:cNvSpPr/>
          <p:nvPr/>
        </p:nvSpPr>
        <p:spPr>
          <a:xfrm>
            <a:off x="9067917" y="3200684"/>
            <a:ext cx="274714" cy="2600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he-IL" dirty="0">
              <a:solidFill>
                <a:schemeClr val="tx1"/>
              </a:solidFill>
            </a:endParaRPr>
          </a:p>
        </p:txBody>
      </p:sp>
      <p:grpSp>
        <p:nvGrpSpPr>
          <p:cNvPr id="310" name="קבוצה 309"/>
          <p:cNvGrpSpPr/>
          <p:nvPr/>
        </p:nvGrpSpPr>
        <p:grpSpPr>
          <a:xfrm>
            <a:off x="9342632" y="3200684"/>
            <a:ext cx="423697" cy="260002"/>
            <a:chOff x="7818631" y="3519132"/>
            <a:chExt cx="423697" cy="260002"/>
          </a:xfrm>
          <a:solidFill>
            <a:schemeClr val="bg2">
              <a:lumMod val="9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מלבן מעוגל 310"/>
                <p:cNvSpPr/>
                <p:nvPr/>
              </p:nvSpPr>
              <p:spPr>
                <a:xfrm>
                  <a:off x="7967614" y="3519132"/>
                  <a:ext cx="274714" cy="260002"/>
                </a:xfrm>
                <a:prstGeom prst="round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1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1" name="מלבן מעוגל 3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7614" y="3519132"/>
                  <a:ext cx="274714" cy="260002"/>
                </a:xfrm>
                <a:prstGeom prst="roundRect">
                  <a:avLst/>
                </a:prstGeom>
                <a:blipFill>
                  <a:blip r:embed="rId8"/>
                  <a:stretch>
                    <a:fillRect l="-23404" r="-6383" b="-17778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2" name="מחבר ישר 311"/>
            <p:cNvCxnSpPr>
              <a:stCxn id="311" idx="1"/>
              <a:endCxn id="309" idx="3"/>
            </p:cNvCxnSpPr>
            <p:nvPr/>
          </p:nvCxnSpPr>
          <p:spPr>
            <a:xfrm flipH="1" flipV="1">
              <a:off x="7818631" y="3635485"/>
              <a:ext cx="148983" cy="13648"/>
            </a:xfrm>
            <a:prstGeom prst="line">
              <a:avLst/>
            </a:prstGeom>
            <a:grpFill/>
            <a:ln w="25400">
              <a:solidFill>
                <a:schemeClr val="accent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קבוצה 312"/>
          <p:cNvGrpSpPr/>
          <p:nvPr/>
        </p:nvGrpSpPr>
        <p:grpSpPr>
          <a:xfrm>
            <a:off x="9766329" y="3200684"/>
            <a:ext cx="423947" cy="260002"/>
            <a:chOff x="8242328" y="3519132"/>
            <a:chExt cx="423947" cy="260002"/>
          </a:xfrm>
          <a:solidFill>
            <a:schemeClr val="bg1">
              <a:lumMod val="85000"/>
            </a:schemeClr>
          </a:solidFill>
        </p:grpSpPr>
        <p:sp>
          <p:nvSpPr>
            <p:cNvPr id="314" name="מלבן מעוגל 313"/>
            <p:cNvSpPr/>
            <p:nvPr/>
          </p:nvSpPr>
          <p:spPr>
            <a:xfrm>
              <a:off x="8391561" y="3519132"/>
              <a:ext cx="274714" cy="260002"/>
            </a:xfrm>
            <a:prstGeom prst="round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315" name="מחבר ישר 314"/>
            <p:cNvCxnSpPr>
              <a:stCxn id="314" idx="1"/>
              <a:endCxn id="311" idx="3"/>
            </p:cNvCxnSpPr>
            <p:nvPr/>
          </p:nvCxnSpPr>
          <p:spPr>
            <a:xfrm flipH="1" flipV="1">
              <a:off x="8242328" y="3635485"/>
              <a:ext cx="149233" cy="13648"/>
            </a:xfrm>
            <a:prstGeom prst="line">
              <a:avLst/>
            </a:prstGeom>
            <a:grpFill/>
            <a:ln w="25400">
              <a:solidFill>
                <a:schemeClr val="accent1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" name="קבוצה 315"/>
          <p:cNvGrpSpPr/>
          <p:nvPr/>
        </p:nvGrpSpPr>
        <p:grpSpPr>
          <a:xfrm>
            <a:off x="9342631" y="3200684"/>
            <a:ext cx="426152" cy="260002"/>
            <a:chOff x="7818630" y="3519132"/>
            <a:chExt cx="426152" cy="260002"/>
          </a:xfrm>
          <a:solidFill>
            <a:schemeClr val="bg1">
              <a:lumMod val="85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מלבן מעוגל 316"/>
                <p:cNvSpPr/>
                <p:nvPr/>
              </p:nvSpPr>
              <p:spPr>
                <a:xfrm>
                  <a:off x="7970068" y="3519132"/>
                  <a:ext cx="274714" cy="260002"/>
                </a:xfrm>
                <a:prstGeom prst="roundRect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1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he-IL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7" name="מלבן מעוגל 3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0068" y="3519132"/>
                  <a:ext cx="274714" cy="260002"/>
                </a:xfrm>
                <a:prstGeom prst="roundRect">
                  <a:avLst/>
                </a:prstGeom>
                <a:blipFill>
                  <a:blip r:embed="rId9"/>
                  <a:stretch>
                    <a:fillRect l="-23404" r="-8511" b="-17778"/>
                  </a:stretch>
                </a:blip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8" name="מחבר ישר 317"/>
            <p:cNvCxnSpPr>
              <a:stCxn id="317" idx="1"/>
              <a:endCxn id="309" idx="3"/>
            </p:cNvCxnSpPr>
            <p:nvPr/>
          </p:nvCxnSpPr>
          <p:spPr>
            <a:xfrm flipH="1">
              <a:off x="7818630" y="3649133"/>
              <a:ext cx="151438" cy="0"/>
            </a:xfrm>
            <a:prstGeom prst="line">
              <a:avLst/>
            </a:prstGeom>
            <a:grpFill/>
            <a:ln w="25400">
              <a:solidFill>
                <a:schemeClr val="accent1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9" name="מלבן מעוגל 318"/>
          <p:cNvSpPr/>
          <p:nvPr/>
        </p:nvSpPr>
        <p:spPr>
          <a:xfrm>
            <a:off x="6153999" y="1603124"/>
            <a:ext cx="274714" cy="2600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he-IL" dirty="0">
              <a:solidFill>
                <a:schemeClr val="tx1"/>
              </a:solidFill>
            </a:endParaRPr>
          </a:p>
        </p:txBody>
      </p:sp>
      <p:grpSp>
        <p:nvGrpSpPr>
          <p:cNvPr id="320" name="קבוצה 319"/>
          <p:cNvGrpSpPr/>
          <p:nvPr/>
        </p:nvGrpSpPr>
        <p:grpSpPr>
          <a:xfrm>
            <a:off x="6428714" y="1603124"/>
            <a:ext cx="423697" cy="260002"/>
            <a:chOff x="5599957" y="910151"/>
            <a:chExt cx="423697" cy="260002"/>
          </a:xfrm>
          <a:solidFill>
            <a:schemeClr val="bg1">
              <a:lumMod val="85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מלבן מעוגל 320"/>
                <p:cNvSpPr/>
                <p:nvPr/>
              </p:nvSpPr>
              <p:spPr>
                <a:xfrm>
                  <a:off x="5748940" y="910151"/>
                  <a:ext cx="274714" cy="260002"/>
                </a:xfrm>
                <a:prstGeom prst="roundRect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1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1" name="מלבן מעוגל 3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8940" y="910151"/>
                  <a:ext cx="274714" cy="260002"/>
                </a:xfrm>
                <a:prstGeom prst="roundRect">
                  <a:avLst/>
                </a:prstGeom>
                <a:blipFill>
                  <a:blip r:embed="rId10"/>
                  <a:stretch>
                    <a:fillRect l="-23404" r="-6383" b="-17778"/>
                  </a:stretch>
                </a:blip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2" name="מחבר ישר 321"/>
            <p:cNvCxnSpPr>
              <a:stCxn id="321" idx="1"/>
              <a:endCxn id="319" idx="3"/>
            </p:cNvCxnSpPr>
            <p:nvPr/>
          </p:nvCxnSpPr>
          <p:spPr>
            <a:xfrm flipH="1" flipV="1">
              <a:off x="5599957" y="1026504"/>
              <a:ext cx="148983" cy="13648"/>
            </a:xfrm>
            <a:prstGeom prst="line">
              <a:avLst/>
            </a:prstGeom>
            <a:grpFill/>
            <a:ln w="25400">
              <a:solidFill>
                <a:schemeClr val="accent1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3" name="קבוצה 322"/>
          <p:cNvGrpSpPr/>
          <p:nvPr/>
        </p:nvGrpSpPr>
        <p:grpSpPr>
          <a:xfrm>
            <a:off x="6852411" y="1603124"/>
            <a:ext cx="423947" cy="260002"/>
            <a:chOff x="6023654" y="910151"/>
            <a:chExt cx="423947" cy="260002"/>
          </a:xfrm>
          <a:solidFill>
            <a:schemeClr val="bg1">
              <a:lumMod val="85000"/>
            </a:schemeClr>
          </a:solidFill>
        </p:grpSpPr>
        <p:sp>
          <p:nvSpPr>
            <p:cNvPr id="324" name="מלבן מעוגל 323"/>
            <p:cNvSpPr/>
            <p:nvPr/>
          </p:nvSpPr>
          <p:spPr>
            <a:xfrm>
              <a:off x="6172887" y="910151"/>
              <a:ext cx="274714" cy="260002"/>
            </a:xfrm>
            <a:prstGeom prst="round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325" name="מחבר ישר 324"/>
            <p:cNvCxnSpPr>
              <a:stCxn id="324" idx="1"/>
              <a:endCxn id="321" idx="3"/>
            </p:cNvCxnSpPr>
            <p:nvPr/>
          </p:nvCxnSpPr>
          <p:spPr>
            <a:xfrm flipH="1" flipV="1">
              <a:off x="6023654" y="1026504"/>
              <a:ext cx="149233" cy="13648"/>
            </a:xfrm>
            <a:prstGeom prst="line">
              <a:avLst/>
            </a:prstGeom>
            <a:grpFill/>
            <a:ln w="25400">
              <a:solidFill>
                <a:schemeClr val="accent1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6" name="מלבן מעוגל 325"/>
          <p:cNvSpPr/>
          <p:nvPr/>
        </p:nvSpPr>
        <p:spPr>
          <a:xfrm>
            <a:off x="5938858" y="2706241"/>
            <a:ext cx="274714" cy="2600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he-IL" dirty="0">
              <a:solidFill>
                <a:schemeClr val="tx1"/>
              </a:solidFill>
            </a:endParaRPr>
          </a:p>
        </p:txBody>
      </p:sp>
      <p:grpSp>
        <p:nvGrpSpPr>
          <p:cNvPr id="327" name="קבוצה 326"/>
          <p:cNvGrpSpPr/>
          <p:nvPr/>
        </p:nvGrpSpPr>
        <p:grpSpPr>
          <a:xfrm>
            <a:off x="6213573" y="2706241"/>
            <a:ext cx="423697" cy="260002"/>
            <a:chOff x="5599957" y="910151"/>
            <a:chExt cx="423697" cy="260002"/>
          </a:xfrm>
          <a:solidFill>
            <a:schemeClr val="bg1">
              <a:lumMod val="85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מלבן מעוגל 327"/>
                <p:cNvSpPr/>
                <p:nvPr/>
              </p:nvSpPr>
              <p:spPr>
                <a:xfrm>
                  <a:off x="5748940" y="910151"/>
                  <a:ext cx="274714" cy="260002"/>
                </a:xfrm>
                <a:prstGeom prst="roundRect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1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8" name="מלבן מעוגל 3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8940" y="910151"/>
                  <a:ext cx="274714" cy="260002"/>
                </a:xfrm>
                <a:prstGeom prst="roundRect">
                  <a:avLst/>
                </a:prstGeom>
                <a:blipFill>
                  <a:blip r:embed="rId11"/>
                  <a:stretch>
                    <a:fillRect l="-23404" r="-6383" b="-17778"/>
                  </a:stretch>
                </a:blip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9" name="מחבר ישר 328"/>
            <p:cNvCxnSpPr>
              <a:stCxn id="328" idx="1"/>
              <a:endCxn id="326" idx="3"/>
            </p:cNvCxnSpPr>
            <p:nvPr/>
          </p:nvCxnSpPr>
          <p:spPr>
            <a:xfrm flipH="1" flipV="1">
              <a:off x="5599957" y="1026504"/>
              <a:ext cx="148983" cy="13648"/>
            </a:xfrm>
            <a:prstGeom prst="line">
              <a:avLst/>
            </a:prstGeom>
            <a:grpFill/>
            <a:ln w="25400">
              <a:solidFill>
                <a:schemeClr val="accent1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0" name="קבוצה 329"/>
          <p:cNvGrpSpPr/>
          <p:nvPr/>
        </p:nvGrpSpPr>
        <p:grpSpPr>
          <a:xfrm>
            <a:off x="6637270" y="2706241"/>
            <a:ext cx="423947" cy="260002"/>
            <a:chOff x="6023654" y="910151"/>
            <a:chExt cx="423947" cy="260002"/>
          </a:xfrm>
          <a:solidFill>
            <a:schemeClr val="bg1">
              <a:lumMod val="85000"/>
            </a:schemeClr>
          </a:solidFill>
        </p:grpSpPr>
        <p:sp>
          <p:nvSpPr>
            <p:cNvPr id="331" name="מלבן מעוגל 330"/>
            <p:cNvSpPr/>
            <p:nvPr/>
          </p:nvSpPr>
          <p:spPr>
            <a:xfrm>
              <a:off x="6172887" y="910151"/>
              <a:ext cx="274714" cy="260002"/>
            </a:xfrm>
            <a:prstGeom prst="round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332" name="מחבר ישר 331"/>
            <p:cNvCxnSpPr>
              <a:stCxn id="331" idx="1"/>
              <a:endCxn id="328" idx="3"/>
            </p:cNvCxnSpPr>
            <p:nvPr/>
          </p:nvCxnSpPr>
          <p:spPr>
            <a:xfrm flipH="1" flipV="1">
              <a:off x="6023654" y="1026504"/>
              <a:ext cx="149233" cy="13648"/>
            </a:xfrm>
            <a:prstGeom prst="line">
              <a:avLst/>
            </a:prstGeom>
            <a:grpFill/>
            <a:ln w="25400">
              <a:solidFill>
                <a:schemeClr val="accent1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3" name="מלבן מעוגל 332"/>
          <p:cNvSpPr/>
          <p:nvPr/>
        </p:nvSpPr>
        <p:spPr>
          <a:xfrm>
            <a:off x="7475000" y="3582314"/>
            <a:ext cx="274714" cy="2600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he-IL" dirty="0">
              <a:solidFill>
                <a:schemeClr val="tx1"/>
              </a:solidFill>
            </a:endParaRPr>
          </a:p>
        </p:txBody>
      </p:sp>
      <p:grpSp>
        <p:nvGrpSpPr>
          <p:cNvPr id="334" name="קבוצה 333"/>
          <p:cNvGrpSpPr/>
          <p:nvPr/>
        </p:nvGrpSpPr>
        <p:grpSpPr>
          <a:xfrm>
            <a:off x="7749715" y="3582314"/>
            <a:ext cx="423697" cy="260002"/>
            <a:chOff x="5599957" y="910151"/>
            <a:chExt cx="423697" cy="260002"/>
          </a:xfrm>
          <a:solidFill>
            <a:schemeClr val="bg1">
              <a:lumMod val="85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מלבן מעוגל 334"/>
                <p:cNvSpPr/>
                <p:nvPr/>
              </p:nvSpPr>
              <p:spPr>
                <a:xfrm>
                  <a:off x="5748940" y="910151"/>
                  <a:ext cx="274714" cy="260002"/>
                </a:xfrm>
                <a:prstGeom prst="roundRect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1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5" name="מלבן מעוגל 3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8940" y="910151"/>
                  <a:ext cx="274714" cy="260002"/>
                </a:xfrm>
                <a:prstGeom prst="roundRect">
                  <a:avLst/>
                </a:prstGeom>
                <a:blipFill>
                  <a:blip r:embed="rId12"/>
                  <a:stretch>
                    <a:fillRect l="-23404" r="-6383" b="-20455"/>
                  </a:stretch>
                </a:blip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6" name="מחבר ישר 335"/>
            <p:cNvCxnSpPr>
              <a:stCxn id="335" idx="1"/>
              <a:endCxn id="333" idx="3"/>
            </p:cNvCxnSpPr>
            <p:nvPr/>
          </p:nvCxnSpPr>
          <p:spPr>
            <a:xfrm flipH="1" flipV="1">
              <a:off x="5599957" y="1026504"/>
              <a:ext cx="148983" cy="13648"/>
            </a:xfrm>
            <a:prstGeom prst="line">
              <a:avLst/>
            </a:prstGeom>
            <a:grpFill/>
            <a:ln w="25400">
              <a:solidFill>
                <a:schemeClr val="accent1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7" name="קבוצה 336"/>
          <p:cNvGrpSpPr/>
          <p:nvPr/>
        </p:nvGrpSpPr>
        <p:grpSpPr>
          <a:xfrm>
            <a:off x="8173412" y="3582314"/>
            <a:ext cx="423947" cy="260002"/>
            <a:chOff x="6023654" y="910151"/>
            <a:chExt cx="423947" cy="260002"/>
          </a:xfrm>
          <a:solidFill>
            <a:schemeClr val="bg1">
              <a:lumMod val="85000"/>
            </a:schemeClr>
          </a:solidFill>
        </p:grpSpPr>
        <p:sp>
          <p:nvSpPr>
            <p:cNvPr id="338" name="מלבן מעוגל 337"/>
            <p:cNvSpPr/>
            <p:nvPr/>
          </p:nvSpPr>
          <p:spPr>
            <a:xfrm>
              <a:off x="6172887" y="910151"/>
              <a:ext cx="274714" cy="260002"/>
            </a:xfrm>
            <a:prstGeom prst="round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339" name="מחבר ישר 338"/>
            <p:cNvCxnSpPr>
              <a:stCxn id="338" idx="1"/>
              <a:endCxn id="335" idx="3"/>
            </p:cNvCxnSpPr>
            <p:nvPr/>
          </p:nvCxnSpPr>
          <p:spPr>
            <a:xfrm flipH="1" flipV="1">
              <a:off x="6023654" y="1026504"/>
              <a:ext cx="149233" cy="13648"/>
            </a:xfrm>
            <a:prstGeom prst="line">
              <a:avLst/>
            </a:prstGeom>
            <a:grpFill/>
            <a:ln w="25400">
              <a:solidFill>
                <a:schemeClr val="accent1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0" name="מלבן מעוגל 339"/>
          <p:cNvSpPr/>
          <p:nvPr/>
        </p:nvSpPr>
        <p:spPr>
          <a:xfrm>
            <a:off x="7390589" y="2566986"/>
            <a:ext cx="274714" cy="2600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he-IL" dirty="0">
              <a:solidFill>
                <a:schemeClr val="tx1"/>
              </a:solidFill>
            </a:endParaRPr>
          </a:p>
        </p:txBody>
      </p:sp>
      <p:grpSp>
        <p:nvGrpSpPr>
          <p:cNvPr id="341" name="קבוצה 340"/>
          <p:cNvGrpSpPr/>
          <p:nvPr/>
        </p:nvGrpSpPr>
        <p:grpSpPr>
          <a:xfrm>
            <a:off x="7665304" y="2566986"/>
            <a:ext cx="423697" cy="260002"/>
            <a:chOff x="5599957" y="910151"/>
            <a:chExt cx="423697" cy="260002"/>
          </a:xfrm>
          <a:solidFill>
            <a:schemeClr val="bg1">
              <a:lumMod val="85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מלבן מעוגל 341"/>
                <p:cNvSpPr/>
                <p:nvPr/>
              </p:nvSpPr>
              <p:spPr>
                <a:xfrm>
                  <a:off x="5748940" y="910151"/>
                  <a:ext cx="274714" cy="260002"/>
                </a:xfrm>
                <a:prstGeom prst="roundRect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1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2" name="מלבן מעוגל 3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8940" y="910151"/>
                  <a:ext cx="274714" cy="260002"/>
                </a:xfrm>
                <a:prstGeom prst="roundRect">
                  <a:avLst/>
                </a:prstGeom>
                <a:blipFill>
                  <a:blip r:embed="rId13"/>
                  <a:stretch>
                    <a:fillRect l="-23404" r="-6383" b="-17778"/>
                  </a:stretch>
                </a:blip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3" name="מחבר ישר 342"/>
            <p:cNvCxnSpPr>
              <a:stCxn id="342" idx="1"/>
              <a:endCxn id="340" idx="3"/>
            </p:cNvCxnSpPr>
            <p:nvPr/>
          </p:nvCxnSpPr>
          <p:spPr>
            <a:xfrm flipH="1" flipV="1">
              <a:off x="5599957" y="1026504"/>
              <a:ext cx="148983" cy="13648"/>
            </a:xfrm>
            <a:prstGeom prst="line">
              <a:avLst/>
            </a:prstGeom>
            <a:grpFill/>
            <a:ln w="25400">
              <a:solidFill>
                <a:schemeClr val="accent1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4" name="קבוצה 343"/>
          <p:cNvGrpSpPr/>
          <p:nvPr/>
        </p:nvGrpSpPr>
        <p:grpSpPr>
          <a:xfrm>
            <a:off x="8089001" y="2566986"/>
            <a:ext cx="423947" cy="260002"/>
            <a:chOff x="6023654" y="910151"/>
            <a:chExt cx="423947" cy="260002"/>
          </a:xfrm>
          <a:solidFill>
            <a:schemeClr val="bg1">
              <a:lumMod val="85000"/>
            </a:schemeClr>
          </a:solidFill>
        </p:grpSpPr>
        <p:sp>
          <p:nvSpPr>
            <p:cNvPr id="345" name="מלבן מעוגל 344"/>
            <p:cNvSpPr/>
            <p:nvPr/>
          </p:nvSpPr>
          <p:spPr>
            <a:xfrm>
              <a:off x="6172887" y="910151"/>
              <a:ext cx="274714" cy="260002"/>
            </a:xfrm>
            <a:prstGeom prst="round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346" name="מחבר ישר 345"/>
            <p:cNvCxnSpPr>
              <a:stCxn id="345" idx="1"/>
              <a:endCxn id="342" idx="3"/>
            </p:cNvCxnSpPr>
            <p:nvPr/>
          </p:nvCxnSpPr>
          <p:spPr>
            <a:xfrm flipH="1" flipV="1">
              <a:off x="6023654" y="1026504"/>
              <a:ext cx="149233" cy="13648"/>
            </a:xfrm>
            <a:prstGeom prst="line">
              <a:avLst/>
            </a:prstGeom>
            <a:grpFill/>
            <a:ln w="25400">
              <a:solidFill>
                <a:schemeClr val="accent1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7" name="מלבן מעוגל 346"/>
          <p:cNvSpPr/>
          <p:nvPr/>
        </p:nvSpPr>
        <p:spPr>
          <a:xfrm>
            <a:off x="7996448" y="1227101"/>
            <a:ext cx="274714" cy="2600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he-IL" dirty="0">
              <a:solidFill>
                <a:schemeClr val="tx1"/>
              </a:solidFill>
            </a:endParaRPr>
          </a:p>
        </p:txBody>
      </p:sp>
      <p:grpSp>
        <p:nvGrpSpPr>
          <p:cNvPr id="348" name="קבוצה 347"/>
          <p:cNvGrpSpPr/>
          <p:nvPr/>
        </p:nvGrpSpPr>
        <p:grpSpPr>
          <a:xfrm>
            <a:off x="8271163" y="1227101"/>
            <a:ext cx="423697" cy="260002"/>
            <a:chOff x="5599957" y="910151"/>
            <a:chExt cx="423697" cy="260002"/>
          </a:xfrm>
          <a:solidFill>
            <a:schemeClr val="bg1">
              <a:lumMod val="85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מלבן מעוגל 348"/>
                <p:cNvSpPr/>
                <p:nvPr/>
              </p:nvSpPr>
              <p:spPr>
                <a:xfrm>
                  <a:off x="5748940" y="910151"/>
                  <a:ext cx="274714" cy="260002"/>
                </a:xfrm>
                <a:prstGeom prst="roundRect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1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9" name="מלבן מעוגל 3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8940" y="910151"/>
                  <a:ext cx="274714" cy="260002"/>
                </a:xfrm>
                <a:prstGeom prst="roundRect">
                  <a:avLst/>
                </a:prstGeom>
                <a:blipFill>
                  <a:blip r:embed="rId14"/>
                  <a:stretch>
                    <a:fillRect l="-23404" r="-6383" b="-20000"/>
                  </a:stretch>
                </a:blip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0" name="מחבר ישר 349"/>
            <p:cNvCxnSpPr>
              <a:stCxn id="349" idx="1"/>
              <a:endCxn id="347" idx="3"/>
            </p:cNvCxnSpPr>
            <p:nvPr/>
          </p:nvCxnSpPr>
          <p:spPr>
            <a:xfrm flipH="1" flipV="1">
              <a:off x="5599957" y="1026504"/>
              <a:ext cx="148983" cy="13648"/>
            </a:xfrm>
            <a:prstGeom prst="line">
              <a:avLst/>
            </a:prstGeom>
            <a:grpFill/>
            <a:ln w="25400">
              <a:solidFill>
                <a:schemeClr val="accent1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1" name="קבוצה 350"/>
          <p:cNvGrpSpPr/>
          <p:nvPr/>
        </p:nvGrpSpPr>
        <p:grpSpPr>
          <a:xfrm>
            <a:off x="8694860" y="1227101"/>
            <a:ext cx="423947" cy="260002"/>
            <a:chOff x="6023654" y="910151"/>
            <a:chExt cx="423947" cy="260002"/>
          </a:xfrm>
          <a:solidFill>
            <a:schemeClr val="bg1">
              <a:lumMod val="85000"/>
            </a:schemeClr>
          </a:solidFill>
        </p:grpSpPr>
        <p:sp>
          <p:nvSpPr>
            <p:cNvPr id="352" name="מלבן מעוגל 351"/>
            <p:cNvSpPr/>
            <p:nvPr/>
          </p:nvSpPr>
          <p:spPr>
            <a:xfrm>
              <a:off x="6172887" y="910151"/>
              <a:ext cx="274714" cy="260002"/>
            </a:xfrm>
            <a:prstGeom prst="round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353" name="מחבר ישר 352"/>
            <p:cNvCxnSpPr>
              <a:stCxn id="352" idx="1"/>
              <a:endCxn id="349" idx="3"/>
            </p:cNvCxnSpPr>
            <p:nvPr/>
          </p:nvCxnSpPr>
          <p:spPr>
            <a:xfrm flipH="1" flipV="1">
              <a:off x="6023654" y="1026504"/>
              <a:ext cx="149233" cy="13648"/>
            </a:xfrm>
            <a:prstGeom prst="line">
              <a:avLst/>
            </a:prstGeom>
            <a:grpFill/>
            <a:ln w="25400">
              <a:solidFill>
                <a:schemeClr val="accent1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4" name="מלבן מעוגל 353"/>
          <p:cNvSpPr/>
          <p:nvPr/>
        </p:nvSpPr>
        <p:spPr>
          <a:xfrm>
            <a:off x="9055878" y="1769435"/>
            <a:ext cx="274714" cy="2600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he-IL" dirty="0">
              <a:solidFill>
                <a:schemeClr val="tx1"/>
              </a:solidFill>
            </a:endParaRPr>
          </a:p>
        </p:txBody>
      </p:sp>
      <p:grpSp>
        <p:nvGrpSpPr>
          <p:cNvPr id="355" name="קבוצה 354"/>
          <p:cNvGrpSpPr/>
          <p:nvPr/>
        </p:nvGrpSpPr>
        <p:grpSpPr>
          <a:xfrm>
            <a:off x="9330593" y="1769435"/>
            <a:ext cx="423697" cy="260002"/>
            <a:chOff x="7806592" y="2087883"/>
            <a:chExt cx="423697" cy="260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6" name="מלבן מעוגל 355"/>
                <p:cNvSpPr/>
                <p:nvPr/>
              </p:nvSpPr>
              <p:spPr>
                <a:xfrm>
                  <a:off x="7955575" y="2087883"/>
                  <a:ext cx="274714" cy="26000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1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6" name="מלבן מעוגל 3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5575" y="2087883"/>
                  <a:ext cx="274714" cy="260002"/>
                </a:xfrm>
                <a:prstGeom prst="roundRect">
                  <a:avLst/>
                </a:prstGeom>
                <a:blipFill>
                  <a:blip r:embed="rId15"/>
                  <a:stretch>
                    <a:fillRect l="-23404" r="-6383" b="-20000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7" name="מחבר ישר 356"/>
            <p:cNvCxnSpPr>
              <a:stCxn id="356" idx="1"/>
              <a:endCxn id="354" idx="3"/>
            </p:cNvCxnSpPr>
            <p:nvPr/>
          </p:nvCxnSpPr>
          <p:spPr>
            <a:xfrm flipH="1" flipV="1">
              <a:off x="7806592" y="2204236"/>
              <a:ext cx="148983" cy="13648"/>
            </a:xfrm>
            <a:prstGeom prst="line">
              <a:avLst/>
            </a:prstGeom>
            <a:ln w="25400">
              <a:solidFill>
                <a:schemeClr val="accent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קבוצה 357"/>
          <p:cNvGrpSpPr/>
          <p:nvPr/>
        </p:nvGrpSpPr>
        <p:grpSpPr>
          <a:xfrm>
            <a:off x="9754290" y="1769435"/>
            <a:ext cx="423947" cy="260002"/>
            <a:chOff x="8230289" y="2087883"/>
            <a:chExt cx="423947" cy="260002"/>
          </a:xfrm>
          <a:solidFill>
            <a:schemeClr val="bg1">
              <a:lumMod val="85000"/>
            </a:schemeClr>
          </a:solidFill>
        </p:grpSpPr>
        <p:sp>
          <p:nvSpPr>
            <p:cNvPr id="359" name="מלבן מעוגל 358"/>
            <p:cNvSpPr/>
            <p:nvPr/>
          </p:nvSpPr>
          <p:spPr>
            <a:xfrm>
              <a:off x="8379522" y="2087883"/>
              <a:ext cx="274714" cy="260002"/>
            </a:xfrm>
            <a:prstGeom prst="round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360" name="מחבר ישר 359"/>
            <p:cNvCxnSpPr>
              <a:stCxn id="359" idx="1"/>
              <a:endCxn id="356" idx="3"/>
            </p:cNvCxnSpPr>
            <p:nvPr/>
          </p:nvCxnSpPr>
          <p:spPr>
            <a:xfrm flipH="1" flipV="1">
              <a:off x="8230289" y="2204236"/>
              <a:ext cx="149233" cy="13648"/>
            </a:xfrm>
            <a:prstGeom prst="line">
              <a:avLst/>
            </a:prstGeom>
            <a:grpFill/>
            <a:ln w="25400">
              <a:solidFill>
                <a:schemeClr val="accent1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1" name="קבוצה 360"/>
          <p:cNvGrpSpPr/>
          <p:nvPr/>
        </p:nvGrpSpPr>
        <p:grpSpPr>
          <a:xfrm>
            <a:off x="9330592" y="1766422"/>
            <a:ext cx="432171" cy="260002"/>
            <a:chOff x="7806591" y="2084870"/>
            <a:chExt cx="432171" cy="260002"/>
          </a:xfrm>
          <a:solidFill>
            <a:schemeClr val="bg1">
              <a:lumMod val="85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מלבן מעוגל 361"/>
                <p:cNvSpPr/>
                <p:nvPr/>
              </p:nvSpPr>
              <p:spPr>
                <a:xfrm>
                  <a:off x="7964048" y="2084870"/>
                  <a:ext cx="274714" cy="260002"/>
                </a:xfrm>
                <a:prstGeom prst="roundRect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1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he-IL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62" name="מלבן מעוגל 3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4048" y="2084870"/>
                  <a:ext cx="274714" cy="260002"/>
                </a:xfrm>
                <a:prstGeom prst="roundRect">
                  <a:avLst/>
                </a:prstGeom>
                <a:blipFill>
                  <a:blip r:embed="rId16"/>
                  <a:stretch>
                    <a:fillRect l="-22917" r="-6250" b="-20455"/>
                  </a:stretch>
                </a:blip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3" name="מחבר ישר 362"/>
            <p:cNvCxnSpPr>
              <a:stCxn id="362" idx="1"/>
              <a:endCxn id="354" idx="3"/>
            </p:cNvCxnSpPr>
            <p:nvPr/>
          </p:nvCxnSpPr>
          <p:spPr>
            <a:xfrm flipH="1">
              <a:off x="7806591" y="2214871"/>
              <a:ext cx="157457" cy="3013"/>
            </a:xfrm>
            <a:prstGeom prst="line">
              <a:avLst/>
            </a:prstGeom>
            <a:grpFill/>
            <a:ln w="25400">
              <a:solidFill>
                <a:schemeClr val="accent1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4082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2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5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  <p:bldP spid="309" grpId="0" animBg="1"/>
      <p:bldP spid="319" grpId="0" animBg="1"/>
      <p:bldP spid="326" grpId="0" animBg="1"/>
      <p:bldP spid="333" grpId="0" animBg="1"/>
      <p:bldP spid="340" grpId="0" animBg="1"/>
      <p:bldP spid="347" grpId="0" animBg="1"/>
      <p:bldP spid="35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Double-Spend Attack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5" name="מלבן מעוגל 17"/>
          <p:cNvSpPr/>
          <p:nvPr/>
        </p:nvSpPr>
        <p:spPr>
          <a:xfrm>
            <a:off x="4876801" y="1600201"/>
            <a:ext cx="672917" cy="64608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מעוגל 18"/>
          <p:cNvSpPr/>
          <p:nvPr/>
        </p:nvSpPr>
        <p:spPr>
          <a:xfrm>
            <a:off x="5956515" y="1598320"/>
            <a:ext cx="672917" cy="64608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8" name="מחבר חץ ישר 21"/>
          <p:cNvCxnSpPr>
            <a:stCxn id="35" idx="1"/>
            <a:endCxn id="63" idx="3"/>
          </p:cNvCxnSpPr>
          <p:nvPr/>
        </p:nvCxnSpPr>
        <p:spPr>
          <a:xfrm flipH="1">
            <a:off x="4470004" y="1923245"/>
            <a:ext cx="406797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חץ ישר 22"/>
          <p:cNvCxnSpPr>
            <a:stCxn id="37" idx="1"/>
            <a:endCxn id="35" idx="3"/>
          </p:cNvCxnSpPr>
          <p:nvPr/>
        </p:nvCxnSpPr>
        <p:spPr>
          <a:xfrm flipH="1">
            <a:off x="5549718" y="1921365"/>
            <a:ext cx="406797" cy="1881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מלבן מעוגל 5"/>
          <p:cNvSpPr/>
          <p:nvPr/>
        </p:nvSpPr>
        <p:spPr>
          <a:xfrm>
            <a:off x="7036229" y="1605009"/>
            <a:ext cx="672917" cy="64608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3" name="מחבר חץ ישר 9"/>
          <p:cNvCxnSpPr>
            <a:stCxn id="41" idx="1"/>
            <a:endCxn id="37" idx="3"/>
          </p:cNvCxnSpPr>
          <p:nvPr/>
        </p:nvCxnSpPr>
        <p:spPr>
          <a:xfrm flipH="1" flipV="1">
            <a:off x="6629432" y="1921365"/>
            <a:ext cx="406797" cy="6689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חץ ישר 16"/>
          <p:cNvCxnSpPr>
            <a:stCxn id="63" idx="1"/>
            <a:endCxn id="62" idx="3"/>
          </p:cNvCxnSpPr>
          <p:nvPr/>
        </p:nvCxnSpPr>
        <p:spPr>
          <a:xfrm flipH="1">
            <a:off x="3390290" y="1923245"/>
            <a:ext cx="406797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מלבן מעוגל 19"/>
          <p:cNvSpPr/>
          <p:nvPr/>
        </p:nvSpPr>
        <p:spPr>
          <a:xfrm>
            <a:off x="2717373" y="1600201"/>
            <a:ext cx="672917" cy="64608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מלבן מעוגל 20"/>
          <p:cNvSpPr/>
          <p:nvPr/>
        </p:nvSpPr>
        <p:spPr>
          <a:xfrm>
            <a:off x="3797087" y="1600201"/>
            <a:ext cx="672917" cy="64608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64" name="מחבר חץ ישר 23"/>
          <p:cNvCxnSpPr/>
          <p:nvPr/>
        </p:nvCxnSpPr>
        <p:spPr>
          <a:xfrm flipH="1">
            <a:off x="2388060" y="1921363"/>
            <a:ext cx="329312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קבוצה 64"/>
          <p:cNvGrpSpPr/>
          <p:nvPr/>
        </p:nvGrpSpPr>
        <p:grpSpPr>
          <a:xfrm>
            <a:off x="3927361" y="1700077"/>
            <a:ext cx="412367" cy="221286"/>
            <a:chOff x="2411431" y="3227432"/>
            <a:chExt cx="412367" cy="221286"/>
          </a:xfrm>
        </p:grpSpPr>
        <p:sp>
          <p:nvSpPr>
            <p:cNvPr id="66" name="Rectangle 132"/>
            <p:cNvSpPr/>
            <p:nvPr/>
          </p:nvSpPr>
          <p:spPr>
            <a:xfrm>
              <a:off x="2411431" y="3227432"/>
              <a:ext cx="412367" cy="2212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133"/>
            <p:cNvSpPr/>
            <p:nvPr/>
          </p:nvSpPr>
          <p:spPr>
            <a:xfrm>
              <a:off x="2467405" y="3278828"/>
              <a:ext cx="89078" cy="11133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134"/>
            <p:cNvCxnSpPr/>
            <p:nvPr/>
          </p:nvCxnSpPr>
          <p:spPr>
            <a:xfrm>
              <a:off x="2573933" y="3334496"/>
              <a:ext cx="87852" cy="3578"/>
            </a:xfrm>
            <a:prstGeom prst="straightConnector1">
              <a:avLst/>
            </a:prstGeom>
            <a:ln w="25400">
              <a:solidFill>
                <a:schemeClr val="tx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135"/>
            <p:cNvSpPr/>
            <p:nvPr/>
          </p:nvSpPr>
          <p:spPr>
            <a:xfrm>
              <a:off x="2693569" y="3282406"/>
              <a:ext cx="89078" cy="11133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קבוצה 69"/>
          <p:cNvGrpSpPr/>
          <p:nvPr/>
        </p:nvGrpSpPr>
        <p:grpSpPr>
          <a:xfrm>
            <a:off x="3226260" y="2244409"/>
            <a:ext cx="5486400" cy="972255"/>
            <a:chOff x="2667000" y="3826413"/>
            <a:chExt cx="5486400" cy="972255"/>
          </a:xfrm>
        </p:grpSpPr>
        <p:cxnSp>
          <p:nvCxnSpPr>
            <p:cNvPr id="71" name="מחבר חץ ישר 16"/>
            <p:cNvCxnSpPr>
              <a:stCxn id="75" idx="1"/>
              <a:endCxn id="74" idx="3"/>
            </p:cNvCxnSpPr>
            <p:nvPr/>
          </p:nvCxnSpPr>
          <p:spPr>
            <a:xfrm flipH="1">
              <a:off x="3910312" y="4474479"/>
              <a:ext cx="407227" cy="95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מלבן מעוגל 17"/>
            <p:cNvSpPr/>
            <p:nvPr/>
          </p:nvSpPr>
          <p:spPr>
            <a:xfrm>
              <a:off x="5389601" y="4151433"/>
              <a:ext cx="672917" cy="64608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מלבן מעוגל 18"/>
            <p:cNvSpPr/>
            <p:nvPr/>
          </p:nvSpPr>
          <p:spPr>
            <a:xfrm>
              <a:off x="6476968" y="4151432"/>
              <a:ext cx="672917" cy="64608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מלבן מעוגל 19"/>
            <p:cNvSpPr/>
            <p:nvPr/>
          </p:nvSpPr>
          <p:spPr>
            <a:xfrm>
              <a:off x="3237395" y="4151529"/>
              <a:ext cx="672917" cy="64608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מלבן מעוגל 20"/>
            <p:cNvSpPr/>
            <p:nvPr/>
          </p:nvSpPr>
          <p:spPr>
            <a:xfrm>
              <a:off x="4317539" y="4151434"/>
              <a:ext cx="672917" cy="64608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76" name="מחבר חץ ישר 21"/>
            <p:cNvCxnSpPr>
              <a:stCxn id="72" idx="1"/>
              <a:endCxn id="75" idx="3"/>
            </p:cNvCxnSpPr>
            <p:nvPr/>
          </p:nvCxnSpPr>
          <p:spPr>
            <a:xfrm flipH="1">
              <a:off x="4990456" y="4474478"/>
              <a:ext cx="399145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מחבר חץ ישר 22"/>
            <p:cNvCxnSpPr>
              <a:stCxn id="73" idx="1"/>
              <a:endCxn id="72" idx="3"/>
            </p:cNvCxnSpPr>
            <p:nvPr/>
          </p:nvCxnSpPr>
          <p:spPr>
            <a:xfrm flipH="1">
              <a:off x="6062518" y="4474477"/>
              <a:ext cx="414450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מחבר חץ ישר 23"/>
            <p:cNvCxnSpPr>
              <a:stCxn id="74" idx="1"/>
            </p:cNvCxnSpPr>
            <p:nvPr/>
          </p:nvCxnSpPr>
          <p:spPr>
            <a:xfrm flipH="1" flipV="1">
              <a:off x="2667000" y="3826413"/>
              <a:ext cx="570395" cy="64816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מלבן מעוגל 5"/>
            <p:cNvSpPr/>
            <p:nvPr/>
          </p:nvSpPr>
          <p:spPr>
            <a:xfrm>
              <a:off x="7480483" y="4152579"/>
              <a:ext cx="672917" cy="64608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0" name="מחבר חץ ישר 22"/>
            <p:cNvCxnSpPr>
              <a:stCxn id="79" idx="1"/>
              <a:endCxn id="73" idx="3"/>
            </p:cNvCxnSpPr>
            <p:nvPr/>
          </p:nvCxnSpPr>
          <p:spPr>
            <a:xfrm flipH="1" flipV="1">
              <a:off x="7149885" y="4474477"/>
              <a:ext cx="330598" cy="1147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קבוצה 80"/>
            <p:cNvGrpSpPr/>
            <p:nvPr/>
          </p:nvGrpSpPr>
          <p:grpSpPr>
            <a:xfrm>
              <a:off x="3368344" y="4243357"/>
              <a:ext cx="412367" cy="221286"/>
              <a:chOff x="2394471" y="4075532"/>
              <a:chExt cx="412367" cy="221286"/>
            </a:xfrm>
          </p:grpSpPr>
          <p:sp>
            <p:nvSpPr>
              <p:cNvPr id="82" name="Rectangle 132"/>
              <p:cNvSpPr/>
              <p:nvPr/>
            </p:nvSpPr>
            <p:spPr>
              <a:xfrm>
                <a:off x="2394471" y="4075532"/>
                <a:ext cx="412367" cy="22128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133"/>
              <p:cNvSpPr/>
              <p:nvPr/>
            </p:nvSpPr>
            <p:spPr>
              <a:xfrm>
                <a:off x="2450445" y="4126928"/>
                <a:ext cx="89078" cy="11133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134"/>
              <p:cNvCxnSpPr/>
              <p:nvPr/>
            </p:nvCxnSpPr>
            <p:spPr>
              <a:xfrm>
                <a:off x="2556973" y="4182596"/>
                <a:ext cx="87852" cy="3578"/>
              </a:xfrm>
              <a:prstGeom prst="straightConnector1">
                <a:avLst/>
              </a:prstGeom>
              <a:ln w="25400">
                <a:solidFill>
                  <a:schemeClr val="tx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Rectangle 135"/>
              <p:cNvSpPr/>
              <p:nvPr/>
            </p:nvSpPr>
            <p:spPr>
              <a:xfrm>
                <a:off x="2676609" y="4130506"/>
                <a:ext cx="89078" cy="111336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6" name="Rounded Rectangle 102"/>
          <p:cNvSpPr/>
          <p:nvPr/>
        </p:nvSpPr>
        <p:spPr>
          <a:xfrm>
            <a:off x="5105400" y="4537311"/>
            <a:ext cx="5105400" cy="206731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029200" y="4557538"/>
            <a:ext cx="518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can be safe.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>
                <a:solidFill>
                  <a:srgbClr val="FFFF00"/>
                </a:solidFill>
              </a:rPr>
              <a:t>The probability of block replacement decreases exponentially fast</a:t>
            </a:r>
            <a:br>
              <a:rPr lang="en-US" sz="2400" dirty="0"/>
            </a:br>
            <a:r>
              <a:rPr lang="en-US" sz="2400" dirty="0"/>
              <a:t> as blocks are added to chain.</a:t>
            </a:r>
          </a:p>
        </p:txBody>
      </p:sp>
      <p:sp>
        <p:nvSpPr>
          <p:cNvPr id="42" name="Rounded Rectangle 102"/>
          <p:cNvSpPr/>
          <p:nvPr/>
        </p:nvSpPr>
        <p:spPr>
          <a:xfrm>
            <a:off x="1730297" y="4537310"/>
            <a:ext cx="2420937" cy="98012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200" dirty="0">
                <a:solidFill>
                  <a:schemeClr val="tx1"/>
                </a:solidFill>
              </a:rPr>
              <a:t>Attacker controls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&lt; 50% of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compute power</a:t>
            </a:r>
          </a:p>
        </p:txBody>
      </p:sp>
      <p:sp>
        <p:nvSpPr>
          <p:cNvPr id="45" name="Rounded Rectangle 102"/>
          <p:cNvSpPr/>
          <p:nvPr/>
        </p:nvSpPr>
        <p:spPr>
          <a:xfrm>
            <a:off x="1730296" y="5624498"/>
            <a:ext cx="2420937" cy="98012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200" dirty="0">
                <a:solidFill>
                  <a:schemeClr val="tx1"/>
                </a:solidFill>
              </a:rPr>
              <a:t>Nodes can send blocks quickly</a:t>
            </a:r>
          </a:p>
        </p:txBody>
      </p:sp>
      <p:sp>
        <p:nvSpPr>
          <p:cNvPr id="47" name="Down Arrow 10"/>
          <p:cNvSpPr/>
          <p:nvPr/>
        </p:nvSpPr>
        <p:spPr>
          <a:xfrm rot="16200000" flipH="1">
            <a:off x="4366544" y="5184043"/>
            <a:ext cx="597124" cy="728188"/>
          </a:xfrm>
          <a:prstGeom prst="downArrow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TextBox 47"/>
          <p:cNvSpPr txBox="1"/>
          <p:nvPr/>
        </p:nvSpPr>
        <p:spPr>
          <a:xfrm>
            <a:off x="1702260" y="3778589"/>
            <a:ext cx="70104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u="sng" dirty="0"/>
              <a:t>Main theorem</a:t>
            </a:r>
            <a:r>
              <a:rPr lang="en-US" sz="3200" dirty="0"/>
              <a:t>    </a:t>
            </a:r>
            <a:r>
              <a:rPr lang="en-US" sz="2400" dirty="0"/>
              <a:t>[Satoshi </a:t>
            </a:r>
            <a:r>
              <a:rPr lang="en-US" sz="2400" dirty="0" err="1"/>
              <a:t>Nakamoto</a:t>
            </a:r>
            <a:r>
              <a:rPr lang="en-US" sz="2400" dirty="0"/>
              <a:t>]</a:t>
            </a:r>
            <a:endParaRPr lang="he-IL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23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6" grpId="0" animBg="1"/>
      <p:bldP spid="39" grpId="0"/>
      <p:bldP spid="42" grpId="0" animBg="1"/>
      <p:bldP spid="45" grpId="0" animBg="1"/>
      <p:bldP spid="47" grpId="0" animBg="1"/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מלבן מעוגל 130"/>
          <p:cNvSpPr/>
          <p:nvPr/>
        </p:nvSpPr>
        <p:spPr>
          <a:xfrm>
            <a:off x="2325084" y="1676401"/>
            <a:ext cx="1905000" cy="189720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3" name="Rectangle 132"/>
          <p:cNvSpPr/>
          <p:nvPr/>
        </p:nvSpPr>
        <p:spPr>
          <a:xfrm>
            <a:off x="2548285" y="1806500"/>
            <a:ext cx="685801" cy="280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Hash</a:t>
            </a:r>
          </a:p>
        </p:txBody>
      </p:sp>
      <p:grpSp>
        <p:nvGrpSpPr>
          <p:cNvPr id="164" name="Group 131"/>
          <p:cNvGrpSpPr/>
          <p:nvPr/>
        </p:nvGrpSpPr>
        <p:grpSpPr>
          <a:xfrm>
            <a:off x="2637010" y="3064899"/>
            <a:ext cx="521983" cy="280109"/>
            <a:chOff x="4698226" y="2358885"/>
            <a:chExt cx="805227" cy="372699"/>
          </a:xfrm>
        </p:grpSpPr>
        <p:sp>
          <p:nvSpPr>
            <p:cNvPr id="165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31"/>
          <p:cNvGrpSpPr/>
          <p:nvPr/>
        </p:nvGrpSpPr>
        <p:grpSpPr>
          <a:xfrm>
            <a:off x="2648427" y="2607699"/>
            <a:ext cx="521983" cy="280109"/>
            <a:chOff x="4698226" y="2358885"/>
            <a:chExt cx="805227" cy="372699"/>
          </a:xfrm>
        </p:grpSpPr>
        <p:sp>
          <p:nvSpPr>
            <p:cNvPr id="183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5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7" name="Group 131"/>
          <p:cNvGrpSpPr/>
          <p:nvPr/>
        </p:nvGrpSpPr>
        <p:grpSpPr>
          <a:xfrm>
            <a:off x="2648427" y="2179399"/>
            <a:ext cx="521983" cy="280109"/>
            <a:chOff x="4698226" y="2358885"/>
            <a:chExt cx="805227" cy="372699"/>
          </a:xfrm>
        </p:grpSpPr>
        <p:sp>
          <p:nvSpPr>
            <p:cNvPr id="188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828801" y="304829"/>
            <a:ext cx="3331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Incentives</a:t>
            </a:r>
          </a:p>
        </p:txBody>
      </p:sp>
      <p:pic>
        <p:nvPicPr>
          <p:cNvPr id="23" name="Picture 2" descr="http://www.investitwisely.com/wordpress/wp-content/uploads/2011/02/bitcoin53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266" y="2179398"/>
            <a:ext cx="372636" cy="36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מחבר חץ ישר 23"/>
          <p:cNvCxnSpPr/>
          <p:nvPr/>
        </p:nvCxnSpPr>
        <p:spPr>
          <a:xfrm>
            <a:off x="3277584" y="2314922"/>
            <a:ext cx="236121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/>
          <p:cNvCxnSpPr/>
          <p:nvPr/>
        </p:nvCxnSpPr>
        <p:spPr>
          <a:xfrm flipV="1">
            <a:off x="3277584" y="2625003"/>
            <a:ext cx="2361217" cy="5799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חץ ישר 25"/>
          <p:cNvCxnSpPr/>
          <p:nvPr/>
        </p:nvCxnSpPr>
        <p:spPr>
          <a:xfrm flipV="1">
            <a:off x="3277584" y="2459508"/>
            <a:ext cx="2361216" cy="2914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לבן 7"/>
          <p:cNvSpPr/>
          <p:nvPr/>
        </p:nvSpPr>
        <p:spPr>
          <a:xfrm>
            <a:off x="1905001" y="3883534"/>
            <a:ext cx="27451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1MB size limit </a:t>
            </a:r>
            <a:br>
              <a:rPr lang="en-US" sz="2400" dirty="0"/>
            </a:br>
            <a:r>
              <a:rPr lang="en-US" sz="2400" dirty="0"/>
              <a:t>(DOS prevention)</a:t>
            </a:r>
          </a:p>
        </p:txBody>
      </p:sp>
      <p:grpSp>
        <p:nvGrpSpPr>
          <p:cNvPr id="27" name="קבוצה 26"/>
          <p:cNvGrpSpPr/>
          <p:nvPr/>
        </p:nvGrpSpPr>
        <p:grpSpPr>
          <a:xfrm>
            <a:off x="2325084" y="3573608"/>
            <a:ext cx="1905000" cy="321183"/>
            <a:chOff x="4572000" y="2753486"/>
            <a:chExt cx="1905000" cy="321183"/>
          </a:xfrm>
        </p:grpSpPr>
        <p:cxnSp>
          <p:nvCxnSpPr>
            <p:cNvPr id="10" name="מחבר חץ ישר 9"/>
            <p:cNvCxnSpPr/>
            <p:nvPr/>
          </p:nvCxnSpPr>
          <p:spPr>
            <a:xfrm>
              <a:off x="4572000" y="2914077"/>
              <a:ext cx="190500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חץ ישר 38"/>
            <p:cNvCxnSpPr/>
            <p:nvPr/>
          </p:nvCxnSpPr>
          <p:spPr>
            <a:xfrm>
              <a:off x="4572000" y="2753486"/>
              <a:ext cx="0" cy="321183"/>
            </a:xfrm>
            <a:prstGeom prst="straightConnector1">
              <a:avLst/>
            </a:prstGeom>
            <a:ln w="222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חץ ישר 42"/>
            <p:cNvCxnSpPr/>
            <p:nvPr/>
          </p:nvCxnSpPr>
          <p:spPr>
            <a:xfrm>
              <a:off x="6477000" y="2753486"/>
              <a:ext cx="0" cy="310897"/>
            </a:xfrm>
            <a:prstGeom prst="straightConnector1">
              <a:avLst/>
            </a:prstGeom>
            <a:ln w="222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157264" y="2146034"/>
            <a:ext cx="252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 minted coins</a:t>
            </a:r>
          </a:p>
        </p:txBody>
      </p:sp>
      <p:sp>
        <p:nvSpPr>
          <p:cNvPr id="30" name="חץ ימינה 29"/>
          <p:cNvSpPr/>
          <p:nvPr/>
        </p:nvSpPr>
        <p:spPr>
          <a:xfrm rot="5400000">
            <a:off x="6537032" y="3043114"/>
            <a:ext cx="914400" cy="619372"/>
          </a:xfrm>
          <a:prstGeom prst="rightArrow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סוגר מרובע שמאלי 30"/>
          <p:cNvSpPr/>
          <p:nvPr/>
        </p:nvSpPr>
        <p:spPr>
          <a:xfrm rot="16200000">
            <a:off x="6959104" y="1414740"/>
            <a:ext cx="158572" cy="242052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089232" y="3886201"/>
            <a:ext cx="381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Pay nodes for work</a:t>
            </a:r>
            <a:br>
              <a:rPr lang="en-US" sz="2400" dirty="0"/>
            </a:br>
            <a:r>
              <a:rPr lang="en-US" sz="2000" dirty="0"/>
              <a:t>(makes network large &amp; secure)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0" y="5486401"/>
            <a:ext cx="37338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/>
              <a:t>“Mining”</a:t>
            </a:r>
            <a:endParaRPr lang="he-IL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308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5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8" grpId="0"/>
      <p:bldP spid="30" grpId="0" animBg="1"/>
      <p:bldP spid="31" grpId="0" animBg="1"/>
      <p:bldP spid="55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upload.wikimedia.org/wikipedia/commons/thumb/5/54/Total_bitcoins_over_time.png/593px-Total_bitcoins_over_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1" y="609600"/>
            <a:ext cx="6683851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מחבר חץ ישר 2"/>
          <p:cNvCxnSpPr/>
          <p:nvPr/>
        </p:nvCxnSpPr>
        <p:spPr>
          <a:xfrm flipH="1" flipV="1">
            <a:off x="7254636" y="1415783"/>
            <a:ext cx="76200" cy="51435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49168" y="2098531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are here!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3.125 BTC / block</a:t>
            </a:r>
          </a:p>
        </p:txBody>
      </p:sp>
    </p:spTree>
    <p:extLst>
      <p:ext uri="{BB962C8B-B14F-4D97-AF65-F5344CB8AC3E}">
        <p14:creationId xmlns:p14="http://schemas.microsoft.com/office/powerpoint/2010/main" val="4138864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F0BB47-D878-00F0-EABE-4D1E25507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99" y="1582096"/>
            <a:ext cx="8805927" cy="414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39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187439-F381-43E9-ADB6-2821F51F8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56" y="2352990"/>
            <a:ext cx="3134433" cy="23477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263215-10E3-44EC-BF40-29A857592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01" y="1368493"/>
            <a:ext cx="6444109" cy="428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45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5181C3-967F-62E8-71E2-C3801858D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3374"/>
            <a:ext cx="12192000" cy="437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50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51311B6-CDE1-6B06-3DE8-9B37F9A4B6BE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Transferring Money in the </a:t>
            </a:r>
            <a:r>
              <a:rPr lang="en-GB" b="1" dirty="0"/>
              <a:t>Account</a:t>
            </a:r>
            <a:r>
              <a:rPr lang="en-GB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828254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5A8C9-9182-E13A-D711-2D6887469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E7CD-86FD-47C3-0E0C-66A40FC7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Transferring Money in the </a:t>
            </a:r>
            <a:r>
              <a:rPr lang="en-GB" b="1" dirty="0"/>
              <a:t>Account</a:t>
            </a:r>
            <a:r>
              <a:rPr lang="en-GB" dirty="0"/>
              <a:t>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DB0DD4-EDB4-C037-DE31-36FB0477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Similar to cheque</a:t>
            </a:r>
          </a:p>
          <a:p>
            <a:pPr lvl="1"/>
            <a:r>
              <a:rPr lang="en-GB" dirty="0"/>
              <a:t>Who is paid?</a:t>
            </a:r>
          </a:p>
          <a:p>
            <a:pPr lvl="1"/>
            <a:r>
              <a:rPr lang="en-GB" dirty="0"/>
              <a:t>The amount to transfer</a:t>
            </a:r>
          </a:p>
          <a:p>
            <a:pPr lvl="1"/>
            <a:r>
              <a:rPr lang="en-GB" dirty="0"/>
              <a:t>“Proof” of ownership</a:t>
            </a:r>
          </a:p>
          <a:p>
            <a:pPr lvl="1"/>
            <a:r>
              <a:rPr lang="en-GB" dirty="0"/>
              <a:t>Who pays?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D07CC20-B8C5-8598-63CB-DB5F796B21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7" b="10002"/>
          <a:stretch/>
        </p:blipFill>
        <p:spPr>
          <a:xfrm>
            <a:off x="5838619" y="2054129"/>
            <a:ext cx="6037861" cy="27497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5136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8D2D-7EB8-9DE3-D74A-008F645C0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E45A-A7CE-97C7-F721-240621972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Everything you need is on </a:t>
            </a:r>
            <a:r>
              <a:rPr lang="en-GB" dirty="0" err="1"/>
              <a:t>moodle</a:t>
            </a:r>
            <a:r>
              <a:rPr lang="en-GB" dirty="0"/>
              <a:t> (slides, exercises, etc.)</a:t>
            </a:r>
          </a:p>
          <a:p>
            <a:endParaRPr lang="en-GB" dirty="0"/>
          </a:p>
          <a:p>
            <a:r>
              <a:rPr lang="en-GB" dirty="0"/>
              <a:t>Contact me: </a:t>
            </a:r>
            <a:r>
              <a:rPr lang="en-GB" dirty="0">
                <a:hlinkClick r:id="rId2"/>
              </a:rPr>
              <a:t>ofir.cohen7@mail.huji.ac.il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8159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5A33-0FFB-F591-0157-1B98B43E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Account </a:t>
            </a:r>
            <a:r>
              <a:rPr lang="en-GB" dirty="0"/>
              <a:t>Model – Cheque Validity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339F6-645A-4387-5CBD-E8D4A4945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accept cheque if:</a:t>
            </a:r>
          </a:p>
          <a:p>
            <a:pPr lvl="1"/>
            <a:r>
              <a:rPr lang="en-GB" dirty="0"/>
              <a:t>Payer’s signature is valid (matches the account owner).</a:t>
            </a:r>
          </a:p>
          <a:p>
            <a:pPr lvl="1"/>
            <a:r>
              <a:rPr lang="en-GB" dirty="0"/>
              <a:t>Payer has enough money in the bank.</a:t>
            </a:r>
          </a:p>
          <a:p>
            <a:pPr lvl="1"/>
            <a:r>
              <a:rPr lang="en-GB" dirty="0"/>
              <a:t>Deposited to the payee account.</a:t>
            </a:r>
          </a:p>
        </p:txBody>
      </p:sp>
    </p:spTree>
    <p:extLst>
      <p:ext uri="{BB962C8B-B14F-4D97-AF65-F5344CB8AC3E}">
        <p14:creationId xmlns:p14="http://schemas.microsoft.com/office/powerpoint/2010/main" val="2950328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46BF6-F0CF-31EF-3397-2E7FBC868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2438-3FFE-CFA6-A7B7-BB9F171C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Transferring Money in the </a:t>
            </a:r>
            <a:r>
              <a:rPr lang="en-GB" b="1" dirty="0"/>
              <a:t>Account</a:t>
            </a:r>
            <a:r>
              <a:rPr lang="en-GB" dirty="0"/>
              <a:t>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D43B7B-0655-2825-A781-540723669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095E017-B96B-A0FF-6F95-A1EE83433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7" b="10002"/>
          <a:stretch/>
        </p:blipFill>
        <p:spPr>
          <a:xfrm>
            <a:off x="3850022" y="2127925"/>
            <a:ext cx="6037861" cy="27497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D59AF7-7332-C6A3-9EF1-ED110A6BA2E7}"/>
              </a:ext>
            </a:extLst>
          </p:cNvPr>
          <p:cNvSpPr txBox="1"/>
          <p:nvPr/>
        </p:nvSpPr>
        <p:spPr>
          <a:xfrm>
            <a:off x="1084483" y="5147741"/>
            <a:ext cx="30981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Who pays? (account number)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00496-CD21-437F-B5BA-19DDEEF6C634}"/>
              </a:ext>
            </a:extLst>
          </p:cNvPr>
          <p:cNvSpPr txBox="1"/>
          <p:nvPr/>
        </p:nvSpPr>
        <p:spPr>
          <a:xfrm>
            <a:off x="2250544" y="3222061"/>
            <a:ext cx="14289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Who is paid?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35A07-CED6-8653-7726-A9DC9BC2A4E3}"/>
              </a:ext>
            </a:extLst>
          </p:cNvPr>
          <p:cNvSpPr txBox="1"/>
          <p:nvPr/>
        </p:nvSpPr>
        <p:spPr>
          <a:xfrm>
            <a:off x="1332653" y="3659404"/>
            <a:ext cx="23468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The amount to transfer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8EB57-B6D9-1B0E-E9CC-00322897C8E5}"/>
              </a:ext>
            </a:extLst>
          </p:cNvPr>
          <p:cNvSpPr txBox="1"/>
          <p:nvPr/>
        </p:nvSpPr>
        <p:spPr>
          <a:xfrm>
            <a:off x="1282944" y="4172303"/>
            <a:ext cx="220414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“Proof” of ownership</a:t>
            </a:r>
            <a:br>
              <a:rPr lang="en-US" sz="1800" dirty="0"/>
            </a:br>
            <a:r>
              <a:rPr lang="en-US" sz="1800" dirty="0"/>
              <a:t> / identity</a:t>
            </a:r>
            <a:endParaRPr lang="en-I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B61950-E56F-73E2-DCD8-748D94508B29}"/>
              </a:ext>
            </a:extLst>
          </p:cNvPr>
          <p:cNvCxnSpPr>
            <a:stCxn id="7" idx="3"/>
          </p:cNvCxnSpPr>
          <p:nvPr/>
        </p:nvCxnSpPr>
        <p:spPr>
          <a:xfrm>
            <a:off x="3679510" y="3406727"/>
            <a:ext cx="1324800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B84D60-3CDA-A5A7-EBFE-27868DED05EB}"/>
              </a:ext>
            </a:extLst>
          </p:cNvPr>
          <p:cNvCxnSpPr>
            <a:cxnSpLocks/>
          </p:cNvCxnSpPr>
          <p:nvPr/>
        </p:nvCxnSpPr>
        <p:spPr>
          <a:xfrm>
            <a:off x="3679510" y="3868071"/>
            <a:ext cx="12570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0633BD-132A-934E-253C-2590AA7D0140}"/>
              </a:ext>
            </a:extLst>
          </p:cNvPr>
          <p:cNvCxnSpPr>
            <a:cxnSpLocks/>
          </p:cNvCxnSpPr>
          <p:nvPr/>
        </p:nvCxnSpPr>
        <p:spPr>
          <a:xfrm flipV="1">
            <a:off x="3487084" y="4172303"/>
            <a:ext cx="684106" cy="323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FCF08B-9FC1-B970-F77C-E85FF75A0235}"/>
              </a:ext>
            </a:extLst>
          </p:cNvPr>
          <p:cNvCxnSpPr>
            <a:cxnSpLocks/>
          </p:cNvCxnSpPr>
          <p:nvPr/>
        </p:nvCxnSpPr>
        <p:spPr>
          <a:xfrm flipV="1">
            <a:off x="4095365" y="4750089"/>
            <a:ext cx="2168785" cy="6323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E91DC8-84D1-C3B1-4D02-38DA195977D5}"/>
              </a:ext>
            </a:extLst>
          </p:cNvPr>
          <p:cNvSpPr txBox="1"/>
          <p:nvPr/>
        </p:nvSpPr>
        <p:spPr>
          <a:xfrm>
            <a:off x="8709904" y="5445770"/>
            <a:ext cx="17618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What is this for?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2849DE-5088-B919-3997-7B9DCEF76269}"/>
              </a:ext>
            </a:extLst>
          </p:cNvPr>
          <p:cNvCxnSpPr>
            <a:cxnSpLocks/>
          </p:cNvCxnSpPr>
          <p:nvPr/>
        </p:nvCxnSpPr>
        <p:spPr>
          <a:xfrm flipH="1" flipV="1">
            <a:off x="9170365" y="4321723"/>
            <a:ext cx="420442" cy="11118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386BA0-1D37-4DC9-37E1-CF9381704FA1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658871" y="4818635"/>
            <a:ext cx="318576" cy="9889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E8BB6F-FA87-DE06-D43A-9C58FE57E8BD}"/>
              </a:ext>
            </a:extLst>
          </p:cNvPr>
          <p:cNvSpPr txBox="1"/>
          <p:nvPr/>
        </p:nvSpPr>
        <p:spPr>
          <a:xfrm>
            <a:off x="4096543" y="5807631"/>
            <a:ext cx="17618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What is this for?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479C6F-02FA-0BCC-E8BC-B413970A2918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5539775" y="4818634"/>
            <a:ext cx="1303900" cy="988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8A56BD-0CF5-A9EC-E60C-5E581AA2AE14}"/>
              </a:ext>
            </a:extLst>
          </p:cNvPr>
          <p:cNvSpPr txBox="1"/>
          <p:nvPr/>
        </p:nvSpPr>
        <p:spPr>
          <a:xfrm>
            <a:off x="5962771" y="5807631"/>
            <a:ext cx="17618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What is this for?</a:t>
            </a:r>
          </a:p>
        </p:txBody>
      </p:sp>
    </p:spTree>
    <p:extLst>
      <p:ext uri="{BB962C8B-B14F-4D97-AF65-F5344CB8AC3E}">
        <p14:creationId xmlns:p14="http://schemas.microsoft.com/office/powerpoint/2010/main" val="106069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007F8-BCD5-AB17-6986-0552BF6B0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63CC43F-E192-C474-0F64-ACD932E6FE1B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Transferring Money in the </a:t>
            </a:r>
            <a:r>
              <a:rPr lang="en-GB" b="1" dirty="0" err="1"/>
              <a:t>UTxO</a:t>
            </a:r>
            <a:r>
              <a:rPr lang="en-GB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267151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5A634-80C6-C61F-BF78-163F4BB0B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6583-3732-448B-2649-7875BF567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5AD27-1FBE-8495-CCE9-0C022301E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Abbreviated as “Tx”.</a:t>
            </a:r>
          </a:p>
          <a:p>
            <a:r>
              <a:rPr lang="en-GB" dirty="0"/>
              <a:t>Cryptocurrency equivalent of cheques.</a:t>
            </a:r>
          </a:p>
          <a:p>
            <a:r>
              <a:rPr lang="en-GB" dirty="0"/>
              <a:t>Transfer cryptocurrencies between parties.</a:t>
            </a:r>
          </a:p>
          <a:p>
            <a:r>
              <a:rPr lang="en-GB" dirty="0" err="1"/>
              <a:t>Txs</a:t>
            </a:r>
            <a:r>
              <a:rPr lang="en-GB" dirty="0"/>
              <a:t> vary between cryptocurrencies.</a:t>
            </a:r>
          </a:p>
          <a:p>
            <a:pPr lvl="1"/>
            <a:r>
              <a:rPr lang="en-GB" dirty="0"/>
              <a:t>We will cover Bitcoin </a:t>
            </a:r>
            <a:r>
              <a:rPr lang="en-GB" dirty="0" err="1"/>
              <a:t>Txs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5364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9C8A-472C-6487-C108-C93211A0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On-Chain Tx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FC214-F20D-EE99-2D6D-21C7CF933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Cryptocurrencies are (usually) distributed.</a:t>
            </a:r>
          </a:p>
          <a:p>
            <a:pPr lvl="1"/>
            <a:r>
              <a:rPr lang="en-GB" dirty="0"/>
              <a:t>Everybody needs to know a Tx happened.</a:t>
            </a:r>
          </a:p>
          <a:p>
            <a:r>
              <a:rPr lang="en-GB" dirty="0" err="1"/>
              <a:t>Txs</a:t>
            </a:r>
            <a:r>
              <a:rPr lang="en-GB" dirty="0"/>
              <a:t> are collected into </a:t>
            </a:r>
            <a:r>
              <a:rPr lang="en-GB" i="1" dirty="0"/>
              <a:t>blocks</a:t>
            </a:r>
            <a:r>
              <a:rPr lang="en-GB" dirty="0"/>
              <a:t> by </a:t>
            </a:r>
            <a:r>
              <a:rPr lang="en-GB" i="1" dirty="0"/>
              <a:t>miners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Send Tx to all miners</a:t>
            </a:r>
          </a:p>
          <a:p>
            <a:pPr lvl="1"/>
            <a:r>
              <a:rPr lang="en-GB" dirty="0"/>
              <a:t>Miners send blocks to everyone.</a:t>
            </a:r>
          </a:p>
          <a:p>
            <a:r>
              <a:rPr lang="en-GB" dirty="0"/>
              <a:t>The </a:t>
            </a:r>
            <a:r>
              <a:rPr lang="en-GB" i="1" dirty="0"/>
              <a:t>blockchain</a:t>
            </a:r>
            <a:r>
              <a:rPr lang="en-GB" dirty="0"/>
              <a:t> is a log of all </a:t>
            </a:r>
            <a:r>
              <a:rPr lang="en-GB" dirty="0" err="1"/>
              <a:t>Txs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7892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016F0BB-B64D-49D5-8E46-7B82DFE73EC4}"/>
              </a:ext>
            </a:extLst>
          </p:cNvPr>
          <p:cNvSpPr/>
          <p:nvPr/>
        </p:nvSpPr>
        <p:spPr>
          <a:xfrm>
            <a:off x="5116088" y="3375212"/>
            <a:ext cx="4934142" cy="2031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313135B-BE0C-4049-82CC-79D14278DB92}"/>
              </a:ext>
            </a:extLst>
          </p:cNvPr>
          <p:cNvSpPr/>
          <p:nvPr/>
        </p:nvSpPr>
        <p:spPr>
          <a:xfrm>
            <a:off x="1775928" y="2360645"/>
            <a:ext cx="3140987" cy="42302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EF8C5-D93F-49EA-AA14-2B8B35A75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14"/>
          </a:xfrm>
        </p:spPr>
        <p:txBody>
          <a:bodyPr/>
          <a:lstStyle/>
          <a:p>
            <a:r>
              <a:rPr lang="en-US" dirty="0"/>
              <a:t>How do you “own” bitcoins?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A01B8-EE86-4CDC-8A26-43DF9046C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727" y="1113577"/>
            <a:ext cx="8256760" cy="94310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Bitcoin’s ledger associates amounts of bitcoin with a “script”.</a:t>
            </a:r>
          </a:p>
          <a:p>
            <a:r>
              <a:rPr lang="en-US" dirty="0"/>
              <a:t>If you can satisfy the script, you can reassign the funds.</a:t>
            </a:r>
          </a:p>
          <a:p>
            <a:r>
              <a:rPr lang="en-US" dirty="0"/>
              <a:t>Funds are completely consumed. 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5B2B258-F68F-4759-97EC-2698FAE47786}"/>
              </a:ext>
            </a:extLst>
          </p:cNvPr>
          <p:cNvGrpSpPr/>
          <p:nvPr/>
        </p:nvGrpSpPr>
        <p:grpSpPr>
          <a:xfrm>
            <a:off x="5368217" y="4024094"/>
            <a:ext cx="811758" cy="727355"/>
            <a:chOff x="3844217" y="4024093"/>
            <a:chExt cx="811758" cy="727355"/>
          </a:xfrm>
        </p:grpSpPr>
        <p:sp>
          <p:nvSpPr>
            <p:cNvPr id="35" name="Left Bracket 34">
              <a:extLst>
                <a:ext uri="{FF2B5EF4-FFF2-40B4-BE49-F238E27FC236}">
                  <a16:creationId xmlns:a16="http://schemas.microsoft.com/office/drawing/2014/main" id="{2AD3C57F-D353-4016-B96D-5B43CEEC6C6C}"/>
                </a:ext>
              </a:extLst>
            </p:cNvPr>
            <p:cNvSpPr/>
            <p:nvPr/>
          </p:nvSpPr>
          <p:spPr>
            <a:xfrm rot="16200000">
              <a:off x="4211324" y="4067117"/>
              <a:ext cx="86879" cy="727784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213B3E6-3EAA-40C2-B5B6-BE808E0D7EE4}"/>
                </a:ext>
              </a:extLst>
            </p:cNvPr>
            <p:cNvSpPr txBox="1"/>
            <p:nvPr/>
          </p:nvSpPr>
          <p:spPr>
            <a:xfrm>
              <a:off x="3844217" y="4474449"/>
              <a:ext cx="81175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data</a:t>
              </a:r>
              <a:endParaRPr lang="LID4096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8D93B01-3960-477C-9687-A8D1EEE875FF}"/>
                </a:ext>
              </a:extLst>
            </p:cNvPr>
            <p:cNvSpPr/>
            <p:nvPr/>
          </p:nvSpPr>
          <p:spPr>
            <a:xfrm>
              <a:off x="3945509" y="4024093"/>
              <a:ext cx="626491" cy="36789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SIG1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ADFB127-0E60-4A8D-ABB8-2DCBB05D8E99}"/>
              </a:ext>
            </a:extLst>
          </p:cNvPr>
          <p:cNvGrpSpPr/>
          <p:nvPr/>
        </p:nvGrpSpPr>
        <p:grpSpPr>
          <a:xfrm>
            <a:off x="1838622" y="5547291"/>
            <a:ext cx="2772986" cy="384162"/>
            <a:chOff x="314622" y="5547291"/>
            <a:chExt cx="2772986" cy="38416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8C7A1E3-2E57-4878-BF3A-B12AD72E20C6}"/>
                </a:ext>
              </a:extLst>
            </p:cNvPr>
            <p:cNvSpPr txBox="1"/>
            <p:nvPr/>
          </p:nvSpPr>
          <p:spPr>
            <a:xfrm>
              <a:off x="314622" y="5562121"/>
              <a:ext cx="913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0.4 BTC</a:t>
              </a:r>
              <a:endParaRPr lang="LID4096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75BE460-874A-47FF-B958-33327059CC13}"/>
                </a:ext>
              </a:extLst>
            </p:cNvPr>
            <p:cNvSpPr/>
            <p:nvPr/>
          </p:nvSpPr>
          <p:spPr>
            <a:xfrm>
              <a:off x="1858711" y="5547291"/>
              <a:ext cx="1228897" cy="36789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CHECKSIG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955D11D-5125-423F-90E9-657A70350EBE}"/>
                </a:ext>
              </a:extLst>
            </p:cNvPr>
            <p:cNvSpPr/>
            <p:nvPr/>
          </p:nvSpPr>
          <p:spPr>
            <a:xfrm>
              <a:off x="1145042" y="5547291"/>
              <a:ext cx="648213" cy="36789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PK3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C6455A8-D588-457B-A93A-50AF4235DF59}"/>
              </a:ext>
            </a:extLst>
          </p:cNvPr>
          <p:cNvGrpSpPr/>
          <p:nvPr/>
        </p:nvGrpSpPr>
        <p:grpSpPr>
          <a:xfrm>
            <a:off x="1838623" y="4965558"/>
            <a:ext cx="2785421" cy="395597"/>
            <a:chOff x="314622" y="5029565"/>
            <a:chExt cx="2785421" cy="39559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6E8DD2B-EF45-4E68-A7AB-89DCD3F2D050}"/>
                </a:ext>
              </a:extLst>
            </p:cNvPr>
            <p:cNvSpPr txBox="1"/>
            <p:nvPr/>
          </p:nvSpPr>
          <p:spPr>
            <a:xfrm>
              <a:off x="314622" y="5055830"/>
              <a:ext cx="913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0.6 BTC</a:t>
              </a:r>
              <a:endParaRPr lang="LID4096" dirty="0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0756E03-53E1-4D32-BC49-9E74F755C398}"/>
                </a:ext>
              </a:extLst>
            </p:cNvPr>
            <p:cNvSpPr/>
            <p:nvPr/>
          </p:nvSpPr>
          <p:spPr>
            <a:xfrm>
              <a:off x="1871146" y="5029565"/>
              <a:ext cx="1228897" cy="36789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CHECKSIG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D29EB02-5C6A-4BC1-A31D-93D293BE2F16}"/>
                </a:ext>
              </a:extLst>
            </p:cNvPr>
            <p:cNvSpPr/>
            <p:nvPr/>
          </p:nvSpPr>
          <p:spPr>
            <a:xfrm>
              <a:off x="1157477" y="5029565"/>
              <a:ext cx="648213" cy="36789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PK2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D37791E-EB5F-452E-960A-8E074C555F0E}"/>
              </a:ext>
            </a:extLst>
          </p:cNvPr>
          <p:cNvSpPr/>
          <p:nvPr/>
        </p:nvSpPr>
        <p:spPr>
          <a:xfrm>
            <a:off x="1985728" y="2202301"/>
            <a:ext cx="2764735" cy="3678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Bitcoin’s Ledger (</a:t>
            </a:r>
            <a:r>
              <a:rPr lang="en-US" sz="2000" dirty="0" err="1"/>
              <a:t>UTxO</a:t>
            </a:r>
            <a:r>
              <a:rPr lang="en-US" sz="2000" dirty="0"/>
              <a:t>)</a:t>
            </a:r>
            <a:endParaRPr lang="LID4096" sz="20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6AC7EDE-7610-4FE5-9215-EACBFA6FA3EC}"/>
              </a:ext>
            </a:extLst>
          </p:cNvPr>
          <p:cNvGrpSpPr/>
          <p:nvPr/>
        </p:nvGrpSpPr>
        <p:grpSpPr>
          <a:xfrm>
            <a:off x="1775927" y="3902678"/>
            <a:ext cx="3166336" cy="933425"/>
            <a:chOff x="251927" y="3902677"/>
            <a:chExt cx="3166336" cy="933425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59000D8-8071-418D-B2FA-6615F1B424F3}"/>
                </a:ext>
              </a:extLst>
            </p:cNvPr>
            <p:cNvSpPr/>
            <p:nvPr/>
          </p:nvSpPr>
          <p:spPr>
            <a:xfrm>
              <a:off x="1913226" y="3998230"/>
              <a:ext cx="1228897" cy="36789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CHECKSIG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eft Bracket 19">
              <a:extLst>
                <a:ext uri="{FF2B5EF4-FFF2-40B4-BE49-F238E27FC236}">
                  <a16:creationId xmlns:a16="http://schemas.microsoft.com/office/drawing/2014/main" id="{43795D16-66FA-4ADB-9936-19706C86375D}"/>
                </a:ext>
              </a:extLst>
            </p:cNvPr>
            <p:cNvSpPr/>
            <p:nvPr/>
          </p:nvSpPr>
          <p:spPr>
            <a:xfrm rot="16200000">
              <a:off x="2134048" y="3363367"/>
              <a:ext cx="98092" cy="2086736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3C3A53-5C29-4A7B-81F0-77ABF2C071FC}"/>
                </a:ext>
              </a:extLst>
            </p:cNvPr>
            <p:cNvSpPr txBox="1"/>
            <p:nvPr/>
          </p:nvSpPr>
          <p:spPr>
            <a:xfrm>
              <a:off x="1263735" y="4506873"/>
              <a:ext cx="169760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Output script</a:t>
              </a:r>
              <a:endParaRPr lang="LID4096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B18547F-A048-4CCB-8795-FD3D790EC5CA}"/>
                </a:ext>
              </a:extLst>
            </p:cNvPr>
            <p:cNvSpPr/>
            <p:nvPr/>
          </p:nvSpPr>
          <p:spPr>
            <a:xfrm>
              <a:off x="1199557" y="3998230"/>
              <a:ext cx="648213" cy="36789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PK1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5602E1-9F34-468D-B0D6-B87B876C7E3C}"/>
                </a:ext>
              </a:extLst>
            </p:cNvPr>
            <p:cNvSpPr txBox="1"/>
            <p:nvPr/>
          </p:nvSpPr>
          <p:spPr>
            <a:xfrm>
              <a:off x="425116" y="3996794"/>
              <a:ext cx="77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BTC</a:t>
              </a:r>
              <a:endParaRPr lang="LID4096" dirty="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AE92ECE-27A1-44AA-BBF3-1079D41F0695}"/>
                </a:ext>
              </a:extLst>
            </p:cNvPr>
            <p:cNvCxnSpPr/>
            <p:nvPr/>
          </p:nvCxnSpPr>
          <p:spPr>
            <a:xfrm>
              <a:off x="251927" y="3902677"/>
              <a:ext cx="3140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4AA9113-82C5-4D3A-BD92-22318F44985C}"/>
                </a:ext>
              </a:extLst>
            </p:cNvPr>
            <p:cNvCxnSpPr/>
            <p:nvPr/>
          </p:nvCxnSpPr>
          <p:spPr>
            <a:xfrm>
              <a:off x="277276" y="4836102"/>
              <a:ext cx="3140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665D758-E15A-4A36-9E13-A1CAD16F4162}"/>
              </a:ext>
            </a:extLst>
          </p:cNvPr>
          <p:cNvCxnSpPr>
            <a:cxnSpLocks/>
          </p:cNvCxnSpPr>
          <p:nvPr/>
        </p:nvCxnSpPr>
        <p:spPr>
          <a:xfrm>
            <a:off x="6394580" y="3383044"/>
            <a:ext cx="0" cy="202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8FA7E65-562B-4C3D-A49E-C9012EF55BC4}"/>
              </a:ext>
            </a:extLst>
          </p:cNvPr>
          <p:cNvSpPr/>
          <p:nvPr/>
        </p:nvSpPr>
        <p:spPr>
          <a:xfrm>
            <a:off x="5444318" y="3113523"/>
            <a:ext cx="1900524" cy="3678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Transaction</a:t>
            </a:r>
            <a:endParaRPr lang="LID4096" sz="2000" dirty="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69BB0801-9F69-49E7-AFBB-5E52CDE4E3D0}"/>
              </a:ext>
            </a:extLst>
          </p:cNvPr>
          <p:cNvSpPr/>
          <p:nvPr/>
        </p:nvSpPr>
        <p:spPr>
          <a:xfrm rot="5400000">
            <a:off x="5007807" y="4005582"/>
            <a:ext cx="164592" cy="3902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64FE9CE-71BC-44D5-868D-7EDB8ED487D0}"/>
              </a:ext>
            </a:extLst>
          </p:cNvPr>
          <p:cNvGrpSpPr/>
          <p:nvPr/>
        </p:nvGrpSpPr>
        <p:grpSpPr>
          <a:xfrm>
            <a:off x="6783679" y="3678142"/>
            <a:ext cx="2869759" cy="1678272"/>
            <a:chOff x="5107278" y="3525742"/>
            <a:chExt cx="2869759" cy="167827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F47961A-3757-4491-A9FA-0FE51D9DC8E0}"/>
                </a:ext>
              </a:extLst>
            </p:cNvPr>
            <p:cNvSpPr txBox="1"/>
            <p:nvPr/>
          </p:nvSpPr>
          <p:spPr>
            <a:xfrm>
              <a:off x="5107278" y="3552007"/>
              <a:ext cx="913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0.6 BTC</a:t>
              </a:r>
              <a:endParaRPr lang="LID4096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41680DD-DE10-4038-AD1A-9475FB099A1F}"/>
                </a:ext>
              </a:extLst>
            </p:cNvPr>
            <p:cNvSpPr txBox="1"/>
            <p:nvPr/>
          </p:nvSpPr>
          <p:spPr>
            <a:xfrm>
              <a:off x="5107278" y="4433202"/>
              <a:ext cx="913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0.4 BTC</a:t>
              </a:r>
              <a:endParaRPr lang="LID4096" dirty="0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616325A9-B437-4E0A-BD46-79E075FF8FB0}"/>
                </a:ext>
              </a:extLst>
            </p:cNvPr>
            <p:cNvSpPr/>
            <p:nvPr/>
          </p:nvSpPr>
          <p:spPr>
            <a:xfrm>
              <a:off x="6651367" y="4418372"/>
              <a:ext cx="1228897" cy="36789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CHECKSIG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7" name="Left Bracket 66">
              <a:extLst>
                <a:ext uri="{FF2B5EF4-FFF2-40B4-BE49-F238E27FC236}">
                  <a16:creationId xmlns:a16="http://schemas.microsoft.com/office/drawing/2014/main" id="{FDA73A53-72E9-4415-BC85-75967DEF261D}"/>
                </a:ext>
              </a:extLst>
            </p:cNvPr>
            <p:cNvSpPr/>
            <p:nvPr/>
          </p:nvSpPr>
          <p:spPr>
            <a:xfrm rot="16200000">
              <a:off x="6514264" y="3426826"/>
              <a:ext cx="99334" cy="2801343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BDB28F3-3C57-4F5E-A38F-36EBED1731C5}"/>
                </a:ext>
              </a:extLst>
            </p:cNvPr>
            <p:cNvSpPr txBox="1"/>
            <p:nvPr/>
          </p:nvSpPr>
          <p:spPr>
            <a:xfrm>
              <a:off x="5355694" y="4927015"/>
              <a:ext cx="208673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New outputs</a:t>
              </a:r>
              <a:endParaRPr lang="LID4096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3144761E-8EEF-461F-A67F-884E5F2BF803}"/>
                </a:ext>
              </a:extLst>
            </p:cNvPr>
            <p:cNvSpPr/>
            <p:nvPr/>
          </p:nvSpPr>
          <p:spPr>
            <a:xfrm>
              <a:off x="5937698" y="4418372"/>
              <a:ext cx="648213" cy="36789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PK3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022FBA85-B8A2-46A7-8A2D-F227CF03612A}"/>
                </a:ext>
              </a:extLst>
            </p:cNvPr>
            <p:cNvSpPr/>
            <p:nvPr/>
          </p:nvSpPr>
          <p:spPr>
            <a:xfrm>
              <a:off x="6663802" y="3525742"/>
              <a:ext cx="1228897" cy="36789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CHECKSIG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1" name="Left Bracket 70">
              <a:extLst>
                <a:ext uri="{FF2B5EF4-FFF2-40B4-BE49-F238E27FC236}">
                  <a16:creationId xmlns:a16="http://schemas.microsoft.com/office/drawing/2014/main" id="{62F0EFE3-595A-42AB-97F8-27CF2B115100}"/>
                </a:ext>
              </a:extLst>
            </p:cNvPr>
            <p:cNvSpPr/>
            <p:nvPr/>
          </p:nvSpPr>
          <p:spPr>
            <a:xfrm rot="16200000">
              <a:off x="6526699" y="2534196"/>
              <a:ext cx="99334" cy="2801343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F2FE344-7304-448D-86F8-8D4441018667}"/>
                </a:ext>
              </a:extLst>
            </p:cNvPr>
            <p:cNvSpPr/>
            <p:nvPr/>
          </p:nvSpPr>
          <p:spPr>
            <a:xfrm>
              <a:off x="5950133" y="3525742"/>
              <a:ext cx="648213" cy="36789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PK2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1C225CE-B79F-44DF-8E1B-75A401CE7D92}"/>
              </a:ext>
            </a:extLst>
          </p:cNvPr>
          <p:cNvCxnSpPr/>
          <p:nvPr/>
        </p:nvCxnSpPr>
        <p:spPr>
          <a:xfrm>
            <a:off x="1775927" y="5466760"/>
            <a:ext cx="3140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9D4FD8-1068-4FBB-BC81-05568A30197B}"/>
              </a:ext>
            </a:extLst>
          </p:cNvPr>
          <p:cNvCxnSpPr/>
          <p:nvPr/>
        </p:nvCxnSpPr>
        <p:spPr>
          <a:xfrm>
            <a:off x="1773106" y="5994064"/>
            <a:ext cx="3140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ross 76">
            <a:extLst>
              <a:ext uri="{FF2B5EF4-FFF2-40B4-BE49-F238E27FC236}">
                <a16:creationId xmlns:a16="http://schemas.microsoft.com/office/drawing/2014/main" id="{EA7E7973-4B8B-4E75-B8D1-7AD573517269}"/>
              </a:ext>
            </a:extLst>
          </p:cNvPr>
          <p:cNvSpPr/>
          <p:nvPr/>
        </p:nvSpPr>
        <p:spPr>
          <a:xfrm rot="2659996">
            <a:off x="1994403" y="3717402"/>
            <a:ext cx="1259056" cy="1250393"/>
          </a:xfrm>
          <a:prstGeom prst="plus">
            <a:avLst>
              <a:gd name="adj" fmla="val 46392"/>
            </a:avLst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8" name="Cross 77">
            <a:extLst>
              <a:ext uri="{FF2B5EF4-FFF2-40B4-BE49-F238E27FC236}">
                <a16:creationId xmlns:a16="http://schemas.microsoft.com/office/drawing/2014/main" id="{E0FE3D8C-865C-4564-B5F6-CA9B472BA46E}"/>
              </a:ext>
            </a:extLst>
          </p:cNvPr>
          <p:cNvSpPr/>
          <p:nvPr/>
        </p:nvSpPr>
        <p:spPr>
          <a:xfrm rot="2659996">
            <a:off x="3280388" y="3740931"/>
            <a:ext cx="1259056" cy="1250393"/>
          </a:xfrm>
          <a:prstGeom prst="plus">
            <a:avLst>
              <a:gd name="adj" fmla="val 46392"/>
            </a:avLst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284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6" grpId="0" animBg="1"/>
      <p:bldP spid="48" grpId="0" animBg="1"/>
      <p:bldP spid="58" grpId="0" animBg="1"/>
      <p:bldP spid="62" grpId="0" animBg="1"/>
      <p:bldP spid="77" grpId="0" animBg="1"/>
      <p:bldP spid="7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635C5A9A-5951-4244-91B2-9052A043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TX </a:t>
            </a:r>
            <a:r>
              <a:rPr lang="en-US" b="1" dirty="0"/>
              <a:t>Structure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DF1B1A-451F-48B4-9B94-34171851D9D2}"/>
              </a:ext>
            </a:extLst>
          </p:cNvPr>
          <p:cNvSpPr/>
          <p:nvPr/>
        </p:nvSpPr>
        <p:spPr>
          <a:xfrm>
            <a:off x="2588560" y="2407023"/>
            <a:ext cx="7759748" cy="2031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D7BB7CB-A403-45A6-B8D7-ADB2832BC64F}"/>
              </a:ext>
            </a:extLst>
          </p:cNvPr>
          <p:cNvGrpSpPr/>
          <p:nvPr/>
        </p:nvGrpSpPr>
        <p:grpSpPr>
          <a:xfrm>
            <a:off x="7081755" y="2783917"/>
            <a:ext cx="2785422" cy="1276792"/>
            <a:chOff x="5107278" y="3525742"/>
            <a:chExt cx="2785422" cy="127679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C87485-6A32-41A0-B7B9-B41C1EB6402B}"/>
                </a:ext>
              </a:extLst>
            </p:cNvPr>
            <p:cNvSpPr txBox="1"/>
            <p:nvPr/>
          </p:nvSpPr>
          <p:spPr>
            <a:xfrm>
              <a:off x="5107278" y="3552007"/>
              <a:ext cx="913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600 sat</a:t>
              </a:r>
              <a:endParaRPr lang="LID4096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2242C9-D6F8-4DE0-9371-3B926F8C8F82}"/>
                </a:ext>
              </a:extLst>
            </p:cNvPr>
            <p:cNvSpPr txBox="1"/>
            <p:nvPr/>
          </p:nvSpPr>
          <p:spPr>
            <a:xfrm>
              <a:off x="5107278" y="4433202"/>
              <a:ext cx="913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200 sat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08AC29C-390F-4193-8158-C692FB865276}"/>
                </a:ext>
              </a:extLst>
            </p:cNvPr>
            <p:cNvSpPr/>
            <p:nvPr/>
          </p:nvSpPr>
          <p:spPr>
            <a:xfrm>
              <a:off x="5950133" y="4418372"/>
              <a:ext cx="1930131" cy="36789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Script2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C792ED7B-5389-4F37-A559-707251E13F38}"/>
                </a:ext>
              </a:extLst>
            </p:cNvPr>
            <p:cNvSpPr/>
            <p:nvPr/>
          </p:nvSpPr>
          <p:spPr>
            <a:xfrm>
              <a:off x="5950134" y="3525742"/>
              <a:ext cx="1942566" cy="36789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Script1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2486976-9ED7-4F28-878D-30308C843AF7}"/>
              </a:ext>
            </a:extLst>
          </p:cNvPr>
          <p:cNvCxnSpPr>
            <a:cxnSpLocks/>
          </p:cNvCxnSpPr>
          <p:nvPr/>
        </p:nvCxnSpPr>
        <p:spPr>
          <a:xfrm>
            <a:off x="6692657" y="2414854"/>
            <a:ext cx="0" cy="202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259855B-B64B-46FD-9105-4389ED655194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6692658" y="3422548"/>
            <a:ext cx="3655650" cy="6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8922DFE-90F0-4909-9E35-20CCED08D1AF}"/>
              </a:ext>
            </a:extLst>
          </p:cNvPr>
          <p:cNvCxnSpPr>
            <a:cxnSpLocks/>
          </p:cNvCxnSpPr>
          <p:nvPr/>
        </p:nvCxnSpPr>
        <p:spPr>
          <a:xfrm flipH="1">
            <a:off x="2588560" y="3051530"/>
            <a:ext cx="4105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296C91-837D-4D48-B5D7-A38D9F3ABDE2}"/>
              </a:ext>
            </a:extLst>
          </p:cNvPr>
          <p:cNvCxnSpPr>
            <a:cxnSpLocks/>
          </p:cNvCxnSpPr>
          <p:nvPr/>
        </p:nvCxnSpPr>
        <p:spPr>
          <a:xfrm flipH="1">
            <a:off x="2588560" y="3803453"/>
            <a:ext cx="4105977" cy="3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540D524-C394-4E8A-8677-066C3351428A}"/>
              </a:ext>
            </a:extLst>
          </p:cNvPr>
          <p:cNvSpPr txBox="1"/>
          <p:nvPr/>
        </p:nvSpPr>
        <p:spPr>
          <a:xfrm>
            <a:off x="10076127" y="3314166"/>
            <a:ext cx="20867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outputs</a:t>
            </a:r>
            <a:endParaRPr lang="LID4096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Left Bracket 40">
            <a:extLst>
              <a:ext uri="{FF2B5EF4-FFF2-40B4-BE49-F238E27FC236}">
                <a16:creationId xmlns:a16="http://schemas.microsoft.com/office/drawing/2014/main" id="{30C1DD48-0C96-4064-860E-F1C2DC2B58FA}"/>
              </a:ext>
            </a:extLst>
          </p:cNvPr>
          <p:cNvSpPr/>
          <p:nvPr/>
        </p:nvSpPr>
        <p:spPr>
          <a:xfrm rot="10800000">
            <a:off x="10422353" y="2407022"/>
            <a:ext cx="154237" cy="209129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423CE04-6DF3-46F7-8998-FE3EA284B428}"/>
              </a:ext>
            </a:extLst>
          </p:cNvPr>
          <p:cNvSpPr/>
          <p:nvPr/>
        </p:nvSpPr>
        <p:spPr>
          <a:xfrm>
            <a:off x="5106382" y="2590970"/>
            <a:ext cx="1494243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ScriptSig1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DC98FED-C428-435E-9AAD-FBF4EDBD0587}"/>
              </a:ext>
            </a:extLst>
          </p:cNvPr>
          <p:cNvSpPr/>
          <p:nvPr/>
        </p:nvSpPr>
        <p:spPr>
          <a:xfrm>
            <a:off x="2743896" y="2590970"/>
            <a:ext cx="947011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TxID1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C894C1E-81EF-4F41-838A-E82BD17899AB}"/>
              </a:ext>
            </a:extLst>
          </p:cNvPr>
          <p:cNvSpPr/>
          <p:nvPr/>
        </p:nvSpPr>
        <p:spPr>
          <a:xfrm>
            <a:off x="3803618" y="2590970"/>
            <a:ext cx="1190053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OutInd1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CC6C053-2355-4826-9350-5AEBEB24D3E8}"/>
              </a:ext>
            </a:extLst>
          </p:cNvPr>
          <p:cNvSpPr/>
          <p:nvPr/>
        </p:nvSpPr>
        <p:spPr>
          <a:xfrm>
            <a:off x="5106382" y="3265957"/>
            <a:ext cx="1494243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ScriptSig2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38B83E4-0914-4713-8BBE-91C41E71324C}"/>
              </a:ext>
            </a:extLst>
          </p:cNvPr>
          <p:cNvSpPr/>
          <p:nvPr/>
        </p:nvSpPr>
        <p:spPr>
          <a:xfrm>
            <a:off x="2743896" y="3265957"/>
            <a:ext cx="947011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TxID2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00732B4-B1DD-4BBC-9D7C-E9E06D73F2F7}"/>
              </a:ext>
            </a:extLst>
          </p:cNvPr>
          <p:cNvSpPr/>
          <p:nvPr/>
        </p:nvSpPr>
        <p:spPr>
          <a:xfrm>
            <a:off x="3803618" y="3265957"/>
            <a:ext cx="1190053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OutInd2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156EB64-9A6C-417A-A986-F0678CAD34A1}"/>
              </a:ext>
            </a:extLst>
          </p:cNvPr>
          <p:cNvSpPr/>
          <p:nvPr/>
        </p:nvSpPr>
        <p:spPr>
          <a:xfrm>
            <a:off x="5105323" y="3932561"/>
            <a:ext cx="1494243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ScriptSig3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55C2E05-A386-40E6-B4E2-3A48306DD249}"/>
              </a:ext>
            </a:extLst>
          </p:cNvPr>
          <p:cNvSpPr/>
          <p:nvPr/>
        </p:nvSpPr>
        <p:spPr>
          <a:xfrm>
            <a:off x="2742837" y="3932561"/>
            <a:ext cx="947011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TxID3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D7E15BB-8205-4D06-8E3F-EB8F03BE80E0}"/>
              </a:ext>
            </a:extLst>
          </p:cNvPr>
          <p:cNvSpPr/>
          <p:nvPr/>
        </p:nvSpPr>
        <p:spPr>
          <a:xfrm>
            <a:off x="3802559" y="3932561"/>
            <a:ext cx="1190053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OutInd3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F052E2-865A-48CA-AC07-F0D21A65151C}"/>
              </a:ext>
            </a:extLst>
          </p:cNvPr>
          <p:cNvSpPr txBox="1"/>
          <p:nvPr/>
        </p:nvSpPr>
        <p:spPr>
          <a:xfrm>
            <a:off x="918604" y="3220007"/>
            <a:ext cx="20867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inputs</a:t>
            </a:r>
            <a:endParaRPr lang="LID4096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Left Bracket 54">
            <a:extLst>
              <a:ext uri="{FF2B5EF4-FFF2-40B4-BE49-F238E27FC236}">
                <a16:creationId xmlns:a16="http://schemas.microsoft.com/office/drawing/2014/main" id="{245A426C-1C4D-446C-9F60-408DEDC13427}"/>
              </a:ext>
            </a:extLst>
          </p:cNvPr>
          <p:cNvSpPr/>
          <p:nvPr/>
        </p:nvSpPr>
        <p:spPr>
          <a:xfrm>
            <a:off x="2382630" y="2407021"/>
            <a:ext cx="154237" cy="209129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6" name="Left Bracket 55">
            <a:extLst>
              <a:ext uri="{FF2B5EF4-FFF2-40B4-BE49-F238E27FC236}">
                <a16:creationId xmlns:a16="http://schemas.microsoft.com/office/drawing/2014/main" id="{5A523D7B-63BC-402F-8DF2-68941E4C0B4D}"/>
              </a:ext>
            </a:extLst>
          </p:cNvPr>
          <p:cNvSpPr/>
          <p:nvPr/>
        </p:nvSpPr>
        <p:spPr>
          <a:xfrm rot="16200000">
            <a:off x="3136461" y="4207071"/>
            <a:ext cx="159764" cy="947011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A751EB-8C18-4DA4-96E5-73789A2C20A3}"/>
              </a:ext>
            </a:extLst>
          </p:cNvPr>
          <p:cNvSpPr txBox="1"/>
          <p:nvPr/>
        </p:nvSpPr>
        <p:spPr>
          <a:xfrm>
            <a:off x="2382630" y="4812526"/>
            <a:ext cx="154609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Hash of 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input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tx</a:t>
            </a:r>
            <a:endParaRPr lang="LID4096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Left Bracket 57">
            <a:extLst>
              <a:ext uri="{FF2B5EF4-FFF2-40B4-BE49-F238E27FC236}">
                <a16:creationId xmlns:a16="http://schemas.microsoft.com/office/drawing/2014/main" id="{B220D0E5-48FC-4E44-8DFF-A83973D0D222}"/>
              </a:ext>
            </a:extLst>
          </p:cNvPr>
          <p:cNvSpPr/>
          <p:nvPr/>
        </p:nvSpPr>
        <p:spPr>
          <a:xfrm rot="16200000">
            <a:off x="4263774" y="4214049"/>
            <a:ext cx="159764" cy="947011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526E61-CAC0-419C-B6D5-71280635368A}"/>
              </a:ext>
            </a:extLst>
          </p:cNvPr>
          <p:cNvSpPr txBox="1"/>
          <p:nvPr/>
        </p:nvSpPr>
        <p:spPr>
          <a:xfrm>
            <a:off x="3509943" y="4819504"/>
            <a:ext cx="154609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index</a:t>
            </a:r>
            <a:endParaRPr lang="LID4096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Left Bracket 59">
            <a:extLst>
              <a:ext uri="{FF2B5EF4-FFF2-40B4-BE49-F238E27FC236}">
                <a16:creationId xmlns:a16="http://schemas.microsoft.com/office/drawing/2014/main" id="{358CA973-F5AC-4746-B284-B56CA3E30F7D}"/>
              </a:ext>
            </a:extLst>
          </p:cNvPr>
          <p:cNvSpPr/>
          <p:nvPr/>
        </p:nvSpPr>
        <p:spPr>
          <a:xfrm rot="16200000">
            <a:off x="5744431" y="3912300"/>
            <a:ext cx="166743" cy="154353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BD32D93-2308-4A3A-8DDC-AB96E9D09710}"/>
              </a:ext>
            </a:extLst>
          </p:cNvPr>
          <p:cNvSpPr txBox="1"/>
          <p:nvPr/>
        </p:nvSpPr>
        <p:spPr>
          <a:xfrm>
            <a:off x="4695830" y="4812525"/>
            <a:ext cx="213527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 necessary to make script “pass”</a:t>
            </a:r>
            <a:endParaRPr lang="LID4096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EFCA274-75F1-4AE4-93F3-0C2F51C42A62}"/>
                  </a:ext>
                </a:extLst>
              </p:cNvPr>
              <p:cNvSpPr txBox="1"/>
              <p:nvPr/>
            </p:nvSpPr>
            <p:spPr>
              <a:xfrm>
                <a:off x="3928724" y="5713251"/>
                <a:ext cx="4549647" cy="9303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All amounts are in “</a:t>
                </a:r>
                <a:r>
                  <a:rPr lang="en-US" sz="2000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satoshis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”</a:t>
                </a:r>
              </a:p>
              <a:p>
                <a:pPr algn="ctr"/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1 BTC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 sat</a:t>
                </a:r>
              </a:p>
              <a:p>
                <a:pPr algn="ctr"/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:r>
                  <a:rPr lang="en-US" sz="2000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satoshis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 cannot be divided further)</a:t>
                </a:r>
                <a:endParaRPr lang="LID4096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EFCA274-75F1-4AE4-93F3-0C2F51C4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724" y="5713251"/>
                <a:ext cx="4549647" cy="930319"/>
              </a:xfrm>
              <a:prstGeom prst="rect">
                <a:avLst/>
              </a:prstGeom>
              <a:blipFill>
                <a:blip r:embed="rId4"/>
                <a:stretch>
                  <a:fillRect t="-8497" b="-1568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F664C2E-5C5B-4DF9-8B09-577EF2B522CC}"/>
              </a:ext>
            </a:extLst>
          </p:cNvPr>
          <p:cNvSpPr/>
          <p:nvPr/>
        </p:nvSpPr>
        <p:spPr>
          <a:xfrm>
            <a:off x="5742395" y="2145333"/>
            <a:ext cx="1900524" cy="3678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Tx 1</a:t>
            </a:r>
            <a:endParaRPr lang="LID4096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3352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635C5A9A-5951-4244-91B2-9052A043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407"/>
            <a:ext cx="10515600" cy="6251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The Tx DAG (Direct Acyclic Graph)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DF1B1A-451F-48B4-9B94-34171851D9D2}"/>
              </a:ext>
            </a:extLst>
          </p:cNvPr>
          <p:cNvSpPr/>
          <p:nvPr/>
        </p:nvSpPr>
        <p:spPr>
          <a:xfrm>
            <a:off x="6299947" y="2561664"/>
            <a:ext cx="5567082" cy="2031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D7BB7CB-A403-45A6-B8D7-ADB2832BC64F}"/>
              </a:ext>
            </a:extLst>
          </p:cNvPr>
          <p:cNvGrpSpPr/>
          <p:nvPr/>
        </p:nvGrpSpPr>
        <p:grpSpPr>
          <a:xfrm>
            <a:off x="9018131" y="2938558"/>
            <a:ext cx="2785422" cy="1276792"/>
            <a:chOff x="5107278" y="3525742"/>
            <a:chExt cx="2785422" cy="127679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C87485-6A32-41A0-B7B9-B41C1EB6402B}"/>
                </a:ext>
              </a:extLst>
            </p:cNvPr>
            <p:cNvSpPr txBox="1"/>
            <p:nvPr/>
          </p:nvSpPr>
          <p:spPr>
            <a:xfrm>
              <a:off x="5107278" y="3552007"/>
              <a:ext cx="913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600 sat</a:t>
              </a:r>
              <a:endParaRPr lang="LID4096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2242C9-D6F8-4DE0-9371-3B926F8C8F82}"/>
                </a:ext>
              </a:extLst>
            </p:cNvPr>
            <p:cNvSpPr txBox="1"/>
            <p:nvPr/>
          </p:nvSpPr>
          <p:spPr>
            <a:xfrm>
              <a:off x="5107278" y="4433202"/>
              <a:ext cx="913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200 sat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08AC29C-390F-4193-8158-C692FB865276}"/>
                </a:ext>
              </a:extLst>
            </p:cNvPr>
            <p:cNvSpPr/>
            <p:nvPr/>
          </p:nvSpPr>
          <p:spPr>
            <a:xfrm>
              <a:off x="5950133" y="4418372"/>
              <a:ext cx="1930131" cy="36789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Script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C792ED7B-5389-4F37-A559-707251E13F38}"/>
                </a:ext>
              </a:extLst>
            </p:cNvPr>
            <p:cNvSpPr/>
            <p:nvPr/>
          </p:nvSpPr>
          <p:spPr>
            <a:xfrm>
              <a:off x="5950134" y="3525742"/>
              <a:ext cx="1942566" cy="36789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Script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2486976-9ED7-4F28-878D-30308C843AF7}"/>
              </a:ext>
            </a:extLst>
          </p:cNvPr>
          <p:cNvCxnSpPr>
            <a:cxnSpLocks/>
          </p:cNvCxnSpPr>
          <p:nvPr/>
        </p:nvCxnSpPr>
        <p:spPr>
          <a:xfrm>
            <a:off x="8629033" y="2569495"/>
            <a:ext cx="0" cy="202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259855B-B64B-46FD-9105-4389ED655194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8629035" y="3577189"/>
            <a:ext cx="3237994" cy="6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8922DFE-90F0-4909-9E35-20CCED08D1AF}"/>
              </a:ext>
            </a:extLst>
          </p:cNvPr>
          <p:cNvCxnSpPr>
            <a:cxnSpLocks/>
          </p:cNvCxnSpPr>
          <p:nvPr/>
        </p:nvCxnSpPr>
        <p:spPr>
          <a:xfrm flipH="1">
            <a:off x="6299946" y="3206171"/>
            <a:ext cx="2330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296C91-837D-4D48-B5D7-A38D9F3ABDE2}"/>
              </a:ext>
            </a:extLst>
          </p:cNvPr>
          <p:cNvCxnSpPr>
            <a:cxnSpLocks/>
          </p:cNvCxnSpPr>
          <p:nvPr/>
        </p:nvCxnSpPr>
        <p:spPr>
          <a:xfrm flipH="1" flipV="1">
            <a:off x="6299945" y="3954659"/>
            <a:ext cx="2330969" cy="3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423CE04-6DF3-46F7-8998-FE3EA284B428}"/>
              </a:ext>
            </a:extLst>
          </p:cNvPr>
          <p:cNvSpPr/>
          <p:nvPr/>
        </p:nvSpPr>
        <p:spPr>
          <a:xfrm>
            <a:off x="7042758" y="2745611"/>
            <a:ext cx="1494243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ScriptSig1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CC6C053-2355-4826-9350-5AEBEB24D3E8}"/>
              </a:ext>
            </a:extLst>
          </p:cNvPr>
          <p:cNvSpPr/>
          <p:nvPr/>
        </p:nvSpPr>
        <p:spPr>
          <a:xfrm>
            <a:off x="7042758" y="3420598"/>
            <a:ext cx="1494243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ScriptSig2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156EB64-9A6C-417A-A986-F0678CAD34A1}"/>
              </a:ext>
            </a:extLst>
          </p:cNvPr>
          <p:cNvSpPr/>
          <p:nvPr/>
        </p:nvSpPr>
        <p:spPr>
          <a:xfrm>
            <a:off x="7041699" y="4087202"/>
            <a:ext cx="1494243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ScriptSig3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8E41227-C13E-4ECB-B42C-1DBD47DB0521}"/>
              </a:ext>
            </a:extLst>
          </p:cNvPr>
          <p:cNvSpPr/>
          <p:nvPr/>
        </p:nvSpPr>
        <p:spPr>
          <a:xfrm>
            <a:off x="6427694" y="4087202"/>
            <a:ext cx="520914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C00CD43-D813-4FE6-A612-B27CF0AF8B6F}"/>
              </a:ext>
            </a:extLst>
          </p:cNvPr>
          <p:cNvSpPr/>
          <p:nvPr/>
        </p:nvSpPr>
        <p:spPr>
          <a:xfrm>
            <a:off x="6425061" y="3420598"/>
            <a:ext cx="520914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A755CA0-A40D-47BE-BEE2-B74E9DBCC350}"/>
              </a:ext>
            </a:extLst>
          </p:cNvPr>
          <p:cNvSpPr/>
          <p:nvPr/>
        </p:nvSpPr>
        <p:spPr>
          <a:xfrm>
            <a:off x="6425061" y="2748256"/>
            <a:ext cx="520914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F664C2E-5C5B-4DF9-8B09-577EF2B522CC}"/>
              </a:ext>
            </a:extLst>
          </p:cNvPr>
          <p:cNvSpPr/>
          <p:nvPr/>
        </p:nvSpPr>
        <p:spPr>
          <a:xfrm>
            <a:off x="7678771" y="2299974"/>
            <a:ext cx="1900524" cy="3678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Tx 4</a:t>
            </a:r>
            <a:endParaRPr lang="LID4096" sz="20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C25B5C6-79CF-42AB-B144-E9D3F61FFB63}"/>
              </a:ext>
            </a:extLst>
          </p:cNvPr>
          <p:cNvSpPr/>
          <p:nvPr/>
        </p:nvSpPr>
        <p:spPr>
          <a:xfrm>
            <a:off x="712693" y="1174390"/>
            <a:ext cx="4978671" cy="16360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5ABC537-F4EC-43A8-9191-69B5F126FBDF}"/>
              </a:ext>
            </a:extLst>
          </p:cNvPr>
          <p:cNvGrpSpPr/>
          <p:nvPr/>
        </p:nvGrpSpPr>
        <p:grpSpPr>
          <a:xfrm>
            <a:off x="2824442" y="1441319"/>
            <a:ext cx="2805100" cy="1215494"/>
            <a:chOff x="5089253" y="3415777"/>
            <a:chExt cx="2805100" cy="121549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73D183A-4020-4E77-BC8F-2E649A320158}"/>
                </a:ext>
              </a:extLst>
            </p:cNvPr>
            <p:cNvSpPr txBox="1"/>
            <p:nvPr/>
          </p:nvSpPr>
          <p:spPr>
            <a:xfrm>
              <a:off x="5108932" y="3429856"/>
              <a:ext cx="913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 sat</a:t>
              </a:r>
              <a:endParaRPr lang="LID4096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6ED5D99-0CFA-4162-A511-DB764B4BAECD}"/>
                </a:ext>
              </a:extLst>
            </p:cNvPr>
            <p:cNvSpPr txBox="1"/>
            <p:nvPr/>
          </p:nvSpPr>
          <p:spPr>
            <a:xfrm>
              <a:off x="5089253" y="4233160"/>
              <a:ext cx="913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300 sat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C60E80EC-7E55-451E-93CB-5965719E440B}"/>
                </a:ext>
              </a:extLst>
            </p:cNvPr>
            <p:cNvSpPr/>
            <p:nvPr/>
          </p:nvSpPr>
          <p:spPr>
            <a:xfrm>
              <a:off x="5951787" y="4263375"/>
              <a:ext cx="1930131" cy="36789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Script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5182FFE8-AC9C-430A-A6E9-45A4AACDE444}"/>
                </a:ext>
              </a:extLst>
            </p:cNvPr>
            <p:cNvSpPr/>
            <p:nvPr/>
          </p:nvSpPr>
          <p:spPr>
            <a:xfrm>
              <a:off x="5951787" y="3415777"/>
              <a:ext cx="1942566" cy="36789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Script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72CAF5D-587A-4A4C-A862-0E3BD27A9F71}"/>
              </a:ext>
            </a:extLst>
          </p:cNvPr>
          <p:cNvCxnSpPr>
            <a:cxnSpLocks/>
          </p:cNvCxnSpPr>
          <p:nvPr/>
        </p:nvCxnSpPr>
        <p:spPr>
          <a:xfrm>
            <a:off x="2453369" y="1182221"/>
            <a:ext cx="0" cy="1628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EBF731F-C895-4E96-852E-9042AD6BA5AB}"/>
              </a:ext>
            </a:extLst>
          </p:cNvPr>
          <p:cNvCxnSpPr>
            <a:cxnSpLocks/>
          </p:cNvCxnSpPr>
          <p:nvPr/>
        </p:nvCxnSpPr>
        <p:spPr>
          <a:xfrm flipH="1">
            <a:off x="2453371" y="2069850"/>
            <a:ext cx="3237994" cy="6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F9F76317-D876-47B6-A4A1-ECF729C20DBF}"/>
              </a:ext>
            </a:extLst>
          </p:cNvPr>
          <p:cNvSpPr/>
          <p:nvPr/>
        </p:nvSpPr>
        <p:spPr>
          <a:xfrm>
            <a:off x="1391774" y="1861567"/>
            <a:ext cx="972557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SSig1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B114562-0517-4344-A513-627834BF71B2}"/>
              </a:ext>
            </a:extLst>
          </p:cNvPr>
          <p:cNvSpPr/>
          <p:nvPr/>
        </p:nvSpPr>
        <p:spPr>
          <a:xfrm>
            <a:off x="783192" y="1861567"/>
            <a:ext cx="520914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2738A40-A17D-4F6F-8381-58800E88DC75}"/>
              </a:ext>
            </a:extLst>
          </p:cNvPr>
          <p:cNvSpPr/>
          <p:nvPr/>
        </p:nvSpPr>
        <p:spPr>
          <a:xfrm>
            <a:off x="1503107" y="912700"/>
            <a:ext cx="1900524" cy="3678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Tx 1</a:t>
            </a:r>
            <a:endParaRPr lang="LID4096" sz="2000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3F9AF82-FA45-47E8-8818-5AC7AAF7F515}"/>
              </a:ext>
            </a:extLst>
          </p:cNvPr>
          <p:cNvSpPr/>
          <p:nvPr/>
        </p:nvSpPr>
        <p:spPr>
          <a:xfrm>
            <a:off x="126431" y="3186272"/>
            <a:ext cx="4978671" cy="16360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F5E8253-3E65-46F9-9B50-A2191F8CEC38}"/>
              </a:ext>
            </a:extLst>
          </p:cNvPr>
          <p:cNvGrpSpPr/>
          <p:nvPr/>
        </p:nvGrpSpPr>
        <p:grpSpPr>
          <a:xfrm>
            <a:off x="2095993" y="3793603"/>
            <a:ext cx="2785421" cy="383411"/>
            <a:chOff x="5108932" y="3415777"/>
            <a:chExt cx="2785421" cy="38341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C78443B-0764-41C6-8389-985C25FD8FB4}"/>
                </a:ext>
              </a:extLst>
            </p:cNvPr>
            <p:cNvSpPr txBox="1"/>
            <p:nvPr/>
          </p:nvSpPr>
          <p:spPr>
            <a:xfrm>
              <a:off x="5108932" y="3429856"/>
              <a:ext cx="913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 sat</a:t>
              </a:r>
              <a:endParaRPr lang="LID4096" dirty="0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AD0E7C7A-5774-4030-81CE-84F254C3BA7B}"/>
                </a:ext>
              </a:extLst>
            </p:cNvPr>
            <p:cNvSpPr/>
            <p:nvPr/>
          </p:nvSpPr>
          <p:spPr>
            <a:xfrm>
              <a:off x="5951787" y="3415777"/>
              <a:ext cx="1942566" cy="36789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Script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278EF93-CB11-4647-BBFB-C7A00A7C2C22}"/>
              </a:ext>
            </a:extLst>
          </p:cNvPr>
          <p:cNvCxnSpPr>
            <a:cxnSpLocks/>
          </p:cNvCxnSpPr>
          <p:nvPr/>
        </p:nvCxnSpPr>
        <p:spPr>
          <a:xfrm>
            <a:off x="1867107" y="3194103"/>
            <a:ext cx="0" cy="1628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08EEC0C-FBBF-4A10-B3F2-1F6271DCF10D}"/>
              </a:ext>
            </a:extLst>
          </p:cNvPr>
          <p:cNvCxnSpPr>
            <a:cxnSpLocks/>
          </p:cNvCxnSpPr>
          <p:nvPr/>
        </p:nvCxnSpPr>
        <p:spPr>
          <a:xfrm flipH="1">
            <a:off x="117089" y="4026625"/>
            <a:ext cx="1750018" cy="1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0BC9B51-C923-4B12-A350-BB1BFFE97CF2}"/>
              </a:ext>
            </a:extLst>
          </p:cNvPr>
          <p:cNvSpPr/>
          <p:nvPr/>
        </p:nvSpPr>
        <p:spPr>
          <a:xfrm>
            <a:off x="814782" y="3483053"/>
            <a:ext cx="972557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SSig1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9A8B684F-8318-460B-8FC8-E068A75D8057}"/>
              </a:ext>
            </a:extLst>
          </p:cNvPr>
          <p:cNvSpPr/>
          <p:nvPr/>
        </p:nvSpPr>
        <p:spPr>
          <a:xfrm>
            <a:off x="206200" y="3483053"/>
            <a:ext cx="520914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4FDBED3-7BDD-4772-9273-E20C043A55F1}"/>
              </a:ext>
            </a:extLst>
          </p:cNvPr>
          <p:cNvSpPr/>
          <p:nvPr/>
        </p:nvSpPr>
        <p:spPr>
          <a:xfrm>
            <a:off x="916845" y="2924582"/>
            <a:ext cx="1900524" cy="3678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Tx 2</a:t>
            </a:r>
            <a:endParaRPr lang="LID4096" sz="20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CDBB9537-8B9D-4CE4-A6C6-307C254D37AB}"/>
              </a:ext>
            </a:extLst>
          </p:cNvPr>
          <p:cNvSpPr/>
          <p:nvPr/>
        </p:nvSpPr>
        <p:spPr>
          <a:xfrm>
            <a:off x="814782" y="4263157"/>
            <a:ext cx="972557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SSig1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4E2B39F7-0027-4A7B-891F-76414B2F7E39}"/>
              </a:ext>
            </a:extLst>
          </p:cNvPr>
          <p:cNvSpPr/>
          <p:nvPr/>
        </p:nvSpPr>
        <p:spPr>
          <a:xfrm>
            <a:off x="206200" y="4263157"/>
            <a:ext cx="520914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E4899CB-97B8-4B39-AE58-FC0BFAEAF424}"/>
              </a:ext>
            </a:extLst>
          </p:cNvPr>
          <p:cNvSpPr/>
          <p:nvPr/>
        </p:nvSpPr>
        <p:spPr>
          <a:xfrm>
            <a:off x="700745" y="5178143"/>
            <a:ext cx="4978671" cy="16360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082807A-5AA8-42B9-AF3D-FA980414D7AD}"/>
              </a:ext>
            </a:extLst>
          </p:cNvPr>
          <p:cNvCxnSpPr>
            <a:cxnSpLocks/>
          </p:cNvCxnSpPr>
          <p:nvPr/>
        </p:nvCxnSpPr>
        <p:spPr>
          <a:xfrm>
            <a:off x="2441421" y="5185974"/>
            <a:ext cx="0" cy="1628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2C803CF-5EAE-400E-9D97-27DD1714E163}"/>
              </a:ext>
            </a:extLst>
          </p:cNvPr>
          <p:cNvCxnSpPr>
            <a:cxnSpLocks/>
            <a:stCxn id="93" idx="3"/>
          </p:cNvCxnSpPr>
          <p:nvPr/>
        </p:nvCxnSpPr>
        <p:spPr>
          <a:xfrm flipH="1">
            <a:off x="691404" y="5996166"/>
            <a:ext cx="4988012" cy="24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667F6F5-7277-4D7E-BFDA-5E953169738A}"/>
              </a:ext>
            </a:extLst>
          </p:cNvPr>
          <p:cNvSpPr/>
          <p:nvPr/>
        </p:nvSpPr>
        <p:spPr>
          <a:xfrm>
            <a:off x="1389096" y="5474924"/>
            <a:ext cx="972557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SSig1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8450318C-CFB5-450C-8B8A-C5EE63C810D3}"/>
              </a:ext>
            </a:extLst>
          </p:cNvPr>
          <p:cNvSpPr/>
          <p:nvPr/>
        </p:nvSpPr>
        <p:spPr>
          <a:xfrm>
            <a:off x="780514" y="5474924"/>
            <a:ext cx="520914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B5BAD6C6-2BD1-4D57-91C2-6370A212FCA6}"/>
              </a:ext>
            </a:extLst>
          </p:cNvPr>
          <p:cNvSpPr/>
          <p:nvPr/>
        </p:nvSpPr>
        <p:spPr>
          <a:xfrm>
            <a:off x="1491159" y="4916453"/>
            <a:ext cx="1900524" cy="3678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Tx 3</a:t>
            </a:r>
            <a:endParaRPr lang="LID4096" sz="2000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33ACA91E-EF8F-4998-8FC0-80E57C25BB46}"/>
              </a:ext>
            </a:extLst>
          </p:cNvPr>
          <p:cNvSpPr/>
          <p:nvPr/>
        </p:nvSpPr>
        <p:spPr>
          <a:xfrm>
            <a:off x="1389096" y="6255028"/>
            <a:ext cx="972557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SSig1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9BF7B6DD-F743-439E-A8ED-22E1E3EF81A6}"/>
              </a:ext>
            </a:extLst>
          </p:cNvPr>
          <p:cNvSpPr/>
          <p:nvPr/>
        </p:nvSpPr>
        <p:spPr>
          <a:xfrm>
            <a:off x="780514" y="6255028"/>
            <a:ext cx="520914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F3A6EA-F057-4651-8D38-FD3915EB8436}"/>
              </a:ext>
            </a:extLst>
          </p:cNvPr>
          <p:cNvCxnSpPr/>
          <p:nvPr/>
        </p:nvCxnSpPr>
        <p:spPr>
          <a:xfrm flipH="1" flipV="1">
            <a:off x="5629542" y="2480982"/>
            <a:ext cx="1040199" cy="443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16C5873-ED70-4D89-99C6-71D792FEED44}"/>
              </a:ext>
            </a:extLst>
          </p:cNvPr>
          <p:cNvCxnSpPr>
            <a:cxnSpLocks/>
          </p:cNvCxnSpPr>
          <p:nvPr/>
        </p:nvCxnSpPr>
        <p:spPr>
          <a:xfrm flipH="1">
            <a:off x="4982135" y="3630539"/>
            <a:ext cx="1703384" cy="3723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DD2A8E1-422F-472A-AF09-4E6A6C4DCC2E}"/>
              </a:ext>
            </a:extLst>
          </p:cNvPr>
          <p:cNvCxnSpPr>
            <a:cxnSpLocks/>
          </p:cNvCxnSpPr>
          <p:nvPr/>
        </p:nvCxnSpPr>
        <p:spPr>
          <a:xfrm flipH="1">
            <a:off x="5641836" y="4313920"/>
            <a:ext cx="1071056" cy="11519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E972FFC-446E-4F58-BC48-41AF4C0BF5D9}"/>
              </a:ext>
            </a:extLst>
          </p:cNvPr>
          <p:cNvGrpSpPr/>
          <p:nvPr/>
        </p:nvGrpSpPr>
        <p:grpSpPr>
          <a:xfrm>
            <a:off x="2778371" y="5465896"/>
            <a:ext cx="2805100" cy="1215494"/>
            <a:chOff x="5089253" y="3415777"/>
            <a:chExt cx="2805100" cy="1215494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FB6BB68-8286-4741-AE68-20D909E9B1A2}"/>
                </a:ext>
              </a:extLst>
            </p:cNvPr>
            <p:cNvSpPr txBox="1"/>
            <p:nvPr/>
          </p:nvSpPr>
          <p:spPr>
            <a:xfrm>
              <a:off x="5108932" y="3429856"/>
              <a:ext cx="913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500 sat</a:t>
              </a:r>
              <a:endParaRPr lang="LID4096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1FF5189-CA35-420D-91E3-55799334F91A}"/>
                </a:ext>
              </a:extLst>
            </p:cNvPr>
            <p:cNvSpPr txBox="1"/>
            <p:nvPr/>
          </p:nvSpPr>
          <p:spPr>
            <a:xfrm>
              <a:off x="5089253" y="4233160"/>
              <a:ext cx="913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200 sat</a:t>
              </a: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8D14EBF6-4451-4BA8-A998-111ABF88A43E}"/>
                </a:ext>
              </a:extLst>
            </p:cNvPr>
            <p:cNvSpPr/>
            <p:nvPr/>
          </p:nvSpPr>
          <p:spPr>
            <a:xfrm>
              <a:off x="5951787" y="4263375"/>
              <a:ext cx="1930131" cy="36789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Script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F25C1189-A397-4DB2-B993-72991537E262}"/>
                </a:ext>
              </a:extLst>
            </p:cNvPr>
            <p:cNvSpPr/>
            <p:nvPr/>
          </p:nvSpPr>
          <p:spPr>
            <a:xfrm>
              <a:off x="5951787" y="3415777"/>
              <a:ext cx="1942566" cy="36789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Script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E9B600D-80FB-4541-A2D9-C7AC78F1E67B}"/>
                  </a:ext>
                </a:extLst>
              </p:cNvPr>
              <p:cNvSpPr txBox="1"/>
              <p:nvPr/>
            </p:nvSpPr>
            <p:spPr>
              <a:xfrm>
                <a:off x="7041699" y="5131016"/>
                <a:ext cx="4549647" cy="13622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  <m:sup/>
                        <m:e>
                          <m: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𝒂𝒎𝒐𝒖𝒏𝒕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  <m:sup/>
                        <m:e>
                          <m:r>
                            <a:rPr lang="en-US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𝒂𝒎𝒐𝒖𝒏𝒕</m:t>
                          </m:r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The difference goes to the miners as fees!</a:t>
                </a:r>
                <a:endParaRPr lang="LID4096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E9B600D-80FB-4541-A2D9-C7AC78F1E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699" y="5131016"/>
                <a:ext cx="4549647" cy="1362296"/>
              </a:xfrm>
              <a:prstGeom prst="rect">
                <a:avLst/>
              </a:prstGeom>
              <a:blipFill>
                <a:blip r:embed="rId4"/>
                <a:stretch>
                  <a:fillRect l="-1609" r="-1743" b="-1031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36475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635C5A9A-5951-4244-91B2-9052A043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407"/>
            <a:ext cx="10515600" cy="6251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The Tx DAG (Direct Acyclic Graph)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C25B5C6-79CF-42AB-B144-E9D3F61FFB63}"/>
              </a:ext>
            </a:extLst>
          </p:cNvPr>
          <p:cNvSpPr/>
          <p:nvPr/>
        </p:nvSpPr>
        <p:spPr>
          <a:xfrm>
            <a:off x="6810067" y="1444597"/>
            <a:ext cx="4978671" cy="16360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5ABC537-F4EC-43A8-9191-69B5F126FBDF}"/>
              </a:ext>
            </a:extLst>
          </p:cNvPr>
          <p:cNvGrpSpPr/>
          <p:nvPr/>
        </p:nvGrpSpPr>
        <p:grpSpPr>
          <a:xfrm>
            <a:off x="8921816" y="1711526"/>
            <a:ext cx="2805100" cy="1215494"/>
            <a:chOff x="5089253" y="3415777"/>
            <a:chExt cx="2805100" cy="121549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73D183A-4020-4E77-BC8F-2E649A320158}"/>
                </a:ext>
              </a:extLst>
            </p:cNvPr>
            <p:cNvSpPr txBox="1"/>
            <p:nvPr/>
          </p:nvSpPr>
          <p:spPr>
            <a:xfrm>
              <a:off x="5108932" y="3429856"/>
              <a:ext cx="913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 sat</a:t>
              </a:r>
              <a:endParaRPr lang="LID4096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6ED5D99-0CFA-4162-A511-DB764B4BAECD}"/>
                </a:ext>
              </a:extLst>
            </p:cNvPr>
            <p:cNvSpPr txBox="1"/>
            <p:nvPr/>
          </p:nvSpPr>
          <p:spPr>
            <a:xfrm>
              <a:off x="5089253" y="4233160"/>
              <a:ext cx="913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300 sat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C60E80EC-7E55-451E-93CB-5965719E440B}"/>
                </a:ext>
              </a:extLst>
            </p:cNvPr>
            <p:cNvSpPr/>
            <p:nvPr/>
          </p:nvSpPr>
          <p:spPr>
            <a:xfrm>
              <a:off x="5951787" y="4263375"/>
              <a:ext cx="1930131" cy="36789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Script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5182FFE8-AC9C-430A-A6E9-45A4AACDE444}"/>
                </a:ext>
              </a:extLst>
            </p:cNvPr>
            <p:cNvSpPr/>
            <p:nvPr/>
          </p:nvSpPr>
          <p:spPr>
            <a:xfrm>
              <a:off x="5951787" y="3415777"/>
              <a:ext cx="1942566" cy="36789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Script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72CAF5D-587A-4A4C-A862-0E3BD27A9F71}"/>
              </a:ext>
            </a:extLst>
          </p:cNvPr>
          <p:cNvCxnSpPr>
            <a:cxnSpLocks/>
          </p:cNvCxnSpPr>
          <p:nvPr/>
        </p:nvCxnSpPr>
        <p:spPr>
          <a:xfrm>
            <a:off x="8550743" y="1452428"/>
            <a:ext cx="0" cy="1628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EBF731F-C895-4E96-852E-9042AD6BA5AB}"/>
              </a:ext>
            </a:extLst>
          </p:cNvPr>
          <p:cNvCxnSpPr>
            <a:cxnSpLocks/>
          </p:cNvCxnSpPr>
          <p:nvPr/>
        </p:nvCxnSpPr>
        <p:spPr>
          <a:xfrm flipH="1">
            <a:off x="8550745" y="2340057"/>
            <a:ext cx="3237994" cy="6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F9F76317-D876-47B6-A4A1-ECF729C20DBF}"/>
              </a:ext>
            </a:extLst>
          </p:cNvPr>
          <p:cNvSpPr/>
          <p:nvPr/>
        </p:nvSpPr>
        <p:spPr>
          <a:xfrm>
            <a:off x="7489148" y="2131774"/>
            <a:ext cx="972557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SSig1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B114562-0517-4344-A513-627834BF71B2}"/>
              </a:ext>
            </a:extLst>
          </p:cNvPr>
          <p:cNvSpPr/>
          <p:nvPr/>
        </p:nvSpPr>
        <p:spPr>
          <a:xfrm>
            <a:off x="6880566" y="2131774"/>
            <a:ext cx="520914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2738A40-A17D-4F6F-8381-58800E88DC75}"/>
              </a:ext>
            </a:extLst>
          </p:cNvPr>
          <p:cNvSpPr/>
          <p:nvPr/>
        </p:nvSpPr>
        <p:spPr>
          <a:xfrm>
            <a:off x="7600481" y="1182907"/>
            <a:ext cx="1900524" cy="3678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Tx 5</a:t>
            </a:r>
            <a:endParaRPr lang="LID4096" sz="2000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3F9AF82-FA45-47E8-8818-5AC7AAF7F515}"/>
              </a:ext>
            </a:extLst>
          </p:cNvPr>
          <p:cNvSpPr/>
          <p:nvPr/>
        </p:nvSpPr>
        <p:spPr>
          <a:xfrm>
            <a:off x="6819409" y="4033437"/>
            <a:ext cx="4978671" cy="16360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F5E8253-3E65-46F9-9B50-A2191F8CEC38}"/>
              </a:ext>
            </a:extLst>
          </p:cNvPr>
          <p:cNvGrpSpPr/>
          <p:nvPr/>
        </p:nvGrpSpPr>
        <p:grpSpPr>
          <a:xfrm>
            <a:off x="8788971" y="4640768"/>
            <a:ext cx="2785421" cy="383411"/>
            <a:chOff x="5108932" y="3415777"/>
            <a:chExt cx="2785421" cy="38341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C78443B-0764-41C6-8389-985C25FD8FB4}"/>
                </a:ext>
              </a:extLst>
            </p:cNvPr>
            <p:cNvSpPr txBox="1"/>
            <p:nvPr/>
          </p:nvSpPr>
          <p:spPr>
            <a:xfrm>
              <a:off x="5108932" y="3429856"/>
              <a:ext cx="913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 sat</a:t>
              </a:r>
              <a:endParaRPr lang="LID4096" dirty="0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AD0E7C7A-5774-4030-81CE-84F254C3BA7B}"/>
                </a:ext>
              </a:extLst>
            </p:cNvPr>
            <p:cNvSpPr/>
            <p:nvPr/>
          </p:nvSpPr>
          <p:spPr>
            <a:xfrm>
              <a:off x="5951787" y="3415777"/>
              <a:ext cx="1942566" cy="36789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Script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278EF93-CB11-4647-BBFB-C7A00A7C2C22}"/>
              </a:ext>
            </a:extLst>
          </p:cNvPr>
          <p:cNvCxnSpPr>
            <a:cxnSpLocks/>
          </p:cNvCxnSpPr>
          <p:nvPr/>
        </p:nvCxnSpPr>
        <p:spPr>
          <a:xfrm>
            <a:off x="8560085" y="4041268"/>
            <a:ext cx="0" cy="1628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08EEC0C-FBBF-4A10-B3F2-1F6271DCF10D}"/>
              </a:ext>
            </a:extLst>
          </p:cNvPr>
          <p:cNvCxnSpPr>
            <a:cxnSpLocks/>
          </p:cNvCxnSpPr>
          <p:nvPr/>
        </p:nvCxnSpPr>
        <p:spPr>
          <a:xfrm flipH="1">
            <a:off x="6810067" y="4873790"/>
            <a:ext cx="1750018" cy="1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0BC9B51-C923-4B12-A350-BB1BFFE97CF2}"/>
              </a:ext>
            </a:extLst>
          </p:cNvPr>
          <p:cNvSpPr/>
          <p:nvPr/>
        </p:nvSpPr>
        <p:spPr>
          <a:xfrm>
            <a:off x="7507760" y="4330218"/>
            <a:ext cx="972557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SSig1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9A8B684F-8318-460B-8FC8-E068A75D8057}"/>
              </a:ext>
            </a:extLst>
          </p:cNvPr>
          <p:cNvSpPr/>
          <p:nvPr/>
        </p:nvSpPr>
        <p:spPr>
          <a:xfrm>
            <a:off x="6899178" y="4330218"/>
            <a:ext cx="520914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4FDBED3-7BDD-4772-9273-E20C043A55F1}"/>
              </a:ext>
            </a:extLst>
          </p:cNvPr>
          <p:cNvSpPr/>
          <p:nvPr/>
        </p:nvSpPr>
        <p:spPr>
          <a:xfrm>
            <a:off x="7609823" y="3771747"/>
            <a:ext cx="1900524" cy="3678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Tx 6</a:t>
            </a:r>
            <a:endParaRPr lang="LID4096" sz="20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CDBB9537-8B9D-4CE4-A6C6-307C254D37AB}"/>
              </a:ext>
            </a:extLst>
          </p:cNvPr>
          <p:cNvSpPr/>
          <p:nvPr/>
        </p:nvSpPr>
        <p:spPr>
          <a:xfrm>
            <a:off x="7507760" y="5110322"/>
            <a:ext cx="972557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SSig1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4E2B39F7-0027-4A7B-891F-76414B2F7E39}"/>
              </a:ext>
            </a:extLst>
          </p:cNvPr>
          <p:cNvSpPr/>
          <p:nvPr/>
        </p:nvSpPr>
        <p:spPr>
          <a:xfrm>
            <a:off x="6899178" y="5110322"/>
            <a:ext cx="520914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E4899CB-97B8-4B39-AE58-FC0BFAEAF424}"/>
              </a:ext>
            </a:extLst>
          </p:cNvPr>
          <p:cNvSpPr/>
          <p:nvPr/>
        </p:nvSpPr>
        <p:spPr>
          <a:xfrm>
            <a:off x="597790" y="2694173"/>
            <a:ext cx="4978671" cy="16360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082807A-5AA8-42B9-AF3D-FA980414D7AD}"/>
              </a:ext>
            </a:extLst>
          </p:cNvPr>
          <p:cNvCxnSpPr>
            <a:cxnSpLocks/>
          </p:cNvCxnSpPr>
          <p:nvPr/>
        </p:nvCxnSpPr>
        <p:spPr>
          <a:xfrm>
            <a:off x="2338466" y="2702004"/>
            <a:ext cx="0" cy="1628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2C803CF-5EAE-400E-9D97-27DD1714E163}"/>
              </a:ext>
            </a:extLst>
          </p:cNvPr>
          <p:cNvCxnSpPr>
            <a:cxnSpLocks/>
            <a:stCxn id="93" idx="3"/>
          </p:cNvCxnSpPr>
          <p:nvPr/>
        </p:nvCxnSpPr>
        <p:spPr>
          <a:xfrm flipH="1">
            <a:off x="588449" y="3512196"/>
            <a:ext cx="4988012" cy="24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667F6F5-7277-4D7E-BFDA-5E953169738A}"/>
              </a:ext>
            </a:extLst>
          </p:cNvPr>
          <p:cNvSpPr/>
          <p:nvPr/>
        </p:nvSpPr>
        <p:spPr>
          <a:xfrm>
            <a:off x="1286141" y="2990954"/>
            <a:ext cx="972557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SSig1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8450318C-CFB5-450C-8B8A-C5EE63C810D3}"/>
              </a:ext>
            </a:extLst>
          </p:cNvPr>
          <p:cNvSpPr/>
          <p:nvPr/>
        </p:nvSpPr>
        <p:spPr>
          <a:xfrm>
            <a:off x="677559" y="2990954"/>
            <a:ext cx="520914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B5BAD6C6-2BD1-4D57-91C2-6370A212FCA6}"/>
              </a:ext>
            </a:extLst>
          </p:cNvPr>
          <p:cNvSpPr/>
          <p:nvPr/>
        </p:nvSpPr>
        <p:spPr>
          <a:xfrm>
            <a:off x="1388204" y="2432483"/>
            <a:ext cx="1900524" cy="3678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Tx 4</a:t>
            </a:r>
            <a:endParaRPr lang="LID4096" sz="2000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33ACA91E-EF8F-4998-8FC0-80E57C25BB46}"/>
              </a:ext>
            </a:extLst>
          </p:cNvPr>
          <p:cNvSpPr/>
          <p:nvPr/>
        </p:nvSpPr>
        <p:spPr>
          <a:xfrm>
            <a:off x="1286141" y="3771058"/>
            <a:ext cx="972557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SSig1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9BF7B6DD-F743-439E-A8ED-22E1E3EF81A6}"/>
              </a:ext>
            </a:extLst>
          </p:cNvPr>
          <p:cNvSpPr/>
          <p:nvPr/>
        </p:nvSpPr>
        <p:spPr>
          <a:xfrm>
            <a:off x="677559" y="3771058"/>
            <a:ext cx="520914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E972FFC-446E-4F58-BC48-41AF4C0BF5D9}"/>
              </a:ext>
            </a:extLst>
          </p:cNvPr>
          <p:cNvGrpSpPr/>
          <p:nvPr/>
        </p:nvGrpSpPr>
        <p:grpSpPr>
          <a:xfrm>
            <a:off x="2675416" y="2981926"/>
            <a:ext cx="2805100" cy="1215494"/>
            <a:chOff x="5089253" y="3415777"/>
            <a:chExt cx="2805100" cy="1215494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FB6BB68-8286-4741-AE68-20D909E9B1A2}"/>
                </a:ext>
              </a:extLst>
            </p:cNvPr>
            <p:cNvSpPr txBox="1"/>
            <p:nvPr/>
          </p:nvSpPr>
          <p:spPr>
            <a:xfrm>
              <a:off x="5108932" y="3429856"/>
              <a:ext cx="913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500 sat</a:t>
              </a:r>
              <a:endParaRPr lang="LID4096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1FF5189-CA35-420D-91E3-55799334F91A}"/>
                </a:ext>
              </a:extLst>
            </p:cNvPr>
            <p:cNvSpPr txBox="1"/>
            <p:nvPr/>
          </p:nvSpPr>
          <p:spPr>
            <a:xfrm>
              <a:off x="5089253" y="4233160"/>
              <a:ext cx="913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200 sat</a:t>
              </a: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8D14EBF6-4451-4BA8-A998-111ABF88A43E}"/>
                </a:ext>
              </a:extLst>
            </p:cNvPr>
            <p:cNvSpPr/>
            <p:nvPr/>
          </p:nvSpPr>
          <p:spPr>
            <a:xfrm>
              <a:off x="5951787" y="4263375"/>
              <a:ext cx="1930131" cy="36789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Script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F25C1189-A397-4DB2-B993-72991537E262}"/>
                </a:ext>
              </a:extLst>
            </p:cNvPr>
            <p:cNvSpPr/>
            <p:nvPr/>
          </p:nvSpPr>
          <p:spPr>
            <a:xfrm>
              <a:off x="5951787" y="3415777"/>
              <a:ext cx="1942566" cy="36789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Script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72ECE2-C9B5-4E2C-922A-CE66B22A9A00}"/>
              </a:ext>
            </a:extLst>
          </p:cNvPr>
          <p:cNvCxnSpPr>
            <a:cxnSpLocks/>
          </p:cNvCxnSpPr>
          <p:nvPr/>
        </p:nvCxnSpPr>
        <p:spPr>
          <a:xfrm flipH="1">
            <a:off x="5576461" y="2340057"/>
            <a:ext cx="1577374" cy="8132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2EB1D3-5DDE-4AC2-B283-27EEBD182F83}"/>
              </a:ext>
            </a:extLst>
          </p:cNvPr>
          <p:cNvCxnSpPr>
            <a:cxnSpLocks/>
            <a:stCxn id="89" idx="1"/>
          </p:cNvCxnSpPr>
          <p:nvPr/>
        </p:nvCxnSpPr>
        <p:spPr>
          <a:xfrm flipH="1" flipV="1">
            <a:off x="5576461" y="3227501"/>
            <a:ext cx="1322717" cy="1286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F458C33-C25F-42E4-96F9-7EFDB414C41B}"/>
              </a:ext>
            </a:extLst>
          </p:cNvPr>
          <p:cNvSpPr txBox="1"/>
          <p:nvPr/>
        </p:nvSpPr>
        <p:spPr>
          <a:xfrm>
            <a:off x="5447116" y="3113419"/>
            <a:ext cx="195436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Conflicting!</a:t>
            </a:r>
            <a:endParaRPr lang="LID4096" sz="2000" b="1" dirty="0">
              <a:solidFill>
                <a:srgbClr val="FF000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CE34EA5-C5B9-4AFF-811F-9C358DEEA7E0}"/>
              </a:ext>
            </a:extLst>
          </p:cNvPr>
          <p:cNvCxnSpPr>
            <a:cxnSpLocks/>
          </p:cNvCxnSpPr>
          <p:nvPr/>
        </p:nvCxnSpPr>
        <p:spPr>
          <a:xfrm flipH="1" flipV="1">
            <a:off x="58111" y="5366868"/>
            <a:ext cx="698171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381668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9E4A-A5AD-44EE-E20B-D43FCEE7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Tx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4FDA9-C834-2A11-52C0-1C1AC9B39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signatures are valid.</a:t>
            </a:r>
          </a:p>
          <a:p>
            <a:r>
              <a:rPr lang="en-GB" dirty="0"/>
              <a:t>Spend </a:t>
            </a:r>
            <a:r>
              <a:rPr lang="en-GB" dirty="0" err="1"/>
              <a:t>UTxOs</a:t>
            </a:r>
            <a:r>
              <a:rPr lang="en-GB" dirty="0"/>
              <a:t> only.</a:t>
            </a:r>
          </a:p>
          <a:p>
            <a:pPr lvl="1"/>
            <a:r>
              <a:rPr lang="en-GB" dirty="0"/>
              <a:t>Prevent input reuse by payer (double spend).</a:t>
            </a:r>
          </a:p>
          <a:p>
            <a:pPr lvl="1"/>
            <a:r>
              <a:rPr lang="en-GB" dirty="0"/>
              <a:t>Prevent Tx reuse by payees (replay attack).</a:t>
            </a:r>
          </a:p>
          <a:p>
            <a:r>
              <a:rPr lang="en-GB" dirty="0"/>
              <a:t>Outputs &lt;= inputs.</a:t>
            </a:r>
          </a:p>
          <a:p>
            <a:pPr lvl="1"/>
            <a:r>
              <a:rPr lang="en-GB" dirty="0"/>
              <a:t>Together with the </a:t>
            </a:r>
            <a:r>
              <a:rPr lang="en-GB" dirty="0" err="1"/>
              <a:t>UTxO</a:t>
            </a:r>
            <a:r>
              <a:rPr lang="en-GB" dirty="0"/>
              <a:t> rule, makes sure the payer has enough money to pay.</a:t>
            </a:r>
          </a:p>
          <a:p>
            <a:pPr lvl="1"/>
            <a:r>
              <a:rPr lang="en-GB" dirty="0"/>
              <a:t>Difference is a fee given to miners.</a:t>
            </a:r>
          </a:p>
          <a:p>
            <a:pPr lvl="1"/>
            <a:r>
              <a:rPr lang="en-GB" dirty="0"/>
              <a:t>Why not specify in advance the address of the miner?</a:t>
            </a:r>
          </a:p>
          <a:p>
            <a:r>
              <a:rPr lang="en-GB" dirty="0">
                <a:hlinkClick r:id="rId2"/>
              </a:rPr>
              <a:t>More rules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539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9B2E-14E4-5BA7-FF53-06358388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7FD1A-AF69-8070-3B81-DEC31B445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/>
              <a:t>Weekly lectures:</a:t>
            </a:r>
          </a:p>
          <a:p>
            <a:pPr lvl="1">
              <a:spcBef>
                <a:spcPts val="1000"/>
              </a:spcBef>
            </a:pPr>
            <a:r>
              <a:rPr lang="en-GB" dirty="0"/>
              <a:t>3 hours a week</a:t>
            </a:r>
          </a:p>
          <a:p>
            <a:pPr lvl="1">
              <a:spcBef>
                <a:spcPts val="1000"/>
              </a:spcBef>
            </a:pPr>
            <a:r>
              <a:rPr lang="en-GB" dirty="0"/>
              <a:t>Mandatory attendance: you are allowed to miss at most 3 lectures.</a:t>
            </a:r>
          </a:p>
          <a:p>
            <a:pPr lvl="1">
              <a:spcBef>
                <a:spcPts val="1000"/>
              </a:spcBef>
            </a:pPr>
            <a:endParaRPr lang="en-GB" dirty="0"/>
          </a:p>
          <a:p>
            <a:r>
              <a:rPr lang="en-GB" dirty="0"/>
              <a:t>Final grade:</a:t>
            </a:r>
          </a:p>
          <a:p>
            <a:pPr lvl="1"/>
            <a:r>
              <a:rPr lang="en-GB" dirty="0"/>
              <a:t>Attendance – 10% of the grade</a:t>
            </a:r>
          </a:p>
          <a:p>
            <a:pPr lvl="1"/>
            <a:r>
              <a:rPr lang="en-GB" dirty="0"/>
              <a:t>~5 Exercises – 40% of the grade</a:t>
            </a:r>
          </a:p>
          <a:p>
            <a:pPr lvl="2"/>
            <a:r>
              <a:rPr lang="en-GB" dirty="0"/>
              <a:t>1-2 theoretical</a:t>
            </a:r>
          </a:p>
          <a:p>
            <a:pPr lvl="2"/>
            <a:r>
              <a:rPr lang="en-GB" dirty="0"/>
              <a:t>4 programming</a:t>
            </a:r>
          </a:p>
          <a:p>
            <a:pPr lvl="2"/>
            <a:r>
              <a:rPr lang="en-GB" dirty="0"/>
              <a:t>Submission in pairs</a:t>
            </a:r>
          </a:p>
          <a:p>
            <a:pPr lvl="1"/>
            <a:r>
              <a:rPr lang="en-GB" dirty="0"/>
              <a:t>Final exam - 50% of the grade</a:t>
            </a:r>
          </a:p>
        </p:txBody>
      </p:sp>
    </p:spTree>
    <p:extLst>
      <p:ext uri="{BB962C8B-B14F-4D97-AF65-F5344CB8AC3E}">
        <p14:creationId xmlns:p14="http://schemas.microsoft.com/office/powerpoint/2010/main" val="19467249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ED9C-D5D8-4FF5-8B85-CBDB536A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UTxO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AE091-5AC0-4A0D-A693-4A3B4BBA6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072" y="1825625"/>
            <a:ext cx="5888728" cy="4351338"/>
          </a:xfrm>
        </p:spPr>
        <p:txBody>
          <a:bodyPr/>
          <a:lstStyle/>
          <a:p>
            <a:r>
              <a:rPr lang="en-US" dirty="0"/>
              <a:t>Unspent </a:t>
            </a:r>
            <a:r>
              <a:rPr lang="en-US"/>
              <a:t>Transaction Outputs</a:t>
            </a:r>
          </a:p>
          <a:p>
            <a:r>
              <a:rPr lang="en-US" dirty="0"/>
              <a:t>For practical purposes nodes only hold the </a:t>
            </a:r>
            <a:r>
              <a:rPr lang="en-US" dirty="0" err="1"/>
              <a:t>UTxO</a:t>
            </a:r>
            <a:r>
              <a:rPr lang="en-US" dirty="0"/>
              <a:t> set in memory.</a:t>
            </a:r>
          </a:p>
          <a:p>
            <a:pPr lvl="1"/>
            <a:r>
              <a:rPr lang="en-US" dirty="0"/>
              <a:t>That’s all you need in order to validate new transactions</a:t>
            </a:r>
          </a:p>
          <a:p>
            <a:r>
              <a:rPr lang="en-US" dirty="0"/>
              <a:t>If a node has been offline, it reads the blockchain from the last block synchronized to update the </a:t>
            </a:r>
            <a:r>
              <a:rPr lang="en-US" dirty="0" err="1"/>
              <a:t>UTxO</a:t>
            </a:r>
            <a:r>
              <a:rPr lang="en-US" dirty="0"/>
              <a:t>.</a:t>
            </a:r>
            <a:endParaRPr lang="en-I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B9101A-2911-4C73-9484-64BA630268CB}"/>
              </a:ext>
            </a:extLst>
          </p:cNvPr>
          <p:cNvSpPr/>
          <p:nvPr/>
        </p:nvSpPr>
        <p:spPr>
          <a:xfrm>
            <a:off x="838200" y="2346512"/>
            <a:ext cx="3596172" cy="37468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5ED6B3-8AA3-425B-933E-1D2067066363}"/>
              </a:ext>
            </a:extLst>
          </p:cNvPr>
          <p:cNvSpPr txBox="1"/>
          <p:nvPr/>
        </p:nvSpPr>
        <p:spPr>
          <a:xfrm>
            <a:off x="2265774" y="5064580"/>
            <a:ext cx="91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sat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FF665CA-900B-4403-BE9A-9975E76CD49D}"/>
              </a:ext>
            </a:extLst>
          </p:cNvPr>
          <p:cNvSpPr/>
          <p:nvPr/>
        </p:nvSpPr>
        <p:spPr>
          <a:xfrm>
            <a:off x="3097162" y="5049750"/>
            <a:ext cx="1228897" cy="36789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C12B86-EE7D-4D03-9E2A-8B591085F319}"/>
              </a:ext>
            </a:extLst>
          </p:cNvPr>
          <p:cNvSpPr/>
          <p:nvPr/>
        </p:nvSpPr>
        <p:spPr>
          <a:xfrm>
            <a:off x="907294" y="5064580"/>
            <a:ext cx="648213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TxID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3119A-0E9A-4761-B28E-2263C5AD2B27}"/>
              </a:ext>
            </a:extLst>
          </p:cNvPr>
          <p:cNvSpPr txBox="1"/>
          <p:nvPr/>
        </p:nvSpPr>
        <p:spPr>
          <a:xfrm>
            <a:off x="2265775" y="4494282"/>
            <a:ext cx="91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150 sat</a:t>
            </a:r>
            <a:endParaRPr lang="LID4096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EE1D588-615C-4721-B913-F1BE349F403C}"/>
              </a:ext>
            </a:extLst>
          </p:cNvPr>
          <p:cNvSpPr/>
          <p:nvPr/>
        </p:nvSpPr>
        <p:spPr>
          <a:xfrm>
            <a:off x="3109598" y="4468017"/>
            <a:ext cx="1228897" cy="36789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E3E0C9E-C101-42AA-A7A0-A6FA1F928744}"/>
              </a:ext>
            </a:extLst>
          </p:cNvPr>
          <p:cNvSpPr/>
          <p:nvPr/>
        </p:nvSpPr>
        <p:spPr>
          <a:xfrm>
            <a:off x="1231400" y="2216377"/>
            <a:ext cx="2764735" cy="3678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Bitcoin’s Ledger (</a:t>
            </a:r>
            <a:r>
              <a:rPr lang="en-US" sz="2000" dirty="0" err="1"/>
              <a:t>UTxO</a:t>
            </a:r>
            <a:r>
              <a:rPr lang="en-US" sz="2000" dirty="0"/>
              <a:t>)</a:t>
            </a:r>
            <a:endParaRPr lang="LID4096" sz="20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7721A48-037F-4A24-842F-6860E7E90B9B}"/>
              </a:ext>
            </a:extLst>
          </p:cNvPr>
          <p:cNvSpPr/>
          <p:nvPr/>
        </p:nvSpPr>
        <p:spPr>
          <a:xfrm>
            <a:off x="3109598" y="3870489"/>
            <a:ext cx="1228897" cy="36789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2A64A0-01EF-4165-8970-0000EA1DAAB4}"/>
              </a:ext>
            </a:extLst>
          </p:cNvPr>
          <p:cNvSpPr txBox="1"/>
          <p:nvPr/>
        </p:nvSpPr>
        <p:spPr>
          <a:xfrm>
            <a:off x="2376268" y="3869053"/>
            <a:ext cx="77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sat</a:t>
            </a:r>
            <a:endParaRPr lang="LID4096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26C959-8B2D-445A-9FEB-28E041E7DCBA}"/>
              </a:ext>
            </a:extLst>
          </p:cNvPr>
          <p:cNvCxnSpPr>
            <a:cxnSpLocks/>
          </p:cNvCxnSpPr>
          <p:nvPr/>
        </p:nvCxnSpPr>
        <p:spPr>
          <a:xfrm>
            <a:off x="838199" y="3801826"/>
            <a:ext cx="3596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CF83F2-428B-476D-87E5-7D31D7C9320F}"/>
              </a:ext>
            </a:extLst>
          </p:cNvPr>
          <p:cNvCxnSpPr>
            <a:cxnSpLocks/>
          </p:cNvCxnSpPr>
          <p:nvPr/>
        </p:nvCxnSpPr>
        <p:spPr>
          <a:xfrm>
            <a:off x="835378" y="4338562"/>
            <a:ext cx="3598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1F5DF8-7D92-4F32-8655-52989380E108}"/>
              </a:ext>
            </a:extLst>
          </p:cNvPr>
          <p:cNvCxnSpPr>
            <a:cxnSpLocks/>
          </p:cNvCxnSpPr>
          <p:nvPr/>
        </p:nvCxnSpPr>
        <p:spPr>
          <a:xfrm>
            <a:off x="838199" y="4969219"/>
            <a:ext cx="3596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D3CEA4-C9E6-48C2-8A31-49B6EB046E67}"/>
              </a:ext>
            </a:extLst>
          </p:cNvPr>
          <p:cNvCxnSpPr>
            <a:cxnSpLocks/>
          </p:cNvCxnSpPr>
          <p:nvPr/>
        </p:nvCxnSpPr>
        <p:spPr>
          <a:xfrm>
            <a:off x="835378" y="5496523"/>
            <a:ext cx="3598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490AD9B-5236-42F8-A3C5-5315C93D926E}"/>
              </a:ext>
            </a:extLst>
          </p:cNvPr>
          <p:cNvSpPr/>
          <p:nvPr/>
        </p:nvSpPr>
        <p:spPr>
          <a:xfrm>
            <a:off x="907295" y="4490601"/>
            <a:ext cx="648213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TxID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5766C4D-D97F-4FFF-8794-D356B18FD7BE}"/>
              </a:ext>
            </a:extLst>
          </p:cNvPr>
          <p:cNvSpPr/>
          <p:nvPr/>
        </p:nvSpPr>
        <p:spPr>
          <a:xfrm>
            <a:off x="1597581" y="5062331"/>
            <a:ext cx="648213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BBDFBFD-9BCF-47A8-948B-D9822BCD76A9}"/>
              </a:ext>
            </a:extLst>
          </p:cNvPr>
          <p:cNvSpPr/>
          <p:nvPr/>
        </p:nvSpPr>
        <p:spPr>
          <a:xfrm>
            <a:off x="1597582" y="4488352"/>
            <a:ext cx="648213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A66DCE2-26D3-43D8-8793-FC141932CE58}"/>
              </a:ext>
            </a:extLst>
          </p:cNvPr>
          <p:cNvSpPr/>
          <p:nvPr/>
        </p:nvSpPr>
        <p:spPr>
          <a:xfrm>
            <a:off x="918559" y="3883332"/>
            <a:ext cx="648213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TxID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0DBD1C7-430C-437A-AD37-DD07034EB643}"/>
              </a:ext>
            </a:extLst>
          </p:cNvPr>
          <p:cNvSpPr/>
          <p:nvPr/>
        </p:nvSpPr>
        <p:spPr>
          <a:xfrm>
            <a:off x="1608846" y="3881083"/>
            <a:ext cx="648213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7E57A2B-3041-4A19-92D8-FCFA402BF96C}"/>
              </a:ext>
            </a:extLst>
          </p:cNvPr>
          <p:cNvSpPr/>
          <p:nvPr/>
        </p:nvSpPr>
        <p:spPr>
          <a:xfrm>
            <a:off x="3110769" y="3320959"/>
            <a:ext cx="1228897" cy="36789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A7E448-1506-4CA0-ACCB-3DE61998D513}"/>
              </a:ext>
            </a:extLst>
          </p:cNvPr>
          <p:cNvSpPr txBox="1"/>
          <p:nvPr/>
        </p:nvSpPr>
        <p:spPr>
          <a:xfrm>
            <a:off x="2281381" y="3319523"/>
            <a:ext cx="87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sat</a:t>
            </a:r>
            <a:endParaRPr lang="LID4096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49B10E6-A1BF-48D8-A690-4B82CE3F7280}"/>
              </a:ext>
            </a:extLst>
          </p:cNvPr>
          <p:cNvCxnSpPr>
            <a:cxnSpLocks/>
          </p:cNvCxnSpPr>
          <p:nvPr/>
        </p:nvCxnSpPr>
        <p:spPr>
          <a:xfrm>
            <a:off x="839370" y="3252296"/>
            <a:ext cx="3596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9544B5B-B2D9-4C77-AA65-047C97BD0D04}"/>
              </a:ext>
            </a:extLst>
          </p:cNvPr>
          <p:cNvSpPr/>
          <p:nvPr/>
        </p:nvSpPr>
        <p:spPr>
          <a:xfrm>
            <a:off x="919730" y="3333802"/>
            <a:ext cx="648213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TxID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B5D5504-17E2-4BAD-B67D-3460A53EBB6B}"/>
              </a:ext>
            </a:extLst>
          </p:cNvPr>
          <p:cNvSpPr/>
          <p:nvPr/>
        </p:nvSpPr>
        <p:spPr>
          <a:xfrm>
            <a:off x="1610017" y="3331553"/>
            <a:ext cx="648213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F3CB62B-E54E-4A72-9468-243907149DE3}"/>
              </a:ext>
            </a:extLst>
          </p:cNvPr>
          <p:cNvSpPr/>
          <p:nvPr/>
        </p:nvSpPr>
        <p:spPr>
          <a:xfrm>
            <a:off x="3098333" y="2782788"/>
            <a:ext cx="1228897" cy="36789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D40C01-0596-47EE-85D4-C55453B57C30}"/>
              </a:ext>
            </a:extLst>
          </p:cNvPr>
          <p:cNvSpPr txBox="1"/>
          <p:nvPr/>
        </p:nvSpPr>
        <p:spPr>
          <a:xfrm>
            <a:off x="2365003" y="2781352"/>
            <a:ext cx="77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sat</a:t>
            </a:r>
            <a:endParaRPr lang="LID4096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447D4F-1732-4E30-8955-A2BE48B00814}"/>
              </a:ext>
            </a:extLst>
          </p:cNvPr>
          <p:cNvCxnSpPr>
            <a:cxnSpLocks/>
          </p:cNvCxnSpPr>
          <p:nvPr/>
        </p:nvCxnSpPr>
        <p:spPr>
          <a:xfrm>
            <a:off x="880398" y="2714125"/>
            <a:ext cx="3527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EC1E557-551A-43A3-8157-DDD842596456}"/>
              </a:ext>
            </a:extLst>
          </p:cNvPr>
          <p:cNvSpPr/>
          <p:nvPr/>
        </p:nvSpPr>
        <p:spPr>
          <a:xfrm>
            <a:off x="907294" y="2795631"/>
            <a:ext cx="648213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TxID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781C8C2-7DD3-463D-B1C5-FFFF1CC4483A}"/>
              </a:ext>
            </a:extLst>
          </p:cNvPr>
          <p:cNvSpPr/>
          <p:nvPr/>
        </p:nvSpPr>
        <p:spPr>
          <a:xfrm>
            <a:off x="1597581" y="2793382"/>
            <a:ext cx="648213" cy="367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7745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E906-D4E8-3F6B-FC40-BDC366D5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811CA-0546-DA32-4FC8-73ECDD2F7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Integrity:</a:t>
            </a:r>
          </a:p>
          <a:p>
            <a:pPr lvl="1"/>
            <a:r>
              <a:rPr lang="en-GB" dirty="0"/>
              <a:t>We might encounter a problem: internet communication might go through untrusted parties.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83E8423-DDBD-B7B7-CB4D-7D4A6E341939}"/>
              </a:ext>
            </a:extLst>
          </p:cNvPr>
          <p:cNvGrpSpPr/>
          <p:nvPr/>
        </p:nvGrpSpPr>
        <p:grpSpPr>
          <a:xfrm>
            <a:off x="2674096" y="3429000"/>
            <a:ext cx="6843807" cy="2290425"/>
            <a:chOff x="4768311" y="4106272"/>
            <a:chExt cx="6843807" cy="2290425"/>
          </a:xfrm>
        </p:grpSpPr>
        <p:grpSp>
          <p:nvGrpSpPr>
            <p:cNvPr id="37" name="קבוצה 248">
              <a:extLst>
                <a:ext uri="{FF2B5EF4-FFF2-40B4-BE49-F238E27FC236}">
                  <a16:creationId xmlns:a16="http://schemas.microsoft.com/office/drawing/2014/main" id="{CA5FB465-2DF6-F349-AEEE-74DD3DBFBC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76836" y="4106272"/>
              <a:ext cx="2459911" cy="2290425"/>
              <a:chOff x="4588151" y="985290"/>
              <a:chExt cx="2780054" cy="2588515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21F666A-067F-652D-88A1-50A2C17D5314}"/>
                  </a:ext>
                </a:extLst>
              </p:cNvPr>
              <p:cNvSpPr/>
              <p:nvPr/>
            </p:nvSpPr>
            <p:spPr>
              <a:xfrm>
                <a:off x="4679360" y="1675743"/>
                <a:ext cx="421386" cy="421386"/>
              </a:xfrm>
              <a:prstGeom prst="ellipse">
                <a:avLst/>
              </a:prstGeom>
              <a:solidFill>
                <a:srgbClr val="BFBF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A2D45BF-B3A0-6D97-E652-E61C2F25F00A}"/>
                  </a:ext>
                </a:extLst>
              </p:cNvPr>
              <p:cNvSpPr/>
              <p:nvPr/>
            </p:nvSpPr>
            <p:spPr>
              <a:xfrm>
                <a:off x="5673540" y="2397662"/>
                <a:ext cx="421386" cy="4213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C7593C3-FE40-AFFA-6669-7675096100E6}"/>
                  </a:ext>
                </a:extLst>
              </p:cNvPr>
              <p:cNvSpPr/>
              <p:nvPr/>
            </p:nvSpPr>
            <p:spPr>
              <a:xfrm>
                <a:off x="4588151" y="2550438"/>
                <a:ext cx="421386" cy="421386"/>
              </a:xfrm>
              <a:prstGeom prst="ellipse">
                <a:avLst/>
              </a:prstGeom>
              <a:solidFill>
                <a:srgbClr val="BFBF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A6D60D1-CB9E-7C60-3B49-9B67EF98E01A}"/>
                  </a:ext>
                </a:extLst>
              </p:cNvPr>
              <p:cNvSpPr/>
              <p:nvPr/>
            </p:nvSpPr>
            <p:spPr>
              <a:xfrm>
                <a:off x="5733738" y="3152419"/>
                <a:ext cx="421386" cy="4213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967C85C-08B8-AED3-35C3-E19B88B88414}"/>
                  </a:ext>
                </a:extLst>
              </p:cNvPr>
              <p:cNvSpPr/>
              <p:nvPr/>
            </p:nvSpPr>
            <p:spPr>
              <a:xfrm>
                <a:off x="6937698" y="1833534"/>
                <a:ext cx="421386" cy="4213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87A6AE5-2D76-7D71-8A13-8B49F9C00A58}"/>
                  </a:ext>
                </a:extLst>
              </p:cNvPr>
              <p:cNvSpPr/>
              <p:nvPr/>
            </p:nvSpPr>
            <p:spPr>
              <a:xfrm>
                <a:off x="6946819" y="2961791"/>
                <a:ext cx="421386" cy="4213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A6A7E30-088F-8113-7304-6E21D24AFEF6}"/>
                  </a:ext>
                </a:extLst>
              </p:cNvPr>
              <p:cNvSpPr/>
              <p:nvPr/>
            </p:nvSpPr>
            <p:spPr>
              <a:xfrm>
                <a:off x="6094926" y="1395347"/>
                <a:ext cx="421386" cy="4213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31C062F-8415-6C40-8A99-3CF6D2DDCF59}"/>
                  </a:ext>
                </a:extLst>
              </p:cNvPr>
              <p:cNvSpPr/>
              <p:nvPr/>
            </p:nvSpPr>
            <p:spPr>
              <a:xfrm>
                <a:off x="5252154" y="985290"/>
                <a:ext cx="421386" cy="421386"/>
              </a:xfrm>
              <a:prstGeom prst="ellipse">
                <a:avLst/>
              </a:prstGeom>
              <a:solidFill>
                <a:srgbClr val="BFBF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65A92C6-8EC3-65A1-6595-B42F886C67D6}"/>
                  </a:ext>
                </a:extLst>
              </p:cNvPr>
              <p:cNvCxnSpPr>
                <a:stCxn id="45" idx="3"/>
                <a:endCxn id="38" idx="7"/>
              </p:cNvCxnSpPr>
              <p:nvPr/>
            </p:nvCxnSpPr>
            <p:spPr>
              <a:xfrm flipH="1">
                <a:off x="5039035" y="1344965"/>
                <a:ext cx="274829" cy="3924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1D7EA37-4913-105C-407D-654A8D35A873}"/>
                  </a:ext>
                </a:extLst>
              </p:cNvPr>
              <p:cNvCxnSpPr>
                <a:stCxn id="38" idx="4"/>
                <a:endCxn id="40" idx="0"/>
              </p:cNvCxnSpPr>
              <p:nvPr/>
            </p:nvCxnSpPr>
            <p:spPr>
              <a:xfrm flipH="1">
                <a:off x="4798845" y="2097129"/>
                <a:ext cx="91209" cy="4533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E7BC1E0-B6C6-C66C-7ED1-DDB9819CD3A1}"/>
                  </a:ext>
                </a:extLst>
              </p:cNvPr>
              <p:cNvCxnSpPr>
                <a:stCxn id="39" idx="1"/>
                <a:endCxn id="38" idx="6"/>
              </p:cNvCxnSpPr>
              <p:nvPr/>
            </p:nvCxnSpPr>
            <p:spPr>
              <a:xfrm flipH="1" flipV="1">
                <a:off x="5100746" y="1886436"/>
                <a:ext cx="634504" cy="5729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592DE7B-2D51-79D5-4C60-3F7102A7F9C6}"/>
                  </a:ext>
                </a:extLst>
              </p:cNvPr>
              <p:cNvCxnSpPr>
                <a:stCxn id="44" idx="1"/>
                <a:endCxn id="45" idx="6"/>
              </p:cNvCxnSpPr>
              <p:nvPr/>
            </p:nvCxnSpPr>
            <p:spPr>
              <a:xfrm flipH="1" flipV="1">
                <a:off x="5673540" y="1195983"/>
                <a:ext cx="483097" cy="2610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8EF73B0-C630-9021-A9E3-C26D6B675E63}"/>
                  </a:ext>
                </a:extLst>
              </p:cNvPr>
              <p:cNvCxnSpPr>
                <a:stCxn id="44" idx="5"/>
                <a:endCxn id="42" idx="2"/>
              </p:cNvCxnSpPr>
              <p:nvPr/>
            </p:nvCxnSpPr>
            <p:spPr>
              <a:xfrm>
                <a:off x="6454601" y="1755022"/>
                <a:ext cx="483097" cy="2892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35FD39F-89AA-E9E8-2813-D63DACF8FD57}"/>
                  </a:ext>
                </a:extLst>
              </p:cNvPr>
              <p:cNvCxnSpPr>
                <a:stCxn id="41" idx="0"/>
                <a:endCxn id="39" idx="4"/>
              </p:cNvCxnSpPr>
              <p:nvPr/>
            </p:nvCxnSpPr>
            <p:spPr>
              <a:xfrm flipH="1" flipV="1">
                <a:off x="5884233" y="2819048"/>
                <a:ext cx="60198" cy="3333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8020315-853E-E368-A1AB-B296544393DD}"/>
                  </a:ext>
                </a:extLst>
              </p:cNvPr>
              <p:cNvCxnSpPr>
                <a:stCxn id="39" idx="7"/>
                <a:endCxn id="44" idx="4"/>
              </p:cNvCxnSpPr>
              <p:nvPr/>
            </p:nvCxnSpPr>
            <p:spPr>
              <a:xfrm flipV="1">
                <a:off x="6033215" y="1816733"/>
                <a:ext cx="272404" cy="6426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D6A228F-05AF-5AA7-C86A-96445EB605AF}"/>
                  </a:ext>
                </a:extLst>
              </p:cNvPr>
              <p:cNvCxnSpPr>
                <a:stCxn id="43" idx="0"/>
                <a:endCxn id="42" idx="4"/>
              </p:cNvCxnSpPr>
              <p:nvPr/>
            </p:nvCxnSpPr>
            <p:spPr>
              <a:xfrm flipH="1" flipV="1">
                <a:off x="7148391" y="2254920"/>
                <a:ext cx="9121" cy="70687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52F5518-0EFB-E508-AF3E-FAB60E257A36}"/>
                  </a:ext>
                </a:extLst>
              </p:cNvPr>
              <p:cNvCxnSpPr>
                <a:stCxn id="41" idx="6"/>
                <a:endCxn id="43" idx="2"/>
              </p:cNvCxnSpPr>
              <p:nvPr/>
            </p:nvCxnSpPr>
            <p:spPr>
              <a:xfrm flipV="1">
                <a:off x="6155124" y="3172484"/>
                <a:ext cx="791695" cy="19062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C9821CD-AC5A-7D9D-04AB-05DAC4D174A9}"/>
                  </a:ext>
                </a:extLst>
              </p:cNvPr>
              <p:cNvCxnSpPr>
                <a:stCxn id="40" idx="5"/>
                <a:endCxn id="41" idx="2"/>
              </p:cNvCxnSpPr>
              <p:nvPr/>
            </p:nvCxnSpPr>
            <p:spPr>
              <a:xfrm>
                <a:off x="4947827" y="2910113"/>
                <a:ext cx="785911" cy="4529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26C213F-BF72-C279-4B9F-E55561F4B180}"/>
                  </a:ext>
                </a:extLst>
              </p:cNvPr>
              <p:cNvSpPr/>
              <p:nvPr/>
            </p:nvSpPr>
            <p:spPr>
              <a:xfrm>
                <a:off x="5673540" y="2397662"/>
                <a:ext cx="421386" cy="421386"/>
              </a:xfrm>
              <a:prstGeom prst="ellipse">
                <a:avLst/>
              </a:prstGeom>
              <a:solidFill>
                <a:srgbClr val="BFBF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3C8B401-8077-7EF2-7566-B25FDFD1E1DC}"/>
                  </a:ext>
                </a:extLst>
              </p:cNvPr>
              <p:cNvSpPr/>
              <p:nvPr/>
            </p:nvSpPr>
            <p:spPr>
              <a:xfrm>
                <a:off x="5733738" y="3152419"/>
                <a:ext cx="421386" cy="421386"/>
              </a:xfrm>
              <a:prstGeom prst="ellipse">
                <a:avLst/>
              </a:prstGeom>
              <a:solidFill>
                <a:srgbClr val="BFBF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4082171-F122-5B34-BA4E-A89A12681984}"/>
                  </a:ext>
                </a:extLst>
              </p:cNvPr>
              <p:cNvSpPr/>
              <p:nvPr/>
            </p:nvSpPr>
            <p:spPr>
              <a:xfrm>
                <a:off x="6937698" y="1833533"/>
                <a:ext cx="421386" cy="421386"/>
              </a:xfrm>
              <a:prstGeom prst="ellipse">
                <a:avLst/>
              </a:prstGeom>
              <a:solidFill>
                <a:srgbClr val="BFBF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99B235B-C433-55AE-4ED1-0E4B2D1411D4}"/>
                  </a:ext>
                </a:extLst>
              </p:cNvPr>
              <p:cNvSpPr/>
              <p:nvPr/>
            </p:nvSpPr>
            <p:spPr>
              <a:xfrm>
                <a:off x="6946819" y="2961790"/>
                <a:ext cx="421386" cy="421386"/>
              </a:xfrm>
              <a:prstGeom prst="ellipse">
                <a:avLst/>
              </a:prstGeom>
              <a:solidFill>
                <a:srgbClr val="BFBF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0C0CFD7-65FA-1F3D-C6C0-A9AE1EDC3711}"/>
                  </a:ext>
                </a:extLst>
              </p:cNvPr>
              <p:cNvSpPr/>
              <p:nvPr/>
            </p:nvSpPr>
            <p:spPr>
              <a:xfrm>
                <a:off x="6094926" y="1395346"/>
                <a:ext cx="421386" cy="421386"/>
              </a:xfrm>
              <a:prstGeom prst="ellipse">
                <a:avLst/>
              </a:prstGeom>
              <a:solidFill>
                <a:srgbClr val="BFBF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61" name="Arrow: Right 42">
              <a:extLst>
                <a:ext uri="{FF2B5EF4-FFF2-40B4-BE49-F238E27FC236}">
                  <a16:creationId xmlns:a16="http://schemas.microsoft.com/office/drawing/2014/main" id="{D8015FE8-FD73-324C-FC32-01DFAFCE1841}"/>
                </a:ext>
              </a:extLst>
            </p:cNvPr>
            <p:cNvSpPr/>
            <p:nvPr/>
          </p:nvSpPr>
          <p:spPr>
            <a:xfrm>
              <a:off x="5949211" y="5162958"/>
              <a:ext cx="1119969" cy="32446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row: Right 43">
              <a:extLst>
                <a:ext uri="{FF2B5EF4-FFF2-40B4-BE49-F238E27FC236}">
                  <a16:creationId xmlns:a16="http://schemas.microsoft.com/office/drawing/2014/main" id="{93462C8B-DBDF-4C76-E712-7FE4D3E1D956}"/>
                </a:ext>
              </a:extLst>
            </p:cNvPr>
            <p:cNvSpPr/>
            <p:nvPr/>
          </p:nvSpPr>
          <p:spPr>
            <a:xfrm>
              <a:off x="9344954" y="5187007"/>
              <a:ext cx="1119969" cy="32446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15C4CB4-2906-9325-2B40-9EB18881E6AE}"/>
                </a:ext>
              </a:extLst>
            </p:cNvPr>
            <p:cNvGrpSpPr/>
            <p:nvPr/>
          </p:nvGrpSpPr>
          <p:grpSpPr>
            <a:xfrm>
              <a:off x="4768311" y="4804278"/>
              <a:ext cx="1119969" cy="1467453"/>
              <a:chOff x="561084" y="2880360"/>
              <a:chExt cx="1119969" cy="1467453"/>
            </a:xfrm>
          </p:grpSpPr>
          <p:sp>
            <p:nvSpPr>
              <p:cNvPr id="64" name="Smiley Face 63">
                <a:extLst>
                  <a:ext uri="{FF2B5EF4-FFF2-40B4-BE49-F238E27FC236}">
                    <a16:creationId xmlns:a16="http://schemas.microsoft.com/office/drawing/2014/main" id="{B2B563F5-1FF0-1DB4-61D6-8E28979F67F9}"/>
                  </a:ext>
                </a:extLst>
              </p:cNvPr>
              <p:cNvSpPr/>
              <p:nvPr/>
            </p:nvSpPr>
            <p:spPr>
              <a:xfrm>
                <a:off x="561084" y="2880360"/>
                <a:ext cx="1119969" cy="1097280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9191AB5-6AE9-4462-9792-0C065BE63595}"/>
                  </a:ext>
                </a:extLst>
              </p:cNvPr>
              <p:cNvSpPr txBox="1"/>
              <p:nvPr/>
            </p:nvSpPr>
            <p:spPr>
              <a:xfrm>
                <a:off x="737650" y="3886148"/>
                <a:ext cx="7873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Alice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664F644-B0F3-4EC4-D034-169DB74F59DC}"/>
                </a:ext>
              </a:extLst>
            </p:cNvPr>
            <p:cNvGrpSpPr/>
            <p:nvPr/>
          </p:nvGrpSpPr>
          <p:grpSpPr>
            <a:xfrm>
              <a:off x="10492149" y="4800600"/>
              <a:ext cx="1119969" cy="1467453"/>
              <a:chOff x="10510947" y="2880360"/>
              <a:chExt cx="1119969" cy="1467453"/>
            </a:xfrm>
          </p:grpSpPr>
          <p:sp>
            <p:nvSpPr>
              <p:cNvPr id="67" name="Smiley Face 66">
                <a:extLst>
                  <a:ext uri="{FF2B5EF4-FFF2-40B4-BE49-F238E27FC236}">
                    <a16:creationId xmlns:a16="http://schemas.microsoft.com/office/drawing/2014/main" id="{21571118-E53A-B22E-2F58-F4F83BAC00F9}"/>
                  </a:ext>
                </a:extLst>
              </p:cNvPr>
              <p:cNvSpPr/>
              <p:nvPr/>
            </p:nvSpPr>
            <p:spPr>
              <a:xfrm>
                <a:off x="10510947" y="2880360"/>
                <a:ext cx="1119969" cy="1097280"/>
              </a:xfrm>
              <a:prstGeom prst="smileyFac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9C8DC04-EB62-E8F5-2A92-39E7A7BF6880}"/>
                  </a:ext>
                </a:extLst>
              </p:cNvPr>
              <p:cNvSpPr txBox="1"/>
              <p:nvPr/>
            </p:nvSpPr>
            <p:spPr>
              <a:xfrm>
                <a:off x="10737899" y="3886148"/>
                <a:ext cx="6751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Bob</a:t>
                </a:r>
              </a:p>
            </p:txBody>
          </p:sp>
        </p:grp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E702C2B1-4AEC-58E7-A608-BB23155CB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42040" y="5084244"/>
              <a:ext cx="1492343" cy="895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9943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E833-53DD-E187-097D-3DED7E80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Signatures -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691A6-BB0E-06FE-2246-1741B7FD8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1F3132-A36E-1F34-87AC-DE0AE9D87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838481"/>
              </p:ext>
            </p:extLst>
          </p:nvPr>
        </p:nvGraphicFramePr>
        <p:xfrm>
          <a:off x="3733877" y="1357254"/>
          <a:ext cx="1200731" cy="2177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731">
                  <a:extLst>
                    <a:ext uri="{9D8B030D-6E8A-4147-A177-3AD203B41FA5}">
                      <a16:colId xmlns:a16="http://schemas.microsoft.com/office/drawing/2014/main" val="2408989632"/>
                    </a:ext>
                  </a:extLst>
                </a:gridCol>
              </a:tblGrid>
              <a:tr h="3794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TX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905188"/>
                  </a:ext>
                </a:extLst>
              </a:tr>
              <a:tr h="1666345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/>
                        <a:t>Output 1:</a:t>
                      </a:r>
                      <a:r>
                        <a:rPr lang="en-US" sz="1600" dirty="0"/>
                        <a:t>   </a:t>
                      </a:r>
                    </a:p>
                    <a:p>
                      <a:pPr algn="ctr"/>
                      <a:r>
                        <a:rPr lang="en-US" sz="1600" dirty="0"/>
                        <a:t>Amount: 5</a:t>
                      </a:r>
                    </a:p>
                    <a:p>
                      <a:pPr algn="ctr"/>
                      <a:r>
                        <a:rPr lang="en-US" sz="1600" dirty="0"/>
                        <a:t>To: Mallory</a:t>
                      </a:r>
                    </a:p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u="sng" dirty="0"/>
                        <a:t>Output 2:</a:t>
                      </a:r>
                      <a:r>
                        <a:rPr lang="en-US" sz="1600" dirty="0"/>
                        <a:t>   </a:t>
                      </a:r>
                    </a:p>
                    <a:p>
                      <a:pPr algn="ctr"/>
                      <a:r>
                        <a:rPr lang="en-US" sz="1600" dirty="0"/>
                        <a:t>Amount: 50</a:t>
                      </a:r>
                    </a:p>
                    <a:p>
                      <a:pPr algn="ctr"/>
                      <a:r>
                        <a:rPr lang="en-US" sz="1600" dirty="0"/>
                        <a:t>To: 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499578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88A7104-1E7E-8476-7ABF-24D5780E1058}"/>
              </a:ext>
            </a:extLst>
          </p:cNvPr>
          <p:cNvGrpSpPr/>
          <p:nvPr/>
        </p:nvGrpSpPr>
        <p:grpSpPr>
          <a:xfrm>
            <a:off x="3836974" y="2252640"/>
            <a:ext cx="4134927" cy="2415338"/>
            <a:chOff x="6096000" y="4071523"/>
            <a:chExt cx="4134927" cy="241533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73949AC-D1AF-2010-C663-801F96E6F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9163" y="4071523"/>
              <a:ext cx="1811504" cy="2415338"/>
            </a:xfrm>
            <a:prstGeom prst="rect">
              <a:avLst/>
            </a:prstGeom>
          </p:spPr>
        </p:pic>
        <p:sp>
          <p:nvSpPr>
            <p:cNvPr id="7" name="Arrow: Right 5">
              <a:extLst>
                <a:ext uri="{FF2B5EF4-FFF2-40B4-BE49-F238E27FC236}">
                  <a16:creationId xmlns:a16="http://schemas.microsoft.com/office/drawing/2014/main" id="{E771FD17-B98F-EC58-D34B-D52D413E92E9}"/>
                </a:ext>
              </a:extLst>
            </p:cNvPr>
            <p:cNvSpPr/>
            <p:nvPr/>
          </p:nvSpPr>
          <p:spPr>
            <a:xfrm>
              <a:off x="6096000" y="5486400"/>
              <a:ext cx="1119969" cy="32446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10">
              <a:extLst>
                <a:ext uri="{FF2B5EF4-FFF2-40B4-BE49-F238E27FC236}">
                  <a16:creationId xmlns:a16="http://schemas.microsoft.com/office/drawing/2014/main" id="{BA98F992-1205-7A55-E634-6805A72B5585}"/>
                </a:ext>
              </a:extLst>
            </p:cNvPr>
            <p:cNvSpPr/>
            <p:nvPr/>
          </p:nvSpPr>
          <p:spPr>
            <a:xfrm>
              <a:off x="9110958" y="5486400"/>
              <a:ext cx="1119969" cy="32446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B6AD7A-68A3-7165-00E2-C81DDB081F76}"/>
              </a:ext>
            </a:extLst>
          </p:cNvPr>
          <p:cNvGrpSpPr/>
          <p:nvPr/>
        </p:nvGrpSpPr>
        <p:grpSpPr>
          <a:xfrm>
            <a:off x="2594888" y="3258255"/>
            <a:ext cx="1119969" cy="1467453"/>
            <a:chOff x="561084" y="2880360"/>
            <a:chExt cx="1119969" cy="1467453"/>
          </a:xfrm>
        </p:grpSpPr>
        <p:sp>
          <p:nvSpPr>
            <p:cNvPr id="10" name="Smiley Face 9">
              <a:extLst>
                <a:ext uri="{FF2B5EF4-FFF2-40B4-BE49-F238E27FC236}">
                  <a16:creationId xmlns:a16="http://schemas.microsoft.com/office/drawing/2014/main" id="{A4BF9BD9-AD6A-C07B-C944-641A43FB1423}"/>
                </a:ext>
              </a:extLst>
            </p:cNvPr>
            <p:cNvSpPr/>
            <p:nvPr/>
          </p:nvSpPr>
          <p:spPr>
            <a:xfrm>
              <a:off x="561084" y="2880360"/>
              <a:ext cx="1119969" cy="1097280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A26D99-C321-DF40-824F-4CAAA5230658}"/>
                </a:ext>
              </a:extLst>
            </p:cNvPr>
            <p:cNvSpPr txBox="1"/>
            <p:nvPr/>
          </p:nvSpPr>
          <p:spPr>
            <a:xfrm>
              <a:off x="737650" y="3886148"/>
              <a:ext cx="78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Alice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57B48C-11DA-B532-DD6D-A96C34809151}"/>
              </a:ext>
            </a:extLst>
          </p:cNvPr>
          <p:cNvGrpSpPr/>
          <p:nvPr/>
        </p:nvGrpSpPr>
        <p:grpSpPr>
          <a:xfrm>
            <a:off x="5264758" y="5390547"/>
            <a:ext cx="1119969" cy="1467453"/>
            <a:chOff x="10510947" y="2880360"/>
            <a:chExt cx="1119969" cy="1467453"/>
          </a:xfrm>
        </p:grpSpPr>
        <p:sp>
          <p:nvSpPr>
            <p:cNvPr id="13" name="Smiley Face 12">
              <a:extLst>
                <a:ext uri="{FF2B5EF4-FFF2-40B4-BE49-F238E27FC236}">
                  <a16:creationId xmlns:a16="http://schemas.microsoft.com/office/drawing/2014/main" id="{83F34C2F-00F0-9B10-309A-C84BA588F032}"/>
                </a:ext>
              </a:extLst>
            </p:cNvPr>
            <p:cNvSpPr/>
            <p:nvPr/>
          </p:nvSpPr>
          <p:spPr>
            <a:xfrm>
              <a:off x="10510947" y="2880360"/>
              <a:ext cx="1119969" cy="1097280"/>
            </a:xfrm>
            <a:prstGeom prst="smileyFac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EAF787-4585-BA85-95AB-54FAB0A4FAF1}"/>
                </a:ext>
              </a:extLst>
            </p:cNvPr>
            <p:cNvSpPr txBox="1"/>
            <p:nvPr/>
          </p:nvSpPr>
          <p:spPr>
            <a:xfrm>
              <a:off x="10737899" y="3886148"/>
              <a:ext cx="6751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Bob</a:t>
              </a:r>
            </a:p>
          </p:txBody>
        </p:sp>
      </p:grp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EE82C351-1096-41E8-D87B-E328579CC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721879"/>
              </p:ext>
            </p:extLst>
          </p:nvPr>
        </p:nvGraphicFramePr>
        <p:xfrm>
          <a:off x="6771170" y="1409390"/>
          <a:ext cx="1200731" cy="2177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731">
                  <a:extLst>
                    <a:ext uri="{9D8B030D-6E8A-4147-A177-3AD203B41FA5}">
                      <a16:colId xmlns:a16="http://schemas.microsoft.com/office/drawing/2014/main" val="2408989632"/>
                    </a:ext>
                  </a:extLst>
                </a:gridCol>
              </a:tblGrid>
              <a:tr h="3794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TX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905188"/>
                  </a:ext>
                </a:extLst>
              </a:tr>
              <a:tr h="1666345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/>
                        <a:t>Output 1:</a:t>
                      </a:r>
                      <a:r>
                        <a:rPr lang="en-US" sz="1600" dirty="0"/>
                        <a:t>   </a:t>
                      </a:r>
                    </a:p>
                    <a:p>
                      <a:pPr algn="ctr"/>
                      <a:r>
                        <a:rPr lang="en-US" sz="1600" dirty="0"/>
                        <a:t>Amount: 50</a:t>
                      </a:r>
                    </a:p>
                    <a:p>
                      <a:pPr algn="ctr"/>
                      <a:r>
                        <a:rPr lang="en-US" sz="1600" dirty="0"/>
                        <a:t>To: Mallory</a:t>
                      </a:r>
                    </a:p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u="sng" dirty="0"/>
                        <a:t>Output 2:</a:t>
                      </a:r>
                      <a:r>
                        <a:rPr lang="en-US" sz="1600" dirty="0"/>
                        <a:t>   </a:t>
                      </a:r>
                    </a:p>
                    <a:p>
                      <a:pPr algn="ctr"/>
                      <a:r>
                        <a:rPr lang="en-US" sz="1600" dirty="0"/>
                        <a:t>Amount: 5</a:t>
                      </a:r>
                    </a:p>
                    <a:p>
                      <a:pPr algn="ctr"/>
                      <a:r>
                        <a:rPr lang="en-US" sz="1600" dirty="0"/>
                        <a:t>To: 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49957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6292E7E-E3FD-4972-F531-805422FFE276}"/>
              </a:ext>
            </a:extLst>
          </p:cNvPr>
          <p:cNvSpPr txBox="1"/>
          <p:nvPr/>
        </p:nvSpPr>
        <p:spPr>
          <a:xfrm>
            <a:off x="5238388" y="4520966"/>
            <a:ext cx="1146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Mallory</a:t>
            </a:r>
          </a:p>
        </p:txBody>
      </p:sp>
      <p:grpSp>
        <p:nvGrpSpPr>
          <p:cNvPr id="17" name="קבוצה 248">
            <a:extLst>
              <a:ext uri="{FF2B5EF4-FFF2-40B4-BE49-F238E27FC236}">
                <a16:creationId xmlns:a16="http://schemas.microsoft.com/office/drawing/2014/main" id="{9B860933-2856-A625-97D0-4A38892C7F26}"/>
              </a:ext>
            </a:extLst>
          </p:cNvPr>
          <p:cNvGrpSpPr>
            <a:grpSpLocks noChangeAspect="1"/>
          </p:cNvGrpSpPr>
          <p:nvPr/>
        </p:nvGrpSpPr>
        <p:grpSpPr>
          <a:xfrm>
            <a:off x="7879098" y="3114841"/>
            <a:ext cx="1724786" cy="1605950"/>
            <a:chOff x="4588151" y="985290"/>
            <a:chExt cx="2780054" cy="258851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D8CB0CE-A9B8-F01E-0F1B-A14659D1F3DA}"/>
                </a:ext>
              </a:extLst>
            </p:cNvPr>
            <p:cNvSpPr/>
            <p:nvPr/>
          </p:nvSpPr>
          <p:spPr>
            <a:xfrm>
              <a:off x="4679360" y="1675743"/>
              <a:ext cx="421386" cy="421386"/>
            </a:xfrm>
            <a:prstGeom prst="ellipse">
              <a:avLst/>
            </a:prstGeom>
            <a:solidFill>
              <a:srgbClr val="BFBFD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86F5D05-BA39-1F38-1168-3530C901E22E}"/>
                </a:ext>
              </a:extLst>
            </p:cNvPr>
            <p:cNvSpPr/>
            <p:nvPr/>
          </p:nvSpPr>
          <p:spPr>
            <a:xfrm>
              <a:off x="5673540" y="2397662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30E763-40AA-49BB-FA5A-E437CC25B2E7}"/>
                </a:ext>
              </a:extLst>
            </p:cNvPr>
            <p:cNvSpPr/>
            <p:nvPr/>
          </p:nvSpPr>
          <p:spPr>
            <a:xfrm>
              <a:off x="4588151" y="2550438"/>
              <a:ext cx="421386" cy="421386"/>
            </a:xfrm>
            <a:prstGeom prst="ellipse">
              <a:avLst/>
            </a:prstGeom>
            <a:solidFill>
              <a:srgbClr val="BFBFD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948050E-134C-AABC-9FFB-3B1F573ED934}"/>
                </a:ext>
              </a:extLst>
            </p:cNvPr>
            <p:cNvSpPr/>
            <p:nvPr/>
          </p:nvSpPr>
          <p:spPr>
            <a:xfrm>
              <a:off x="5733738" y="3152419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837F0A4-7DBB-AD89-DA6E-CDCC883638C6}"/>
                </a:ext>
              </a:extLst>
            </p:cNvPr>
            <p:cNvSpPr/>
            <p:nvPr/>
          </p:nvSpPr>
          <p:spPr>
            <a:xfrm>
              <a:off x="6937698" y="1833534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7A539D-45DF-9B37-7762-C9F2AE90E704}"/>
                </a:ext>
              </a:extLst>
            </p:cNvPr>
            <p:cNvSpPr/>
            <p:nvPr/>
          </p:nvSpPr>
          <p:spPr>
            <a:xfrm>
              <a:off x="6946819" y="2961791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1107171-5328-8915-89F6-A7B03EE84BCA}"/>
                </a:ext>
              </a:extLst>
            </p:cNvPr>
            <p:cNvSpPr/>
            <p:nvPr/>
          </p:nvSpPr>
          <p:spPr>
            <a:xfrm>
              <a:off x="6094926" y="1395347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84E9FC4-A4F9-98FA-AC1A-8D1B7E986BDD}"/>
                </a:ext>
              </a:extLst>
            </p:cNvPr>
            <p:cNvSpPr/>
            <p:nvPr/>
          </p:nvSpPr>
          <p:spPr>
            <a:xfrm>
              <a:off x="5252154" y="985290"/>
              <a:ext cx="421386" cy="421386"/>
            </a:xfrm>
            <a:prstGeom prst="ellipse">
              <a:avLst/>
            </a:prstGeom>
            <a:solidFill>
              <a:srgbClr val="BFBFD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EC561B7-A376-43A2-07AF-EADBC7F94520}"/>
                </a:ext>
              </a:extLst>
            </p:cNvPr>
            <p:cNvCxnSpPr>
              <a:stCxn id="25" idx="3"/>
              <a:endCxn id="18" idx="7"/>
            </p:cNvCxnSpPr>
            <p:nvPr/>
          </p:nvCxnSpPr>
          <p:spPr>
            <a:xfrm flipH="1">
              <a:off x="5039035" y="1344965"/>
              <a:ext cx="274829" cy="3924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99533A-5D58-3F01-0CF0-CE2B517A7FD6}"/>
                </a:ext>
              </a:extLst>
            </p:cNvPr>
            <p:cNvCxnSpPr>
              <a:stCxn id="18" idx="4"/>
              <a:endCxn id="20" idx="0"/>
            </p:cNvCxnSpPr>
            <p:nvPr/>
          </p:nvCxnSpPr>
          <p:spPr>
            <a:xfrm flipH="1">
              <a:off x="4798845" y="2097129"/>
              <a:ext cx="91209" cy="4533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BAEA4CD-948D-604D-B5C6-A1156141057D}"/>
                </a:ext>
              </a:extLst>
            </p:cNvPr>
            <p:cNvCxnSpPr>
              <a:stCxn id="19" idx="1"/>
              <a:endCxn id="18" idx="6"/>
            </p:cNvCxnSpPr>
            <p:nvPr/>
          </p:nvCxnSpPr>
          <p:spPr>
            <a:xfrm flipH="1" flipV="1">
              <a:off x="5100746" y="1886436"/>
              <a:ext cx="634504" cy="5729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0434220-FE88-33B9-57A1-5932F24F5D20}"/>
                </a:ext>
              </a:extLst>
            </p:cNvPr>
            <p:cNvCxnSpPr>
              <a:stCxn id="24" idx="1"/>
              <a:endCxn id="25" idx="6"/>
            </p:cNvCxnSpPr>
            <p:nvPr/>
          </p:nvCxnSpPr>
          <p:spPr>
            <a:xfrm flipH="1" flipV="1">
              <a:off x="5673540" y="1195983"/>
              <a:ext cx="483097" cy="2610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F3FD659-67F8-C4CD-9B7D-5A7C7B2A4683}"/>
                </a:ext>
              </a:extLst>
            </p:cNvPr>
            <p:cNvCxnSpPr>
              <a:stCxn id="24" idx="5"/>
              <a:endCxn id="22" idx="2"/>
            </p:cNvCxnSpPr>
            <p:nvPr/>
          </p:nvCxnSpPr>
          <p:spPr>
            <a:xfrm>
              <a:off x="6454601" y="1755022"/>
              <a:ext cx="483097" cy="2892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BACF677-0A4B-CE15-8155-57765BCD7436}"/>
                </a:ext>
              </a:extLst>
            </p:cNvPr>
            <p:cNvCxnSpPr>
              <a:stCxn id="21" idx="0"/>
              <a:endCxn id="19" idx="4"/>
            </p:cNvCxnSpPr>
            <p:nvPr/>
          </p:nvCxnSpPr>
          <p:spPr>
            <a:xfrm flipH="1" flipV="1">
              <a:off x="5884233" y="2819048"/>
              <a:ext cx="60198" cy="3333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70E07DB-0156-3FDB-B08F-81F598C0809C}"/>
                </a:ext>
              </a:extLst>
            </p:cNvPr>
            <p:cNvCxnSpPr>
              <a:stCxn id="19" idx="7"/>
              <a:endCxn id="24" idx="4"/>
            </p:cNvCxnSpPr>
            <p:nvPr/>
          </p:nvCxnSpPr>
          <p:spPr>
            <a:xfrm flipV="1">
              <a:off x="6033215" y="1816733"/>
              <a:ext cx="272404" cy="6426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FB72F2-DEFF-5F30-473E-71683655F0FC}"/>
                </a:ext>
              </a:extLst>
            </p:cNvPr>
            <p:cNvCxnSpPr>
              <a:stCxn id="23" idx="0"/>
              <a:endCxn id="22" idx="4"/>
            </p:cNvCxnSpPr>
            <p:nvPr/>
          </p:nvCxnSpPr>
          <p:spPr>
            <a:xfrm flipH="1" flipV="1">
              <a:off x="7148391" y="2254920"/>
              <a:ext cx="9121" cy="706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98C3EC7-9D67-EA0F-38C7-F434926FFC02}"/>
                </a:ext>
              </a:extLst>
            </p:cNvPr>
            <p:cNvCxnSpPr>
              <a:stCxn id="21" idx="6"/>
              <a:endCxn id="23" idx="2"/>
            </p:cNvCxnSpPr>
            <p:nvPr/>
          </p:nvCxnSpPr>
          <p:spPr>
            <a:xfrm flipV="1">
              <a:off x="6155124" y="3172484"/>
              <a:ext cx="791695" cy="1906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6974447-81C1-A028-DC9E-BD6404D91A49}"/>
                </a:ext>
              </a:extLst>
            </p:cNvPr>
            <p:cNvCxnSpPr>
              <a:stCxn id="20" idx="5"/>
              <a:endCxn id="21" idx="2"/>
            </p:cNvCxnSpPr>
            <p:nvPr/>
          </p:nvCxnSpPr>
          <p:spPr>
            <a:xfrm>
              <a:off x="4947827" y="2910113"/>
              <a:ext cx="785911" cy="4529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3A22752-2E20-E8C7-6BE1-C8B4E64D59C7}"/>
                </a:ext>
              </a:extLst>
            </p:cNvPr>
            <p:cNvSpPr/>
            <p:nvPr/>
          </p:nvSpPr>
          <p:spPr>
            <a:xfrm>
              <a:off x="5673540" y="2397662"/>
              <a:ext cx="421386" cy="421386"/>
            </a:xfrm>
            <a:prstGeom prst="ellipse">
              <a:avLst/>
            </a:prstGeom>
            <a:solidFill>
              <a:srgbClr val="BFBFD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21362A0-501F-ABB7-44C2-2AFFF5BAC0F5}"/>
                </a:ext>
              </a:extLst>
            </p:cNvPr>
            <p:cNvSpPr/>
            <p:nvPr/>
          </p:nvSpPr>
          <p:spPr>
            <a:xfrm>
              <a:off x="5733738" y="3152419"/>
              <a:ext cx="421386" cy="421386"/>
            </a:xfrm>
            <a:prstGeom prst="ellipse">
              <a:avLst/>
            </a:prstGeom>
            <a:solidFill>
              <a:srgbClr val="BFBFD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1E38629-E343-A54D-EB08-13764FF55EF6}"/>
                </a:ext>
              </a:extLst>
            </p:cNvPr>
            <p:cNvSpPr/>
            <p:nvPr/>
          </p:nvSpPr>
          <p:spPr>
            <a:xfrm>
              <a:off x="6937698" y="1833533"/>
              <a:ext cx="421386" cy="421386"/>
            </a:xfrm>
            <a:prstGeom prst="ellipse">
              <a:avLst/>
            </a:prstGeom>
            <a:solidFill>
              <a:srgbClr val="BFBFD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B06A83C-C118-371E-28B9-E6263E3F26C8}"/>
                </a:ext>
              </a:extLst>
            </p:cNvPr>
            <p:cNvSpPr/>
            <p:nvPr/>
          </p:nvSpPr>
          <p:spPr>
            <a:xfrm>
              <a:off x="6946819" y="2961790"/>
              <a:ext cx="421386" cy="421386"/>
            </a:xfrm>
            <a:prstGeom prst="ellipse">
              <a:avLst/>
            </a:prstGeom>
            <a:solidFill>
              <a:srgbClr val="BFBFD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216B5AF-01F6-AEB2-4502-8DF03C020C4A}"/>
                </a:ext>
              </a:extLst>
            </p:cNvPr>
            <p:cNvSpPr/>
            <p:nvPr/>
          </p:nvSpPr>
          <p:spPr>
            <a:xfrm>
              <a:off x="6094926" y="1395346"/>
              <a:ext cx="421386" cy="421386"/>
            </a:xfrm>
            <a:prstGeom prst="ellipse">
              <a:avLst/>
            </a:prstGeom>
            <a:solidFill>
              <a:srgbClr val="BFBFD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31492F4-48C4-8E8A-858C-C4FEABDBD642}"/>
              </a:ext>
            </a:extLst>
          </p:cNvPr>
          <p:cNvGrpSpPr/>
          <p:nvPr/>
        </p:nvGrpSpPr>
        <p:grpSpPr>
          <a:xfrm>
            <a:off x="5264757" y="5390547"/>
            <a:ext cx="1119969" cy="1467453"/>
            <a:chOff x="10510947" y="2880360"/>
            <a:chExt cx="1119969" cy="1467453"/>
          </a:xfrm>
        </p:grpSpPr>
        <p:sp>
          <p:nvSpPr>
            <p:cNvPr id="42" name="Smiley Face 41">
              <a:extLst>
                <a:ext uri="{FF2B5EF4-FFF2-40B4-BE49-F238E27FC236}">
                  <a16:creationId xmlns:a16="http://schemas.microsoft.com/office/drawing/2014/main" id="{DAE6A522-D375-5BE1-F225-A42AFC16147E}"/>
                </a:ext>
              </a:extLst>
            </p:cNvPr>
            <p:cNvSpPr/>
            <p:nvPr/>
          </p:nvSpPr>
          <p:spPr>
            <a:xfrm>
              <a:off x="10510947" y="2880360"/>
              <a:ext cx="1119969" cy="1097280"/>
            </a:xfrm>
            <a:prstGeom prst="smileyFace">
              <a:avLst>
                <a:gd name="adj" fmla="val -4653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4DD369-31E0-FD65-A3CD-616243A68B49}"/>
                </a:ext>
              </a:extLst>
            </p:cNvPr>
            <p:cNvSpPr txBox="1"/>
            <p:nvPr/>
          </p:nvSpPr>
          <p:spPr>
            <a:xfrm>
              <a:off x="10737899" y="3886148"/>
              <a:ext cx="6751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Bob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7558AFE-D3BD-766D-007B-2DAE1DC61CF1}"/>
              </a:ext>
            </a:extLst>
          </p:cNvPr>
          <p:cNvGrpSpPr/>
          <p:nvPr/>
        </p:nvGrpSpPr>
        <p:grpSpPr>
          <a:xfrm>
            <a:off x="2599804" y="3253338"/>
            <a:ext cx="1119969" cy="1467453"/>
            <a:chOff x="561084" y="2880360"/>
            <a:chExt cx="1119969" cy="1467453"/>
          </a:xfrm>
        </p:grpSpPr>
        <p:sp>
          <p:nvSpPr>
            <p:cNvPr id="45" name="Smiley Face 44">
              <a:extLst>
                <a:ext uri="{FF2B5EF4-FFF2-40B4-BE49-F238E27FC236}">
                  <a16:creationId xmlns:a16="http://schemas.microsoft.com/office/drawing/2014/main" id="{503D022D-A698-BCE8-7024-6D57A506E0AF}"/>
                </a:ext>
              </a:extLst>
            </p:cNvPr>
            <p:cNvSpPr/>
            <p:nvPr/>
          </p:nvSpPr>
          <p:spPr>
            <a:xfrm>
              <a:off x="561084" y="2880360"/>
              <a:ext cx="1119969" cy="1097280"/>
            </a:xfrm>
            <a:prstGeom prst="smileyFace">
              <a:avLst>
                <a:gd name="adj" fmla="val -465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569E6F5-8001-2834-2489-BA51B76330F8}"/>
                </a:ext>
              </a:extLst>
            </p:cNvPr>
            <p:cNvSpPr txBox="1"/>
            <p:nvPr/>
          </p:nvSpPr>
          <p:spPr>
            <a:xfrm>
              <a:off x="737650" y="3886148"/>
              <a:ext cx="78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Alice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9C13B207-D373-EF64-FAD1-9D0DEBB5F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485" y="3717759"/>
            <a:ext cx="727375" cy="689259"/>
          </a:xfrm>
          <a:prstGeom prst="rect">
            <a:avLst/>
          </a:prstGeom>
        </p:spPr>
      </p:pic>
      <p:sp>
        <p:nvSpPr>
          <p:cNvPr id="48" name="Oval 47">
            <a:extLst>
              <a:ext uri="{FF2B5EF4-FFF2-40B4-BE49-F238E27FC236}">
                <a16:creationId xmlns:a16="http://schemas.microsoft.com/office/drawing/2014/main" id="{00A390D8-10D4-8AFC-410E-B27D7FCC1CF1}"/>
              </a:ext>
            </a:extLst>
          </p:cNvPr>
          <p:cNvSpPr/>
          <p:nvPr/>
        </p:nvSpPr>
        <p:spPr>
          <a:xfrm>
            <a:off x="7581466" y="2031403"/>
            <a:ext cx="354219" cy="315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BB81366-631F-0F95-0AAB-DC1649D4C402}"/>
              </a:ext>
            </a:extLst>
          </p:cNvPr>
          <p:cNvSpPr/>
          <p:nvPr/>
        </p:nvSpPr>
        <p:spPr>
          <a:xfrm>
            <a:off x="4562857" y="2011668"/>
            <a:ext cx="354219" cy="315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EBA0FDB-6C5C-4E5E-4F42-40C54DB64A37}"/>
              </a:ext>
            </a:extLst>
          </p:cNvPr>
          <p:cNvSpPr/>
          <p:nvPr/>
        </p:nvSpPr>
        <p:spPr>
          <a:xfrm>
            <a:off x="4564231" y="2956959"/>
            <a:ext cx="354219" cy="315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D46C843-9947-0960-58D5-10BE11238572}"/>
              </a:ext>
            </a:extLst>
          </p:cNvPr>
          <p:cNvSpPr/>
          <p:nvPr/>
        </p:nvSpPr>
        <p:spPr>
          <a:xfrm>
            <a:off x="7599802" y="3029374"/>
            <a:ext cx="354219" cy="315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131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4867-9D51-39B8-A428-26ECAB02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Signatures - Authenticity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0DAB-4E64-6EAD-3B02-A75F6389C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D3303-06BB-0573-F670-FA5B038AB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248" y="2587232"/>
            <a:ext cx="1811504" cy="2415338"/>
          </a:xfrm>
          <a:prstGeom prst="rect">
            <a:avLst/>
          </a:prstGeom>
        </p:spPr>
      </p:pic>
      <p:sp>
        <p:nvSpPr>
          <p:cNvPr id="5" name="Arrow: Right 5">
            <a:extLst>
              <a:ext uri="{FF2B5EF4-FFF2-40B4-BE49-F238E27FC236}">
                <a16:creationId xmlns:a16="http://schemas.microsoft.com/office/drawing/2014/main" id="{967D696E-79FC-469B-0A3B-8C6256DC578E}"/>
              </a:ext>
            </a:extLst>
          </p:cNvPr>
          <p:cNvSpPr/>
          <p:nvPr/>
        </p:nvSpPr>
        <p:spPr>
          <a:xfrm rot="10800000">
            <a:off x="4027085" y="4002109"/>
            <a:ext cx="1119969" cy="3244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47AAD9-28B6-208B-B63F-89BE70E0E2E0}"/>
              </a:ext>
            </a:extLst>
          </p:cNvPr>
          <p:cNvGrpSpPr/>
          <p:nvPr/>
        </p:nvGrpSpPr>
        <p:grpSpPr>
          <a:xfrm>
            <a:off x="8202629" y="3535117"/>
            <a:ext cx="1119969" cy="1467453"/>
            <a:chOff x="10510947" y="2880360"/>
            <a:chExt cx="1119969" cy="1467453"/>
          </a:xfrm>
        </p:grpSpPr>
        <p:sp>
          <p:nvSpPr>
            <p:cNvPr id="7" name="Smiley Face 6">
              <a:extLst>
                <a:ext uri="{FF2B5EF4-FFF2-40B4-BE49-F238E27FC236}">
                  <a16:creationId xmlns:a16="http://schemas.microsoft.com/office/drawing/2014/main" id="{A430F23E-0561-33C5-7A1B-CB6A89033B60}"/>
                </a:ext>
              </a:extLst>
            </p:cNvPr>
            <p:cNvSpPr/>
            <p:nvPr/>
          </p:nvSpPr>
          <p:spPr>
            <a:xfrm>
              <a:off x="10510947" y="2880360"/>
              <a:ext cx="1119969" cy="1097280"/>
            </a:xfrm>
            <a:prstGeom prst="smileyFace">
              <a:avLst>
                <a:gd name="adj" fmla="val -4653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EF20BA-FE3A-AB6C-8912-ECF525AC11C4}"/>
                </a:ext>
              </a:extLst>
            </p:cNvPr>
            <p:cNvSpPr txBox="1"/>
            <p:nvPr/>
          </p:nvSpPr>
          <p:spPr>
            <a:xfrm>
              <a:off x="10737899" y="3886148"/>
              <a:ext cx="6751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Bob</a:t>
              </a:r>
            </a:p>
          </p:txBody>
        </p:sp>
      </p:grp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1AB7D17-CCC0-4D7A-3E6D-598CE14B1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72336"/>
              </p:ext>
            </p:extLst>
          </p:nvPr>
        </p:nvGraphicFramePr>
        <p:xfrm>
          <a:off x="4068622" y="2188549"/>
          <a:ext cx="1200731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731">
                  <a:extLst>
                    <a:ext uri="{9D8B030D-6E8A-4147-A177-3AD203B41FA5}">
                      <a16:colId xmlns:a16="http://schemas.microsoft.com/office/drawing/2014/main" val="2408989632"/>
                    </a:ext>
                  </a:extLst>
                </a:gridCol>
              </a:tblGrid>
              <a:tr h="282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TX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905188"/>
                  </a:ext>
                </a:extLst>
              </a:tr>
              <a:tr h="1242143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/>
                        <a:t>Output 1:</a:t>
                      </a:r>
                      <a:r>
                        <a:rPr lang="en-US" sz="1600" dirty="0"/>
                        <a:t>   </a:t>
                      </a:r>
                    </a:p>
                    <a:p>
                      <a:pPr algn="ctr"/>
                      <a:r>
                        <a:rPr lang="en-US" sz="1600" dirty="0"/>
                        <a:t>Amount: 500000000</a:t>
                      </a:r>
                    </a:p>
                    <a:p>
                      <a:pPr algn="ctr"/>
                      <a:r>
                        <a:rPr lang="en-US" sz="1600" dirty="0"/>
                        <a:t>To: Mallory</a:t>
                      </a:r>
                    </a:p>
                    <a:p>
                      <a:pPr algn="ctr"/>
                      <a:r>
                        <a:rPr lang="en-US" sz="1600" dirty="0"/>
                        <a:t>From: 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49957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8D53C63-3053-9CD6-7463-EACE0427B29C}"/>
              </a:ext>
            </a:extLst>
          </p:cNvPr>
          <p:cNvSpPr txBox="1"/>
          <p:nvPr/>
        </p:nvSpPr>
        <p:spPr>
          <a:xfrm>
            <a:off x="5428499" y="4855558"/>
            <a:ext cx="1146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Mallory</a:t>
            </a:r>
          </a:p>
        </p:txBody>
      </p:sp>
      <p:grpSp>
        <p:nvGrpSpPr>
          <p:cNvPr id="11" name="קבוצה 248">
            <a:extLst>
              <a:ext uri="{FF2B5EF4-FFF2-40B4-BE49-F238E27FC236}">
                <a16:creationId xmlns:a16="http://schemas.microsoft.com/office/drawing/2014/main" id="{BF7840BA-831E-F1D7-2255-4EAA42C14FCC}"/>
              </a:ext>
            </a:extLst>
          </p:cNvPr>
          <p:cNvGrpSpPr>
            <a:grpSpLocks noChangeAspect="1"/>
          </p:cNvGrpSpPr>
          <p:nvPr/>
        </p:nvGrpSpPr>
        <p:grpSpPr>
          <a:xfrm rot="2686482">
            <a:off x="2564254" y="3353994"/>
            <a:ext cx="1724786" cy="1605950"/>
            <a:chOff x="4588151" y="985290"/>
            <a:chExt cx="2780054" cy="258851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7CD7D30-8A89-DF39-7134-972785DB40E9}"/>
                </a:ext>
              </a:extLst>
            </p:cNvPr>
            <p:cNvSpPr/>
            <p:nvPr/>
          </p:nvSpPr>
          <p:spPr>
            <a:xfrm>
              <a:off x="4679360" y="1675743"/>
              <a:ext cx="421386" cy="421386"/>
            </a:xfrm>
            <a:prstGeom prst="ellipse">
              <a:avLst/>
            </a:prstGeom>
            <a:solidFill>
              <a:srgbClr val="BFBFD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F328E4A-B282-BC31-EBF9-229AD32FA6B1}"/>
                </a:ext>
              </a:extLst>
            </p:cNvPr>
            <p:cNvSpPr/>
            <p:nvPr/>
          </p:nvSpPr>
          <p:spPr>
            <a:xfrm>
              <a:off x="5673540" y="2397662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A9BAC23-0099-7F9F-71DC-1729DD5E57FE}"/>
                </a:ext>
              </a:extLst>
            </p:cNvPr>
            <p:cNvSpPr/>
            <p:nvPr/>
          </p:nvSpPr>
          <p:spPr>
            <a:xfrm>
              <a:off x="4588151" y="2550438"/>
              <a:ext cx="421386" cy="421386"/>
            </a:xfrm>
            <a:prstGeom prst="ellipse">
              <a:avLst/>
            </a:prstGeom>
            <a:solidFill>
              <a:srgbClr val="BFBFD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36AF9A-D047-5689-0C42-F4672BE888C8}"/>
                </a:ext>
              </a:extLst>
            </p:cNvPr>
            <p:cNvSpPr/>
            <p:nvPr/>
          </p:nvSpPr>
          <p:spPr>
            <a:xfrm>
              <a:off x="5733738" y="3152419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5CB5EF-59AB-0622-35DA-BF6BB22239ED}"/>
                </a:ext>
              </a:extLst>
            </p:cNvPr>
            <p:cNvSpPr/>
            <p:nvPr/>
          </p:nvSpPr>
          <p:spPr>
            <a:xfrm>
              <a:off x="6937698" y="1833534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1556748-173A-3ABE-3084-7E141F4DE37E}"/>
                </a:ext>
              </a:extLst>
            </p:cNvPr>
            <p:cNvSpPr/>
            <p:nvPr/>
          </p:nvSpPr>
          <p:spPr>
            <a:xfrm>
              <a:off x="6946819" y="2961791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2805CA-BA3C-FEA5-0CD4-639605542594}"/>
                </a:ext>
              </a:extLst>
            </p:cNvPr>
            <p:cNvSpPr/>
            <p:nvPr/>
          </p:nvSpPr>
          <p:spPr>
            <a:xfrm>
              <a:off x="6094926" y="1395347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4B87E1F-C678-1D7E-CDBD-D4FCF08C7BDB}"/>
                </a:ext>
              </a:extLst>
            </p:cNvPr>
            <p:cNvSpPr/>
            <p:nvPr/>
          </p:nvSpPr>
          <p:spPr>
            <a:xfrm>
              <a:off x="5252154" y="985290"/>
              <a:ext cx="421386" cy="421386"/>
            </a:xfrm>
            <a:prstGeom prst="ellipse">
              <a:avLst/>
            </a:prstGeom>
            <a:solidFill>
              <a:srgbClr val="BFBFD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2D918EF-4C3F-3437-C691-C320A7C2C881}"/>
                </a:ext>
              </a:extLst>
            </p:cNvPr>
            <p:cNvCxnSpPr>
              <a:stCxn id="19" idx="3"/>
              <a:endCxn id="12" idx="7"/>
            </p:cNvCxnSpPr>
            <p:nvPr/>
          </p:nvCxnSpPr>
          <p:spPr>
            <a:xfrm flipH="1">
              <a:off x="5039035" y="1344965"/>
              <a:ext cx="274829" cy="3924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7534B18-CAE7-77B5-8AF3-31A61BD94C7C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 flipH="1">
              <a:off x="4798845" y="2097129"/>
              <a:ext cx="91209" cy="4533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F2C4A2-E1F2-39F4-2CFD-2FE85347CCF1}"/>
                </a:ext>
              </a:extLst>
            </p:cNvPr>
            <p:cNvCxnSpPr>
              <a:stCxn id="13" idx="1"/>
              <a:endCxn id="12" idx="6"/>
            </p:cNvCxnSpPr>
            <p:nvPr/>
          </p:nvCxnSpPr>
          <p:spPr>
            <a:xfrm flipH="1" flipV="1">
              <a:off x="5100746" y="1886436"/>
              <a:ext cx="634504" cy="5729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A6EF5A-3609-A18A-356F-9B50CD824F17}"/>
                </a:ext>
              </a:extLst>
            </p:cNvPr>
            <p:cNvCxnSpPr>
              <a:stCxn id="18" idx="1"/>
              <a:endCxn id="19" idx="6"/>
            </p:cNvCxnSpPr>
            <p:nvPr/>
          </p:nvCxnSpPr>
          <p:spPr>
            <a:xfrm flipH="1" flipV="1">
              <a:off x="5673540" y="1195983"/>
              <a:ext cx="483097" cy="2610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A3DAC3-536E-7716-6D5E-DB41B0BC434C}"/>
                </a:ext>
              </a:extLst>
            </p:cNvPr>
            <p:cNvCxnSpPr>
              <a:stCxn id="18" idx="5"/>
              <a:endCxn id="16" idx="2"/>
            </p:cNvCxnSpPr>
            <p:nvPr/>
          </p:nvCxnSpPr>
          <p:spPr>
            <a:xfrm>
              <a:off x="6454601" y="1755022"/>
              <a:ext cx="483097" cy="2892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2EBCA4-14A7-2ACC-148E-15BE4FE180F1}"/>
                </a:ext>
              </a:extLst>
            </p:cNvPr>
            <p:cNvCxnSpPr>
              <a:stCxn id="15" idx="0"/>
              <a:endCxn id="13" idx="4"/>
            </p:cNvCxnSpPr>
            <p:nvPr/>
          </p:nvCxnSpPr>
          <p:spPr>
            <a:xfrm flipH="1" flipV="1">
              <a:off x="5884233" y="2819048"/>
              <a:ext cx="60198" cy="3333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10342C0-F741-315B-D6C1-3F28676C9A89}"/>
                </a:ext>
              </a:extLst>
            </p:cNvPr>
            <p:cNvCxnSpPr>
              <a:stCxn id="13" idx="7"/>
              <a:endCxn id="18" idx="4"/>
            </p:cNvCxnSpPr>
            <p:nvPr/>
          </p:nvCxnSpPr>
          <p:spPr>
            <a:xfrm flipV="1">
              <a:off x="6033215" y="1816733"/>
              <a:ext cx="272404" cy="6426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4D8C073-9BAE-E784-6BC2-FA730283BCF0}"/>
                </a:ext>
              </a:extLst>
            </p:cNvPr>
            <p:cNvCxnSpPr>
              <a:stCxn id="17" idx="0"/>
              <a:endCxn id="16" idx="4"/>
            </p:cNvCxnSpPr>
            <p:nvPr/>
          </p:nvCxnSpPr>
          <p:spPr>
            <a:xfrm flipH="1" flipV="1">
              <a:off x="7148391" y="2254920"/>
              <a:ext cx="9121" cy="706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08911FC-9A0D-1610-43E9-D814568486DF}"/>
                </a:ext>
              </a:extLst>
            </p:cNvPr>
            <p:cNvCxnSpPr>
              <a:stCxn id="15" idx="6"/>
              <a:endCxn id="17" idx="2"/>
            </p:cNvCxnSpPr>
            <p:nvPr/>
          </p:nvCxnSpPr>
          <p:spPr>
            <a:xfrm flipV="1">
              <a:off x="6155124" y="3172484"/>
              <a:ext cx="791695" cy="1906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66A2BCF-727C-CB3A-1C2C-3417EB5AD931}"/>
                </a:ext>
              </a:extLst>
            </p:cNvPr>
            <p:cNvCxnSpPr>
              <a:stCxn id="14" idx="5"/>
              <a:endCxn id="15" idx="2"/>
            </p:cNvCxnSpPr>
            <p:nvPr/>
          </p:nvCxnSpPr>
          <p:spPr>
            <a:xfrm>
              <a:off x="4947827" y="2910113"/>
              <a:ext cx="785911" cy="4529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0EDFF2A-E7F3-EA71-40B4-DB8347F0F1DE}"/>
                </a:ext>
              </a:extLst>
            </p:cNvPr>
            <p:cNvSpPr/>
            <p:nvPr/>
          </p:nvSpPr>
          <p:spPr>
            <a:xfrm>
              <a:off x="5673540" y="2397662"/>
              <a:ext cx="421386" cy="421386"/>
            </a:xfrm>
            <a:prstGeom prst="ellipse">
              <a:avLst/>
            </a:prstGeom>
            <a:solidFill>
              <a:srgbClr val="BFBFD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4BF3085-BD1F-2515-7E23-2B2167B0E7DA}"/>
                </a:ext>
              </a:extLst>
            </p:cNvPr>
            <p:cNvSpPr/>
            <p:nvPr/>
          </p:nvSpPr>
          <p:spPr>
            <a:xfrm>
              <a:off x="5733738" y="3152419"/>
              <a:ext cx="421386" cy="421386"/>
            </a:xfrm>
            <a:prstGeom prst="ellipse">
              <a:avLst/>
            </a:prstGeom>
            <a:solidFill>
              <a:srgbClr val="BFBFD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FCAA30A-46B8-7675-BB62-F79F864BD231}"/>
                </a:ext>
              </a:extLst>
            </p:cNvPr>
            <p:cNvSpPr/>
            <p:nvPr/>
          </p:nvSpPr>
          <p:spPr>
            <a:xfrm>
              <a:off x="6937698" y="1833533"/>
              <a:ext cx="421386" cy="421386"/>
            </a:xfrm>
            <a:prstGeom prst="ellipse">
              <a:avLst/>
            </a:prstGeom>
            <a:solidFill>
              <a:srgbClr val="BFBFD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7188A84-4BBC-305A-3E57-05C04799FFE0}"/>
                </a:ext>
              </a:extLst>
            </p:cNvPr>
            <p:cNvSpPr/>
            <p:nvPr/>
          </p:nvSpPr>
          <p:spPr>
            <a:xfrm>
              <a:off x="6946819" y="2961790"/>
              <a:ext cx="421386" cy="421386"/>
            </a:xfrm>
            <a:prstGeom prst="ellipse">
              <a:avLst/>
            </a:prstGeom>
            <a:solidFill>
              <a:srgbClr val="BFBFD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A47CE6E-8E7D-B585-64C7-EC17ACDAE2CE}"/>
                </a:ext>
              </a:extLst>
            </p:cNvPr>
            <p:cNvSpPr/>
            <p:nvPr/>
          </p:nvSpPr>
          <p:spPr>
            <a:xfrm>
              <a:off x="6094926" y="1395346"/>
              <a:ext cx="421386" cy="421386"/>
            </a:xfrm>
            <a:prstGeom prst="ellipse">
              <a:avLst/>
            </a:prstGeom>
            <a:solidFill>
              <a:srgbClr val="BFBFD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A1A3BECF-A060-E600-5F00-0C44F4A8D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8312">
            <a:off x="2917558" y="3906812"/>
            <a:ext cx="727375" cy="68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545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6E73-A629-761C-4BE2-2F6A8ADE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F2F11-2733-6F8E-AD84-1EBD9962E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Cryptographic tool to verify authenticity and integrity of messages.</a:t>
            </a:r>
          </a:p>
          <a:p>
            <a:r>
              <a:rPr lang="en-GB" dirty="0"/>
              <a:t>Hard to “correctly” sign messages without knowing some “secret”.</a:t>
            </a:r>
          </a:p>
          <a:p>
            <a:r>
              <a:rPr lang="en-GB" dirty="0"/>
              <a:t>Modifying a signed message invalidates signature.</a:t>
            </a:r>
          </a:p>
          <a:p>
            <a:r>
              <a:rPr lang="en-GB" dirty="0"/>
              <a:t>A valid signed message assures us that:</a:t>
            </a:r>
          </a:p>
          <a:p>
            <a:pPr lvl="1"/>
            <a:r>
              <a:rPr lang="en-GB" dirty="0"/>
              <a:t>The signer created the message.</a:t>
            </a:r>
          </a:p>
          <a:p>
            <a:pPr lvl="1"/>
            <a:r>
              <a:rPr lang="en-GB" dirty="0"/>
              <a:t>The message was not changed in transit.</a:t>
            </a:r>
          </a:p>
        </p:txBody>
      </p:sp>
    </p:spTree>
    <p:extLst>
      <p:ext uri="{BB962C8B-B14F-4D97-AF65-F5344CB8AC3E}">
        <p14:creationId xmlns:p14="http://schemas.microsoft.com/office/powerpoint/2010/main" val="596901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73AE-53FC-1433-9D36-5834177B4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35122-4B02-FF28-9838-ACED2AA1E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Users have public and private keys.</a:t>
            </a:r>
          </a:p>
          <a:p>
            <a:r>
              <a:rPr lang="en-GB" dirty="0"/>
              <a:t>Private key:</a:t>
            </a:r>
          </a:p>
          <a:p>
            <a:pPr lvl="1"/>
            <a:r>
              <a:rPr lang="en-GB" dirty="0"/>
              <a:t>Secret.</a:t>
            </a:r>
          </a:p>
          <a:p>
            <a:pPr lvl="1"/>
            <a:r>
              <a:rPr lang="en-GB" dirty="0"/>
              <a:t>Used to sign messages.</a:t>
            </a:r>
          </a:p>
          <a:p>
            <a:pPr lvl="1"/>
            <a:r>
              <a:rPr lang="en-GB" dirty="0"/>
              <a:t>Very hard to forge a signature without it.</a:t>
            </a:r>
          </a:p>
          <a:p>
            <a:r>
              <a:rPr lang="en-GB" dirty="0"/>
              <a:t>Public key:</a:t>
            </a:r>
          </a:p>
          <a:p>
            <a:pPr lvl="1"/>
            <a:r>
              <a:rPr lang="en-GB" dirty="0"/>
              <a:t>Can be shared.</a:t>
            </a:r>
          </a:p>
          <a:p>
            <a:pPr lvl="1"/>
            <a:r>
              <a:rPr lang="en-GB" dirty="0"/>
              <a:t>Used to verify signed messages are valid.</a:t>
            </a:r>
          </a:p>
          <a:p>
            <a:pPr lvl="1"/>
            <a:r>
              <a:rPr lang="en-GB" dirty="0"/>
              <a:t>Very hard to extract private key from it.</a:t>
            </a:r>
          </a:p>
        </p:txBody>
      </p:sp>
    </p:spTree>
    <p:extLst>
      <p:ext uri="{BB962C8B-B14F-4D97-AF65-F5344CB8AC3E}">
        <p14:creationId xmlns:p14="http://schemas.microsoft.com/office/powerpoint/2010/main" val="4274030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3ECB-BFB0-1E9B-3C07-18F3DF5E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Signatures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A2B30-1825-E14B-1D99-9FCCF275F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06E1B-884E-9D03-56DE-D768B6411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54" y="2762450"/>
            <a:ext cx="160744" cy="2158548"/>
          </a:xfrm>
          <a:prstGeom prst="rect">
            <a:avLst/>
          </a:prstGeom>
        </p:spPr>
      </p:pic>
      <p:pic>
        <p:nvPicPr>
          <p:cNvPr id="5" name="Picture 4" descr="A picture containing device, clock, meter, time&#10;&#10;Description automatically generated">
            <a:extLst>
              <a:ext uri="{FF2B5EF4-FFF2-40B4-BE49-F238E27FC236}">
                <a16:creationId xmlns:a16="http://schemas.microsoft.com/office/drawing/2014/main" id="{123687DD-67BD-2716-FE19-B69633B1E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947" y="1412333"/>
            <a:ext cx="4874106" cy="47646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955B13-F784-8FEA-0DC6-243DCCC0787A}"/>
              </a:ext>
            </a:extLst>
          </p:cNvPr>
          <p:cNvSpPr txBox="1"/>
          <p:nvPr/>
        </p:nvSpPr>
        <p:spPr>
          <a:xfrm>
            <a:off x="838200" y="6169709"/>
            <a:ext cx="1227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410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F8EF-089B-81E4-9F21-89CAE927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36391-0E8C-0E85-2F18-E5C702A23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to prevent Tx modification? (malleability)</a:t>
            </a:r>
          </a:p>
          <a:p>
            <a:pPr lvl="1"/>
            <a:r>
              <a:rPr lang="en-GB" dirty="0"/>
              <a:t>Sign the </a:t>
            </a:r>
            <a:r>
              <a:rPr lang="en-GB" b="1" dirty="0"/>
              <a:t>entire</a:t>
            </a:r>
            <a:r>
              <a:rPr lang="en-GB" dirty="0"/>
              <a:t> Tx. Can we really sign the whole thing?</a:t>
            </a:r>
          </a:p>
        </p:txBody>
      </p:sp>
    </p:spTree>
    <p:extLst>
      <p:ext uri="{BB962C8B-B14F-4D97-AF65-F5344CB8AC3E}">
        <p14:creationId xmlns:p14="http://schemas.microsoft.com/office/powerpoint/2010/main" val="14241186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9FE9-4B0B-8076-865B-2E91FB3C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Identity and 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7F0A9-6BC8-702A-500C-8CAA6653A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Users can generate a new public, private key pair for every Tx.</a:t>
            </a:r>
          </a:p>
          <a:p>
            <a:pPr lvl="1"/>
            <a:r>
              <a:rPr lang="en-GB" dirty="0"/>
              <a:t>Pseudonymous.</a:t>
            </a:r>
          </a:p>
          <a:p>
            <a:pPr lvl="1"/>
            <a:r>
              <a:rPr lang="en-GB" dirty="0"/>
              <a:t>Money can still be tracked!</a:t>
            </a:r>
          </a:p>
          <a:p>
            <a:pPr lvl="1"/>
            <a:r>
              <a:rPr lang="en-GB" dirty="0"/>
              <a:t>More on that later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1925893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7E4B-BDD2-4D7C-A11B-B2122F3F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script (stack based)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08F4F-034D-44CA-817B-E72226B3C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1725"/>
          </a:xfrm>
        </p:spPr>
        <p:txBody>
          <a:bodyPr>
            <a:normAutofit/>
          </a:bodyPr>
          <a:lstStyle/>
          <a:p>
            <a:r>
              <a:rPr lang="en-US" dirty="0"/>
              <a:t>Bitcoin script is expressive but not Turing complete.  See here:  </a:t>
            </a:r>
            <a:r>
              <a:rPr lang="en-US" dirty="0">
                <a:hlinkClick r:id="rId2"/>
              </a:rPr>
              <a:t>https://en.bitcoin.it/wiki/Script</a:t>
            </a:r>
            <a:endParaRPr lang="en-US" dirty="0"/>
          </a:p>
          <a:p>
            <a:r>
              <a:rPr lang="en-US" dirty="0"/>
              <a:t>The language is stack based:</a:t>
            </a:r>
          </a:p>
          <a:p>
            <a:endParaRPr lang="en-US" dirty="0"/>
          </a:p>
          <a:p>
            <a:r>
              <a:rPr lang="en-US" dirty="0"/>
              <a:t>Script: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ADD</a:t>
            </a:r>
          </a:p>
          <a:p>
            <a:r>
              <a:rPr lang="en-US" dirty="0"/>
              <a:t>Execution: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online simulator </a:t>
            </a:r>
            <a:br>
              <a:rPr lang="en-US" dirty="0"/>
            </a:br>
            <a:r>
              <a:rPr lang="en-US" dirty="0">
                <a:hlinkClick r:id="rId3"/>
              </a:rPr>
              <a:t>https://siminchen.github.io/bitcoinIDE/build/editor.html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B7E046-6EC7-49A4-868C-850207B3536E}"/>
              </a:ext>
            </a:extLst>
          </p:cNvPr>
          <p:cNvCxnSpPr/>
          <p:nvPr/>
        </p:nvCxnSpPr>
        <p:spPr>
          <a:xfrm>
            <a:off x="3205724" y="4447813"/>
            <a:ext cx="0" cy="8837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3CE6DC-8F26-4CCA-87AE-AF21E92EE491}"/>
              </a:ext>
            </a:extLst>
          </p:cNvPr>
          <p:cNvCxnSpPr>
            <a:cxnSpLocks/>
          </p:cNvCxnSpPr>
          <p:nvPr/>
        </p:nvCxnSpPr>
        <p:spPr>
          <a:xfrm flipV="1">
            <a:off x="3205724" y="5331527"/>
            <a:ext cx="575719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074F60-B9C1-46B8-AC23-6EB79D543730}"/>
              </a:ext>
            </a:extLst>
          </p:cNvPr>
          <p:cNvCxnSpPr>
            <a:cxnSpLocks/>
          </p:cNvCxnSpPr>
          <p:nvPr/>
        </p:nvCxnSpPr>
        <p:spPr>
          <a:xfrm>
            <a:off x="3758045" y="4447813"/>
            <a:ext cx="1" cy="8837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809EDF4-3295-41A9-88C2-907B1CAACE8E}"/>
              </a:ext>
            </a:extLst>
          </p:cNvPr>
          <p:cNvSpPr/>
          <p:nvPr/>
        </p:nvSpPr>
        <p:spPr>
          <a:xfrm>
            <a:off x="3244869" y="5023829"/>
            <a:ext cx="489780" cy="282297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3970A0-C433-43BE-8E0F-1BA92A63488D}"/>
              </a:ext>
            </a:extLst>
          </p:cNvPr>
          <p:cNvSpPr/>
          <p:nvPr/>
        </p:nvSpPr>
        <p:spPr>
          <a:xfrm>
            <a:off x="3244869" y="4711700"/>
            <a:ext cx="489780" cy="282297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E0C93B-1B8E-419D-9CC7-C2BBF7BA8951}"/>
              </a:ext>
            </a:extLst>
          </p:cNvPr>
          <p:cNvSpPr/>
          <p:nvPr/>
        </p:nvSpPr>
        <p:spPr>
          <a:xfrm>
            <a:off x="3244869" y="5006697"/>
            <a:ext cx="489780" cy="282297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90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17" grpId="0" animBg="1"/>
      <p:bldP spid="17" grpId="1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762C-3848-ABAE-EBB1-5408109BC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A7456-12CE-9E37-CB14-583AF0C75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you need to know in order to succeed:</a:t>
            </a:r>
          </a:p>
          <a:p>
            <a:pPr lvl="1"/>
            <a:r>
              <a:rPr lang="en-GB" dirty="0"/>
              <a:t>Algorithms, data structures</a:t>
            </a:r>
          </a:p>
          <a:p>
            <a:pPr lvl="1"/>
            <a:r>
              <a:rPr lang="en-GB" dirty="0"/>
              <a:t>Basic probability</a:t>
            </a:r>
          </a:p>
          <a:p>
            <a:pPr lvl="1"/>
            <a:r>
              <a:rPr lang="en-GB" dirty="0"/>
              <a:t>Cryptography helps but no deep understanding needed.</a:t>
            </a:r>
          </a:p>
        </p:txBody>
      </p:sp>
    </p:spTree>
    <p:extLst>
      <p:ext uri="{BB962C8B-B14F-4D97-AF65-F5344CB8AC3E}">
        <p14:creationId xmlns:p14="http://schemas.microsoft.com/office/powerpoint/2010/main" val="32713920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5F2B-0779-5B71-F1B8-3CB85A1C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Tx Malleability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0683F-565C-C81B-6240-3259D949E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signature is part of the transaction.</a:t>
            </a:r>
          </a:p>
          <a:p>
            <a:r>
              <a:rPr lang="en-GB" dirty="0"/>
              <a:t>The signature can’t sign itself – parts of the script could be removed and only some other parts are signed.</a:t>
            </a:r>
          </a:p>
          <a:p>
            <a:endParaRPr lang="en-GB" dirty="0"/>
          </a:p>
          <a:p>
            <a:r>
              <a:rPr lang="en-GB" dirty="0"/>
              <a:t>Tx malleability allowed you to have an equivalent Tx (with the same end result) but with a different hash.</a:t>
            </a:r>
          </a:p>
          <a:p>
            <a:r>
              <a:rPr lang="en-GB" dirty="0"/>
              <a:t>This was exploited to steal from exchanges.</a:t>
            </a:r>
          </a:p>
          <a:p>
            <a:pPr lvl="1"/>
            <a:r>
              <a:rPr lang="en-GB" dirty="0"/>
              <a:t>How?</a:t>
            </a:r>
          </a:p>
          <a:p>
            <a:r>
              <a:rPr lang="en-GB" dirty="0"/>
              <a:t>Signature malleability also an issue</a:t>
            </a:r>
          </a:p>
          <a:p>
            <a:r>
              <a:rPr lang="en-GB" dirty="0"/>
              <a:t>Also need to consider non-deterministic sigs</a:t>
            </a:r>
          </a:p>
        </p:txBody>
      </p:sp>
    </p:spTree>
    <p:extLst>
      <p:ext uri="{BB962C8B-B14F-4D97-AF65-F5344CB8AC3E}">
        <p14:creationId xmlns:p14="http://schemas.microsoft.com/office/powerpoint/2010/main" val="7746860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DC897-D6DE-A0C7-4052-9A6153F6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P2PKH (Pay-to-Pub-Key-Hash)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B3CDF-8D34-2BDD-CFD6-6E4C7944B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”classic” bitcoin script did not include a </a:t>
            </a:r>
            <a:r>
              <a:rPr lang="en-GB" dirty="0" err="1"/>
              <a:t>pubkey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Why?</a:t>
            </a:r>
          </a:p>
          <a:p>
            <a:r>
              <a:rPr lang="en-GB" dirty="0"/>
              <a:t>Instead, it gave the hash of a </a:t>
            </a:r>
            <a:r>
              <a:rPr lang="en-GB" dirty="0" err="1"/>
              <a:t>pubkey</a:t>
            </a:r>
            <a:endParaRPr lang="en-GB" dirty="0"/>
          </a:p>
          <a:p>
            <a:pPr lvl="1"/>
            <a:r>
              <a:rPr lang="en-GB" dirty="0"/>
              <a:t>So how are signatures checked?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800" dirty="0" err="1"/>
              <a:t>ScriptPubKey</a:t>
            </a:r>
            <a:r>
              <a:rPr lang="en-GB" sz="1800" dirty="0"/>
              <a:t> = OP_DUP OP_HASH160 &lt;Public </a:t>
            </a:r>
            <a:r>
              <a:rPr lang="en-GB" sz="1800" dirty="0" err="1"/>
              <a:t>KeyHash</a:t>
            </a:r>
            <a:r>
              <a:rPr lang="en-GB" sz="1800" dirty="0"/>
              <a:t>&gt; OP_EQUAL OP_VERIFY OP_CHECKSIG</a:t>
            </a:r>
          </a:p>
          <a:p>
            <a:pPr marL="0" indent="0">
              <a:buNone/>
            </a:pPr>
            <a:r>
              <a:rPr lang="en-GB" sz="1800" dirty="0" err="1"/>
              <a:t>ScriptSig</a:t>
            </a:r>
            <a:r>
              <a:rPr lang="en-GB" sz="1800" dirty="0"/>
              <a:t> = &lt;Signature&gt; &lt;Public Key&gt;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2400" dirty="0"/>
              <a:t>What happens on the stack?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48BABE-67DB-5784-FD2A-B7C812012A8A}"/>
              </a:ext>
            </a:extLst>
          </p:cNvPr>
          <p:cNvCxnSpPr>
            <a:cxnSpLocks/>
          </p:cNvCxnSpPr>
          <p:nvPr/>
        </p:nvCxnSpPr>
        <p:spPr>
          <a:xfrm>
            <a:off x="8158724" y="4940300"/>
            <a:ext cx="0" cy="16612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06F0E5-B280-3C97-F037-919C64DD74AD}"/>
              </a:ext>
            </a:extLst>
          </p:cNvPr>
          <p:cNvCxnSpPr>
            <a:cxnSpLocks/>
          </p:cNvCxnSpPr>
          <p:nvPr/>
        </p:nvCxnSpPr>
        <p:spPr>
          <a:xfrm>
            <a:off x="8158724" y="6569779"/>
            <a:ext cx="11186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5A9714-FEB6-FC8C-012D-E80923E6F5FB}"/>
              </a:ext>
            </a:extLst>
          </p:cNvPr>
          <p:cNvCxnSpPr>
            <a:cxnSpLocks/>
          </p:cNvCxnSpPr>
          <p:nvPr/>
        </p:nvCxnSpPr>
        <p:spPr>
          <a:xfrm>
            <a:off x="9277350" y="4940300"/>
            <a:ext cx="0" cy="16612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968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88553-D3FF-5546-FE50-1B86EF3A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Actual Tx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7D056-B385-C351-3F06-11C0F38819A6}"/>
              </a:ext>
            </a:extLst>
          </p:cNvPr>
          <p:cNvSpPr txBox="1"/>
          <p:nvPr/>
        </p:nvSpPr>
        <p:spPr>
          <a:xfrm>
            <a:off x="838200" y="1225689"/>
            <a:ext cx="98084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txid</a:t>
            </a:r>
            <a:r>
              <a:rPr lang="en-US" dirty="0"/>
              <a:t>": "70549c380266289b04fabcc95ab999f795758d52568a8802fbb7330085a5a727",</a:t>
            </a:r>
          </a:p>
          <a:p>
            <a:r>
              <a:rPr lang="en-US" dirty="0"/>
              <a:t>"hash": "70549c380266289b04fabcc95ab999f795758d52568a8802fbb7330085a5a727",</a:t>
            </a:r>
          </a:p>
          <a:p>
            <a:r>
              <a:rPr lang="en-US" dirty="0"/>
              <a:t>"version": 2, "size": 190, "</a:t>
            </a:r>
            <a:r>
              <a:rPr lang="en-US" dirty="0" err="1"/>
              <a:t>vsize</a:t>
            </a:r>
            <a:r>
              <a:rPr lang="en-US" dirty="0"/>
              <a:t>": 190, "weight": 760, "</a:t>
            </a:r>
            <a:r>
              <a:rPr lang="en-US" dirty="0" err="1"/>
              <a:t>locktime</a:t>
            </a:r>
            <a:r>
              <a:rPr lang="en-US" dirty="0"/>
              <a:t>": 0,</a:t>
            </a:r>
          </a:p>
          <a:p>
            <a:r>
              <a:rPr lang="en-US" dirty="0"/>
              <a:t>"vin": [{</a:t>
            </a:r>
          </a:p>
          <a:p>
            <a:r>
              <a:rPr lang="en-US" dirty="0"/>
              <a:t>	"</a:t>
            </a:r>
            <a:r>
              <a:rPr lang="en-US" dirty="0" err="1"/>
              <a:t>txid</a:t>
            </a:r>
            <a:r>
              <a:rPr lang="en-US" dirty="0"/>
              <a:t>": "bb56ffd771aab3e30220cdc65bd529bdc34a9f6af6710f32f7ba3084f0ebab0f",</a:t>
            </a:r>
          </a:p>
          <a:p>
            <a:r>
              <a:rPr lang="en-US" dirty="0"/>
              <a:t>	"</a:t>
            </a:r>
            <a:r>
              <a:rPr lang="en-US" dirty="0" err="1"/>
              <a:t>vout</a:t>
            </a:r>
            <a:r>
              <a:rPr lang="en-US" dirty="0"/>
              <a:t>": 10,</a:t>
            </a:r>
          </a:p>
          <a:p>
            <a:r>
              <a:rPr lang="en-US" dirty="0"/>
              <a:t>	"</a:t>
            </a:r>
            <a:r>
              <a:rPr lang="en-US" dirty="0" err="1"/>
              <a:t>scriptSig</a:t>
            </a:r>
            <a:r>
              <a:rPr lang="en-US" dirty="0"/>
              <a:t>": {…},</a:t>
            </a:r>
          </a:p>
          <a:p>
            <a:r>
              <a:rPr lang="en-US" dirty="0"/>
              <a:t>	"sequence": 4294967295</a:t>
            </a:r>
          </a:p>
          <a:p>
            <a:r>
              <a:rPr lang="en-US" dirty="0"/>
              <a:t>}],</a:t>
            </a:r>
          </a:p>
          <a:p>
            <a:r>
              <a:rPr lang="en-US" dirty="0"/>
              <a:t>"</a:t>
            </a:r>
            <a:r>
              <a:rPr lang="en-US" dirty="0" err="1"/>
              <a:t>vout</a:t>
            </a:r>
            <a:r>
              <a:rPr lang="en-US" dirty="0"/>
              <a:t>": [{</a:t>
            </a:r>
          </a:p>
          <a:p>
            <a:r>
              <a:rPr lang="en-US" dirty="0"/>
              <a:t>	"value": 0.04230611,</a:t>
            </a:r>
          </a:p>
          <a:p>
            <a:r>
              <a:rPr lang="en-US" dirty="0"/>
              <a:t>	"n": 0,</a:t>
            </a:r>
          </a:p>
          <a:p>
            <a:r>
              <a:rPr lang="en-US" dirty="0"/>
              <a:t>	"</a:t>
            </a:r>
            <a:r>
              <a:rPr lang="en-US" dirty="0" err="1"/>
              <a:t>scriptPubKey</a:t>
            </a:r>
            <a:r>
              <a:rPr lang="en-US" dirty="0"/>
              <a:t>": {</a:t>
            </a:r>
          </a:p>
          <a:p>
            <a:r>
              <a:rPr lang="en-US" dirty="0"/>
              <a:t>		"</a:t>
            </a:r>
            <a:r>
              <a:rPr lang="en-US" dirty="0" err="1"/>
              <a:t>asm</a:t>
            </a:r>
            <a:r>
              <a:rPr lang="en-US" dirty="0"/>
              <a:t>": "OP_HASH160 a1bcc4805c6f7da1ac1937405d89424a9f99f376 OP_EQUAL",</a:t>
            </a:r>
          </a:p>
          <a:p>
            <a:r>
              <a:rPr lang="en-US" dirty="0"/>
              <a:t>		"hex": "a914a1bcc4805c6f7da1ac1937405d89424a9f99f37687",</a:t>
            </a:r>
          </a:p>
          <a:p>
            <a:r>
              <a:rPr lang="en-US" dirty="0"/>
              <a:t>		"</a:t>
            </a:r>
            <a:r>
              <a:rPr lang="en-US" dirty="0" err="1"/>
              <a:t>reqSigs</a:t>
            </a:r>
            <a:r>
              <a:rPr lang="en-US" dirty="0"/>
              <a:t>": 1,</a:t>
            </a:r>
          </a:p>
          <a:p>
            <a:r>
              <a:rPr lang="en-US" dirty="0"/>
              <a:t>		"type": "</a:t>
            </a:r>
            <a:r>
              <a:rPr lang="en-US" dirty="0" err="1"/>
              <a:t>scripthash</a:t>
            </a:r>
            <a:r>
              <a:rPr lang="en-US" dirty="0"/>
              <a:t>",</a:t>
            </a:r>
          </a:p>
          <a:p>
            <a:r>
              <a:rPr lang="en-US" dirty="0"/>
              <a:t>		"addresses": ["3GSCrEJJVN6CMophTsy797dfxsQJ4gk812"]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}]</a:t>
            </a:r>
          </a:p>
        </p:txBody>
      </p:sp>
    </p:spTree>
    <p:extLst>
      <p:ext uri="{BB962C8B-B14F-4D97-AF65-F5344CB8AC3E}">
        <p14:creationId xmlns:p14="http://schemas.microsoft.com/office/powerpoint/2010/main" val="16012132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DEBFA-1987-DCF8-7B9F-67C23363C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644E91E-7A54-1DBF-1438-BD4423F380F2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err="1"/>
              <a:t>Txs</a:t>
            </a:r>
            <a:r>
              <a:rPr lang="en-GB" dirty="0"/>
              <a:t> &amp; Miners</a:t>
            </a:r>
          </a:p>
        </p:txBody>
      </p:sp>
    </p:spTree>
    <p:extLst>
      <p:ext uri="{BB962C8B-B14F-4D97-AF65-F5344CB8AC3E}">
        <p14:creationId xmlns:p14="http://schemas.microsoft.com/office/powerpoint/2010/main" val="4595049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7F5A3-AC13-BE63-6A14-463C00A49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DD9F-3D4C-4026-C554-A2E32066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Coinbase Tx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66D43-6954-41EA-2C34-24601A5B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A special transaction that “creates money”.</a:t>
            </a:r>
          </a:p>
          <a:p>
            <a:r>
              <a:rPr lang="en-GB" sz="2400" dirty="0"/>
              <a:t>An incentive to mine.</a:t>
            </a:r>
          </a:p>
          <a:p>
            <a:r>
              <a:rPr lang="en-GB" sz="2400" dirty="0"/>
              <a:t>Has a single input that doesn’t spend a previous Tx.</a:t>
            </a:r>
          </a:p>
          <a:p>
            <a:pPr lvl="1"/>
            <a:r>
              <a:rPr lang="en-GB" sz="2000" dirty="0"/>
              <a:t>Can be anything: “The Times 03/Jan/2009 Chancellor on brink of second bailout for banks”</a:t>
            </a:r>
          </a:p>
          <a:p>
            <a:r>
              <a:rPr lang="en-GB" sz="2400" dirty="0"/>
              <a:t>Added by miners to their blocks.</a:t>
            </a:r>
          </a:p>
          <a:p>
            <a:r>
              <a:rPr lang="en-GB" sz="2400" dirty="0"/>
              <a:t>The amount is regulated by consensus rules.</a:t>
            </a:r>
          </a:p>
          <a:p>
            <a:pPr lvl="1"/>
            <a:r>
              <a:rPr lang="en-GB" sz="2000" dirty="0"/>
              <a:t>Start at 50 BTC + fees.</a:t>
            </a:r>
          </a:p>
          <a:p>
            <a:pPr lvl="1"/>
            <a:r>
              <a:rPr lang="en-GB" sz="2000" dirty="0"/>
              <a:t>Halved every 210,000 blocks. (last halving was in April 2024)</a:t>
            </a:r>
          </a:p>
          <a:p>
            <a:pPr lvl="1"/>
            <a:r>
              <a:rPr lang="en-GB" sz="2000" dirty="0"/>
              <a:t>Now: 3.125 BTC + fees.</a:t>
            </a:r>
          </a:p>
        </p:txBody>
      </p:sp>
    </p:spTree>
    <p:extLst>
      <p:ext uri="{BB962C8B-B14F-4D97-AF65-F5344CB8AC3E}">
        <p14:creationId xmlns:p14="http://schemas.microsoft.com/office/powerpoint/2010/main" val="18033711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58C1-68DD-703A-5442-B07467F8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Mempool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E1A9B-B6AC-E9E8-C049-21FDFE45B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Short for Memory Pool.</a:t>
            </a:r>
          </a:p>
          <a:p>
            <a:r>
              <a:rPr lang="en-GB" dirty="0"/>
              <a:t>Maintained by miners, individually.</a:t>
            </a:r>
          </a:p>
          <a:p>
            <a:r>
              <a:rPr lang="en-GB" dirty="0"/>
              <a:t>Data structure that stores </a:t>
            </a:r>
            <a:r>
              <a:rPr lang="en-GB" dirty="0" err="1"/>
              <a:t>Txs</a:t>
            </a:r>
            <a:r>
              <a:rPr lang="en-GB" dirty="0"/>
              <a:t> that are:</a:t>
            </a:r>
          </a:p>
          <a:p>
            <a:pPr lvl="1"/>
            <a:r>
              <a:rPr lang="en-GB" dirty="0"/>
              <a:t>Valid</a:t>
            </a:r>
          </a:p>
          <a:p>
            <a:pPr lvl="1"/>
            <a:r>
              <a:rPr lang="en-GB" dirty="0"/>
              <a:t>Not included in any block yet.</a:t>
            </a:r>
          </a:p>
          <a:p>
            <a:r>
              <a:rPr lang="en-GB" dirty="0"/>
              <a:t>Miners can pick </a:t>
            </a:r>
            <a:r>
              <a:rPr lang="en-GB" dirty="0" err="1"/>
              <a:t>Txs</a:t>
            </a:r>
            <a:r>
              <a:rPr lang="en-GB" dirty="0"/>
              <a:t> with highest fees.</a:t>
            </a:r>
          </a:p>
          <a:p>
            <a:pPr lvl="1"/>
            <a:r>
              <a:rPr lang="en-GB" dirty="0"/>
              <a:t>They don’t have to.</a:t>
            </a:r>
          </a:p>
          <a:p>
            <a:pPr lvl="1"/>
            <a:r>
              <a:rPr lang="en-GB" dirty="0"/>
              <a:t>Can mine “empty” blocks.</a:t>
            </a:r>
          </a:p>
        </p:txBody>
      </p:sp>
    </p:spTree>
    <p:extLst>
      <p:ext uri="{BB962C8B-B14F-4D97-AF65-F5344CB8AC3E}">
        <p14:creationId xmlns:p14="http://schemas.microsoft.com/office/powerpoint/2010/main" val="40973112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7903-61F3-1E87-19FE-548BE8D4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ReOrgs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345DF-7C7A-A435-960F-A0666B077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Short for re-organization.</a:t>
            </a:r>
          </a:p>
          <a:p>
            <a:r>
              <a:rPr lang="en-GB" dirty="0"/>
              <a:t>Adoption of a conflicting “longer” chain.</a:t>
            </a:r>
          </a:p>
          <a:p>
            <a:r>
              <a:rPr lang="en-GB" dirty="0"/>
              <a:t>Miners maintain a set of all </a:t>
            </a:r>
            <a:r>
              <a:rPr lang="en-GB" dirty="0" err="1"/>
              <a:t>UTxOs</a:t>
            </a:r>
            <a:r>
              <a:rPr lang="en-GB" dirty="0"/>
              <a:t>.</a:t>
            </a:r>
          </a:p>
          <a:p>
            <a:r>
              <a:rPr lang="en-GB" dirty="0" err="1"/>
              <a:t>ReOrgs</a:t>
            </a:r>
            <a:r>
              <a:rPr lang="en-GB" dirty="0"/>
              <a:t> require updating both:</a:t>
            </a:r>
          </a:p>
          <a:p>
            <a:pPr lvl="1"/>
            <a:r>
              <a:rPr lang="en-GB" dirty="0" err="1"/>
              <a:t>UTxO</a:t>
            </a:r>
            <a:r>
              <a:rPr lang="en-GB" dirty="0"/>
              <a:t> set.</a:t>
            </a:r>
          </a:p>
          <a:p>
            <a:pPr lvl="1"/>
            <a:r>
              <a:rPr lang="en-GB" dirty="0" err="1"/>
              <a:t>Mempool</a:t>
            </a:r>
            <a:r>
              <a:rPr lang="en-GB" dirty="0"/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6D5AF7-4AA6-B229-0591-7754D80736C6}"/>
              </a:ext>
            </a:extLst>
          </p:cNvPr>
          <p:cNvGrpSpPr/>
          <p:nvPr/>
        </p:nvGrpSpPr>
        <p:grpSpPr>
          <a:xfrm>
            <a:off x="6887219" y="4982445"/>
            <a:ext cx="1377464" cy="1212309"/>
            <a:chOff x="4584192" y="4384163"/>
            <a:chExt cx="2133600" cy="1981200"/>
          </a:xfrm>
        </p:grpSpPr>
        <p:sp>
          <p:nvSpPr>
            <p:cNvPr id="5" name="מלבן מעוגל 115">
              <a:extLst>
                <a:ext uri="{FF2B5EF4-FFF2-40B4-BE49-F238E27FC236}">
                  <a16:creationId xmlns:a16="http://schemas.microsoft.com/office/drawing/2014/main" id="{3E26B470-CFED-4B67-85C8-5525AEF9F3AF}"/>
                </a:ext>
              </a:extLst>
            </p:cNvPr>
            <p:cNvSpPr/>
            <p:nvPr/>
          </p:nvSpPr>
          <p:spPr>
            <a:xfrm>
              <a:off x="4812792" y="4384163"/>
              <a:ext cx="1905000" cy="1981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Rectangle 132">
              <a:extLst>
                <a:ext uri="{FF2B5EF4-FFF2-40B4-BE49-F238E27FC236}">
                  <a16:creationId xmlns:a16="http://schemas.microsoft.com/office/drawing/2014/main" id="{12AF6BA8-F597-514C-C434-27A7A3F0AEB2}"/>
                </a:ext>
              </a:extLst>
            </p:cNvPr>
            <p:cNvSpPr/>
            <p:nvPr/>
          </p:nvSpPr>
          <p:spPr>
            <a:xfrm>
              <a:off x="5035992" y="4514262"/>
              <a:ext cx="685801" cy="2801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Hash</a:t>
              </a:r>
            </a:p>
          </p:txBody>
        </p:sp>
        <p:grpSp>
          <p:nvGrpSpPr>
            <p:cNvPr id="7" name="Group 131">
              <a:extLst>
                <a:ext uri="{FF2B5EF4-FFF2-40B4-BE49-F238E27FC236}">
                  <a16:creationId xmlns:a16="http://schemas.microsoft.com/office/drawing/2014/main" id="{35CE46CF-604A-39BD-E232-145F82A79FA8}"/>
                </a:ext>
              </a:extLst>
            </p:cNvPr>
            <p:cNvGrpSpPr/>
            <p:nvPr/>
          </p:nvGrpSpPr>
          <p:grpSpPr>
            <a:xfrm>
              <a:off x="5117592" y="4890690"/>
              <a:ext cx="521983" cy="280109"/>
              <a:chOff x="4698226" y="2358885"/>
              <a:chExt cx="805227" cy="372699"/>
            </a:xfrm>
          </p:grpSpPr>
          <p:sp>
            <p:nvSpPr>
              <p:cNvPr id="33" name="Rectangle 132">
                <a:extLst>
                  <a:ext uri="{FF2B5EF4-FFF2-40B4-BE49-F238E27FC236}">
                    <a16:creationId xmlns:a16="http://schemas.microsoft.com/office/drawing/2014/main" id="{B8A0E6BA-128A-2845-827D-7DB7689BB131}"/>
                  </a:ext>
                </a:extLst>
              </p:cNvPr>
              <p:cNvSpPr/>
              <p:nvPr/>
            </p:nvSpPr>
            <p:spPr>
              <a:xfrm>
                <a:off x="4698226" y="2358885"/>
                <a:ext cx="805227" cy="3726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133">
                <a:extLst>
                  <a:ext uri="{FF2B5EF4-FFF2-40B4-BE49-F238E27FC236}">
                    <a16:creationId xmlns:a16="http://schemas.microsoft.com/office/drawing/2014/main" id="{8A470FCF-1BF7-4180-EADD-47F82179F271}"/>
                  </a:ext>
                </a:extLst>
              </p:cNvPr>
              <p:cNvSpPr/>
              <p:nvPr/>
            </p:nvSpPr>
            <p:spPr>
              <a:xfrm>
                <a:off x="4807527" y="2445449"/>
                <a:ext cx="173943" cy="187517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134">
                <a:extLst>
                  <a:ext uri="{FF2B5EF4-FFF2-40B4-BE49-F238E27FC236}">
                    <a16:creationId xmlns:a16="http://schemas.microsoft.com/office/drawing/2014/main" id="{78BA2F22-C412-18E8-8FE4-82ECA0536978}"/>
                  </a:ext>
                </a:extLst>
              </p:cNvPr>
              <p:cNvCxnSpPr/>
              <p:nvPr/>
            </p:nvCxnSpPr>
            <p:spPr>
              <a:xfrm>
                <a:off x="5015543" y="2539207"/>
                <a:ext cx="171548" cy="6027"/>
              </a:xfrm>
              <a:prstGeom prst="straightConnector1">
                <a:avLst/>
              </a:prstGeom>
              <a:ln w="25400">
                <a:solidFill>
                  <a:schemeClr val="tx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135">
                <a:extLst>
                  <a:ext uri="{FF2B5EF4-FFF2-40B4-BE49-F238E27FC236}">
                    <a16:creationId xmlns:a16="http://schemas.microsoft.com/office/drawing/2014/main" id="{6FD5723D-9574-EE7D-5746-C8810A4F65C6}"/>
                  </a:ext>
                </a:extLst>
              </p:cNvPr>
              <p:cNvSpPr/>
              <p:nvPr/>
            </p:nvSpPr>
            <p:spPr>
              <a:xfrm>
                <a:off x="5249155" y="2451475"/>
                <a:ext cx="173943" cy="18751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131">
              <a:extLst>
                <a:ext uri="{FF2B5EF4-FFF2-40B4-BE49-F238E27FC236}">
                  <a16:creationId xmlns:a16="http://schemas.microsoft.com/office/drawing/2014/main" id="{8321153D-5C24-107D-36EC-FC9B7C17E3E2}"/>
                </a:ext>
              </a:extLst>
            </p:cNvPr>
            <p:cNvGrpSpPr/>
            <p:nvPr/>
          </p:nvGrpSpPr>
          <p:grpSpPr>
            <a:xfrm>
              <a:off x="5117592" y="5346686"/>
              <a:ext cx="521983" cy="280109"/>
              <a:chOff x="4698226" y="2358885"/>
              <a:chExt cx="805227" cy="372699"/>
            </a:xfrm>
          </p:grpSpPr>
          <p:sp>
            <p:nvSpPr>
              <p:cNvPr id="29" name="Rectangle 132">
                <a:extLst>
                  <a:ext uri="{FF2B5EF4-FFF2-40B4-BE49-F238E27FC236}">
                    <a16:creationId xmlns:a16="http://schemas.microsoft.com/office/drawing/2014/main" id="{2D408444-9E54-A523-5F68-EB51960F1EDA}"/>
                  </a:ext>
                </a:extLst>
              </p:cNvPr>
              <p:cNvSpPr/>
              <p:nvPr/>
            </p:nvSpPr>
            <p:spPr>
              <a:xfrm>
                <a:off x="4698226" y="2358885"/>
                <a:ext cx="805227" cy="3726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133">
                <a:extLst>
                  <a:ext uri="{FF2B5EF4-FFF2-40B4-BE49-F238E27FC236}">
                    <a16:creationId xmlns:a16="http://schemas.microsoft.com/office/drawing/2014/main" id="{645814B2-7C42-65DB-079A-A216F5959D3B}"/>
                  </a:ext>
                </a:extLst>
              </p:cNvPr>
              <p:cNvSpPr/>
              <p:nvPr/>
            </p:nvSpPr>
            <p:spPr>
              <a:xfrm>
                <a:off x="4807527" y="2445449"/>
                <a:ext cx="173943" cy="187517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134">
                <a:extLst>
                  <a:ext uri="{FF2B5EF4-FFF2-40B4-BE49-F238E27FC236}">
                    <a16:creationId xmlns:a16="http://schemas.microsoft.com/office/drawing/2014/main" id="{22BA6C45-B7C3-EFDB-B71B-7DFE85BAE42A}"/>
                  </a:ext>
                </a:extLst>
              </p:cNvPr>
              <p:cNvCxnSpPr/>
              <p:nvPr/>
            </p:nvCxnSpPr>
            <p:spPr>
              <a:xfrm>
                <a:off x="5015543" y="2539207"/>
                <a:ext cx="171548" cy="6027"/>
              </a:xfrm>
              <a:prstGeom prst="straightConnector1">
                <a:avLst/>
              </a:prstGeom>
              <a:ln w="25400">
                <a:solidFill>
                  <a:schemeClr val="tx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135">
                <a:extLst>
                  <a:ext uri="{FF2B5EF4-FFF2-40B4-BE49-F238E27FC236}">
                    <a16:creationId xmlns:a16="http://schemas.microsoft.com/office/drawing/2014/main" id="{B02498DC-570E-BC7C-29B0-7DB3F295FC4D}"/>
                  </a:ext>
                </a:extLst>
              </p:cNvPr>
              <p:cNvSpPr/>
              <p:nvPr/>
            </p:nvSpPr>
            <p:spPr>
              <a:xfrm>
                <a:off x="5249155" y="2451475"/>
                <a:ext cx="173943" cy="18751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131">
              <a:extLst>
                <a:ext uri="{FF2B5EF4-FFF2-40B4-BE49-F238E27FC236}">
                  <a16:creationId xmlns:a16="http://schemas.microsoft.com/office/drawing/2014/main" id="{A998DFE6-663F-5439-3A5E-7AF8206A49A5}"/>
                </a:ext>
              </a:extLst>
            </p:cNvPr>
            <p:cNvGrpSpPr/>
            <p:nvPr/>
          </p:nvGrpSpPr>
          <p:grpSpPr>
            <a:xfrm>
              <a:off x="5117592" y="5803886"/>
              <a:ext cx="521983" cy="280109"/>
              <a:chOff x="4698226" y="2358885"/>
              <a:chExt cx="805227" cy="372699"/>
            </a:xfrm>
          </p:grpSpPr>
          <p:sp>
            <p:nvSpPr>
              <p:cNvPr id="25" name="Rectangle 132">
                <a:extLst>
                  <a:ext uri="{FF2B5EF4-FFF2-40B4-BE49-F238E27FC236}">
                    <a16:creationId xmlns:a16="http://schemas.microsoft.com/office/drawing/2014/main" id="{F00872F8-78E1-C95D-9D2A-07A6EA70F469}"/>
                  </a:ext>
                </a:extLst>
              </p:cNvPr>
              <p:cNvSpPr/>
              <p:nvPr/>
            </p:nvSpPr>
            <p:spPr>
              <a:xfrm>
                <a:off x="4698226" y="2358885"/>
                <a:ext cx="805227" cy="3726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133">
                <a:extLst>
                  <a:ext uri="{FF2B5EF4-FFF2-40B4-BE49-F238E27FC236}">
                    <a16:creationId xmlns:a16="http://schemas.microsoft.com/office/drawing/2014/main" id="{1DC577CF-1326-36B6-F068-FE6715BBF546}"/>
                  </a:ext>
                </a:extLst>
              </p:cNvPr>
              <p:cNvSpPr/>
              <p:nvPr/>
            </p:nvSpPr>
            <p:spPr>
              <a:xfrm>
                <a:off x="4807527" y="2445449"/>
                <a:ext cx="173943" cy="18751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134">
                <a:extLst>
                  <a:ext uri="{FF2B5EF4-FFF2-40B4-BE49-F238E27FC236}">
                    <a16:creationId xmlns:a16="http://schemas.microsoft.com/office/drawing/2014/main" id="{7631E419-BB5F-4054-1B1E-7EF7E7DDD7A8}"/>
                  </a:ext>
                </a:extLst>
              </p:cNvPr>
              <p:cNvCxnSpPr/>
              <p:nvPr/>
            </p:nvCxnSpPr>
            <p:spPr>
              <a:xfrm>
                <a:off x="5015543" y="2539207"/>
                <a:ext cx="171548" cy="6027"/>
              </a:xfrm>
              <a:prstGeom prst="straightConnector1">
                <a:avLst/>
              </a:prstGeom>
              <a:ln w="25400">
                <a:solidFill>
                  <a:schemeClr val="tx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135">
                <a:extLst>
                  <a:ext uri="{FF2B5EF4-FFF2-40B4-BE49-F238E27FC236}">
                    <a16:creationId xmlns:a16="http://schemas.microsoft.com/office/drawing/2014/main" id="{E7D951E6-5ED8-D6D2-F29B-7A93CB65A41A}"/>
                  </a:ext>
                </a:extLst>
              </p:cNvPr>
              <p:cNvSpPr/>
              <p:nvPr/>
            </p:nvSpPr>
            <p:spPr>
              <a:xfrm>
                <a:off x="5249155" y="2451475"/>
                <a:ext cx="173943" cy="187517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131">
              <a:extLst>
                <a:ext uri="{FF2B5EF4-FFF2-40B4-BE49-F238E27FC236}">
                  <a16:creationId xmlns:a16="http://schemas.microsoft.com/office/drawing/2014/main" id="{3F453E54-DF1E-0A31-DD67-9B9F54677D45}"/>
                </a:ext>
              </a:extLst>
            </p:cNvPr>
            <p:cNvGrpSpPr/>
            <p:nvPr/>
          </p:nvGrpSpPr>
          <p:grpSpPr>
            <a:xfrm>
              <a:off x="5879592" y="4890690"/>
              <a:ext cx="521983" cy="280109"/>
              <a:chOff x="4698226" y="2358885"/>
              <a:chExt cx="805227" cy="372699"/>
            </a:xfrm>
          </p:grpSpPr>
          <p:sp>
            <p:nvSpPr>
              <p:cNvPr id="21" name="Rectangle 132">
                <a:extLst>
                  <a:ext uri="{FF2B5EF4-FFF2-40B4-BE49-F238E27FC236}">
                    <a16:creationId xmlns:a16="http://schemas.microsoft.com/office/drawing/2014/main" id="{277DE50C-1A1F-08A0-7706-CE8E6DBE512D}"/>
                  </a:ext>
                </a:extLst>
              </p:cNvPr>
              <p:cNvSpPr/>
              <p:nvPr/>
            </p:nvSpPr>
            <p:spPr>
              <a:xfrm>
                <a:off x="4698226" y="2358885"/>
                <a:ext cx="805227" cy="3726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133">
                <a:extLst>
                  <a:ext uri="{FF2B5EF4-FFF2-40B4-BE49-F238E27FC236}">
                    <a16:creationId xmlns:a16="http://schemas.microsoft.com/office/drawing/2014/main" id="{E6BAA66A-9F37-6C3B-0766-4AA1795994C7}"/>
                  </a:ext>
                </a:extLst>
              </p:cNvPr>
              <p:cNvSpPr/>
              <p:nvPr/>
            </p:nvSpPr>
            <p:spPr>
              <a:xfrm>
                <a:off x="4807527" y="2445449"/>
                <a:ext cx="173943" cy="18751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Arrow Connector 134">
                <a:extLst>
                  <a:ext uri="{FF2B5EF4-FFF2-40B4-BE49-F238E27FC236}">
                    <a16:creationId xmlns:a16="http://schemas.microsoft.com/office/drawing/2014/main" id="{155622BB-468D-94FB-25E0-881428C44940}"/>
                  </a:ext>
                </a:extLst>
              </p:cNvPr>
              <p:cNvCxnSpPr/>
              <p:nvPr/>
            </p:nvCxnSpPr>
            <p:spPr>
              <a:xfrm>
                <a:off x="5015543" y="2539207"/>
                <a:ext cx="171548" cy="6027"/>
              </a:xfrm>
              <a:prstGeom prst="straightConnector1">
                <a:avLst/>
              </a:prstGeom>
              <a:ln w="25400">
                <a:solidFill>
                  <a:schemeClr val="tx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135">
                <a:extLst>
                  <a:ext uri="{FF2B5EF4-FFF2-40B4-BE49-F238E27FC236}">
                    <a16:creationId xmlns:a16="http://schemas.microsoft.com/office/drawing/2014/main" id="{9E27D0AC-CC60-D0B5-11E8-74187B85AF16}"/>
                  </a:ext>
                </a:extLst>
              </p:cNvPr>
              <p:cNvSpPr/>
              <p:nvPr/>
            </p:nvSpPr>
            <p:spPr>
              <a:xfrm>
                <a:off x="5249155" y="2451475"/>
                <a:ext cx="173943" cy="187517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31">
              <a:extLst>
                <a:ext uri="{FF2B5EF4-FFF2-40B4-BE49-F238E27FC236}">
                  <a16:creationId xmlns:a16="http://schemas.microsoft.com/office/drawing/2014/main" id="{910ACBEC-6FA4-B0B6-BAE3-D0C29E94BFFA}"/>
                </a:ext>
              </a:extLst>
            </p:cNvPr>
            <p:cNvGrpSpPr/>
            <p:nvPr/>
          </p:nvGrpSpPr>
          <p:grpSpPr>
            <a:xfrm>
              <a:off x="5879592" y="5346686"/>
              <a:ext cx="521983" cy="280109"/>
              <a:chOff x="4698226" y="2358885"/>
              <a:chExt cx="805227" cy="372699"/>
            </a:xfrm>
          </p:grpSpPr>
          <p:sp>
            <p:nvSpPr>
              <p:cNvPr id="17" name="Rectangle 132">
                <a:extLst>
                  <a:ext uri="{FF2B5EF4-FFF2-40B4-BE49-F238E27FC236}">
                    <a16:creationId xmlns:a16="http://schemas.microsoft.com/office/drawing/2014/main" id="{AC044DF4-1C72-E482-2953-39DC27CC7E0D}"/>
                  </a:ext>
                </a:extLst>
              </p:cNvPr>
              <p:cNvSpPr/>
              <p:nvPr/>
            </p:nvSpPr>
            <p:spPr>
              <a:xfrm>
                <a:off x="4698226" y="2358885"/>
                <a:ext cx="805227" cy="3726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33">
                <a:extLst>
                  <a:ext uri="{FF2B5EF4-FFF2-40B4-BE49-F238E27FC236}">
                    <a16:creationId xmlns:a16="http://schemas.microsoft.com/office/drawing/2014/main" id="{0512B36D-7B8A-E3DD-FFCF-97033854207A}"/>
                  </a:ext>
                </a:extLst>
              </p:cNvPr>
              <p:cNvSpPr/>
              <p:nvPr/>
            </p:nvSpPr>
            <p:spPr>
              <a:xfrm>
                <a:off x="4807527" y="2445449"/>
                <a:ext cx="173943" cy="18751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Arrow Connector 134">
                <a:extLst>
                  <a:ext uri="{FF2B5EF4-FFF2-40B4-BE49-F238E27FC236}">
                    <a16:creationId xmlns:a16="http://schemas.microsoft.com/office/drawing/2014/main" id="{563FC6A2-14A9-9DE2-3862-1D560BCBB2A8}"/>
                  </a:ext>
                </a:extLst>
              </p:cNvPr>
              <p:cNvCxnSpPr/>
              <p:nvPr/>
            </p:nvCxnSpPr>
            <p:spPr>
              <a:xfrm>
                <a:off x="5015543" y="2539207"/>
                <a:ext cx="171548" cy="6027"/>
              </a:xfrm>
              <a:prstGeom prst="straightConnector1">
                <a:avLst/>
              </a:prstGeom>
              <a:ln w="25400">
                <a:solidFill>
                  <a:schemeClr val="tx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35">
                <a:extLst>
                  <a:ext uri="{FF2B5EF4-FFF2-40B4-BE49-F238E27FC236}">
                    <a16:creationId xmlns:a16="http://schemas.microsoft.com/office/drawing/2014/main" id="{41540E99-0595-395D-DE44-8BC4132280E3}"/>
                  </a:ext>
                </a:extLst>
              </p:cNvPr>
              <p:cNvSpPr/>
              <p:nvPr/>
            </p:nvSpPr>
            <p:spPr>
              <a:xfrm>
                <a:off x="5249155" y="2451475"/>
                <a:ext cx="173943" cy="187517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קבוצה 99">
              <a:extLst>
                <a:ext uri="{FF2B5EF4-FFF2-40B4-BE49-F238E27FC236}">
                  <a16:creationId xmlns:a16="http://schemas.microsoft.com/office/drawing/2014/main" id="{D8BD206B-A55A-CB6B-23CB-435B44ADE1E6}"/>
                </a:ext>
              </a:extLst>
            </p:cNvPr>
            <p:cNvGrpSpPr/>
            <p:nvPr/>
          </p:nvGrpSpPr>
          <p:grpSpPr>
            <a:xfrm>
              <a:off x="6112628" y="5813747"/>
              <a:ext cx="83868" cy="300250"/>
              <a:chOff x="2354532" y="4572000"/>
              <a:chExt cx="83868" cy="300250"/>
            </a:xfrm>
          </p:grpSpPr>
          <p:sp>
            <p:nvSpPr>
              <p:cNvPr id="14" name="אליפסה 100">
                <a:extLst>
                  <a:ext uri="{FF2B5EF4-FFF2-40B4-BE49-F238E27FC236}">
                    <a16:creationId xmlns:a16="http://schemas.microsoft.com/office/drawing/2014/main" id="{3FBDDD6E-E309-9D24-877F-A150ADA5DB6D}"/>
                  </a:ext>
                </a:extLst>
              </p:cNvPr>
              <p:cNvSpPr/>
              <p:nvPr/>
            </p:nvSpPr>
            <p:spPr>
              <a:xfrm>
                <a:off x="2354532" y="4572000"/>
                <a:ext cx="83868" cy="807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baseline="-25000" dirty="0"/>
              </a:p>
            </p:txBody>
          </p:sp>
          <p:sp>
            <p:nvSpPr>
              <p:cNvPr id="15" name="אליפסה 101">
                <a:extLst>
                  <a:ext uri="{FF2B5EF4-FFF2-40B4-BE49-F238E27FC236}">
                    <a16:creationId xmlns:a16="http://schemas.microsoft.com/office/drawing/2014/main" id="{67A66B4A-5B65-A577-F64D-42EE2BB1DD6A}"/>
                  </a:ext>
                </a:extLst>
              </p:cNvPr>
              <p:cNvSpPr/>
              <p:nvPr/>
            </p:nvSpPr>
            <p:spPr>
              <a:xfrm>
                <a:off x="2354532" y="4683125"/>
                <a:ext cx="83868" cy="807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baseline="-25000" dirty="0"/>
              </a:p>
            </p:txBody>
          </p:sp>
          <p:sp>
            <p:nvSpPr>
              <p:cNvPr id="16" name="אליפסה 102">
                <a:extLst>
                  <a:ext uri="{FF2B5EF4-FFF2-40B4-BE49-F238E27FC236}">
                    <a16:creationId xmlns:a16="http://schemas.microsoft.com/office/drawing/2014/main" id="{F2915084-3B8A-3961-45AF-68F7CA18E39F}"/>
                  </a:ext>
                </a:extLst>
              </p:cNvPr>
              <p:cNvSpPr/>
              <p:nvPr/>
            </p:nvSpPr>
            <p:spPr>
              <a:xfrm>
                <a:off x="2354532" y="4791520"/>
                <a:ext cx="83868" cy="807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baseline="-25000" dirty="0"/>
              </a:p>
            </p:txBody>
          </p:sp>
        </p:grpSp>
        <p:cxnSp>
          <p:nvCxnSpPr>
            <p:cNvPr id="13" name="מחבר חץ ישר 122">
              <a:extLst>
                <a:ext uri="{FF2B5EF4-FFF2-40B4-BE49-F238E27FC236}">
                  <a16:creationId xmlns:a16="http://schemas.microsoft.com/office/drawing/2014/main" id="{EC12A6FE-65F0-45A9-8AB9-C6CE6B9E5315}"/>
                </a:ext>
              </a:extLst>
            </p:cNvPr>
            <p:cNvCxnSpPr/>
            <p:nvPr/>
          </p:nvCxnSpPr>
          <p:spPr>
            <a:xfrm flipH="1">
              <a:off x="4584192" y="4674787"/>
              <a:ext cx="454501" cy="0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ECA394F-ECC1-1DD7-3B20-5E8A9A00E828}"/>
              </a:ext>
            </a:extLst>
          </p:cNvPr>
          <p:cNvGrpSpPr/>
          <p:nvPr/>
        </p:nvGrpSpPr>
        <p:grpSpPr>
          <a:xfrm>
            <a:off x="5492230" y="4953619"/>
            <a:ext cx="1338422" cy="1177947"/>
            <a:chOff x="2450592" y="4384163"/>
            <a:chExt cx="2133600" cy="1981200"/>
          </a:xfrm>
        </p:grpSpPr>
        <p:sp>
          <p:nvSpPr>
            <p:cNvPr id="38" name="מלבן מעוגל 7">
              <a:extLst>
                <a:ext uri="{FF2B5EF4-FFF2-40B4-BE49-F238E27FC236}">
                  <a16:creationId xmlns:a16="http://schemas.microsoft.com/office/drawing/2014/main" id="{E725C5CC-7F2E-BACF-116C-0F187E8D1646}"/>
                </a:ext>
              </a:extLst>
            </p:cNvPr>
            <p:cNvSpPr/>
            <p:nvPr/>
          </p:nvSpPr>
          <p:spPr>
            <a:xfrm>
              <a:off x="2679192" y="4384163"/>
              <a:ext cx="1905000" cy="1981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39" name="Group 131">
              <a:extLst>
                <a:ext uri="{FF2B5EF4-FFF2-40B4-BE49-F238E27FC236}">
                  <a16:creationId xmlns:a16="http://schemas.microsoft.com/office/drawing/2014/main" id="{1078AD87-5F31-ADDC-9CF7-7F6C93B105EE}"/>
                </a:ext>
              </a:extLst>
            </p:cNvPr>
            <p:cNvGrpSpPr/>
            <p:nvPr/>
          </p:nvGrpSpPr>
          <p:grpSpPr>
            <a:xfrm>
              <a:off x="2983992" y="4914237"/>
              <a:ext cx="521983" cy="280109"/>
              <a:chOff x="4698226" y="2358885"/>
              <a:chExt cx="805227" cy="372699"/>
            </a:xfrm>
          </p:grpSpPr>
          <p:sp>
            <p:nvSpPr>
              <p:cNvPr id="66" name="Rectangle 132">
                <a:extLst>
                  <a:ext uri="{FF2B5EF4-FFF2-40B4-BE49-F238E27FC236}">
                    <a16:creationId xmlns:a16="http://schemas.microsoft.com/office/drawing/2014/main" id="{F90B7AFF-840E-CE1A-951E-0029F30D0B75}"/>
                  </a:ext>
                </a:extLst>
              </p:cNvPr>
              <p:cNvSpPr/>
              <p:nvPr/>
            </p:nvSpPr>
            <p:spPr>
              <a:xfrm>
                <a:off x="4698226" y="2358885"/>
                <a:ext cx="805227" cy="3726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133">
                <a:extLst>
                  <a:ext uri="{FF2B5EF4-FFF2-40B4-BE49-F238E27FC236}">
                    <a16:creationId xmlns:a16="http://schemas.microsoft.com/office/drawing/2014/main" id="{C1B3850B-FDDC-21FB-8C76-F9B7DA305F98}"/>
                  </a:ext>
                </a:extLst>
              </p:cNvPr>
              <p:cNvSpPr/>
              <p:nvPr/>
            </p:nvSpPr>
            <p:spPr>
              <a:xfrm>
                <a:off x="4807527" y="2445449"/>
                <a:ext cx="173943" cy="187517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Arrow Connector 134">
                <a:extLst>
                  <a:ext uri="{FF2B5EF4-FFF2-40B4-BE49-F238E27FC236}">
                    <a16:creationId xmlns:a16="http://schemas.microsoft.com/office/drawing/2014/main" id="{D5357284-3D74-2C1C-E84B-CB2F92D853E7}"/>
                  </a:ext>
                </a:extLst>
              </p:cNvPr>
              <p:cNvCxnSpPr/>
              <p:nvPr/>
            </p:nvCxnSpPr>
            <p:spPr>
              <a:xfrm>
                <a:off x="5015543" y="2539207"/>
                <a:ext cx="171548" cy="6027"/>
              </a:xfrm>
              <a:prstGeom prst="straightConnector1">
                <a:avLst/>
              </a:prstGeom>
              <a:ln w="25400">
                <a:solidFill>
                  <a:schemeClr val="tx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Rectangle 135">
                <a:extLst>
                  <a:ext uri="{FF2B5EF4-FFF2-40B4-BE49-F238E27FC236}">
                    <a16:creationId xmlns:a16="http://schemas.microsoft.com/office/drawing/2014/main" id="{3C869CD1-47F2-E505-2E5C-040A1289E351}"/>
                  </a:ext>
                </a:extLst>
              </p:cNvPr>
              <p:cNvSpPr/>
              <p:nvPr/>
            </p:nvSpPr>
            <p:spPr>
              <a:xfrm>
                <a:off x="5249155" y="2451475"/>
                <a:ext cx="173943" cy="187517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131">
              <a:extLst>
                <a:ext uri="{FF2B5EF4-FFF2-40B4-BE49-F238E27FC236}">
                  <a16:creationId xmlns:a16="http://schemas.microsoft.com/office/drawing/2014/main" id="{55069E65-1EE5-4439-7A8F-8DAE63E89A42}"/>
                </a:ext>
              </a:extLst>
            </p:cNvPr>
            <p:cNvGrpSpPr/>
            <p:nvPr/>
          </p:nvGrpSpPr>
          <p:grpSpPr>
            <a:xfrm>
              <a:off x="2983992" y="5370233"/>
              <a:ext cx="521983" cy="280109"/>
              <a:chOff x="4698226" y="2358885"/>
              <a:chExt cx="805227" cy="372699"/>
            </a:xfrm>
          </p:grpSpPr>
          <p:sp>
            <p:nvSpPr>
              <p:cNvPr id="62" name="Rectangle 132">
                <a:extLst>
                  <a:ext uri="{FF2B5EF4-FFF2-40B4-BE49-F238E27FC236}">
                    <a16:creationId xmlns:a16="http://schemas.microsoft.com/office/drawing/2014/main" id="{97EC65FE-E9A9-1E4C-33CD-783E13ECFCC1}"/>
                  </a:ext>
                </a:extLst>
              </p:cNvPr>
              <p:cNvSpPr/>
              <p:nvPr/>
            </p:nvSpPr>
            <p:spPr>
              <a:xfrm>
                <a:off x="4698226" y="2358885"/>
                <a:ext cx="805227" cy="3726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133">
                <a:extLst>
                  <a:ext uri="{FF2B5EF4-FFF2-40B4-BE49-F238E27FC236}">
                    <a16:creationId xmlns:a16="http://schemas.microsoft.com/office/drawing/2014/main" id="{B662BF6F-2627-2D6D-FD25-62C1DB76460B}"/>
                  </a:ext>
                </a:extLst>
              </p:cNvPr>
              <p:cNvSpPr/>
              <p:nvPr/>
            </p:nvSpPr>
            <p:spPr>
              <a:xfrm>
                <a:off x="4807527" y="2445449"/>
                <a:ext cx="173943" cy="18751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134">
                <a:extLst>
                  <a:ext uri="{FF2B5EF4-FFF2-40B4-BE49-F238E27FC236}">
                    <a16:creationId xmlns:a16="http://schemas.microsoft.com/office/drawing/2014/main" id="{43D770CF-866F-955D-39B9-A6FDD1247179}"/>
                  </a:ext>
                </a:extLst>
              </p:cNvPr>
              <p:cNvCxnSpPr/>
              <p:nvPr/>
            </p:nvCxnSpPr>
            <p:spPr>
              <a:xfrm>
                <a:off x="5015543" y="2539207"/>
                <a:ext cx="171548" cy="6027"/>
              </a:xfrm>
              <a:prstGeom prst="straightConnector1">
                <a:avLst/>
              </a:prstGeom>
              <a:ln w="25400">
                <a:solidFill>
                  <a:schemeClr val="tx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135">
                <a:extLst>
                  <a:ext uri="{FF2B5EF4-FFF2-40B4-BE49-F238E27FC236}">
                    <a16:creationId xmlns:a16="http://schemas.microsoft.com/office/drawing/2014/main" id="{36CC779B-7251-C920-63E5-D02F2BE00D8D}"/>
                  </a:ext>
                </a:extLst>
              </p:cNvPr>
              <p:cNvSpPr/>
              <p:nvPr/>
            </p:nvSpPr>
            <p:spPr>
              <a:xfrm>
                <a:off x="5249155" y="2451475"/>
                <a:ext cx="173943" cy="187517"/>
              </a:xfrm>
              <a:prstGeom prst="rect">
                <a:avLst/>
              </a:prstGeom>
              <a:solidFill>
                <a:schemeClr val="tx2">
                  <a:lumMod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131">
              <a:extLst>
                <a:ext uri="{FF2B5EF4-FFF2-40B4-BE49-F238E27FC236}">
                  <a16:creationId xmlns:a16="http://schemas.microsoft.com/office/drawing/2014/main" id="{7806490E-56EE-7663-C656-221CC2F3BDDB}"/>
                </a:ext>
              </a:extLst>
            </p:cNvPr>
            <p:cNvGrpSpPr/>
            <p:nvPr/>
          </p:nvGrpSpPr>
          <p:grpSpPr>
            <a:xfrm>
              <a:off x="2983992" y="5827433"/>
              <a:ext cx="521983" cy="280109"/>
              <a:chOff x="4698226" y="2358885"/>
              <a:chExt cx="805227" cy="372699"/>
            </a:xfrm>
          </p:grpSpPr>
          <p:sp>
            <p:nvSpPr>
              <p:cNvPr id="58" name="Rectangle 132">
                <a:extLst>
                  <a:ext uri="{FF2B5EF4-FFF2-40B4-BE49-F238E27FC236}">
                    <a16:creationId xmlns:a16="http://schemas.microsoft.com/office/drawing/2014/main" id="{767F0542-26E2-5035-E475-E115AC8AB8C7}"/>
                  </a:ext>
                </a:extLst>
              </p:cNvPr>
              <p:cNvSpPr/>
              <p:nvPr/>
            </p:nvSpPr>
            <p:spPr>
              <a:xfrm>
                <a:off x="4698226" y="2358885"/>
                <a:ext cx="805227" cy="3726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133">
                <a:extLst>
                  <a:ext uri="{FF2B5EF4-FFF2-40B4-BE49-F238E27FC236}">
                    <a16:creationId xmlns:a16="http://schemas.microsoft.com/office/drawing/2014/main" id="{79D7A5DE-3F4E-565B-6349-CF9377F59D1D}"/>
                  </a:ext>
                </a:extLst>
              </p:cNvPr>
              <p:cNvSpPr/>
              <p:nvPr/>
            </p:nvSpPr>
            <p:spPr>
              <a:xfrm>
                <a:off x="4807527" y="2445449"/>
                <a:ext cx="173943" cy="18751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134">
                <a:extLst>
                  <a:ext uri="{FF2B5EF4-FFF2-40B4-BE49-F238E27FC236}">
                    <a16:creationId xmlns:a16="http://schemas.microsoft.com/office/drawing/2014/main" id="{61454C4B-5AA0-6057-6F06-276E6F6CA65F}"/>
                  </a:ext>
                </a:extLst>
              </p:cNvPr>
              <p:cNvCxnSpPr/>
              <p:nvPr/>
            </p:nvCxnSpPr>
            <p:spPr>
              <a:xfrm>
                <a:off x="5015543" y="2539207"/>
                <a:ext cx="171548" cy="6027"/>
              </a:xfrm>
              <a:prstGeom prst="straightConnector1">
                <a:avLst/>
              </a:prstGeom>
              <a:ln w="25400">
                <a:solidFill>
                  <a:schemeClr val="tx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135">
                <a:extLst>
                  <a:ext uri="{FF2B5EF4-FFF2-40B4-BE49-F238E27FC236}">
                    <a16:creationId xmlns:a16="http://schemas.microsoft.com/office/drawing/2014/main" id="{78550F7F-5FEA-C24E-533C-6DCF313DA1A7}"/>
                  </a:ext>
                </a:extLst>
              </p:cNvPr>
              <p:cNvSpPr/>
              <p:nvPr/>
            </p:nvSpPr>
            <p:spPr>
              <a:xfrm>
                <a:off x="5249155" y="2451475"/>
                <a:ext cx="173943" cy="187517"/>
              </a:xfrm>
              <a:prstGeom prst="rect">
                <a:avLst/>
              </a:prstGeom>
              <a:solidFill>
                <a:srgbClr val="FF99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131">
              <a:extLst>
                <a:ext uri="{FF2B5EF4-FFF2-40B4-BE49-F238E27FC236}">
                  <a16:creationId xmlns:a16="http://schemas.microsoft.com/office/drawing/2014/main" id="{C5180B4E-6945-7FA6-CFC3-101B3A8192D1}"/>
                </a:ext>
              </a:extLst>
            </p:cNvPr>
            <p:cNvGrpSpPr/>
            <p:nvPr/>
          </p:nvGrpSpPr>
          <p:grpSpPr>
            <a:xfrm>
              <a:off x="3745992" y="4914237"/>
              <a:ext cx="521983" cy="280109"/>
              <a:chOff x="4698226" y="2358885"/>
              <a:chExt cx="805227" cy="372699"/>
            </a:xfrm>
          </p:grpSpPr>
          <p:sp>
            <p:nvSpPr>
              <p:cNvPr id="54" name="Rectangle 132">
                <a:extLst>
                  <a:ext uri="{FF2B5EF4-FFF2-40B4-BE49-F238E27FC236}">
                    <a16:creationId xmlns:a16="http://schemas.microsoft.com/office/drawing/2014/main" id="{5BEC6FC9-1C1D-17BF-BFCE-56F289ADE9BA}"/>
                  </a:ext>
                </a:extLst>
              </p:cNvPr>
              <p:cNvSpPr/>
              <p:nvPr/>
            </p:nvSpPr>
            <p:spPr>
              <a:xfrm>
                <a:off x="4698226" y="2358885"/>
                <a:ext cx="805227" cy="3726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133">
                <a:extLst>
                  <a:ext uri="{FF2B5EF4-FFF2-40B4-BE49-F238E27FC236}">
                    <a16:creationId xmlns:a16="http://schemas.microsoft.com/office/drawing/2014/main" id="{F357B517-BA86-6C35-E322-F9F79F673F02}"/>
                  </a:ext>
                </a:extLst>
              </p:cNvPr>
              <p:cNvSpPr/>
              <p:nvPr/>
            </p:nvSpPr>
            <p:spPr>
              <a:xfrm>
                <a:off x="4807527" y="2445449"/>
                <a:ext cx="173943" cy="187517"/>
              </a:xfrm>
              <a:prstGeom prst="rect">
                <a:avLst/>
              </a:prstGeom>
              <a:solidFill>
                <a:srgbClr val="FFCC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134">
                <a:extLst>
                  <a:ext uri="{FF2B5EF4-FFF2-40B4-BE49-F238E27FC236}">
                    <a16:creationId xmlns:a16="http://schemas.microsoft.com/office/drawing/2014/main" id="{C79FABC6-65D1-F48B-DC63-66C14D0C7671}"/>
                  </a:ext>
                </a:extLst>
              </p:cNvPr>
              <p:cNvCxnSpPr/>
              <p:nvPr/>
            </p:nvCxnSpPr>
            <p:spPr>
              <a:xfrm>
                <a:off x="5015543" y="2539207"/>
                <a:ext cx="171548" cy="6027"/>
              </a:xfrm>
              <a:prstGeom prst="straightConnector1">
                <a:avLst/>
              </a:prstGeom>
              <a:ln w="25400">
                <a:solidFill>
                  <a:schemeClr val="tx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135">
                <a:extLst>
                  <a:ext uri="{FF2B5EF4-FFF2-40B4-BE49-F238E27FC236}">
                    <a16:creationId xmlns:a16="http://schemas.microsoft.com/office/drawing/2014/main" id="{286CBBB0-8F87-3579-9A83-6EA2627EF626}"/>
                  </a:ext>
                </a:extLst>
              </p:cNvPr>
              <p:cNvSpPr/>
              <p:nvPr/>
            </p:nvSpPr>
            <p:spPr>
              <a:xfrm>
                <a:off x="5249155" y="2451475"/>
                <a:ext cx="173943" cy="187517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131">
              <a:extLst>
                <a:ext uri="{FF2B5EF4-FFF2-40B4-BE49-F238E27FC236}">
                  <a16:creationId xmlns:a16="http://schemas.microsoft.com/office/drawing/2014/main" id="{F0F518FF-FFB5-16C7-9F78-A1177E44326D}"/>
                </a:ext>
              </a:extLst>
            </p:cNvPr>
            <p:cNvGrpSpPr/>
            <p:nvPr/>
          </p:nvGrpSpPr>
          <p:grpSpPr>
            <a:xfrm>
              <a:off x="3745992" y="5370233"/>
              <a:ext cx="521983" cy="280109"/>
              <a:chOff x="4698226" y="2358885"/>
              <a:chExt cx="805227" cy="372699"/>
            </a:xfrm>
          </p:grpSpPr>
          <p:sp>
            <p:nvSpPr>
              <p:cNvPr id="50" name="Rectangle 132">
                <a:extLst>
                  <a:ext uri="{FF2B5EF4-FFF2-40B4-BE49-F238E27FC236}">
                    <a16:creationId xmlns:a16="http://schemas.microsoft.com/office/drawing/2014/main" id="{E34D2E23-1BCE-4D09-DCE8-069E0C6448FE}"/>
                  </a:ext>
                </a:extLst>
              </p:cNvPr>
              <p:cNvSpPr/>
              <p:nvPr/>
            </p:nvSpPr>
            <p:spPr>
              <a:xfrm>
                <a:off x="4698226" y="2358885"/>
                <a:ext cx="805227" cy="3726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133">
                <a:extLst>
                  <a:ext uri="{FF2B5EF4-FFF2-40B4-BE49-F238E27FC236}">
                    <a16:creationId xmlns:a16="http://schemas.microsoft.com/office/drawing/2014/main" id="{32584DB3-0DFD-9DFF-D0B1-AC18258E6312}"/>
                  </a:ext>
                </a:extLst>
              </p:cNvPr>
              <p:cNvSpPr/>
              <p:nvPr/>
            </p:nvSpPr>
            <p:spPr>
              <a:xfrm>
                <a:off x="4807527" y="2445449"/>
                <a:ext cx="173943" cy="187517"/>
              </a:xfrm>
              <a:prstGeom prst="rect">
                <a:avLst/>
              </a:prstGeom>
              <a:solidFill>
                <a:srgbClr val="F155D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134">
                <a:extLst>
                  <a:ext uri="{FF2B5EF4-FFF2-40B4-BE49-F238E27FC236}">
                    <a16:creationId xmlns:a16="http://schemas.microsoft.com/office/drawing/2014/main" id="{8B8A5F93-892B-D595-F849-B892ECDCF340}"/>
                  </a:ext>
                </a:extLst>
              </p:cNvPr>
              <p:cNvCxnSpPr/>
              <p:nvPr/>
            </p:nvCxnSpPr>
            <p:spPr>
              <a:xfrm>
                <a:off x="5015543" y="2539207"/>
                <a:ext cx="171548" cy="6027"/>
              </a:xfrm>
              <a:prstGeom prst="straightConnector1">
                <a:avLst/>
              </a:prstGeom>
              <a:ln w="25400">
                <a:solidFill>
                  <a:schemeClr val="tx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135">
                <a:extLst>
                  <a:ext uri="{FF2B5EF4-FFF2-40B4-BE49-F238E27FC236}">
                    <a16:creationId xmlns:a16="http://schemas.microsoft.com/office/drawing/2014/main" id="{41B45740-8C67-778F-C598-F2F9C0AD3847}"/>
                  </a:ext>
                </a:extLst>
              </p:cNvPr>
              <p:cNvSpPr/>
              <p:nvPr/>
            </p:nvSpPr>
            <p:spPr>
              <a:xfrm>
                <a:off x="5249155" y="2451475"/>
                <a:ext cx="173943" cy="187517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קבוצה 73">
              <a:extLst>
                <a:ext uri="{FF2B5EF4-FFF2-40B4-BE49-F238E27FC236}">
                  <a16:creationId xmlns:a16="http://schemas.microsoft.com/office/drawing/2014/main" id="{13711480-3089-F506-4191-4C43D75F8CC4}"/>
                </a:ext>
              </a:extLst>
            </p:cNvPr>
            <p:cNvGrpSpPr/>
            <p:nvPr/>
          </p:nvGrpSpPr>
          <p:grpSpPr>
            <a:xfrm>
              <a:off x="3979028" y="5837294"/>
              <a:ext cx="83868" cy="300250"/>
              <a:chOff x="2354532" y="4572000"/>
              <a:chExt cx="83868" cy="300250"/>
            </a:xfrm>
          </p:grpSpPr>
          <p:sp>
            <p:nvSpPr>
              <p:cNvPr id="47" name="אליפסה 70">
                <a:extLst>
                  <a:ext uri="{FF2B5EF4-FFF2-40B4-BE49-F238E27FC236}">
                    <a16:creationId xmlns:a16="http://schemas.microsoft.com/office/drawing/2014/main" id="{F2E1472C-E718-EAF8-C240-F47353AA5093}"/>
                  </a:ext>
                </a:extLst>
              </p:cNvPr>
              <p:cNvSpPr/>
              <p:nvPr/>
            </p:nvSpPr>
            <p:spPr>
              <a:xfrm>
                <a:off x="2354532" y="4572000"/>
                <a:ext cx="83868" cy="807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baseline="-25000" dirty="0"/>
              </a:p>
            </p:txBody>
          </p:sp>
          <p:sp>
            <p:nvSpPr>
              <p:cNvPr id="48" name="אליפסה 71">
                <a:extLst>
                  <a:ext uri="{FF2B5EF4-FFF2-40B4-BE49-F238E27FC236}">
                    <a16:creationId xmlns:a16="http://schemas.microsoft.com/office/drawing/2014/main" id="{89A2C28B-7D4F-5FA2-C19F-65A2A9683DFD}"/>
                  </a:ext>
                </a:extLst>
              </p:cNvPr>
              <p:cNvSpPr/>
              <p:nvPr/>
            </p:nvSpPr>
            <p:spPr>
              <a:xfrm>
                <a:off x="2354532" y="4683125"/>
                <a:ext cx="83868" cy="807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baseline="-25000" dirty="0"/>
              </a:p>
            </p:txBody>
          </p:sp>
          <p:sp>
            <p:nvSpPr>
              <p:cNvPr id="49" name="אליפסה 72">
                <a:extLst>
                  <a:ext uri="{FF2B5EF4-FFF2-40B4-BE49-F238E27FC236}">
                    <a16:creationId xmlns:a16="http://schemas.microsoft.com/office/drawing/2014/main" id="{5450C5E1-019F-729E-1903-DFE3078EFA75}"/>
                  </a:ext>
                </a:extLst>
              </p:cNvPr>
              <p:cNvSpPr/>
              <p:nvPr/>
            </p:nvSpPr>
            <p:spPr>
              <a:xfrm>
                <a:off x="2354532" y="4791520"/>
                <a:ext cx="83868" cy="807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baseline="-25000" dirty="0"/>
              </a:p>
            </p:txBody>
          </p:sp>
        </p:grpSp>
        <p:sp>
          <p:nvSpPr>
            <p:cNvPr id="45" name="Rectangle 132">
              <a:extLst>
                <a:ext uri="{FF2B5EF4-FFF2-40B4-BE49-F238E27FC236}">
                  <a16:creationId xmlns:a16="http://schemas.microsoft.com/office/drawing/2014/main" id="{2AC1678C-C3B1-2E3C-2BD6-C1F5D4858038}"/>
                </a:ext>
              </a:extLst>
            </p:cNvPr>
            <p:cNvSpPr/>
            <p:nvPr/>
          </p:nvSpPr>
          <p:spPr>
            <a:xfrm>
              <a:off x="2902392" y="4514262"/>
              <a:ext cx="685801" cy="2801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Hash</a:t>
              </a:r>
            </a:p>
          </p:txBody>
        </p:sp>
        <p:cxnSp>
          <p:nvCxnSpPr>
            <p:cNvPr id="46" name="מחבר חץ ישר 124">
              <a:extLst>
                <a:ext uri="{FF2B5EF4-FFF2-40B4-BE49-F238E27FC236}">
                  <a16:creationId xmlns:a16="http://schemas.microsoft.com/office/drawing/2014/main" id="{D0E4EFF5-0F79-60D0-C1D0-33DC03E0D3A5}"/>
                </a:ext>
              </a:extLst>
            </p:cNvPr>
            <p:cNvCxnSpPr/>
            <p:nvPr/>
          </p:nvCxnSpPr>
          <p:spPr>
            <a:xfrm flipH="1">
              <a:off x="2450592" y="4667699"/>
              <a:ext cx="457200" cy="0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888581A-583A-0A39-50C4-DA9F65D6FB1C}"/>
              </a:ext>
            </a:extLst>
          </p:cNvPr>
          <p:cNvGrpSpPr/>
          <p:nvPr/>
        </p:nvGrpSpPr>
        <p:grpSpPr>
          <a:xfrm>
            <a:off x="8288618" y="4943858"/>
            <a:ext cx="1441523" cy="1268688"/>
            <a:chOff x="6717792" y="4391956"/>
            <a:chExt cx="2133600" cy="1981200"/>
          </a:xfrm>
        </p:grpSpPr>
        <p:sp>
          <p:nvSpPr>
            <p:cNvPr id="71" name="מלבן מעוגל 130">
              <a:extLst>
                <a:ext uri="{FF2B5EF4-FFF2-40B4-BE49-F238E27FC236}">
                  <a16:creationId xmlns:a16="http://schemas.microsoft.com/office/drawing/2014/main" id="{8660FC4D-8C8A-3511-9248-EEDDA576C4FF}"/>
                </a:ext>
              </a:extLst>
            </p:cNvPr>
            <p:cNvSpPr/>
            <p:nvPr/>
          </p:nvSpPr>
          <p:spPr>
            <a:xfrm>
              <a:off x="6946392" y="4391956"/>
              <a:ext cx="1905000" cy="1981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B9EDCFD-BA04-C5A6-6AB9-098B16814CE0}"/>
                </a:ext>
              </a:extLst>
            </p:cNvPr>
            <p:cNvSpPr/>
            <p:nvPr/>
          </p:nvSpPr>
          <p:spPr>
            <a:xfrm>
              <a:off x="7169592" y="4522055"/>
              <a:ext cx="685801" cy="2801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Hash</a:t>
              </a:r>
            </a:p>
          </p:txBody>
        </p:sp>
        <p:cxnSp>
          <p:nvCxnSpPr>
            <p:cNvPr id="73" name="מחבר חץ ישר 162">
              <a:extLst>
                <a:ext uri="{FF2B5EF4-FFF2-40B4-BE49-F238E27FC236}">
                  <a16:creationId xmlns:a16="http://schemas.microsoft.com/office/drawing/2014/main" id="{7A24D1BB-32B7-78BC-974C-38D8A324804C}"/>
                </a:ext>
              </a:extLst>
            </p:cNvPr>
            <p:cNvCxnSpPr/>
            <p:nvPr/>
          </p:nvCxnSpPr>
          <p:spPr>
            <a:xfrm flipH="1">
              <a:off x="6717792" y="4682580"/>
              <a:ext cx="454501" cy="0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131">
              <a:extLst>
                <a:ext uri="{FF2B5EF4-FFF2-40B4-BE49-F238E27FC236}">
                  <a16:creationId xmlns:a16="http://schemas.microsoft.com/office/drawing/2014/main" id="{3BC7E7C1-6732-4643-019C-B55AFA212644}"/>
                </a:ext>
              </a:extLst>
            </p:cNvPr>
            <p:cNvGrpSpPr/>
            <p:nvPr/>
          </p:nvGrpSpPr>
          <p:grpSpPr>
            <a:xfrm>
              <a:off x="7253320" y="4937512"/>
              <a:ext cx="521983" cy="280109"/>
              <a:chOff x="4698226" y="2358885"/>
              <a:chExt cx="805227" cy="372699"/>
            </a:xfrm>
          </p:grpSpPr>
          <p:sp>
            <p:nvSpPr>
              <p:cNvPr id="79" name="Rectangle 132">
                <a:extLst>
                  <a:ext uri="{FF2B5EF4-FFF2-40B4-BE49-F238E27FC236}">
                    <a16:creationId xmlns:a16="http://schemas.microsoft.com/office/drawing/2014/main" id="{0C78BBF4-0871-8DB8-1229-625D250EA109}"/>
                  </a:ext>
                </a:extLst>
              </p:cNvPr>
              <p:cNvSpPr/>
              <p:nvPr/>
            </p:nvSpPr>
            <p:spPr>
              <a:xfrm>
                <a:off x="4698226" y="2358885"/>
                <a:ext cx="805227" cy="3726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133">
                <a:extLst>
                  <a:ext uri="{FF2B5EF4-FFF2-40B4-BE49-F238E27FC236}">
                    <a16:creationId xmlns:a16="http://schemas.microsoft.com/office/drawing/2014/main" id="{559E3019-FAF3-9E7F-D705-169C13FE43FA}"/>
                  </a:ext>
                </a:extLst>
              </p:cNvPr>
              <p:cNvSpPr/>
              <p:nvPr/>
            </p:nvSpPr>
            <p:spPr>
              <a:xfrm>
                <a:off x="4807527" y="2445449"/>
                <a:ext cx="173943" cy="18751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Arrow Connector 134">
                <a:extLst>
                  <a:ext uri="{FF2B5EF4-FFF2-40B4-BE49-F238E27FC236}">
                    <a16:creationId xmlns:a16="http://schemas.microsoft.com/office/drawing/2014/main" id="{7632F42F-9517-E419-B7B9-338B063D8377}"/>
                  </a:ext>
                </a:extLst>
              </p:cNvPr>
              <p:cNvCxnSpPr/>
              <p:nvPr/>
            </p:nvCxnSpPr>
            <p:spPr>
              <a:xfrm>
                <a:off x="5015543" y="2539207"/>
                <a:ext cx="171548" cy="6027"/>
              </a:xfrm>
              <a:prstGeom prst="straightConnector1">
                <a:avLst/>
              </a:prstGeom>
              <a:ln w="25400">
                <a:solidFill>
                  <a:schemeClr val="tx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ctangle 135">
                <a:extLst>
                  <a:ext uri="{FF2B5EF4-FFF2-40B4-BE49-F238E27FC236}">
                    <a16:creationId xmlns:a16="http://schemas.microsoft.com/office/drawing/2014/main" id="{B20D0037-FBDE-51BA-6D00-994E52361F6C}"/>
                  </a:ext>
                </a:extLst>
              </p:cNvPr>
              <p:cNvSpPr/>
              <p:nvPr/>
            </p:nvSpPr>
            <p:spPr>
              <a:xfrm>
                <a:off x="5249155" y="2451475"/>
                <a:ext cx="173943" cy="187517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קבוצה 99">
              <a:extLst>
                <a:ext uri="{FF2B5EF4-FFF2-40B4-BE49-F238E27FC236}">
                  <a16:creationId xmlns:a16="http://schemas.microsoft.com/office/drawing/2014/main" id="{CB875425-80BD-A9D2-252B-ACD9DA5D3ED6}"/>
                </a:ext>
              </a:extLst>
            </p:cNvPr>
            <p:cNvGrpSpPr/>
            <p:nvPr/>
          </p:nvGrpSpPr>
          <p:grpSpPr>
            <a:xfrm>
              <a:off x="7472378" y="5610681"/>
              <a:ext cx="83868" cy="300250"/>
              <a:chOff x="2354532" y="4572000"/>
              <a:chExt cx="83868" cy="300250"/>
            </a:xfrm>
          </p:grpSpPr>
          <p:sp>
            <p:nvSpPr>
              <p:cNvPr id="76" name="אליפסה 100">
                <a:extLst>
                  <a:ext uri="{FF2B5EF4-FFF2-40B4-BE49-F238E27FC236}">
                    <a16:creationId xmlns:a16="http://schemas.microsoft.com/office/drawing/2014/main" id="{F6C5D716-1500-68E9-893D-1C09B5F22359}"/>
                  </a:ext>
                </a:extLst>
              </p:cNvPr>
              <p:cNvSpPr/>
              <p:nvPr/>
            </p:nvSpPr>
            <p:spPr>
              <a:xfrm>
                <a:off x="2354532" y="4572000"/>
                <a:ext cx="83868" cy="807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baseline="-25000" dirty="0"/>
              </a:p>
            </p:txBody>
          </p:sp>
          <p:sp>
            <p:nvSpPr>
              <p:cNvPr id="77" name="אליפסה 101">
                <a:extLst>
                  <a:ext uri="{FF2B5EF4-FFF2-40B4-BE49-F238E27FC236}">
                    <a16:creationId xmlns:a16="http://schemas.microsoft.com/office/drawing/2014/main" id="{85B94DA4-98FA-8584-2C00-D362F4382F9F}"/>
                  </a:ext>
                </a:extLst>
              </p:cNvPr>
              <p:cNvSpPr/>
              <p:nvPr/>
            </p:nvSpPr>
            <p:spPr>
              <a:xfrm>
                <a:off x="2354532" y="4683125"/>
                <a:ext cx="83868" cy="807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baseline="-25000" dirty="0"/>
              </a:p>
            </p:txBody>
          </p:sp>
          <p:sp>
            <p:nvSpPr>
              <p:cNvPr id="78" name="אליפסה 102">
                <a:extLst>
                  <a:ext uri="{FF2B5EF4-FFF2-40B4-BE49-F238E27FC236}">
                    <a16:creationId xmlns:a16="http://schemas.microsoft.com/office/drawing/2014/main" id="{084EA13D-2D84-75E5-752F-19DE32AB74A2}"/>
                  </a:ext>
                </a:extLst>
              </p:cNvPr>
              <p:cNvSpPr/>
              <p:nvPr/>
            </p:nvSpPr>
            <p:spPr>
              <a:xfrm>
                <a:off x="2354532" y="4791520"/>
                <a:ext cx="83868" cy="807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baseline="-25000" dirty="0"/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BDC2A77-8923-D961-6B9B-6C3CAC85A5D1}"/>
              </a:ext>
            </a:extLst>
          </p:cNvPr>
          <p:cNvGrpSpPr/>
          <p:nvPr/>
        </p:nvGrpSpPr>
        <p:grpSpPr>
          <a:xfrm>
            <a:off x="8412106" y="3678139"/>
            <a:ext cx="1277898" cy="1259643"/>
            <a:chOff x="5181601" y="4114800"/>
            <a:chExt cx="1905000" cy="1981200"/>
          </a:xfrm>
        </p:grpSpPr>
        <p:sp>
          <p:nvSpPr>
            <p:cNvPr id="84" name="מלבן מעוגל 130">
              <a:extLst>
                <a:ext uri="{FF2B5EF4-FFF2-40B4-BE49-F238E27FC236}">
                  <a16:creationId xmlns:a16="http://schemas.microsoft.com/office/drawing/2014/main" id="{9CED7869-968E-989D-29EE-60272B4383D4}"/>
                </a:ext>
              </a:extLst>
            </p:cNvPr>
            <p:cNvSpPr/>
            <p:nvPr/>
          </p:nvSpPr>
          <p:spPr>
            <a:xfrm>
              <a:off x="5181601" y="4114800"/>
              <a:ext cx="1905000" cy="1981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DF68D71-9EF1-C70C-857D-CCE0E1C126C0}"/>
                </a:ext>
              </a:extLst>
            </p:cNvPr>
            <p:cNvSpPr/>
            <p:nvPr/>
          </p:nvSpPr>
          <p:spPr>
            <a:xfrm>
              <a:off x="5404801" y="4244899"/>
              <a:ext cx="685801" cy="2801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3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Hash</a:t>
              </a:r>
            </a:p>
          </p:txBody>
        </p:sp>
        <p:grpSp>
          <p:nvGrpSpPr>
            <p:cNvPr id="86" name="Group 131">
              <a:extLst>
                <a:ext uri="{FF2B5EF4-FFF2-40B4-BE49-F238E27FC236}">
                  <a16:creationId xmlns:a16="http://schemas.microsoft.com/office/drawing/2014/main" id="{A14FD659-7FC5-6894-33E0-37B7775B6C96}"/>
                </a:ext>
              </a:extLst>
            </p:cNvPr>
            <p:cNvGrpSpPr/>
            <p:nvPr/>
          </p:nvGrpSpPr>
          <p:grpSpPr>
            <a:xfrm>
              <a:off x="5486709" y="4685236"/>
              <a:ext cx="521983" cy="280109"/>
              <a:chOff x="4698226" y="2358885"/>
              <a:chExt cx="805227" cy="372699"/>
            </a:xfrm>
          </p:grpSpPr>
          <p:sp>
            <p:nvSpPr>
              <p:cNvPr id="91" name="Rectangle 132">
                <a:extLst>
                  <a:ext uri="{FF2B5EF4-FFF2-40B4-BE49-F238E27FC236}">
                    <a16:creationId xmlns:a16="http://schemas.microsoft.com/office/drawing/2014/main" id="{90B1C006-D972-8D01-E093-AF45FA29B051}"/>
                  </a:ext>
                </a:extLst>
              </p:cNvPr>
              <p:cNvSpPr/>
              <p:nvPr/>
            </p:nvSpPr>
            <p:spPr>
              <a:xfrm>
                <a:off x="4698226" y="2358885"/>
                <a:ext cx="805227" cy="3726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133">
                <a:extLst>
                  <a:ext uri="{FF2B5EF4-FFF2-40B4-BE49-F238E27FC236}">
                    <a16:creationId xmlns:a16="http://schemas.microsoft.com/office/drawing/2014/main" id="{51FFFCEE-53A4-A901-A02C-5043888894BD}"/>
                  </a:ext>
                </a:extLst>
              </p:cNvPr>
              <p:cNvSpPr/>
              <p:nvPr/>
            </p:nvSpPr>
            <p:spPr>
              <a:xfrm>
                <a:off x="4807527" y="2445449"/>
                <a:ext cx="173943" cy="18751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Arrow Connector 134">
                <a:extLst>
                  <a:ext uri="{FF2B5EF4-FFF2-40B4-BE49-F238E27FC236}">
                    <a16:creationId xmlns:a16="http://schemas.microsoft.com/office/drawing/2014/main" id="{F3FBD9E5-5002-3AED-E543-16B0A35A1537}"/>
                  </a:ext>
                </a:extLst>
              </p:cNvPr>
              <p:cNvCxnSpPr/>
              <p:nvPr/>
            </p:nvCxnSpPr>
            <p:spPr>
              <a:xfrm>
                <a:off x="5015543" y="2539207"/>
                <a:ext cx="171548" cy="6027"/>
              </a:xfrm>
              <a:prstGeom prst="straightConnector1">
                <a:avLst/>
              </a:prstGeom>
              <a:ln w="25400">
                <a:solidFill>
                  <a:schemeClr val="tx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tangle 135">
                <a:extLst>
                  <a:ext uri="{FF2B5EF4-FFF2-40B4-BE49-F238E27FC236}">
                    <a16:creationId xmlns:a16="http://schemas.microsoft.com/office/drawing/2014/main" id="{047FCACA-03B4-D654-9335-7B11BC6CC89D}"/>
                  </a:ext>
                </a:extLst>
              </p:cNvPr>
              <p:cNvSpPr/>
              <p:nvPr/>
            </p:nvSpPr>
            <p:spPr>
              <a:xfrm>
                <a:off x="5249155" y="2451475"/>
                <a:ext cx="173943" cy="187517"/>
              </a:xfrm>
              <a:prstGeom prst="rect">
                <a:avLst/>
              </a:prstGeom>
              <a:solidFill>
                <a:srgbClr val="0066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קבוצה 99">
              <a:extLst>
                <a:ext uri="{FF2B5EF4-FFF2-40B4-BE49-F238E27FC236}">
                  <a16:creationId xmlns:a16="http://schemas.microsoft.com/office/drawing/2014/main" id="{73590894-6911-2DB4-DAB0-6940838F8A79}"/>
                </a:ext>
              </a:extLst>
            </p:cNvPr>
            <p:cNvGrpSpPr/>
            <p:nvPr/>
          </p:nvGrpSpPr>
          <p:grpSpPr>
            <a:xfrm>
              <a:off x="5707332" y="5338550"/>
              <a:ext cx="83868" cy="300250"/>
              <a:chOff x="2354532" y="4572000"/>
              <a:chExt cx="83868" cy="300250"/>
            </a:xfrm>
          </p:grpSpPr>
          <p:sp>
            <p:nvSpPr>
              <p:cNvPr id="88" name="אליפסה 100">
                <a:extLst>
                  <a:ext uri="{FF2B5EF4-FFF2-40B4-BE49-F238E27FC236}">
                    <a16:creationId xmlns:a16="http://schemas.microsoft.com/office/drawing/2014/main" id="{8300D9F1-BCD8-38D1-1187-D568512D7F95}"/>
                  </a:ext>
                </a:extLst>
              </p:cNvPr>
              <p:cNvSpPr/>
              <p:nvPr/>
            </p:nvSpPr>
            <p:spPr>
              <a:xfrm>
                <a:off x="2354532" y="4572000"/>
                <a:ext cx="83868" cy="807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baseline="-25000" dirty="0"/>
              </a:p>
            </p:txBody>
          </p:sp>
          <p:sp>
            <p:nvSpPr>
              <p:cNvPr id="89" name="אליפסה 101">
                <a:extLst>
                  <a:ext uri="{FF2B5EF4-FFF2-40B4-BE49-F238E27FC236}">
                    <a16:creationId xmlns:a16="http://schemas.microsoft.com/office/drawing/2014/main" id="{44F8A160-C9E7-9C9C-3E56-A267272A7846}"/>
                  </a:ext>
                </a:extLst>
              </p:cNvPr>
              <p:cNvSpPr/>
              <p:nvPr/>
            </p:nvSpPr>
            <p:spPr>
              <a:xfrm>
                <a:off x="2354532" y="4683125"/>
                <a:ext cx="83868" cy="807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baseline="-25000" dirty="0"/>
              </a:p>
            </p:txBody>
          </p:sp>
          <p:sp>
            <p:nvSpPr>
              <p:cNvPr id="90" name="אליפסה 102">
                <a:extLst>
                  <a:ext uri="{FF2B5EF4-FFF2-40B4-BE49-F238E27FC236}">
                    <a16:creationId xmlns:a16="http://schemas.microsoft.com/office/drawing/2014/main" id="{0F2467A5-BBAC-6EDD-3699-C80A7134CF33}"/>
                  </a:ext>
                </a:extLst>
              </p:cNvPr>
              <p:cNvSpPr/>
              <p:nvPr/>
            </p:nvSpPr>
            <p:spPr>
              <a:xfrm>
                <a:off x="2354532" y="4791520"/>
                <a:ext cx="83868" cy="807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baseline="-25000" dirty="0"/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89485DE-2E08-51D8-8458-A6411BB966CA}"/>
              </a:ext>
            </a:extLst>
          </p:cNvPr>
          <p:cNvGrpSpPr/>
          <p:nvPr/>
        </p:nvGrpSpPr>
        <p:grpSpPr>
          <a:xfrm>
            <a:off x="9690004" y="3684337"/>
            <a:ext cx="1435247" cy="1259643"/>
            <a:chOff x="10205412" y="3976566"/>
            <a:chExt cx="1154346" cy="1068905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9B261B0-E3AA-9378-559F-4497802DB529}"/>
                </a:ext>
              </a:extLst>
            </p:cNvPr>
            <p:cNvGrpSpPr/>
            <p:nvPr/>
          </p:nvGrpSpPr>
          <p:grpSpPr>
            <a:xfrm>
              <a:off x="10331965" y="3976566"/>
              <a:ext cx="1027793" cy="1068905"/>
              <a:chOff x="5181601" y="4114800"/>
              <a:chExt cx="1905000" cy="1981200"/>
            </a:xfrm>
          </p:grpSpPr>
          <p:sp>
            <p:nvSpPr>
              <p:cNvPr id="98" name="מלבן מעוגל 130">
                <a:extLst>
                  <a:ext uri="{FF2B5EF4-FFF2-40B4-BE49-F238E27FC236}">
                    <a16:creationId xmlns:a16="http://schemas.microsoft.com/office/drawing/2014/main" id="{9F588207-EE22-87DA-673D-EB387A44849C}"/>
                  </a:ext>
                </a:extLst>
              </p:cNvPr>
              <p:cNvSpPr/>
              <p:nvPr/>
            </p:nvSpPr>
            <p:spPr>
              <a:xfrm>
                <a:off x="5181601" y="4114800"/>
                <a:ext cx="1905000" cy="19812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FC11FE3-E61F-F0F0-76AA-BC4FC929A63D}"/>
                  </a:ext>
                </a:extLst>
              </p:cNvPr>
              <p:cNvSpPr/>
              <p:nvPr/>
            </p:nvSpPr>
            <p:spPr>
              <a:xfrm>
                <a:off x="5404801" y="4244899"/>
                <a:ext cx="685801" cy="28010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300" dirty="0">
                    <a:solidFill>
                      <a:schemeClr val="bg1">
                        <a:lumMod val="65000"/>
                        <a:lumOff val="35000"/>
                      </a:schemeClr>
                    </a:solidFill>
                  </a:rPr>
                  <a:t>Hash</a:t>
                </a:r>
              </a:p>
            </p:txBody>
          </p:sp>
          <p:grpSp>
            <p:nvGrpSpPr>
              <p:cNvPr id="100" name="Group 131">
                <a:extLst>
                  <a:ext uri="{FF2B5EF4-FFF2-40B4-BE49-F238E27FC236}">
                    <a16:creationId xmlns:a16="http://schemas.microsoft.com/office/drawing/2014/main" id="{7C27A455-D757-94A6-7348-86B1CA439458}"/>
                  </a:ext>
                </a:extLst>
              </p:cNvPr>
              <p:cNvGrpSpPr/>
              <p:nvPr/>
            </p:nvGrpSpPr>
            <p:grpSpPr>
              <a:xfrm>
                <a:off x="5486709" y="4685236"/>
                <a:ext cx="521983" cy="280109"/>
                <a:chOff x="4698226" y="2358885"/>
                <a:chExt cx="805227" cy="372699"/>
              </a:xfrm>
            </p:grpSpPr>
            <p:sp>
              <p:nvSpPr>
                <p:cNvPr id="105" name="Rectangle 132">
                  <a:extLst>
                    <a:ext uri="{FF2B5EF4-FFF2-40B4-BE49-F238E27FC236}">
                      <a16:creationId xmlns:a16="http://schemas.microsoft.com/office/drawing/2014/main" id="{66DDE616-729B-9586-B89E-FEA0922796C1}"/>
                    </a:ext>
                  </a:extLst>
                </p:cNvPr>
                <p:cNvSpPr/>
                <p:nvPr/>
              </p:nvSpPr>
              <p:spPr>
                <a:xfrm>
                  <a:off x="4698226" y="2358885"/>
                  <a:ext cx="805227" cy="3726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33">
                  <a:extLst>
                    <a:ext uri="{FF2B5EF4-FFF2-40B4-BE49-F238E27FC236}">
                      <a16:creationId xmlns:a16="http://schemas.microsoft.com/office/drawing/2014/main" id="{CE6FD44E-430D-CE9D-D510-90C74D9A3F75}"/>
                    </a:ext>
                  </a:extLst>
                </p:cNvPr>
                <p:cNvSpPr/>
                <p:nvPr/>
              </p:nvSpPr>
              <p:spPr>
                <a:xfrm>
                  <a:off x="4807527" y="2445449"/>
                  <a:ext cx="173943" cy="187517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Arrow Connector 134">
                  <a:extLst>
                    <a:ext uri="{FF2B5EF4-FFF2-40B4-BE49-F238E27FC236}">
                      <a16:creationId xmlns:a16="http://schemas.microsoft.com/office/drawing/2014/main" id="{CF909E82-080F-E09E-67AA-8D70044902B7}"/>
                    </a:ext>
                  </a:extLst>
                </p:cNvPr>
                <p:cNvCxnSpPr/>
                <p:nvPr/>
              </p:nvCxnSpPr>
              <p:spPr>
                <a:xfrm>
                  <a:off x="5015543" y="2539207"/>
                  <a:ext cx="171548" cy="6027"/>
                </a:xfrm>
                <a:prstGeom prst="straightConnector1">
                  <a:avLst/>
                </a:prstGeom>
                <a:ln w="25400">
                  <a:solidFill>
                    <a:schemeClr val="tx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Rectangle 135">
                  <a:extLst>
                    <a:ext uri="{FF2B5EF4-FFF2-40B4-BE49-F238E27FC236}">
                      <a16:creationId xmlns:a16="http://schemas.microsoft.com/office/drawing/2014/main" id="{C211D84F-84B0-81AF-D6DB-BC1E664DADE8}"/>
                    </a:ext>
                  </a:extLst>
                </p:cNvPr>
                <p:cNvSpPr/>
                <p:nvPr/>
              </p:nvSpPr>
              <p:spPr>
                <a:xfrm>
                  <a:off x="5249155" y="2451475"/>
                  <a:ext cx="173943" cy="187517"/>
                </a:xfrm>
                <a:prstGeom prst="rect">
                  <a:avLst/>
                </a:prstGeom>
                <a:solidFill>
                  <a:srgbClr val="0066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1" name="קבוצה 99">
                <a:extLst>
                  <a:ext uri="{FF2B5EF4-FFF2-40B4-BE49-F238E27FC236}">
                    <a16:creationId xmlns:a16="http://schemas.microsoft.com/office/drawing/2014/main" id="{D907E979-4957-016A-E205-D7A545CBDD4E}"/>
                  </a:ext>
                </a:extLst>
              </p:cNvPr>
              <p:cNvGrpSpPr/>
              <p:nvPr/>
            </p:nvGrpSpPr>
            <p:grpSpPr>
              <a:xfrm>
                <a:off x="5707332" y="5338550"/>
                <a:ext cx="83868" cy="300250"/>
                <a:chOff x="2354532" y="4572000"/>
                <a:chExt cx="83868" cy="300250"/>
              </a:xfrm>
            </p:grpSpPr>
            <p:sp>
              <p:nvSpPr>
                <p:cNvPr id="102" name="אליפסה 100">
                  <a:extLst>
                    <a:ext uri="{FF2B5EF4-FFF2-40B4-BE49-F238E27FC236}">
                      <a16:creationId xmlns:a16="http://schemas.microsoft.com/office/drawing/2014/main" id="{B90B4DE9-0CF7-5566-0B43-BF55D03EB041}"/>
                    </a:ext>
                  </a:extLst>
                </p:cNvPr>
                <p:cNvSpPr/>
                <p:nvPr/>
              </p:nvSpPr>
              <p:spPr>
                <a:xfrm>
                  <a:off x="2354532" y="4572000"/>
                  <a:ext cx="83868" cy="80730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baseline="-25000" dirty="0"/>
                </a:p>
              </p:txBody>
            </p:sp>
            <p:sp>
              <p:nvSpPr>
                <p:cNvPr id="103" name="אליפסה 101">
                  <a:extLst>
                    <a:ext uri="{FF2B5EF4-FFF2-40B4-BE49-F238E27FC236}">
                      <a16:creationId xmlns:a16="http://schemas.microsoft.com/office/drawing/2014/main" id="{BBF0D4DE-0E65-447A-5E9C-DAD7ED195437}"/>
                    </a:ext>
                  </a:extLst>
                </p:cNvPr>
                <p:cNvSpPr/>
                <p:nvPr/>
              </p:nvSpPr>
              <p:spPr>
                <a:xfrm>
                  <a:off x="2354532" y="4683125"/>
                  <a:ext cx="83868" cy="80730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baseline="-25000" dirty="0"/>
                </a:p>
              </p:txBody>
            </p:sp>
            <p:sp>
              <p:nvSpPr>
                <p:cNvPr id="104" name="אליפסה 102">
                  <a:extLst>
                    <a:ext uri="{FF2B5EF4-FFF2-40B4-BE49-F238E27FC236}">
                      <a16:creationId xmlns:a16="http://schemas.microsoft.com/office/drawing/2014/main" id="{C8012E48-4C50-18BA-11FC-6AF7FC93E002}"/>
                    </a:ext>
                  </a:extLst>
                </p:cNvPr>
                <p:cNvSpPr/>
                <p:nvPr/>
              </p:nvSpPr>
              <p:spPr>
                <a:xfrm>
                  <a:off x="2354532" y="4791520"/>
                  <a:ext cx="83868" cy="80730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baseline="-25000" dirty="0"/>
                </a:p>
              </p:txBody>
            </p:sp>
          </p:grpSp>
        </p:grpSp>
        <p:cxnSp>
          <p:nvCxnSpPr>
            <p:cNvPr id="97" name="מחבר חץ ישר 162">
              <a:extLst>
                <a:ext uri="{FF2B5EF4-FFF2-40B4-BE49-F238E27FC236}">
                  <a16:creationId xmlns:a16="http://schemas.microsoft.com/office/drawing/2014/main" id="{99EB6BA3-9BF8-6761-D33E-016E9D983562}"/>
                </a:ext>
              </a:extLst>
            </p:cNvPr>
            <p:cNvCxnSpPr/>
            <p:nvPr/>
          </p:nvCxnSpPr>
          <p:spPr>
            <a:xfrm flipH="1">
              <a:off x="10205412" y="4116749"/>
              <a:ext cx="246975" cy="0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מחבר חץ ישר 162">
            <a:extLst>
              <a:ext uri="{FF2B5EF4-FFF2-40B4-BE49-F238E27FC236}">
                <a16:creationId xmlns:a16="http://schemas.microsoft.com/office/drawing/2014/main" id="{E3DE3B99-43C4-72D3-A445-4388A62F2892}"/>
              </a:ext>
            </a:extLst>
          </p:cNvPr>
          <p:cNvCxnSpPr>
            <a:cxnSpLocks/>
          </p:cNvCxnSpPr>
          <p:nvPr/>
        </p:nvCxnSpPr>
        <p:spPr>
          <a:xfrm flipH="1">
            <a:off x="7416827" y="3828378"/>
            <a:ext cx="1116070" cy="1211455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84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99FC-9712-5E16-4690-BB2BE5D3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this course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13C37-132F-5170-F7E5-11522A128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What this course isn’t about?</a:t>
            </a:r>
          </a:p>
          <a:p>
            <a:pPr lvl="1"/>
            <a:r>
              <a:rPr lang="en-GB" dirty="0"/>
              <a:t>Any investment advice</a:t>
            </a:r>
          </a:p>
          <a:p>
            <a:endParaRPr lang="en-GB" dirty="0"/>
          </a:p>
          <a:p>
            <a:r>
              <a:rPr lang="en-GB" dirty="0"/>
              <a:t>How money works</a:t>
            </a:r>
          </a:p>
          <a:p>
            <a:r>
              <a:rPr lang="en-GB" dirty="0"/>
              <a:t>How decentralized cryptocurrencies work (theory and practice)</a:t>
            </a:r>
          </a:p>
          <a:p>
            <a:r>
              <a:rPr lang="en-GB" dirty="0"/>
              <a:t>What are their weaknesses?</a:t>
            </a:r>
          </a:p>
          <a:p>
            <a:pPr lvl="1"/>
            <a:r>
              <a:rPr lang="en-GB" dirty="0"/>
              <a:t>How can you attack them?</a:t>
            </a:r>
          </a:p>
          <a:p>
            <a:pPr lvl="1"/>
            <a:r>
              <a:rPr lang="en-GB" dirty="0"/>
              <a:t>Can they scale?</a:t>
            </a:r>
          </a:p>
          <a:p>
            <a:pPr lvl="1"/>
            <a:r>
              <a:rPr lang="en-GB" dirty="0"/>
              <a:t>Can they be made efficient?</a:t>
            </a:r>
          </a:p>
          <a:p>
            <a:pPr lvl="1"/>
            <a:r>
              <a:rPr lang="en-GB" dirty="0"/>
              <a:t>How is privacy maintained?</a:t>
            </a:r>
          </a:p>
          <a:p>
            <a:pPr lvl="1"/>
            <a:r>
              <a:rPr lang="en-GB" dirty="0"/>
              <a:t>How were they hacked?</a:t>
            </a:r>
          </a:p>
          <a:p>
            <a:r>
              <a:rPr lang="en-GB" dirty="0"/>
              <a:t>What are the proposals to solve these problems?</a:t>
            </a:r>
          </a:p>
          <a:p>
            <a:r>
              <a:rPr lang="en-GB" dirty="0"/>
              <a:t>What else will blockchain systems do?</a:t>
            </a:r>
          </a:p>
        </p:txBody>
      </p:sp>
    </p:spTree>
    <p:extLst>
      <p:ext uri="{BB962C8B-B14F-4D97-AF65-F5344CB8AC3E}">
        <p14:creationId xmlns:p14="http://schemas.microsoft.com/office/powerpoint/2010/main" val="353801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FBE6-DF6C-7D4D-A30F-C8A3783C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Academic Honesty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E365B-1FE4-4ABA-9332-5413AE6CE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 you submit must be entirely your own.</a:t>
            </a:r>
          </a:p>
          <a:p>
            <a:r>
              <a:rPr lang="en-GB" dirty="0"/>
              <a:t>Sometimes ChatGPT (or any other LLM) can harm you, use it wisely.</a:t>
            </a:r>
          </a:p>
          <a:p>
            <a:r>
              <a:rPr lang="en-GB" dirty="0"/>
              <a:t>It is okay to consult with someone else on a problem and to discuss the solutions, as long as eventually you walk away and each person writes their own solution.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531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3F54-37FB-5E9C-04B9-4362B286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05A97-0BAA-ECB5-D278-3EAA658E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light introduction and an overview of the protocol</a:t>
            </a:r>
          </a:p>
          <a:p>
            <a:r>
              <a:rPr lang="en-GB" dirty="0"/>
              <a:t>Later we start to extend &amp; deep dive into different parts.</a:t>
            </a:r>
          </a:p>
          <a:p>
            <a:endParaRPr lang="en-GB" dirty="0"/>
          </a:p>
          <a:p>
            <a:r>
              <a:rPr lang="en-GB" dirty="0"/>
              <a:t>Some parts of the course are theoretical and mathematical, for example security analysis of Bitcoin.</a:t>
            </a:r>
          </a:p>
          <a:p>
            <a:endParaRPr lang="en-GB" dirty="0"/>
          </a:p>
          <a:p>
            <a:r>
              <a:rPr lang="en-GB" dirty="0"/>
              <a:t>Some are practical – deploying smart contracts on Ethereum, coding prototypes </a:t>
            </a:r>
            <a:r>
              <a:rPr lang="en-GB"/>
              <a:t>versions Blockchains and higher-level systems.</a:t>
            </a:r>
          </a:p>
        </p:txBody>
      </p:sp>
    </p:spTree>
    <p:extLst>
      <p:ext uri="{BB962C8B-B14F-4D97-AF65-F5344CB8AC3E}">
        <p14:creationId xmlns:p14="http://schemas.microsoft.com/office/powerpoint/2010/main" val="875268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52D2-5977-0418-479E-98A2787B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in 2008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8151F-A3A7-DAD8-7FBB-A9A6BE72D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290" y="1423358"/>
            <a:ext cx="6193420" cy="49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136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8.8|63.2|34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1|3.9|138.4|35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|39.7|17.5|9.7|11.4|58.7|49.2|8.9|2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8|37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2|22.7|49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3.2|8.7|16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3.2|8.7|16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3.2|8.7|16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7697</TotalTime>
  <Words>2333</Words>
  <Application>Microsoft Macintosh PowerPoint</Application>
  <PresentationFormat>Widescreen</PresentationFormat>
  <Paragraphs>514</Paragraphs>
  <Slides>56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Aptos</vt:lpstr>
      <vt:lpstr>Aptos Display</vt:lpstr>
      <vt:lpstr>Arial</vt:lpstr>
      <vt:lpstr>Calibri</vt:lpstr>
      <vt:lpstr>Cambria Math</vt:lpstr>
      <vt:lpstr>Courier New</vt:lpstr>
      <vt:lpstr>Office Theme</vt:lpstr>
      <vt:lpstr>Introduction to Cryptocurrencies</vt:lpstr>
      <vt:lpstr>About me</vt:lpstr>
      <vt:lpstr>PowerPoint Presentation</vt:lpstr>
      <vt:lpstr>Course requirements</vt:lpstr>
      <vt:lpstr>Course requirements</vt:lpstr>
      <vt:lpstr>What is this course about?</vt:lpstr>
      <vt:lpstr>Academic Honesty</vt:lpstr>
      <vt:lpstr>Today</vt:lpstr>
      <vt:lpstr>Back in 2008</vt:lpstr>
      <vt:lpstr>PowerPoint Presentation</vt:lpstr>
      <vt:lpstr>PowerPoint Presentation</vt:lpstr>
      <vt:lpstr>PowerPoint Presentation</vt:lpstr>
      <vt:lpstr>What is a blockchain?</vt:lpstr>
      <vt:lpstr>Two types of blockchain systems</vt:lpstr>
      <vt:lpstr>Conventional Banking system</vt:lpstr>
      <vt:lpstr>Conventional Banking system</vt:lpstr>
      <vt:lpstr>Conventional Banking system</vt:lpstr>
      <vt:lpstr>From decentralized to centralized</vt:lpstr>
      <vt:lpstr>PowerPoint Presentation</vt:lpstr>
      <vt:lpstr>PowerPoint Presentation</vt:lpstr>
      <vt:lpstr>PowerPoint Presentation</vt:lpstr>
      <vt:lpstr>The Double-Spend Attack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Transferring Money in the Account Model</vt:lpstr>
      <vt:lpstr>Account Model – Cheque Validity</vt:lpstr>
      <vt:lpstr>Transferring Money in the Account Model</vt:lpstr>
      <vt:lpstr>PowerPoint Presentation</vt:lpstr>
      <vt:lpstr>Transactions</vt:lpstr>
      <vt:lpstr>On-Chain Tx</vt:lpstr>
      <vt:lpstr>How do you “own” bitcoins?</vt:lpstr>
      <vt:lpstr>TX Structure</vt:lpstr>
      <vt:lpstr> The Tx DAG (Direct Acyclic Graph)</vt:lpstr>
      <vt:lpstr> The Tx DAG (Direct Acyclic Graph)</vt:lpstr>
      <vt:lpstr>Tx Validity</vt:lpstr>
      <vt:lpstr>UTxO</vt:lpstr>
      <vt:lpstr>Digital Signatures</vt:lpstr>
      <vt:lpstr>Digital Signatures - Integrity</vt:lpstr>
      <vt:lpstr>Digital Signatures - Authenticity</vt:lpstr>
      <vt:lpstr>Digital Signatures</vt:lpstr>
      <vt:lpstr>Digital Signatures</vt:lpstr>
      <vt:lpstr>Digital Signatures - Example</vt:lpstr>
      <vt:lpstr>Digital Signatures</vt:lpstr>
      <vt:lpstr>Identity and Anonymity</vt:lpstr>
      <vt:lpstr>Bitcoin script (stack based)</vt:lpstr>
      <vt:lpstr>Tx Malleability attack</vt:lpstr>
      <vt:lpstr>P2PKH (Pay-to-Pub-Key-Hash)</vt:lpstr>
      <vt:lpstr>An Actual Tx</vt:lpstr>
      <vt:lpstr>PowerPoint Presentation</vt:lpstr>
      <vt:lpstr>Coinbase Tx</vt:lpstr>
      <vt:lpstr>Mempool</vt:lpstr>
      <vt:lpstr>ReOrgs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Ofir Cohen</dc:creator>
  <cp:lastModifiedBy>Ofir Cohen</cp:lastModifiedBy>
  <cp:revision>6</cp:revision>
  <dcterms:created xsi:type="dcterms:W3CDTF">2024-10-03T14:12:50Z</dcterms:created>
  <dcterms:modified xsi:type="dcterms:W3CDTF">2024-10-09T16:27:33Z</dcterms:modified>
</cp:coreProperties>
</file>