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6" r:id="rId4"/>
    <p:sldId id="290" r:id="rId5"/>
    <p:sldId id="295" r:id="rId6"/>
    <p:sldId id="289" r:id="rId7"/>
    <p:sldId id="268" r:id="rId8"/>
    <p:sldId id="260" r:id="rId9"/>
    <p:sldId id="257" r:id="rId10"/>
    <p:sldId id="269" r:id="rId11"/>
    <p:sldId id="261" r:id="rId12"/>
    <p:sldId id="259" r:id="rId13"/>
    <p:sldId id="264" r:id="rId14"/>
    <p:sldId id="284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6AA2"/>
    <a:srgbClr val="DBC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722CE-6AC3-4B91-814E-75ED534E1C2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90C007-5B9A-49E6-98A3-DDD6A6DABD9B}">
      <dgm:prSet/>
      <dgm:spPr>
        <a:solidFill>
          <a:srgbClr val="B06AA2"/>
        </a:solidFill>
      </dgm:spPr>
      <dgm:t>
        <a:bodyPr/>
        <a:lstStyle/>
        <a:p>
          <a:r>
            <a:rPr lang="en-US"/>
            <a:t>Objective: develop predictive model to understand housing market selling prices with empashis in properties with prices above $650,000 </a:t>
          </a:r>
        </a:p>
      </dgm:t>
    </dgm:pt>
    <dgm:pt modelId="{60AC37E2-EFC6-4105-A39D-1C4CE0D3E531}" type="parTrans" cxnId="{3ABA7B54-6E44-4C7A-BDAA-87E35A8D374F}">
      <dgm:prSet/>
      <dgm:spPr/>
      <dgm:t>
        <a:bodyPr/>
        <a:lstStyle/>
        <a:p>
          <a:endParaRPr lang="en-US"/>
        </a:p>
      </dgm:t>
    </dgm:pt>
    <dgm:pt modelId="{D6EBFE59-4E58-4ED0-BE92-5B55748A7FFF}" type="sibTrans" cxnId="{3ABA7B54-6E44-4C7A-BDAA-87E35A8D374F}">
      <dgm:prSet/>
      <dgm:spPr/>
      <dgm:t>
        <a:bodyPr/>
        <a:lstStyle/>
        <a:p>
          <a:endParaRPr lang="en-US"/>
        </a:p>
      </dgm:t>
    </dgm:pt>
    <dgm:pt modelId="{8D7FBC5F-9D3E-43BC-9B3A-962AC6F3F5C0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/>
            <a:t>Dataset consists of information of 21500 properties (21 variables)</a:t>
          </a:r>
        </a:p>
      </dgm:t>
    </dgm:pt>
    <dgm:pt modelId="{B1F0180F-FEA2-420E-A911-C59D26D94970}" type="parTrans" cxnId="{C0407052-A572-402B-823B-E4EB26CCC3FE}">
      <dgm:prSet/>
      <dgm:spPr/>
      <dgm:t>
        <a:bodyPr/>
        <a:lstStyle/>
        <a:p>
          <a:endParaRPr lang="en-US"/>
        </a:p>
      </dgm:t>
    </dgm:pt>
    <dgm:pt modelId="{6F3A8AF2-F4DF-410A-B2D3-8E9BFC6C4C62}" type="sibTrans" cxnId="{C0407052-A572-402B-823B-E4EB26CCC3FE}">
      <dgm:prSet/>
      <dgm:spPr/>
      <dgm:t>
        <a:bodyPr/>
        <a:lstStyle/>
        <a:p>
          <a:endParaRPr lang="en-US"/>
        </a:p>
      </dgm:t>
    </dgm:pt>
    <dgm:pt modelId="{79A6075A-0DFC-421E-AD32-6B5696217EB8}">
      <dgm:prSet/>
      <dgm:spPr>
        <a:solidFill>
          <a:srgbClr val="DBC15E"/>
        </a:solidFill>
      </dgm:spPr>
      <dgm:t>
        <a:bodyPr/>
        <a:lstStyle/>
        <a:p>
          <a:r>
            <a:rPr lang="en-US"/>
            <a:t>It has been processed as follows:</a:t>
          </a:r>
        </a:p>
      </dgm:t>
    </dgm:pt>
    <dgm:pt modelId="{DBC5935B-5440-4D0F-84F9-38AF1749B64D}" type="parTrans" cxnId="{92B2DCC2-7945-455D-A453-989EED9915C0}">
      <dgm:prSet/>
      <dgm:spPr/>
      <dgm:t>
        <a:bodyPr/>
        <a:lstStyle/>
        <a:p>
          <a:endParaRPr lang="en-US"/>
        </a:p>
      </dgm:t>
    </dgm:pt>
    <dgm:pt modelId="{A2347BDE-F388-4F72-AB88-D1EA0EB8C57C}" type="sibTrans" cxnId="{92B2DCC2-7945-455D-A453-989EED9915C0}">
      <dgm:prSet/>
      <dgm:spPr/>
      <dgm:t>
        <a:bodyPr/>
        <a:lstStyle/>
        <a:p>
          <a:endParaRPr lang="en-US"/>
        </a:p>
      </dgm:t>
    </dgm:pt>
    <dgm:pt modelId="{05AD9D0B-2469-43E6-8108-D55CEAAC3A89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FD8ECA4D-3E92-4DEB-AFC4-BA8AA786DFE8}" type="parTrans" cxnId="{A268556D-578A-4B01-B148-6C9804B08528}">
      <dgm:prSet/>
      <dgm:spPr/>
      <dgm:t>
        <a:bodyPr/>
        <a:lstStyle/>
        <a:p>
          <a:endParaRPr lang="en-US"/>
        </a:p>
      </dgm:t>
    </dgm:pt>
    <dgm:pt modelId="{EB5EC6A3-BAB6-4CA1-B5A9-63EAA6071AEA}" type="sibTrans" cxnId="{A268556D-578A-4B01-B148-6C9804B08528}">
      <dgm:prSet/>
      <dgm:spPr/>
      <dgm:t>
        <a:bodyPr/>
        <a:lstStyle/>
        <a:p>
          <a:endParaRPr lang="en-US"/>
        </a:p>
      </dgm:t>
    </dgm:pt>
    <dgm:pt modelId="{A81A68E7-BA08-4F1F-A540-FCA4649F1003}">
      <dgm:prSet/>
      <dgm:spPr/>
      <dgm:t>
        <a:bodyPr/>
        <a:lstStyle/>
        <a:p>
          <a:r>
            <a:rPr lang="en-US"/>
            <a:t>Data exploration</a:t>
          </a:r>
        </a:p>
      </dgm:t>
    </dgm:pt>
    <dgm:pt modelId="{C7AC524C-6CDE-4D44-AEAE-11C66DE92715}" type="parTrans" cxnId="{45CA201B-8EC7-4E09-9A0B-7802E8A6D3B6}">
      <dgm:prSet/>
      <dgm:spPr/>
      <dgm:t>
        <a:bodyPr/>
        <a:lstStyle/>
        <a:p>
          <a:endParaRPr lang="en-US"/>
        </a:p>
      </dgm:t>
    </dgm:pt>
    <dgm:pt modelId="{1DD4A072-ACA7-4DAA-8034-211A4880E746}" type="sibTrans" cxnId="{45CA201B-8EC7-4E09-9A0B-7802E8A6D3B6}">
      <dgm:prSet/>
      <dgm:spPr/>
      <dgm:t>
        <a:bodyPr/>
        <a:lstStyle/>
        <a:p>
          <a:endParaRPr lang="en-US"/>
        </a:p>
      </dgm:t>
    </dgm:pt>
    <dgm:pt modelId="{E0628792-C093-47FB-88DA-F1EC3986A174}">
      <dgm:prSet/>
      <dgm:spPr/>
      <dgm:t>
        <a:bodyPr/>
        <a:lstStyle/>
        <a:p>
          <a:r>
            <a:rPr lang="en-US" dirty="0"/>
            <a:t>Data transformation</a:t>
          </a:r>
        </a:p>
      </dgm:t>
    </dgm:pt>
    <dgm:pt modelId="{2E265C19-922A-4473-9D88-91D269AB6C99}" type="parTrans" cxnId="{96DD3D03-EA95-4BBB-B4DB-9E3CD6DA8291}">
      <dgm:prSet/>
      <dgm:spPr/>
      <dgm:t>
        <a:bodyPr/>
        <a:lstStyle/>
        <a:p>
          <a:endParaRPr lang="en-US"/>
        </a:p>
      </dgm:t>
    </dgm:pt>
    <dgm:pt modelId="{495D5605-A3F8-409B-BB7A-F96B2C98E359}" type="sibTrans" cxnId="{96DD3D03-EA95-4BBB-B4DB-9E3CD6DA8291}">
      <dgm:prSet/>
      <dgm:spPr/>
      <dgm:t>
        <a:bodyPr/>
        <a:lstStyle/>
        <a:p>
          <a:endParaRPr lang="en-US"/>
        </a:p>
      </dgm:t>
    </dgm:pt>
    <dgm:pt modelId="{8234D9EB-91AB-400C-8A8E-20E0E6096AE9}">
      <dgm:prSet/>
      <dgm:spPr/>
      <dgm:t>
        <a:bodyPr/>
        <a:lstStyle/>
        <a:p>
          <a:r>
            <a:rPr lang="en-US" dirty="0"/>
            <a:t>Model testing: Ordinary Least Squares, KNN and MLP</a:t>
          </a:r>
        </a:p>
      </dgm:t>
    </dgm:pt>
    <dgm:pt modelId="{C7FEE644-F5C7-4994-8114-39C807879C80}" type="parTrans" cxnId="{A110261D-C8F1-4072-90F3-293E4D00A612}">
      <dgm:prSet/>
      <dgm:spPr/>
      <dgm:t>
        <a:bodyPr/>
        <a:lstStyle/>
        <a:p>
          <a:endParaRPr lang="en-US"/>
        </a:p>
      </dgm:t>
    </dgm:pt>
    <dgm:pt modelId="{4EB2E8F7-31DE-4595-92C0-1FC7BF8BA1F6}" type="sibTrans" cxnId="{A110261D-C8F1-4072-90F3-293E4D00A612}">
      <dgm:prSet/>
      <dgm:spPr/>
      <dgm:t>
        <a:bodyPr/>
        <a:lstStyle/>
        <a:p>
          <a:endParaRPr lang="en-US"/>
        </a:p>
      </dgm:t>
    </dgm:pt>
    <dgm:pt modelId="{72BFE624-CF64-B048-B194-CE54FE3B0194}">
      <dgm:prSet/>
      <dgm:spPr/>
      <dgm:t>
        <a:bodyPr/>
        <a:lstStyle/>
        <a:p>
          <a:r>
            <a:rPr lang="en-US" dirty="0"/>
            <a:t>Significance level: 0,9</a:t>
          </a:r>
        </a:p>
      </dgm:t>
    </dgm:pt>
    <dgm:pt modelId="{1974F6E5-94AF-AA40-AB23-08AEE21B839B}" type="parTrans" cxnId="{F1DB8CA1-7712-4140-AF18-17A45752F5A9}">
      <dgm:prSet/>
      <dgm:spPr/>
      <dgm:t>
        <a:bodyPr/>
        <a:lstStyle/>
        <a:p>
          <a:endParaRPr lang="en-GB"/>
        </a:p>
      </dgm:t>
    </dgm:pt>
    <dgm:pt modelId="{9BA1B4F9-BFC6-2B4A-AE86-030FF0FF83C4}" type="sibTrans" cxnId="{F1DB8CA1-7712-4140-AF18-17A45752F5A9}">
      <dgm:prSet/>
      <dgm:spPr/>
      <dgm:t>
        <a:bodyPr/>
        <a:lstStyle/>
        <a:p>
          <a:endParaRPr lang="en-GB"/>
        </a:p>
      </dgm:t>
    </dgm:pt>
    <dgm:pt modelId="{0AEB84D7-4850-424D-85DD-1073239787DF}">
      <dgm:prSet/>
      <dgm:spPr/>
      <dgm:t>
        <a:bodyPr/>
        <a:lstStyle/>
        <a:p>
          <a:r>
            <a:rPr lang="en-US" dirty="0"/>
            <a:t>Scaled</a:t>
          </a:r>
        </a:p>
      </dgm:t>
    </dgm:pt>
    <dgm:pt modelId="{AFF253AA-9E8F-6E4B-9159-EC20BD8B7A12}" type="parTrans" cxnId="{A3E57BF2-80C8-0A4E-827B-B4D4B2EB819B}">
      <dgm:prSet/>
      <dgm:spPr/>
      <dgm:t>
        <a:bodyPr/>
        <a:lstStyle/>
        <a:p>
          <a:endParaRPr lang="en-GB"/>
        </a:p>
      </dgm:t>
    </dgm:pt>
    <dgm:pt modelId="{894F9360-F237-FF43-9C42-9F6876629277}" type="sibTrans" cxnId="{A3E57BF2-80C8-0A4E-827B-B4D4B2EB819B}">
      <dgm:prSet/>
      <dgm:spPr/>
      <dgm:t>
        <a:bodyPr/>
        <a:lstStyle/>
        <a:p>
          <a:endParaRPr lang="en-GB"/>
        </a:p>
      </dgm:t>
    </dgm:pt>
    <dgm:pt modelId="{D4CDFA54-3D1E-914D-84A8-05BDE545547D}">
      <dgm:prSet/>
      <dgm:spPr/>
      <dgm:t>
        <a:bodyPr/>
        <a:lstStyle/>
        <a:p>
          <a:r>
            <a:rPr lang="en-US" dirty="0"/>
            <a:t>Dummy variables</a:t>
          </a:r>
        </a:p>
      </dgm:t>
    </dgm:pt>
    <dgm:pt modelId="{C6E3D582-3DEA-B64A-9D0A-AA8AED85A50F}" type="parTrans" cxnId="{526FED43-3009-D54D-84DD-0F66BB550B73}">
      <dgm:prSet/>
      <dgm:spPr/>
      <dgm:t>
        <a:bodyPr/>
        <a:lstStyle/>
        <a:p>
          <a:endParaRPr lang="en-GB"/>
        </a:p>
      </dgm:t>
    </dgm:pt>
    <dgm:pt modelId="{E150D75C-13D8-6F49-B05D-53A2EC95C765}" type="sibTrans" cxnId="{526FED43-3009-D54D-84DD-0F66BB550B73}">
      <dgm:prSet/>
      <dgm:spPr/>
      <dgm:t>
        <a:bodyPr/>
        <a:lstStyle/>
        <a:p>
          <a:endParaRPr lang="en-GB"/>
        </a:p>
      </dgm:t>
    </dgm:pt>
    <dgm:pt modelId="{4514553B-F230-B143-99D6-DD88092A0580}" type="pres">
      <dgm:prSet presAssocID="{355722CE-6AC3-4B91-814E-75ED534E1C29}" presName="linear" presStyleCnt="0">
        <dgm:presLayoutVars>
          <dgm:animLvl val="lvl"/>
          <dgm:resizeHandles val="exact"/>
        </dgm:presLayoutVars>
      </dgm:prSet>
      <dgm:spPr/>
    </dgm:pt>
    <dgm:pt modelId="{9CB3D25A-C560-FC45-A47E-58F66D281A3B}" type="pres">
      <dgm:prSet presAssocID="{D990C007-5B9A-49E6-98A3-DDD6A6DABD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13D9B4-5B85-E646-9B79-8DF86CD9D1F9}" type="pres">
      <dgm:prSet presAssocID="{D6EBFE59-4E58-4ED0-BE92-5B55748A7FFF}" presName="spacer" presStyleCnt="0"/>
      <dgm:spPr/>
    </dgm:pt>
    <dgm:pt modelId="{E86DACAE-51AE-BB4B-B2E1-D18A2D3A5932}" type="pres">
      <dgm:prSet presAssocID="{8D7FBC5F-9D3E-43BC-9B3A-962AC6F3F5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C3587A-670D-4A43-94B9-49B6AED5B895}" type="pres">
      <dgm:prSet presAssocID="{6F3A8AF2-F4DF-410A-B2D3-8E9BFC6C4C62}" presName="spacer" presStyleCnt="0"/>
      <dgm:spPr/>
    </dgm:pt>
    <dgm:pt modelId="{F6BDBA37-BFDC-5642-90FB-33E595B1CF26}" type="pres">
      <dgm:prSet presAssocID="{79A6075A-0DFC-421E-AD32-6B5696217EB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6FDE59-A8FF-8545-8D23-E58B39EF15CF}" type="pres">
      <dgm:prSet presAssocID="{79A6075A-0DFC-421E-AD32-6B5696217EB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6DD3D03-EA95-4BBB-B4DB-9E3CD6DA8291}" srcId="{79A6075A-0DFC-421E-AD32-6B5696217EB8}" destId="{E0628792-C093-47FB-88DA-F1EC3986A174}" srcOrd="2" destOrd="0" parTransId="{2E265C19-922A-4473-9D88-91D269AB6C99}" sibTransId="{495D5605-A3F8-409B-BB7A-F96B2C98E359}"/>
    <dgm:cxn modelId="{45CA201B-8EC7-4E09-9A0B-7802E8A6D3B6}" srcId="{79A6075A-0DFC-421E-AD32-6B5696217EB8}" destId="{A81A68E7-BA08-4F1F-A540-FCA4649F1003}" srcOrd="1" destOrd="0" parTransId="{C7AC524C-6CDE-4D44-AEAE-11C66DE92715}" sibTransId="{1DD4A072-ACA7-4DAA-8034-211A4880E746}"/>
    <dgm:cxn modelId="{706BA61B-BAE8-A847-A380-915E09CC29D9}" type="presOf" srcId="{E0628792-C093-47FB-88DA-F1EC3986A174}" destId="{416FDE59-A8FF-8545-8D23-E58B39EF15CF}" srcOrd="0" destOrd="2" presId="urn:microsoft.com/office/officeart/2005/8/layout/vList2"/>
    <dgm:cxn modelId="{A110261D-C8F1-4072-90F3-293E4D00A612}" srcId="{79A6075A-0DFC-421E-AD32-6B5696217EB8}" destId="{8234D9EB-91AB-400C-8A8E-20E0E6096AE9}" srcOrd="3" destOrd="0" parTransId="{C7FEE644-F5C7-4994-8114-39C807879C80}" sibTransId="{4EB2E8F7-31DE-4595-92C0-1FC7BF8BA1F6}"/>
    <dgm:cxn modelId="{E765ED27-10FB-A94F-B783-9B48FF2A6DC9}" type="presOf" srcId="{8D7FBC5F-9D3E-43BC-9B3A-962AC6F3F5C0}" destId="{E86DACAE-51AE-BB4B-B2E1-D18A2D3A5932}" srcOrd="0" destOrd="0" presId="urn:microsoft.com/office/officeart/2005/8/layout/vList2"/>
    <dgm:cxn modelId="{526FED43-3009-D54D-84DD-0F66BB550B73}" srcId="{E0628792-C093-47FB-88DA-F1EC3986A174}" destId="{D4CDFA54-3D1E-914D-84A8-05BDE545547D}" srcOrd="1" destOrd="0" parTransId="{C6E3D582-3DEA-B64A-9D0A-AA8AED85A50F}" sibTransId="{E150D75C-13D8-6F49-B05D-53A2EC95C765}"/>
    <dgm:cxn modelId="{BB8AE74A-4C0D-7A47-A17E-3C6762DC2F2A}" type="presOf" srcId="{79A6075A-0DFC-421E-AD32-6B5696217EB8}" destId="{F6BDBA37-BFDC-5642-90FB-33E595B1CF26}" srcOrd="0" destOrd="0" presId="urn:microsoft.com/office/officeart/2005/8/layout/vList2"/>
    <dgm:cxn modelId="{6A53D34D-F0C4-4245-B664-7B1B7FF48265}" type="presOf" srcId="{0AEB84D7-4850-424D-85DD-1073239787DF}" destId="{416FDE59-A8FF-8545-8D23-E58B39EF15CF}" srcOrd="0" destOrd="3" presId="urn:microsoft.com/office/officeart/2005/8/layout/vList2"/>
    <dgm:cxn modelId="{C0407052-A572-402B-823B-E4EB26CCC3FE}" srcId="{355722CE-6AC3-4B91-814E-75ED534E1C29}" destId="{8D7FBC5F-9D3E-43BC-9B3A-962AC6F3F5C0}" srcOrd="1" destOrd="0" parTransId="{B1F0180F-FEA2-420E-A911-C59D26D94970}" sibTransId="{6F3A8AF2-F4DF-410A-B2D3-8E9BFC6C4C62}"/>
    <dgm:cxn modelId="{3ABA7B54-6E44-4C7A-BDAA-87E35A8D374F}" srcId="{355722CE-6AC3-4B91-814E-75ED534E1C29}" destId="{D990C007-5B9A-49E6-98A3-DDD6A6DABD9B}" srcOrd="0" destOrd="0" parTransId="{60AC37E2-EFC6-4105-A39D-1C4CE0D3E531}" sibTransId="{D6EBFE59-4E58-4ED0-BE92-5B55748A7FFF}"/>
    <dgm:cxn modelId="{AEE57C5A-C7BD-F24F-A082-53A04D5C9462}" type="presOf" srcId="{355722CE-6AC3-4B91-814E-75ED534E1C29}" destId="{4514553B-F230-B143-99D6-DD88092A0580}" srcOrd="0" destOrd="0" presId="urn:microsoft.com/office/officeart/2005/8/layout/vList2"/>
    <dgm:cxn modelId="{A268556D-578A-4B01-B148-6C9804B08528}" srcId="{79A6075A-0DFC-421E-AD32-6B5696217EB8}" destId="{05AD9D0B-2469-43E6-8108-D55CEAAC3A89}" srcOrd="0" destOrd="0" parTransId="{FD8ECA4D-3E92-4DEB-AFC4-BA8AA786DFE8}" sibTransId="{EB5EC6A3-BAB6-4CA1-B5A9-63EAA6071AEA}"/>
    <dgm:cxn modelId="{6DCC288E-5EB1-F445-98B4-971063A704BC}" type="presOf" srcId="{A81A68E7-BA08-4F1F-A540-FCA4649F1003}" destId="{416FDE59-A8FF-8545-8D23-E58B39EF15CF}" srcOrd="0" destOrd="1" presId="urn:microsoft.com/office/officeart/2005/8/layout/vList2"/>
    <dgm:cxn modelId="{F1DB8CA1-7712-4140-AF18-17A45752F5A9}" srcId="{8234D9EB-91AB-400C-8A8E-20E0E6096AE9}" destId="{72BFE624-CF64-B048-B194-CE54FE3B0194}" srcOrd="0" destOrd="0" parTransId="{1974F6E5-94AF-AA40-AB23-08AEE21B839B}" sibTransId="{9BA1B4F9-BFC6-2B4A-AE86-030FF0FF83C4}"/>
    <dgm:cxn modelId="{009A6BA5-C988-C148-971F-9D62E497AE76}" type="presOf" srcId="{72BFE624-CF64-B048-B194-CE54FE3B0194}" destId="{416FDE59-A8FF-8545-8D23-E58B39EF15CF}" srcOrd="0" destOrd="6" presId="urn:microsoft.com/office/officeart/2005/8/layout/vList2"/>
    <dgm:cxn modelId="{92B2DCC2-7945-455D-A453-989EED9915C0}" srcId="{355722CE-6AC3-4B91-814E-75ED534E1C29}" destId="{79A6075A-0DFC-421E-AD32-6B5696217EB8}" srcOrd="2" destOrd="0" parTransId="{DBC5935B-5440-4D0F-84F9-38AF1749B64D}" sibTransId="{A2347BDE-F388-4F72-AB88-D1EA0EB8C57C}"/>
    <dgm:cxn modelId="{F39BEBC3-0B3E-6344-83AF-38207EFC5BA3}" type="presOf" srcId="{D990C007-5B9A-49E6-98A3-DDD6A6DABD9B}" destId="{9CB3D25A-C560-FC45-A47E-58F66D281A3B}" srcOrd="0" destOrd="0" presId="urn:microsoft.com/office/officeart/2005/8/layout/vList2"/>
    <dgm:cxn modelId="{6ABF0EE5-1016-684B-AD76-93CDBCEAF7C7}" type="presOf" srcId="{8234D9EB-91AB-400C-8A8E-20E0E6096AE9}" destId="{416FDE59-A8FF-8545-8D23-E58B39EF15CF}" srcOrd="0" destOrd="5" presId="urn:microsoft.com/office/officeart/2005/8/layout/vList2"/>
    <dgm:cxn modelId="{120519E6-6F08-8E46-921F-D092DDF0595E}" type="presOf" srcId="{05AD9D0B-2469-43E6-8108-D55CEAAC3A89}" destId="{416FDE59-A8FF-8545-8D23-E58B39EF15CF}" srcOrd="0" destOrd="0" presId="urn:microsoft.com/office/officeart/2005/8/layout/vList2"/>
    <dgm:cxn modelId="{302D8BE7-CF17-0443-A233-AE531D695403}" type="presOf" srcId="{D4CDFA54-3D1E-914D-84A8-05BDE545547D}" destId="{416FDE59-A8FF-8545-8D23-E58B39EF15CF}" srcOrd="0" destOrd="4" presId="urn:microsoft.com/office/officeart/2005/8/layout/vList2"/>
    <dgm:cxn modelId="{A3E57BF2-80C8-0A4E-827B-B4D4B2EB819B}" srcId="{E0628792-C093-47FB-88DA-F1EC3986A174}" destId="{0AEB84D7-4850-424D-85DD-1073239787DF}" srcOrd="0" destOrd="0" parTransId="{AFF253AA-9E8F-6E4B-9159-EC20BD8B7A12}" sibTransId="{894F9360-F237-FF43-9C42-9F6876629277}"/>
    <dgm:cxn modelId="{8483B7C7-181C-0B49-88D7-3661C9992912}" type="presParOf" srcId="{4514553B-F230-B143-99D6-DD88092A0580}" destId="{9CB3D25A-C560-FC45-A47E-58F66D281A3B}" srcOrd="0" destOrd="0" presId="urn:microsoft.com/office/officeart/2005/8/layout/vList2"/>
    <dgm:cxn modelId="{DC203D95-1592-3E40-BB65-A94CF48639F4}" type="presParOf" srcId="{4514553B-F230-B143-99D6-DD88092A0580}" destId="{BF13D9B4-5B85-E646-9B79-8DF86CD9D1F9}" srcOrd="1" destOrd="0" presId="urn:microsoft.com/office/officeart/2005/8/layout/vList2"/>
    <dgm:cxn modelId="{40F021BA-A470-8F4C-852E-00E1809A4098}" type="presParOf" srcId="{4514553B-F230-B143-99D6-DD88092A0580}" destId="{E86DACAE-51AE-BB4B-B2E1-D18A2D3A5932}" srcOrd="2" destOrd="0" presId="urn:microsoft.com/office/officeart/2005/8/layout/vList2"/>
    <dgm:cxn modelId="{36CEC625-3D4B-2649-9422-F7729D3105D2}" type="presParOf" srcId="{4514553B-F230-B143-99D6-DD88092A0580}" destId="{71C3587A-670D-4A43-94B9-49B6AED5B895}" srcOrd="3" destOrd="0" presId="urn:microsoft.com/office/officeart/2005/8/layout/vList2"/>
    <dgm:cxn modelId="{14989FA0-5866-C849-9E4D-924C35A12D99}" type="presParOf" srcId="{4514553B-F230-B143-99D6-DD88092A0580}" destId="{F6BDBA37-BFDC-5642-90FB-33E595B1CF26}" srcOrd="4" destOrd="0" presId="urn:microsoft.com/office/officeart/2005/8/layout/vList2"/>
    <dgm:cxn modelId="{14E031FB-E3FD-9345-8CF5-8048365FB338}" type="presParOf" srcId="{4514553B-F230-B143-99D6-DD88092A0580}" destId="{416FDE59-A8FF-8545-8D23-E58B39EF15C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3D25A-C560-FC45-A47E-58F66D281A3B}">
      <dsp:nvSpPr>
        <dsp:cNvPr id="0" name=""/>
        <dsp:cNvSpPr/>
      </dsp:nvSpPr>
      <dsp:spPr>
        <a:xfrm>
          <a:off x="0" y="123168"/>
          <a:ext cx="6798539" cy="636480"/>
        </a:xfrm>
        <a:prstGeom prst="roundRect">
          <a:avLst/>
        </a:prstGeom>
        <a:solidFill>
          <a:srgbClr val="B06A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Objective: develop predictive model to understand housing market selling prices with empashis in properties with prices above $650,000 </a:t>
          </a:r>
        </a:p>
      </dsp:txBody>
      <dsp:txXfrm>
        <a:off x="31070" y="154238"/>
        <a:ext cx="6736399" cy="574340"/>
      </dsp:txXfrm>
    </dsp:sp>
    <dsp:sp modelId="{E86DACAE-51AE-BB4B-B2E1-D18A2D3A5932}">
      <dsp:nvSpPr>
        <dsp:cNvPr id="0" name=""/>
        <dsp:cNvSpPr/>
      </dsp:nvSpPr>
      <dsp:spPr>
        <a:xfrm>
          <a:off x="0" y="805728"/>
          <a:ext cx="6798539" cy="636480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Dataset consists of information of 21500 properties (21 variables)</a:t>
          </a:r>
        </a:p>
      </dsp:txBody>
      <dsp:txXfrm>
        <a:off x="31070" y="836798"/>
        <a:ext cx="6736399" cy="574340"/>
      </dsp:txXfrm>
    </dsp:sp>
    <dsp:sp modelId="{F6BDBA37-BFDC-5642-90FB-33E595B1CF26}">
      <dsp:nvSpPr>
        <dsp:cNvPr id="0" name=""/>
        <dsp:cNvSpPr/>
      </dsp:nvSpPr>
      <dsp:spPr>
        <a:xfrm>
          <a:off x="0" y="1488288"/>
          <a:ext cx="6798539" cy="636480"/>
        </a:xfrm>
        <a:prstGeom prst="roundRect">
          <a:avLst/>
        </a:prstGeom>
        <a:solidFill>
          <a:srgbClr val="DBC1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has been processed as follows:</a:t>
          </a:r>
        </a:p>
      </dsp:txBody>
      <dsp:txXfrm>
        <a:off x="31070" y="1519358"/>
        <a:ext cx="6736399" cy="574340"/>
      </dsp:txXfrm>
    </dsp:sp>
    <dsp:sp modelId="{416FDE59-A8FF-8545-8D23-E58B39EF15CF}">
      <dsp:nvSpPr>
        <dsp:cNvPr id="0" name=""/>
        <dsp:cNvSpPr/>
      </dsp:nvSpPr>
      <dsp:spPr>
        <a:xfrm>
          <a:off x="0" y="2124768"/>
          <a:ext cx="6798539" cy="145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Data cleaning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Data exploration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Data transformation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Scaled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Dummy variables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Model testing: Ordinary Least Squares, KNN and MLP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Significance level: 0,9</a:t>
          </a:r>
        </a:p>
      </dsp:txBody>
      <dsp:txXfrm>
        <a:off x="0" y="2124768"/>
        <a:ext cx="6798539" cy="145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4E4FD1FC-7DAC-0BAF-5FA6-EB0776E3C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" r="13775" b="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3C03D09C-55C1-4CB2-9A7B-9E5FB2F0B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800"/>
              <a:t>REAL ESTATE REGRESSION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DF27242-331C-4241-BA55-0F71DA05A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1700"/>
              <a:t>Mara Vallejos Mihotek</a:t>
            </a:r>
          </a:p>
          <a:p>
            <a:pPr algn="l"/>
            <a:r>
              <a:rPr lang="en-US" sz="1700"/>
              <a:t>Data Analysis Bootcamp</a:t>
            </a:r>
          </a:p>
          <a:p>
            <a:pPr algn="l"/>
            <a:r>
              <a:rPr lang="en-US" sz="1700"/>
              <a:t>Ironhack – Barcelona</a:t>
            </a:r>
          </a:p>
          <a:p>
            <a:pPr algn="l"/>
            <a:r>
              <a:rPr lang="en-US" sz="1700"/>
              <a:t>July, 2023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Bedrooms/datapoints">
            <a:extLst>
              <a:ext uri="{FF2B5EF4-FFF2-40B4-BE49-F238E27FC236}">
                <a16:creationId xmlns:a16="http://schemas.microsoft.com/office/drawing/2014/main" id="{FD82E122-566D-4923-B1C5-3F5A69F15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47" y="483012"/>
            <a:ext cx="7665906" cy="58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rice/floors_line">
            <a:extLst>
              <a:ext uri="{FF2B5EF4-FFF2-40B4-BE49-F238E27FC236}">
                <a16:creationId xmlns:a16="http://schemas.microsoft.com/office/drawing/2014/main" id="{9A408919-DA2E-4A5B-9F8A-431E4F529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09" y="897024"/>
            <a:ext cx="6588583" cy="50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8" descr="Price/waterfront">
            <a:extLst>
              <a:ext uri="{FF2B5EF4-FFF2-40B4-BE49-F238E27FC236}">
                <a16:creationId xmlns:a16="http://schemas.microsoft.com/office/drawing/2014/main" id="{FC1CD594-3A0A-DA2B-03EB-101EB55AE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60" y="1123527"/>
            <a:ext cx="2187280" cy="4604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DEB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lide4" descr="Price/view_bar">
            <a:extLst>
              <a:ext uri="{FF2B5EF4-FFF2-40B4-BE49-F238E27FC236}">
                <a16:creationId xmlns:a16="http://schemas.microsoft.com/office/drawing/2014/main" id="{96EA55A4-3413-445C-88D4-F4C882C58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76" y="1123527"/>
            <a:ext cx="3706864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10" descr="Price/sqft_basement">
            <a:extLst>
              <a:ext uri="{FF2B5EF4-FFF2-40B4-BE49-F238E27FC236}">
                <a16:creationId xmlns:a16="http://schemas.microsoft.com/office/drawing/2014/main" id="{18BECD8F-9484-0CB5-B22D-40BE8EBDA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21"/>
          <a:stretch/>
        </p:blipFill>
        <p:spPr>
          <a:xfrm>
            <a:off x="1674816" y="643467"/>
            <a:ext cx="3101965" cy="25432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lide9" descr="Price/sqft_above">
            <a:extLst>
              <a:ext uri="{FF2B5EF4-FFF2-40B4-BE49-F238E27FC236}">
                <a16:creationId xmlns:a16="http://schemas.microsoft.com/office/drawing/2014/main" id="{6ABFC639-14C5-4FDD-935F-7624A99170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4"/>
          <a:stretch/>
        </p:blipFill>
        <p:spPr>
          <a:xfrm>
            <a:off x="6806863" y="643467"/>
            <a:ext cx="3317033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de11" descr="Price/sqft_living">
            <a:extLst>
              <a:ext uri="{FF2B5EF4-FFF2-40B4-BE49-F238E27FC236}">
                <a16:creationId xmlns:a16="http://schemas.microsoft.com/office/drawing/2014/main" id="{3B86E567-C788-A159-EA31-7660982882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88"/>
          <a:stretch/>
        </p:blipFill>
        <p:spPr>
          <a:xfrm>
            <a:off x="1821982" y="3671316"/>
            <a:ext cx="2851767" cy="2545862"/>
          </a:xfrm>
          <a:prstGeom prst="rect">
            <a:avLst/>
          </a:prstGeom>
        </p:spPr>
      </p:pic>
      <p:pic>
        <p:nvPicPr>
          <p:cNvPr id="4" name="slide12" descr="Price/sqft_lot">
            <a:extLst>
              <a:ext uri="{FF2B5EF4-FFF2-40B4-BE49-F238E27FC236}">
                <a16:creationId xmlns:a16="http://schemas.microsoft.com/office/drawing/2014/main" id="{BE70FCAF-DC81-F60D-CBCC-7B45D6F474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38"/>
          <a:stretch/>
        </p:blipFill>
        <p:spPr>
          <a:xfrm>
            <a:off x="7078372" y="3671316"/>
            <a:ext cx="2776679" cy="2553469"/>
          </a:xfrm>
          <a:prstGeom prst="rect">
            <a:avLst/>
          </a:prstGeom>
        </p:spPr>
      </p:pic>
      <p:pic>
        <p:nvPicPr>
          <p:cNvPr id="5" name="slide32" descr="5. Squared feet">
            <a:extLst>
              <a:ext uri="{FF2B5EF4-FFF2-40B4-BE49-F238E27FC236}">
                <a16:creationId xmlns:a16="http://schemas.microsoft.com/office/drawing/2014/main" id="{A78277F8-C34C-8291-7452-69C65C21D7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12" b="5700"/>
          <a:stretch/>
        </p:blipFill>
        <p:spPr>
          <a:xfrm>
            <a:off x="1804964" y="6345457"/>
            <a:ext cx="8572500" cy="4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slide29" descr="Price/view_bar (2)">
            <a:extLst>
              <a:ext uri="{FF2B5EF4-FFF2-40B4-BE49-F238E27FC236}">
                <a16:creationId xmlns:a16="http://schemas.microsoft.com/office/drawing/2014/main" id="{6920F7CE-66D1-4982-A968-5F0D9C7B5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76" y="1640464"/>
            <a:ext cx="2880360" cy="357808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27" descr="Total views">
            <a:extLst>
              <a:ext uri="{FF2B5EF4-FFF2-40B4-BE49-F238E27FC236}">
                <a16:creationId xmlns:a16="http://schemas.microsoft.com/office/drawing/2014/main" id="{C80CE45E-F971-C895-CF26-6B4CBFAAF0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81"/>
          <a:stretch/>
        </p:blipFill>
        <p:spPr>
          <a:xfrm>
            <a:off x="964561" y="2211644"/>
            <a:ext cx="2880360" cy="1940226"/>
          </a:xfrm>
          <a:prstGeom prst="rect">
            <a:avLst/>
          </a:prstGeom>
        </p:spPr>
      </p:pic>
      <p:pic>
        <p:nvPicPr>
          <p:cNvPr id="2" name="slide26" descr="Price/view/water">
            <a:extLst>
              <a:ext uri="{FF2B5EF4-FFF2-40B4-BE49-F238E27FC236}">
                <a16:creationId xmlns:a16="http://schemas.microsoft.com/office/drawing/2014/main" id="{C05D4C5B-6B49-47FE-C3F9-1B9B9887F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356" y="1342707"/>
            <a:ext cx="2879083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6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45890E-DB10-4DDD-68E7-D4036F1F88A0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E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347C5E-B6A6-F009-33A4-3212E6315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 fontScale="85000" lnSpcReduction="10000"/>
          </a:bodyPr>
          <a:lstStyle/>
          <a:p>
            <a:r>
              <a:rPr lang="en-ES" dirty="0"/>
              <a:t>Model has an acceptable performance </a:t>
            </a:r>
          </a:p>
          <a:p>
            <a:pPr lvl="1"/>
            <a:r>
              <a:rPr lang="en-ES" dirty="0"/>
              <a:t>Adjusted R-squared 0,76</a:t>
            </a:r>
          </a:p>
          <a:p>
            <a:r>
              <a:rPr lang="en-ES" dirty="0"/>
              <a:t>Model OLS3 performs well when given new data</a:t>
            </a:r>
          </a:p>
          <a:p>
            <a:pPr lvl="1"/>
            <a:r>
              <a:rPr lang="en-ES" dirty="0"/>
              <a:t>Low MSE meaning errors between predited and actual values are low.</a:t>
            </a:r>
          </a:p>
          <a:p>
            <a:r>
              <a:rPr lang="en-ES" dirty="0"/>
              <a:t>New variables should be thought of in order to enhace model performance.</a:t>
            </a:r>
          </a:p>
          <a:p>
            <a:r>
              <a:rPr lang="en-ES" dirty="0"/>
              <a:t>Further analysis could be performed:</a:t>
            </a:r>
          </a:p>
          <a:p>
            <a:pPr marL="742950" lvl="1" indent="-285750"/>
            <a:r>
              <a:rPr lang="en-ES" dirty="0"/>
              <a:t>Analyze houses vs department identified by features such as lot space and basement space.</a:t>
            </a:r>
          </a:p>
          <a:p>
            <a:pPr marL="1200150" lvl="2" indent="-285750"/>
            <a:r>
              <a:rPr lang="en-ES" dirty="0"/>
              <a:t>Houses with no lot area or basement.</a:t>
            </a:r>
          </a:p>
          <a:p>
            <a:pPr marL="742950" lvl="1" indent="-285750"/>
            <a:r>
              <a:rPr lang="en-ES" dirty="0"/>
              <a:t>Reduce zipcode dummy variables grouping by average price.</a:t>
            </a:r>
          </a:p>
          <a:p>
            <a:pPr marL="285750" indent="-285750"/>
            <a:r>
              <a:rPr lang="en-ES" dirty="0"/>
              <a:t>Subset for unbalanced categorical variables</a:t>
            </a:r>
          </a:p>
          <a:p>
            <a:pPr marL="285750" indent="-285750"/>
            <a:r>
              <a:rPr lang="en-ES" dirty="0"/>
              <a:t>Eliminate outliers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166B3-7340-6280-6E9F-DE441D89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ES" sz="4000"/>
              <a:t>Data information</a:t>
            </a:r>
          </a:p>
        </p:txBody>
      </p:sp>
      <p:pic>
        <p:nvPicPr>
          <p:cNvPr id="6" name="Picture 5" descr="Blur blurry blue and green background&#10;&#10;Description automatically generated">
            <a:extLst>
              <a:ext uri="{FF2B5EF4-FFF2-40B4-BE49-F238E27FC236}">
                <a16:creationId xmlns:a16="http://schemas.microsoft.com/office/drawing/2014/main" id="{0E1CB13F-6694-3BCD-B16B-7D561A2D6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B06AA2">
                <a:tint val="45000"/>
                <a:satMod val="400000"/>
              </a:srgbClr>
            </a:duotone>
          </a:blip>
          <a:srcRect l="34767" r="24387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9D8EB4-97B8-EEF3-AF96-DB5CACB89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993419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28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6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75D3-F8C3-BC29-68D2-D90BDB6057B1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pPr algn="ctr"/>
            <a:r>
              <a:rPr lang="en-ES" dirty="0">
                <a:solidFill>
                  <a:schemeClr val="bg1"/>
                </a:solidFill>
              </a:rPr>
              <a:t>Model’s train-tests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9B4E5B-C32A-0C51-6553-6255994001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771867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289937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340965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99785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25696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train-test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 Squared Error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Root Mean Squared Error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R-Squared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Adjusted R-Squared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955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OLS1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0.000435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0.020853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0.806962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0.803960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5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OLS2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0.000536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0.023148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0.764330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0.761028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4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OLS3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0.000565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0.023764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0.753991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0.750638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0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KNN1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0.000844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0.029044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0.630114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0.624361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0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KNN2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0.000880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0.029669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0.614013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0.608603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52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KNN3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0.000892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0.029872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0.608710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0.603376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9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MLP1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0.000576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0.023997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0.747493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0.743566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MLP2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0.000641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0.025327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0.718716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0.714774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4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MLP3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0.000794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0.028187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0.651621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0.646872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8931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9ABF768-CC69-4876-2230-C3E405B98B5F}"/>
              </a:ext>
            </a:extLst>
          </p:cNvPr>
          <p:cNvSpPr/>
          <p:nvPr/>
        </p:nvSpPr>
        <p:spPr>
          <a:xfrm>
            <a:off x="1193369" y="8524953"/>
            <a:ext cx="9701939" cy="387457"/>
          </a:xfrm>
          <a:prstGeom prst="rect">
            <a:avLst/>
          </a:prstGeom>
          <a:noFill/>
          <a:ln w="76200">
            <a:solidFill>
              <a:srgbClr val="DBC1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A44F6-A090-EFC7-2FE2-FDB0F6B6873C}"/>
              </a:ext>
            </a:extLst>
          </p:cNvPr>
          <p:cNvSpPr txBox="1"/>
          <p:nvPr/>
        </p:nvSpPr>
        <p:spPr>
          <a:xfrm>
            <a:off x="838200" y="11360096"/>
            <a:ext cx="105156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ES" sz="1400" dirty="0"/>
              <a:t>8 variables</a:t>
            </a:r>
          </a:p>
          <a:p>
            <a:pPr marL="285750" indent="-285750" algn="ctr">
              <a:buFontTx/>
              <a:buChar char="-"/>
            </a:pPr>
            <a:r>
              <a:rPr lang="en-ES" sz="1400" dirty="0"/>
              <a:t>Correlation and multilinearity</a:t>
            </a:r>
          </a:p>
          <a:p>
            <a:pPr marL="285750" indent="-285750" algn="ctr">
              <a:buFontTx/>
              <a:buChar char="-"/>
            </a:pPr>
            <a:r>
              <a:rPr lang="en-ES" sz="1400" dirty="0"/>
              <a:t>P-values</a:t>
            </a:r>
          </a:p>
        </p:txBody>
      </p:sp>
    </p:spTree>
    <p:extLst>
      <p:ext uri="{BB962C8B-B14F-4D97-AF65-F5344CB8AC3E}">
        <p14:creationId xmlns:p14="http://schemas.microsoft.com/office/powerpoint/2010/main" val="6587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6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75D3-F8C3-BC29-68D2-D90BDB6057B1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pPr algn="ctr"/>
            <a:r>
              <a:rPr lang="en-ES" dirty="0">
                <a:solidFill>
                  <a:schemeClr val="bg1"/>
                </a:solidFill>
              </a:rPr>
              <a:t>Model’s train-tests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9B4E5B-C32A-0C51-6553-625599400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465840"/>
              </p:ext>
            </p:extLst>
          </p:nvPr>
        </p:nvGraphicFramePr>
        <p:xfrm>
          <a:off x="838200" y="2225018"/>
          <a:ext cx="5257800" cy="3773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97718679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289937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3409654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9978597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25696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train-test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 Squared Error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Root Mean Squared Error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R-Squared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Adjusted R-Squared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955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OLS1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0.000435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0.020853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0.806962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0.803960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5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OLS2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0.000536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0.023148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0.764330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0.761028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4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OLS3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0.000565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0.023764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0.753991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0.750638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0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KNN1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0.000844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0.029044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0.630114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0.624361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0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KNN2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0.000880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0.029669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0.614013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0.608603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52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KNN3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0.000892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0.029872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0.608710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0.603376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9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MLP1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0.000576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0.023997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0.747493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0.743566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MLP2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0.000641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0.025327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0.718716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0.714774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4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MLP3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0.000794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0.028187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0.651621</a:t>
                      </a:r>
                      <a:endParaRPr lang="en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0.646872</a:t>
                      </a:r>
                      <a:endParaRPr lang="en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89313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835F34A-6DE2-4107-D416-409560831154}"/>
              </a:ext>
            </a:extLst>
          </p:cNvPr>
          <p:cNvSpPr/>
          <p:nvPr/>
        </p:nvSpPr>
        <p:spPr>
          <a:xfrm>
            <a:off x="838201" y="3016782"/>
            <a:ext cx="5257800" cy="387457"/>
          </a:xfrm>
          <a:prstGeom prst="rect">
            <a:avLst/>
          </a:prstGeom>
          <a:noFill/>
          <a:ln w="76200">
            <a:solidFill>
              <a:srgbClr val="DBC1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A5944-2C29-D0F2-D6EE-C1AA600AF0A8}"/>
              </a:ext>
            </a:extLst>
          </p:cNvPr>
          <p:cNvSpPr txBox="1"/>
          <p:nvPr/>
        </p:nvSpPr>
        <p:spPr>
          <a:xfrm>
            <a:off x="6235259" y="2471846"/>
            <a:ext cx="51185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ES" sz="1400" dirty="0"/>
              <a:t>8 variables</a:t>
            </a:r>
          </a:p>
          <a:p>
            <a:pPr marL="285750" indent="-285750" algn="ctr">
              <a:buFontTx/>
              <a:buChar char="-"/>
            </a:pPr>
            <a:r>
              <a:rPr lang="en-ES" sz="1400" dirty="0"/>
              <a:t>Correlation and multilinearity</a:t>
            </a:r>
          </a:p>
          <a:p>
            <a:pPr marL="285750" indent="-285750" algn="ctr">
              <a:buFontTx/>
              <a:buChar char="-"/>
            </a:pPr>
            <a:r>
              <a:rPr lang="en-ES" sz="1400" dirty="0"/>
              <a:t>P-values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57FF42A-D263-F062-EA56-E841D5FAE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332717"/>
              </p:ext>
            </p:extLst>
          </p:nvPr>
        </p:nvGraphicFramePr>
        <p:xfrm>
          <a:off x="6235259" y="3425259"/>
          <a:ext cx="5118540" cy="152400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2559270">
                  <a:extLst>
                    <a:ext uri="{9D8B030D-6E8A-4147-A177-3AD203B41FA5}">
                      <a16:colId xmlns:a16="http://schemas.microsoft.com/office/drawing/2014/main" val="3871086727"/>
                    </a:ext>
                  </a:extLst>
                </a:gridCol>
                <a:gridCol w="2559270">
                  <a:extLst>
                    <a:ext uri="{9D8B030D-6E8A-4147-A177-3AD203B41FA5}">
                      <a16:colId xmlns:a16="http://schemas.microsoft.com/office/drawing/2014/main" val="2699099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ES" sz="2000" kern="0" dirty="0">
                          <a:effectLst/>
                        </a:rPr>
                        <a:t>waterfront</a:t>
                      </a:r>
                      <a:endParaRPr lang="en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ES" sz="2000" kern="0" dirty="0">
                          <a:effectLst/>
                        </a:rPr>
                        <a:t>0.090678</a:t>
                      </a:r>
                      <a:endParaRPr lang="en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995911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ES" sz="2000" kern="0" dirty="0">
                          <a:effectLst/>
                        </a:rPr>
                        <a:t>sqft_living15</a:t>
                      </a:r>
                      <a:endParaRPr lang="en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ES" sz="2000" kern="0" dirty="0">
                          <a:effectLst/>
                        </a:rPr>
                        <a:t>0.068709</a:t>
                      </a:r>
                      <a:endParaRPr lang="en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45872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ES" sz="2000" kern="0" dirty="0">
                          <a:effectLst/>
                        </a:rPr>
                        <a:t>sqft_lot15</a:t>
                      </a:r>
                      <a:endParaRPr lang="en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ES" sz="2000" kern="0" dirty="0">
                          <a:effectLst/>
                        </a:rPr>
                        <a:t>0.049446</a:t>
                      </a:r>
                      <a:endParaRPr lang="en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110743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ES" sz="2000" kern="0" dirty="0">
                          <a:effectLst/>
                        </a:rPr>
                        <a:t>sqft_basement</a:t>
                      </a:r>
                      <a:endParaRPr lang="en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ES" sz="2000" kern="0" dirty="0">
                          <a:effectLst/>
                        </a:rPr>
                        <a:t>0.032335</a:t>
                      </a:r>
                      <a:endParaRPr lang="en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8588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39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6EB17-919C-D258-EC1F-17302990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GB" sz="540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ES" sz="5400">
                <a:solidFill>
                  <a:schemeClr val="bg1">
                    <a:lumMod val="95000"/>
                    <a:lumOff val="5000"/>
                  </a:schemeClr>
                </a:solidFill>
              </a:rPr>
              <a:t>nalysis</a:t>
            </a:r>
          </a:p>
        </p:txBody>
      </p:sp>
    </p:spTree>
    <p:extLst>
      <p:ext uri="{BB962C8B-B14F-4D97-AF65-F5344CB8AC3E}">
        <p14:creationId xmlns:p14="http://schemas.microsoft.com/office/powerpoint/2010/main" val="376788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lide34" descr="6. Location">
            <a:extLst>
              <a:ext uri="{FF2B5EF4-FFF2-40B4-BE49-F238E27FC236}">
                <a16:creationId xmlns:a16="http://schemas.microsoft.com/office/drawing/2014/main" id="{51207035-8E26-41DD-B870-7CF970C3B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561C841-73F4-73A5-76C2-C7DD578183CD}"/>
              </a:ext>
            </a:extLst>
          </p:cNvPr>
          <p:cNvGrpSpPr/>
          <p:nvPr/>
        </p:nvGrpSpPr>
        <p:grpSpPr>
          <a:xfrm>
            <a:off x="1152641" y="1081403"/>
            <a:ext cx="4042862" cy="4695195"/>
            <a:chOff x="932146" y="753762"/>
            <a:chExt cx="4042862" cy="4695195"/>
          </a:xfrm>
        </p:grpSpPr>
        <p:pic>
          <p:nvPicPr>
            <p:cNvPr id="13" name="slide13" descr="Location/avgprice">
              <a:extLst>
                <a:ext uri="{FF2B5EF4-FFF2-40B4-BE49-F238E27FC236}">
                  <a16:creationId xmlns:a16="http://schemas.microsoft.com/office/drawing/2014/main" id="{5503DCB7-0B1C-47B7-89D9-7D5ECADF56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0" t="5701" r="19836" b="5700"/>
            <a:stretch/>
          </p:blipFill>
          <p:spPr>
            <a:xfrm>
              <a:off x="932146" y="1409043"/>
              <a:ext cx="4042862" cy="4039914"/>
            </a:xfrm>
            <a:prstGeom prst="ellipse">
              <a:avLst/>
            </a:prstGeom>
          </p:spPr>
        </p:pic>
        <p:pic>
          <p:nvPicPr>
            <p:cNvPr id="3" name="slide13" descr="Location/avgprice">
              <a:extLst>
                <a:ext uri="{FF2B5EF4-FFF2-40B4-BE49-F238E27FC236}">
                  <a16:creationId xmlns:a16="http://schemas.microsoft.com/office/drawing/2014/main" id="{EE7B4F83-B1DA-36FA-DBC3-3AB073E52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73" t="455" r="41244" b="96329"/>
            <a:stretch/>
          </p:blipFill>
          <p:spPr>
            <a:xfrm>
              <a:off x="1001209" y="753762"/>
              <a:ext cx="3904736" cy="28420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DA9BAF7-DC16-E739-51A7-615B4E98630E}"/>
              </a:ext>
            </a:extLst>
          </p:cNvPr>
          <p:cNvGrpSpPr/>
          <p:nvPr/>
        </p:nvGrpSpPr>
        <p:grpSpPr>
          <a:xfrm>
            <a:off x="6996498" y="1081403"/>
            <a:ext cx="4186360" cy="4695194"/>
            <a:chOff x="6996498" y="753762"/>
            <a:chExt cx="4186360" cy="4695194"/>
          </a:xfrm>
        </p:grpSpPr>
        <p:pic>
          <p:nvPicPr>
            <p:cNvPr id="2" name="slide36" descr="Location/houses">
              <a:extLst>
                <a:ext uri="{FF2B5EF4-FFF2-40B4-BE49-F238E27FC236}">
                  <a16:creationId xmlns:a16="http://schemas.microsoft.com/office/drawing/2014/main" id="{E1E89EB2-F2C1-2992-179E-562118383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6" t="6388" r="17680" b="6874"/>
            <a:stretch/>
          </p:blipFill>
          <p:spPr>
            <a:xfrm>
              <a:off x="6996498" y="1409043"/>
              <a:ext cx="4186360" cy="4039913"/>
            </a:xfrm>
            <a:prstGeom prst="ellipse">
              <a:avLst/>
            </a:prstGeom>
          </p:spPr>
        </p:pic>
        <p:pic>
          <p:nvPicPr>
            <p:cNvPr id="4" name="slide36" descr="Location/houses">
              <a:extLst>
                <a:ext uri="{FF2B5EF4-FFF2-40B4-BE49-F238E27FC236}">
                  <a16:creationId xmlns:a16="http://schemas.microsoft.com/office/drawing/2014/main" id="{081988F5-C1E8-92CC-3284-E23127BF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25" t="975" r="43108" b="95946"/>
            <a:stretch/>
          </p:blipFill>
          <p:spPr>
            <a:xfrm>
              <a:off x="7297948" y="753762"/>
              <a:ext cx="3583460" cy="2842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rice/condition_bar">
            <a:extLst>
              <a:ext uri="{FF2B5EF4-FFF2-40B4-BE49-F238E27FC236}">
                <a16:creationId xmlns:a16="http://schemas.microsoft.com/office/drawing/2014/main" id="{01B911D8-A757-46F5-B260-B9E278D39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20"/>
          <a:stretch/>
        </p:blipFill>
        <p:spPr>
          <a:xfrm>
            <a:off x="1161757" y="1123527"/>
            <a:ext cx="2352968" cy="4604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DCB1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lide7" descr="Price/grade_bar">
            <a:extLst>
              <a:ext uri="{FF2B5EF4-FFF2-40B4-BE49-F238E27FC236}">
                <a16:creationId xmlns:a16="http://schemas.microsoft.com/office/drawing/2014/main" id="{06FC6F46-80FD-2616-5B45-C168B90FD0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39"/>
          <a:stretch/>
        </p:blipFill>
        <p:spPr>
          <a:xfrm>
            <a:off x="5793868" y="1156167"/>
            <a:ext cx="5143148" cy="454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1. bed/bad">
            <a:extLst>
              <a:ext uri="{FF2B5EF4-FFF2-40B4-BE49-F238E27FC236}">
                <a16:creationId xmlns:a16="http://schemas.microsoft.com/office/drawing/2014/main" id="{C2D25E68-15B5-4FEC-A089-50FA0F414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41960"/>
            <a:ext cx="746760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312</Words>
  <Application>Microsoft Macintosh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REAL ESTATE REGRESSION ANALYSIS</vt:lpstr>
      <vt:lpstr>Data information</vt:lpstr>
      <vt:lpstr>Model’s train-tests results</vt:lpstr>
      <vt:lpstr>Model’s train-tests results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MidProject_Tableau</dc:title>
  <dc:creator/>
  <cp:lastModifiedBy>MARA LUANA VALLEJOS MIHOTEK</cp:lastModifiedBy>
  <cp:revision>6</cp:revision>
  <dcterms:created xsi:type="dcterms:W3CDTF">2023-07-29T00:30:04Z</dcterms:created>
  <dcterms:modified xsi:type="dcterms:W3CDTF">2023-07-29T12:31:09Z</dcterms:modified>
</cp:coreProperties>
</file>