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ontserrat" charset="1" panose="00000500000000000000"/>
      <p:regular r:id="rId21"/>
    </p:embeddedFont>
    <p:embeddedFont>
      <p:font typeface="Montserrat Bold" charset="1" panose="00000800000000000000"/>
      <p:regular r:id="rId22"/>
    </p:embeddedFont>
    <p:embeddedFont>
      <p:font typeface="Montserrat Bold Italics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Relationship Id="rId5" Target="https://docs.google.com/spreadsheets/d/1VQY70RiddREdeF_tRa9DxTcXjKMAgdux1rzc53vvyGg/edit?gid=580248500#gid=580248500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Relationship Id="rId4" Target="../media/image18.png" Type="http://schemas.openxmlformats.org/officeDocument/2006/relationships/image"/><Relationship Id="rId5" Target="https://docs.google.com/spreadsheets/d/1VQY70RiddREdeF_tRa9DxTcXjKMAgdux1rzc53vvyGg/edit?gid=580248500#gid=580248500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Relationship Id="rId4" Target="../media/image19.png" Type="http://schemas.openxmlformats.org/officeDocument/2006/relationships/image"/><Relationship Id="rId5" Target="https://docs.google.com/spreadsheets/d/1VQY70RiddREdeF_tRa9DxTcXjKMAgdux1rzc53vvyGg/edit?gid=580248500#gid=580248500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Relationship Id="rId4" Target="../media/image15.png" Type="http://schemas.openxmlformats.org/officeDocument/2006/relationships/image"/><Relationship Id="rId5" Target="https://docs.google.com/spreadsheets/d/1VQY70RiddREdeF_tRa9DxTcXjKMAgdux1rzc53vvyGg/edit?gid=580248500#gid=580248500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svg" Type="http://schemas.openxmlformats.org/officeDocument/2006/relationships/image"/><Relationship Id="rId4" Target="../media/image16.png" Type="http://schemas.openxmlformats.org/officeDocument/2006/relationships/image"/><Relationship Id="rId5" Target="https://docs.google.com/spreadsheets/d/1VQY70RiddREdeF_tRa9DxTcXjKMAgdux1rzc53vvyGg/edit?gid=580248500#gid=580248500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11" y="-8001000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05" b="-90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04543" y="6924675"/>
            <a:ext cx="10183713" cy="180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467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SEGUNDO CUATRIMESTRE</a:t>
            </a:r>
          </a:p>
          <a:p>
            <a:pPr algn="ctr">
              <a:lnSpc>
                <a:spcPts val="7279"/>
              </a:lnSpc>
            </a:pPr>
            <a:r>
              <a:rPr lang="en-US" sz="5199" spc="467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</a:p>
        </p:txBody>
      </p:sp>
      <p:sp>
        <p:nvSpPr>
          <p:cNvPr name="AutoShape 4" id="4"/>
          <p:cNvSpPr/>
          <p:nvPr/>
        </p:nvSpPr>
        <p:spPr>
          <a:xfrm>
            <a:off x="1367426" y="6250221"/>
            <a:ext cx="162306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204543" y="6924675"/>
            <a:ext cx="10183713" cy="180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spc="4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SEGUNDO CUATRIMESTRE</a:t>
            </a:r>
          </a:p>
          <a:p>
            <a:pPr algn="ctr">
              <a:lnSpc>
                <a:spcPts val="7279"/>
              </a:lnSpc>
            </a:pPr>
            <a:r>
              <a:rPr lang="en-US" sz="5199" spc="4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22251" y="9201150"/>
            <a:ext cx="4061520" cy="50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7"/>
              </a:lnSpc>
            </a:pPr>
            <a:r>
              <a:rPr lang="en-US" sz="2962" spc="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Capacitación tutoras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39885" y="1587402"/>
            <a:ext cx="1311303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b="true" sz="9000" spc="810">
                <a:solidFill>
                  <a:srgbClr val="100F0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MUJERES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39885" y="1587402"/>
            <a:ext cx="13113030" cy="153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b="true" sz="9000" spc="810">
                <a:solidFill>
                  <a:srgbClr val="F6F4E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MUJERES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91730" y="3313678"/>
            <a:ext cx="13113030" cy="1417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 spc="747">
                <a:solidFill>
                  <a:srgbClr val="7F1BBF"/>
                </a:solidFill>
                <a:latin typeface="Montserrat"/>
                <a:ea typeface="Montserrat"/>
                <a:cs typeface="Montserrat"/>
                <a:sym typeface="Montserrat"/>
              </a:rPr>
              <a:t>DIGITALES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91730" y="3313678"/>
            <a:ext cx="13113030" cy="1417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b="true" sz="8300" spc="747">
                <a:solidFill>
                  <a:srgbClr val="BB4D8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DIGITALES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2479" y="3469640"/>
            <a:ext cx="16178777" cy="330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41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Eventos</a:t>
            </a:r>
          </a:p>
          <a:p>
            <a:pPr algn="l" marL="734059" indent="-367030" lvl="1">
              <a:lnSpc>
                <a:spcPts val="441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Fechas</a:t>
            </a:r>
          </a:p>
          <a:p>
            <a:pPr algn="l" marL="734059" indent="-367030" lvl="1">
              <a:lnSpc>
                <a:spcPts val="441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Contacto</a:t>
            </a:r>
          </a:p>
          <a:p>
            <a:pPr algn="l" marL="734059" indent="-367030" lvl="1">
              <a:lnSpc>
                <a:spcPts val="441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Convocatoria</a:t>
            </a:r>
          </a:p>
          <a:p>
            <a:pPr algn="l" marL="734059" indent="-367030" lvl="1">
              <a:lnSpc>
                <a:spcPts val="441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Mentoras </a:t>
            </a:r>
          </a:p>
          <a:p>
            <a:pPr algn="l" marL="734059" indent="-367030" lvl="1">
              <a:lnSpc>
                <a:spcPts val="4419"/>
              </a:lnSpc>
              <a:buFont typeface="Arial"/>
              <a:buChar char="•"/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-8001000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05" b="-90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3853" y="2225324"/>
            <a:ext cx="17120294" cy="2554443"/>
          </a:xfrm>
          <a:custGeom>
            <a:avLst/>
            <a:gdLst/>
            <a:ahLst/>
            <a:cxnLst/>
            <a:rect r="r" b="b" t="t" l="l"/>
            <a:pathLst>
              <a:path h="2554443" w="17120294">
                <a:moveTo>
                  <a:pt x="0" y="0"/>
                </a:moveTo>
                <a:lnTo>
                  <a:pt x="17120294" y="0"/>
                </a:lnTo>
                <a:lnTo>
                  <a:pt x="17120294" y="2554443"/>
                </a:lnTo>
                <a:lnTo>
                  <a:pt x="0" y="25544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922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76167" y="8859055"/>
            <a:ext cx="16535666" cy="66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8"/>
              </a:lnSpc>
            </a:pPr>
            <a:r>
              <a:rPr lang="en-US" sz="3884" spc="349" u="sng">
                <a:solidFill>
                  <a:srgbClr val="F6F4E7"/>
                </a:solidFill>
                <a:latin typeface="Montserrat"/>
                <a:ea typeface="Montserrat"/>
                <a:cs typeface="Montserrat"/>
                <a:sym typeface="Montserrat"/>
                <a:hlinkClick r:id="rId5" tooltip="https://docs.google.com/spreadsheets/d/1VQY70RiddREdeF_tRa9DxTcXjKMAgdux1rzc53vvyGg/edit?gid=580248500#gid=580248500"/>
              </a:rPr>
              <a:t>MÁSTER- MENTOREO DE MUJERES DIGITALES 2C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068946"/>
            <a:ext cx="10027116" cy="663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8"/>
              </a:lnSpc>
            </a:pPr>
            <a:r>
              <a:rPr lang="en-US" sz="3884" spc="349">
                <a:solidFill>
                  <a:srgbClr val="F6F4E7"/>
                </a:solidFill>
                <a:latin typeface="Montserrat"/>
                <a:ea typeface="Montserrat"/>
                <a:cs typeface="Montserrat"/>
                <a:sym typeface="Montserrat"/>
              </a:rPr>
              <a:t>HOJA: INSCRIPCIONES MENTEES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760" y="128117"/>
            <a:ext cx="5768338" cy="51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spc="2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ARCHIVOS DE TRABAJO</a:t>
            </a:r>
          </a:p>
        </p:txBody>
      </p:sp>
      <p:sp>
        <p:nvSpPr>
          <p:cNvPr name="AutoShape 8" id="8"/>
          <p:cNvSpPr/>
          <p:nvPr/>
        </p:nvSpPr>
        <p:spPr>
          <a:xfrm>
            <a:off x="0" y="647229"/>
            <a:ext cx="162306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876167" y="6491650"/>
            <a:ext cx="16178777" cy="2157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290"/>
              </a:lnSpc>
              <a:buFont typeface="Arial"/>
              <a:buChar char="•"/>
            </a:pPr>
            <a:r>
              <a:rPr lang="en-US" b="true" sz="3300" spc="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Datos personales de las mentees</a:t>
            </a:r>
          </a:p>
          <a:p>
            <a:pPr algn="l" marL="712470" indent="-356235" lvl="1">
              <a:lnSpc>
                <a:spcPts val="4290"/>
              </a:lnSpc>
              <a:buFont typeface="Arial"/>
              <a:buChar char="•"/>
            </a:pPr>
            <a:r>
              <a:rPr lang="en-US" b="true" sz="3300" spc="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Encuentros: temática y datos de la mentora</a:t>
            </a:r>
          </a:p>
          <a:p>
            <a:pPr algn="l" marL="712470" indent="-356235" lvl="1">
              <a:lnSpc>
                <a:spcPts val="4290"/>
              </a:lnSpc>
              <a:buFont typeface="Arial"/>
              <a:buChar char="•"/>
            </a:pPr>
            <a:r>
              <a:rPr lang="en-US" b="true" sz="3300" spc="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Referente (tutora)</a:t>
            </a:r>
          </a:p>
          <a:p>
            <a:pPr algn="l" marL="712470" indent="-356235" lvl="1">
              <a:lnSpc>
                <a:spcPts val="4290"/>
              </a:lnSpc>
              <a:buFont typeface="Arial"/>
              <a:buChar char="•"/>
            </a:pPr>
            <a:r>
              <a:rPr lang="en-US" b="true" sz="3300" spc="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Seguimiento de confirmación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6167" y="5134787"/>
            <a:ext cx="16178777" cy="109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  <a:spcBef>
                <a:spcPct val="0"/>
              </a:spcBef>
            </a:pPr>
            <a:r>
              <a:rPr lang="en-US" sz="3399" spc="67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Los datos resultantes del formulario de </a:t>
            </a:r>
            <a:r>
              <a:rPr lang="en-US" b="true" sz="3399" spc="67" strike="noStrike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inscripciones al mentoreo</a:t>
            </a:r>
            <a:r>
              <a:rPr lang="en-US" sz="3399" spc="67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 deberán copiar en esta hoja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85750"/>
            <a:ext cx="18335625" cy="10572750"/>
          </a:xfrm>
          <a:custGeom>
            <a:avLst/>
            <a:gdLst/>
            <a:ahLst/>
            <a:cxnLst/>
            <a:rect r="r" b="b" t="t" l="l"/>
            <a:pathLst>
              <a:path h="10572750" w="18335625">
                <a:moveTo>
                  <a:pt x="0" y="0"/>
                </a:moveTo>
                <a:lnTo>
                  <a:pt x="18335625" y="0"/>
                </a:lnTo>
                <a:lnTo>
                  <a:pt x="18335625" y="10572750"/>
                </a:lnTo>
                <a:lnTo>
                  <a:pt x="0" y="10572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3" t="0" r="0" b="-7453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3140" y="2225324"/>
            <a:ext cx="17361061" cy="2775301"/>
          </a:xfrm>
          <a:custGeom>
            <a:avLst/>
            <a:gdLst/>
            <a:ahLst/>
            <a:cxnLst/>
            <a:rect r="r" b="b" t="t" l="l"/>
            <a:pathLst>
              <a:path h="2775301" w="17361061">
                <a:moveTo>
                  <a:pt x="0" y="0"/>
                </a:moveTo>
                <a:lnTo>
                  <a:pt x="17361061" y="0"/>
                </a:lnTo>
                <a:lnTo>
                  <a:pt x="17361061" y="2775301"/>
                </a:lnTo>
                <a:lnTo>
                  <a:pt x="0" y="27753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1226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068946"/>
            <a:ext cx="5877098" cy="663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8"/>
              </a:lnSpc>
            </a:pPr>
            <a:r>
              <a:rPr lang="en-US" sz="3884" spc="349">
                <a:solidFill>
                  <a:srgbClr val="F6F4E7"/>
                </a:solidFill>
                <a:latin typeface="Montserrat"/>
                <a:ea typeface="Montserrat"/>
                <a:cs typeface="Montserrat"/>
                <a:sym typeface="Montserrat"/>
              </a:rPr>
              <a:t>HOJA: ASISTENCIA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760" y="128117"/>
            <a:ext cx="5768338" cy="51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spc="2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ARCHIVOS DE TRABAJO</a:t>
            </a:r>
          </a:p>
        </p:txBody>
      </p:sp>
      <p:sp>
        <p:nvSpPr>
          <p:cNvPr name="AutoShape 6" id="6"/>
          <p:cNvSpPr/>
          <p:nvPr/>
        </p:nvSpPr>
        <p:spPr>
          <a:xfrm>
            <a:off x="0" y="647229"/>
            <a:ext cx="162306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876167" y="8859055"/>
            <a:ext cx="16535666" cy="66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8"/>
              </a:lnSpc>
            </a:pPr>
            <a:r>
              <a:rPr lang="en-US" sz="3884" spc="349" u="sng">
                <a:solidFill>
                  <a:srgbClr val="F6F4E7"/>
                </a:solidFill>
                <a:latin typeface="Montserrat"/>
                <a:ea typeface="Montserrat"/>
                <a:cs typeface="Montserrat"/>
                <a:sym typeface="Montserrat"/>
                <a:hlinkClick r:id="rId5" tooltip="https://docs.google.com/spreadsheets/d/1VQY70RiddREdeF_tRa9DxTcXjKMAgdux1rzc53vvyGg/edit?gid=580248500#gid=580248500"/>
              </a:rPr>
              <a:t>MÁSTER- MENTOREO DE MUJERES DIGITALES 2C 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54611" y="5286375"/>
            <a:ext cx="16178777" cy="109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  <a:spcBef>
                <a:spcPct val="0"/>
              </a:spcBef>
            </a:pPr>
            <a:r>
              <a:rPr lang="en-US" sz="3399" spc="67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Los datos resultantes del formulario de </a:t>
            </a:r>
            <a:r>
              <a:rPr lang="en-US" b="true" sz="3399" spc="67" strike="noStrike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inscripciones a los encuentros</a:t>
            </a:r>
            <a:r>
              <a:rPr lang="en-US" sz="3399" spc="67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 deberán copiar en esta hoja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567445"/>
            <a:ext cx="16178777" cy="2157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290"/>
              </a:lnSpc>
              <a:buFont typeface="Arial"/>
              <a:buChar char="•"/>
            </a:pPr>
            <a:r>
              <a:rPr lang="en-US" b="true" sz="3300" spc="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Datos personales de las mentees</a:t>
            </a:r>
          </a:p>
          <a:p>
            <a:pPr algn="l" marL="712470" indent="-356235" lvl="1">
              <a:lnSpc>
                <a:spcPts val="4290"/>
              </a:lnSpc>
              <a:buFont typeface="Arial"/>
              <a:buChar char="•"/>
            </a:pPr>
            <a:r>
              <a:rPr lang="en-US" b="true" sz="3300" spc="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Encuentros: temática y datos de la mentora</a:t>
            </a:r>
          </a:p>
          <a:p>
            <a:pPr algn="l" marL="712470" indent="-356235" lvl="1">
              <a:lnSpc>
                <a:spcPts val="4290"/>
              </a:lnSpc>
              <a:buFont typeface="Arial"/>
              <a:buChar char="•"/>
            </a:pPr>
            <a:r>
              <a:rPr lang="en-US" b="true" sz="3300" spc="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Referente (tutora)</a:t>
            </a:r>
          </a:p>
          <a:p>
            <a:pPr algn="l" marL="712470" indent="-356235" lvl="1">
              <a:lnSpc>
                <a:spcPts val="4290"/>
              </a:lnSpc>
              <a:buFont typeface="Arial"/>
              <a:buChar char="•"/>
            </a:pPr>
            <a:r>
              <a:rPr lang="en-US" b="true" sz="3300" spc="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Asistencia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00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05" b="-905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647229"/>
            <a:ext cx="162306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964229" y="2234849"/>
            <a:ext cx="14266371" cy="2908651"/>
          </a:xfrm>
          <a:custGeom>
            <a:avLst/>
            <a:gdLst/>
            <a:ahLst/>
            <a:cxnLst/>
            <a:rect r="r" b="b" t="t" l="l"/>
            <a:pathLst>
              <a:path h="2908651" w="14266371">
                <a:moveTo>
                  <a:pt x="0" y="0"/>
                </a:moveTo>
                <a:lnTo>
                  <a:pt x="14266371" y="0"/>
                </a:lnTo>
                <a:lnTo>
                  <a:pt x="14266371" y="2908651"/>
                </a:lnTo>
                <a:lnTo>
                  <a:pt x="0" y="29086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05" t="0" r="0" b="-1107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8760" y="1066800"/>
            <a:ext cx="4381358" cy="663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8"/>
              </a:lnSpc>
            </a:pPr>
            <a:r>
              <a:rPr lang="en-US" sz="3884" spc="349">
                <a:solidFill>
                  <a:srgbClr val="F6F4E7"/>
                </a:solidFill>
                <a:latin typeface="Montserrat"/>
                <a:ea typeface="Montserrat"/>
                <a:cs typeface="Montserrat"/>
                <a:sym typeface="Montserrat"/>
              </a:rPr>
              <a:t>HOJA: CIERRE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760" y="128117"/>
            <a:ext cx="5768338" cy="51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spc="2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ARCHIVOS DE TRABAJO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0030" y="5600700"/>
            <a:ext cx="14654769" cy="109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  <a:spcBef>
                <a:spcPct val="0"/>
              </a:spcBef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esta solapa incluiremos el seguimiento que hagamos con las mentees para saber si participarán del </a:t>
            </a:r>
            <a:r>
              <a:rPr lang="en-US" b="true" sz="3399" spc="6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cierre del mentoreo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0523" y="6996015"/>
            <a:ext cx="16178777" cy="1615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290"/>
              </a:lnSpc>
              <a:buFont typeface="Arial"/>
              <a:buChar char="•"/>
            </a:pPr>
            <a:r>
              <a:rPr lang="en-US" b="true" sz="3300" spc="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Datos personales de las mentees</a:t>
            </a:r>
          </a:p>
          <a:p>
            <a:pPr algn="l" marL="712470" indent="-356235" lvl="1">
              <a:lnSpc>
                <a:spcPts val="4290"/>
              </a:lnSpc>
              <a:buFont typeface="Arial"/>
              <a:buChar char="•"/>
            </a:pPr>
            <a:r>
              <a:rPr lang="en-US" b="true" sz="3300" spc="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Referente (tutora)</a:t>
            </a:r>
          </a:p>
          <a:p>
            <a:pPr algn="l" marL="712470" indent="-356235" lvl="1">
              <a:lnSpc>
                <a:spcPts val="4290"/>
              </a:lnSpc>
              <a:buFont typeface="Arial"/>
              <a:buChar char="•"/>
            </a:pPr>
            <a:r>
              <a:rPr lang="en-US" b="true" sz="3300" spc="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Resultado del llamado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6167" y="8859055"/>
            <a:ext cx="16535666" cy="66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8"/>
              </a:lnSpc>
            </a:pPr>
            <a:r>
              <a:rPr lang="en-US" sz="3884" spc="349" u="sng">
                <a:solidFill>
                  <a:srgbClr val="F6F4E7"/>
                </a:solidFill>
                <a:latin typeface="Montserrat"/>
                <a:ea typeface="Montserrat"/>
                <a:cs typeface="Montserrat"/>
                <a:sym typeface="Montserrat"/>
                <a:hlinkClick r:id="rId5" tooltip="https://docs.google.com/spreadsheets/d/1VQY70RiddREdeF_tRa9DxTcXjKMAgdux1rzc53vvyGg/edit?gid=580248500#gid=580248500"/>
              </a:rPr>
              <a:t>MÁSTER- MENTOREO DE MUJERES DIGITALES 2C 2024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85750"/>
            <a:ext cx="18335625" cy="10572750"/>
          </a:xfrm>
          <a:custGeom>
            <a:avLst/>
            <a:gdLst/>
            <a:ahLst/>
            <a:cxnLst/>
            <a:rect r="r" b="b" t="t" l="l"/>
            <a:pathLst>
              <a:path h="10572750" w="18335625">
                <a:moveTo>
                  <a:pt x="0" y="0"/>
                </a:moveTo>
                <a:lnTo>
                  <a:pt x="18335625" y="0"/>
                </a:lnTo>
                <a:lnTo>
                  <a:pt x="18335625" y="10572750"/>
                </a:lnTo>
                <a:lnTo>
                  <a:pt x="0" y="10572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3" t="0" r="0" b="-7453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67213" y="4152900"/>
            <a:ext cx="10401198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99"/>
              </a:lnSpc>
              <a:spcBef>
                <a:spcPct val="0"/>
              </a:spcBef>
            </a:pPr>
            <a:r>
              <a:rPr lang="en-US" b="true" sz="9000" spc="810" strike="noStrike" u="none">
                <a:solidFill>
                  <a:srgbClr val="F6F4E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¿CONSULTAS?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332869"/>
            <a:chOff x="0" y="0"/>
            <a:chExt cx="6186311" cy="7891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6311" cy="789143"/>
            </a:xfrm>
            <a:custGeom>
              <a:avLst/>
              <a:gdLst/>
              <a:ahLst/>
              <a:cxnLst/>
              <a:rect r="r" b="b" t="t" l="l"/>
              <a:pathLst>
                <a:path h="789143" w="6186311">
                  <a:moveTo>
                    <a:pt x="0" y="0"/>
                  </a:moveTo>
                  <a:lnTo>
                    <a:pt x="6186311" y="0"/>
                  </a:lnTo>
                  <a:lnTo>
                    <a:pt x="6186311" y="789143"/>
                  </a:lnTo>
                  <a:lnTo>
                    <a:pt x="0" y="789143"/>
                  </a:lnTo>
                  <a:close/>
                </a:path>
              </a:pathLst>
            </a:custGeom>
            <a:solidFill>
              <a:srgbClr val="7A11FF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9148762" y="3343703"/>
            <a:ext cx="0" cy="5326662"/>
          </a:xfrm>
          <a:prstGeom prst="line">
            <a:avLst/>
          </a:prstGeom>
          <a:ln cap="flat" w="9525">
            <a:solidFill>
              <a:srgbClr val="7A1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0" y="10061737"/>
            <a:ext cx="18288000" cy="450526"/>
            <a:chOff x="0" y="0"/>
            <a:chExt cx="6186311" cy="152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86311" cy="152400"/>
            </a:xfrm>
            <a:custGeom>
              <a:avLst/>
              <a:gdLst/>
              <a:ahLst/>
              <a:cxnLst/>
              <a:rect r="r" b="b" t="t" l="l"/>
              <a:pathLst>
                <a:path h="152400" w="6186311">
                  <a:moveTo>
                    <a:pt x="0" y="0"/>
                  </a:moveTo>
                  <a:lnTo>
                    <a:pt x="6186311" y="0"/>
                  </a:lnTo>
                  <a:lnTo>
                    <a:pt x="6186311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7A11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977127" y="3343703"/>
            <a:ext cx="1860772" cy="1898747"/>
          </a:xfrm>
          <a:custGeom>
            <a:avLst/>
            <a:gdLst/>
            <a:ahLst/>
            <a:cxnLst/>
            <a:rect r="r" b="b" t="t" l="l"/>
            <a:pathLst>
              <a:path h="1898747" w="1860772">
                <a:moveTo>
                  <a:pt x="0" y="0"/>
                </a:moveTo>
                <a:lnTo>
                  <a:pt x="1860771" y="0"/>
                </a:lnTo>
                <a:lnTo>
                  <a:pt x="1860771" y="1898747"/>
                </a:lnTo>
                <a:lnTo>
                  <a:pt x="0" y="1898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90141" y="3343703"/>
            <a:ext cx="1870888" cy="2113998"/>
          </a:xfrm>
          <a:custGeom>
            <a:avLst/>
            <a:gdLst/>
            <a:ahLst/>
            <a:cxnLst/>
            <a:rect r="r" b="b" t="t" l="l"/>
            <a:pathLst>
              <a:path h="2113998" w="1870888">
                <a:moveTo>
                  <a:pt x="0" y="0"/>
                </a:moveTo>
                <a:lnTo>
                  <a:pt x="1870888" y="0"/>
                </a:lnTo>
                <a:lnTo>
                  <a:pt x="1870888" y="2113998"/>
                </a:lnTo>
                <a:lnTo>
                  <a:pt x="0" y="21139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682334" y="6172367"/>
            <a:ext cx="8160161" cy="1755183"/>
            <a:chOff x="0" y="0"/>
            <a:chExt cx="10880215" cy="234024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10880215" cy="567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54"/>
                </a:lnSpc>
                <a:spcBef>
                  <a:spcPct val="0"/>
                </a:spcBef>
              </a:pPr>
              <a:r>
                <a:rPr lang="en-US" sz="2657" spc="239" strike="noStrike" u="none">
                  <a:solidFill>
                    <a:srgbClr val="7A11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MUJERES.DIGITALES@BUE.EDU.AR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066533"/>
              <a:ext cx="10880215" cy="12738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51"/>
                </a:lnSpc>
              </a:pPr>
              <a:r>
                <a:rPr lang="en-US" sz="2962" spc="59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Escribinos por cualquier duda, consulta o aviso que consideres haga falta. 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124200" y="1028700"/>
            <a:ext cx="1203960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49"/>
              </a:lnSpc>
            </a:pPr>
            <a:r>
              <a:rPr lang="en-US" sz="3290" spc="296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APOYO Y ACOMPAÑAMIENTO DE </a:t>
            </a:r>
            <a:r>
              <a:rPr lang="en-US" b="true" sz="3290" i="true" spc="296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TALENTO TECH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99689" y="6143792"/>
            <a:ext cx="7467430" cy="74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4"/>
              </a:lnSpc>
            </a:pPr>
            <a:r>
              <a:rPr lang="en-US" sz="2257" spc="203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WHATSAPP, MENSAJES O LLAMADOS A REFERENTES Y TUTORAS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99689" y="7021383"/>
            <a:ext cx="7467430" cy="962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1"/>
              </a:lnSpc>
            </a:pPr>
            <a:r>
              <a:rPr lang="en-US" sz="2962" spc="5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 el grupo encontrarás todos los enlaces e información necesaria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35625" cy="10572750"/>
          </a:xfrm>
          <a:custGeom>
            <a:avLst/>
            <a:gdLst/>
            <a:ahLst/>
            <a:cxnLst/>
            <a:rect r="r" b="b" t="t" l="l"/>
            <a:pathLst>
              <a:path h="10572750" w="18335625">
                <a:moveTo>
                  <a:pt x="0" y="0"/>
                </a:moveTo>
                <a:lnTo>
                  <a:pt x="18335625" y="0"/>
                </a:lnTo>
                <a:lnTo>
                  <a:pt x="18335625" y="10572750"/>
                </a:lnTo>
                <a:lnTo>
                  <a:pt x="0" y="10572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3" t="0" r="0" b="-7453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09563" y="7120011"/>
            <a:ext cx="2468875" cy="2709328"/>
          </a:xfrm>
          <a:custGeom>
            <a:avLst/>
            <a:gdLst/>
            <a:ahLst/>
            <a:cxnLst/>
            <a:rect r="r" b="b" t="t" l="l"/>
            <a:pathLst>
              <a:path h="2709328" w="2468875">
                <a:moveTo>
                  <a:pt x="0" y="0"/>
                </a:moveTo>
                <a:lnTo>
                  <a:pt x="2468874" y="0"/>
                </a:lnTo>
                <a:lnTo>
                  <a:pt x="2468874" y="2709328"/>
                </a:lnTo>
                <a:lnTo>
                  <a:pt x="0" y="2709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240233" y="4157608"/>
            <a:ext cx="2081609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99"/>
              </a:lnSpc>
              <a:spcBef>
                <a:spcPct val="0"/>
              </a:spcBef>
            </a:pPr>
            <a:r>
              <a:rPr lang="en-US" b="true" sz="9000" spc="810" strike="noStrike" u="none">
                <a:solidFill>
                  <a:srgbClr val="F6F4E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¡MUCHAS GRACIAS!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335625" cy="10572750"/>
          </a:xfrm>
          <a:custGeom>
            <a:avLst/>
            <a:gdLst/>
            <a:ahLst/>
            <a:cxnLst/>
            <a:rect r="r" b="b" t="t" l="l"/>
            <a:pathLst>
              <a:path h="10572750" w="18335625">
                <a:moveTo>
                  <a:pt x="0" y="0"/>
                </a:moveTo>
                <a:lnTo>
                  <a:pt x="18335625" y="0"/>
                </a:lnTo>
                <a:lnTo>
                  <a:pt x="18335625" y="10572750"/>
                </a:lnTo>
                <a:lnTo>
                  <a:pt x="0" y="10572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3" t="0" r="0" b="-7453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76703" y="6172200"/>
            <a:ext cx="2016252" cy="4114800"/>
          </a:xfrm>
          <a:custGeom>
            <a:avLst/>
            <a:gdLst/>
            <a:ahLst/>
            <a:cxnLst/>
            <a:rect r="r" b="b" t="t" l="l"/>
            <a:pathLst>
              <a:path h="4114800" w="2016252">
                <a:moveTo>
                  <a:pt x="0" y="0"/>
                </a:moveTo>
                <a:lnTo>
                  <a:pt x="2016252" y="0"/>
                </a:lnTo>
                <a:lnTo>
                  <a:pt x="20162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63672" y="4295775"/>
            <a:ext cx="1311303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b="true" sz="9000" spc="810">
                <a:solidFill>
                  <a:srgbClr val="F6F4E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BIENVENIDAS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6807926" y="1126391"/>
            <a:ext cx="0" cy="8131909"/>
          </a:xfrm>
          <a:prstGeom prst="line">
            <a:avLst/>
          </a:prstGeom>
          <a:ln cap="flat" w="9525">
            <a:solidFill>
              <a:srgbClr val="7A1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7622456" y="6979420"/>
            <a:ext cx="9636844" cy="1747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7"/>
              </a:lnSpc>
            </a:pPr>
            <a:r>
              <a:rPr lang="en-US" sz="2659" spc="5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Buscamos desarrollar capacidades de autoconocimiento y liderazgo para que las estudiantes de </a:t>
            </a:r>
            <a:r>
              <a:rPr lang="en-US" b="true" sz="2659" i="true" spc="53">
                <a:solidFill>
                  <a:srgbClr val="000001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Talento Tech</a:t>
            </a:r>
            <a:r>
              <a:rPr lang="en-US" sz="2659" spc="5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continúen con su proyecto de vida.</a:t>
            </a:r>
          </a:p>
          <a:p>
            <a:pPr algn="l">
              <a:lnSpc>
                <a:spcPts val="345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613149" y="1126391"/>
            <a:ext cx="9646151" cy="518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2"/>
              </a:lnSpc>
            </a:pPr>
            <a:r>
              <a:rPr lang="en-US" sz="2702" spc="243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ES UNA INICIATIVA DEL </a:t>
            </a:r>
            <a:r>
              <a:rPr lang="en-US" b="true" sz="2702" spc="243">
                <a:solidFill>
                  <a:srgbClr val="CB6CE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MINISTERIO DE EDUCACIÓN DE LA CIUDAD AUTÓNOMA DE BUENOS AIRES</a:t>
            </a:r>
            <a:r>
              <a:rPr lang="en-US" sz="2702" spc="243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, QUE TIENE COMO OBJETIVO: </a:t>
            </a:r>
          </a:p>
          <a:p>
            <a:pPr algn="l">
              <a:lnSpc>
                <a:spcPts val="3242"/>
              </a:lnSpc>
            </a:pPr>
          </a:p>
          <a:p>
            <a:pPr algn="l" marL="540183" indent="-270092" lvl="1">
              <a:lnSpc>
                <a:spcPts val="3527"/>
              </a:lnSpc>
              <a:buFont typeface="Arial"/>
              <a:buChar char="•"/>
            </a:pPr>
            <a:r>
              <a:rPr lang="en-US" sz="2502" spc="225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FORTALECER E IMPULSAR LA PARTICIPACIÓN DE LAS MUJERES EN EL SECTOR IT. </a:t>
            </a:r>
          </a:p>
          <a:p>
            <a:pPr algn="l" marL="540183" indent="-270092" lvl="1">
              <a:lnSpc>
                <a:spcPts val="3527"/>
              </a:lnSpc>
              <a:buFont typeface="Arial"/>
              <a:buChar char="•"/>
            </a:pPr>
            <a:r>
              <a:rPr lang="en-US" sz="2502" spc="225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DISMINUIR LA BRECHA DIGITAL DE GÉNERO. </a:t>
            </a:r>
          </a:p>
          <a:p>
            <a:pPr algn="l" marL="540183" indent="-270092" lvl="1">
              <a:lnSpc>
                <a:spcPts val="3527"/>
              </a:lnSpc>
              <a:buFont typeface="Arial"/>
              <a:buChar char="•"/>
            </a:pPr>
            <a:r>
              <a:rPr lang="en-US" sz="2502" spc="225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BRINDAR NUEVAS HERRAMIENTAS QUE FACILITEN LA INSERCIÓN LABORAL Y FOMENTEN LA FORMACIÓN CONTINUA EN TECNOLOGÍA.</a:t>
            </a:r>
          </a:p>
          <a:p>
            <a:pPr algn="l">
              <a:lnSpc>
                <a:spcPts val="3242"/>
              </a:lnSpc>
            </a:pPr>
          </a:p>
        </p:txBody>
      </p:sp>
      <p:sp>
        <p:nvSpPr>
          <p:cNvPr name="AutoShape 5" id="5"/>
          <p:cNvSpPr/>
          <p:nvPr/>
        </p:nvSpPr>
        <p:spPr>
          <a:xfrm flipH="true">
            <a:off x="7613149" y="6536948"/>
            <a:ext cx="9646151" cy="0"/>
          </a:xfrm>
          <a:prstGeom prst="line">
            <a:avLst/>
          </a:prstGeom>
          <a:ln cap="flat" w="9525">
            <a:solidFill>
              <a:srgbClr val="7A1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10042099"/>
            <a:ext cx="18453626" cy="489802"/>
          </a:xfrm>
          <a:custGeom>
            <a:avLst/>
            <a:gdLst/>
            <a:ahLst/>
            <a:cxnLst/>
            <a:rect r="r" b="b" t="t" l="l"/>
            <a:pathLst>
              <a:path h="489802" w="18453626">
                <a:moveTo>
                  <a:pt x="0" y="0"/>
                </a:moveTo>
                <a:lnTo>
                  <a:pt x="18453626" y="0"/>
                </a:lnTo>
                <a:lnTo>
                  <a:pt x="18453626" y="489802"/>
                </a:lnTo>
                <a:lnTo>
                  <a:pt x="0" y="489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54397" r="0" b="-311316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-244901"/>
            <a:ext cx="18453626" cy="489802"/>
          </a:xfrm>
          <a:custGeom>
            <a:avLst/>
            <a:gdLst/>
            <a:ahLst/>
            <a:cxnLst/>
            <a:rect r="r" b="b" t="t" l="l"/>
            <a:pathLst>
              <a:path h="489802" w="18453626">
                <a:moveTo>
                  <a:pt x="0" y="0"/>
                </a:moveTo>
                <a:lnTo>
                  <a:pt x="18453626" y="0"/>
                </a:lnTo>
                <a:lnTo>
                  <a:pt x="18453626" y="489802"/>
                </a:lnTo>
                <a:lnTo>
                  <a:pt x="0" y="489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667564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677003" y="2247883"/>
            <a:ext cx="8091760" cy="367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 spc="629">
                <a:solidFill>
                  <a:srgbClr val="7F1BBF">
                    <a:alpha val="49804"/>
                  </a:srgbClr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¿POR QUÉ MUJERES DIGITALES?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068646" y="2981640"/>
            <a:ext cx="0" cy="6314682"/>
          </a:xfrm>
          <a:prstGeom prst="line">
            <a:avLst/>
          </a:prstGeom>
          <a:ln cap="flat" w="9525">
            <a:solidFill>
              <a:srgbClr val="7A1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7424742" y="3019662"/>
            <a:ext cx="0" cy="6276660"/>
          </a:xfrm>
          <a:prstGeom prst="line">
            <a:avLst/>
          </a:prstGeom>
          <a:ln cap="flat" w="9525">
            <a:solidFill>
              <a:srgbClr val="7A1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-8166626"/>
            <a:ext cx="18288000" cy="10802172"/>
          </a:xfrm>
          <a:custGeom>
            <a:avLst/>
            <a:gdLst/>
            <a:ahLst/>
            <a:cxnLst/>
            <a:rect r="r" b="b" t="t" l="l"/>
            <a:pathLst>
              <a:path h="10802172" w="18288000">
                <a:moveTo>
                  <a:pt x="0" y="0"/>
                </a:moveTo>
                <a:lnTo>
                  <a:pt x="18288000" y="0"/>
                </a:lnTo>
                <a:lnTo>
                  <a:pt x="18288000" y="10802172"/>
                </a:lnTo>
                <a:lnTo>
                  <a:pt x="0" y="108021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05" b="-7083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1368" y="4145916"/>
            <a:ext cx="2097921" cy="1671225"/>
          </a:xfrm>
          <a:custGeom>
            <a:avLst/>
            <a:gdLst/>
            <a:ahLst/>
            <a:cxnLst/>
            <a:rect r="r" b="b" t="t" l="l"/>
            <a:pathLst>
              <a:path h="1671225" w="2097921">
                <a:moveTo>
                  <a:pt x="0" y="0"/>
                </a:moveTo>
                <a:lnTo>
                  <a:pt x="2097921" y="0"/>
                </a:lnTo>
                <a:lnTo>
                  <a:pt x="2097921" y="1671225"/>
                </a:lnTo>
                <a:lnTo>
                  <a:pt x="0" y="1671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00849" y="4145916"/>
            <a:ext cx="1965445" cy="1547341"/>
          </a:xfrm>
          <a:custGeom>
            <a:avLst/>
            <a:gdLst/>
            <a:ahLst/>
            <a:cxnLst/>
            <a:rect r="r" b="b" t="t" l="l"/>
            <a:pathLst>
              <a:path h="1547341" w="1965445">
                <a:moveTo>
                  <a:pt x="0" y="0"/>
                </a:moveTo>
                <a:lnTo>
                  <a:pt x="1965446" y="0"/>
                </a:lnTo>
                <a:lnTo>
                  <a:pt x="1965446" y="1547341"/>
                </a:lnTo>
                <a:lnTo>
                  <a:pt x="0" y="15473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10900883" y="3019662"/>
            <a:ext cx="0" cy="6314682"/>
          </a:xfrm>
          <a:prstGeom prst="line">
            <a:avLst/>
          </a:prstGeom>
          <a:ln cap="flat" w="9525">
            <a:solidFill>
              <a:srgbClr val="7A1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172959" y="3816686"/>
            <a:ext cx="1979707" cy="2205802"/>
          </a:xfrm>
          <a:custGeom>
            <a:avLst/>
            <a:gdLst/>
            <a:ahLst/>
            <a:cxnLst/>
            <a:rect r="r" b="b" t="t" l="l"/>
            <a:pathLst>
              <a:path h="2205802" w="1979707">
                <a:moveTo>
                  <a:pt x="0" y="0"/>
                </a:moveTo>
                <a:lnTo>
                  <a:pt x="1979707" y="0"/>
                </a:lnTo>
                <a:lnTo>
                  <a:pt x="1979707" y="2205802"/>
                </a:lnTo>
                <a:lnTo>
                  <a:pt x="0" y="22058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>
            <a:off x="14432408" y="2981640"/>
            <a:ext cx="0" cy="6314682"/>
          </a:xfrm>
          <a:prstGeom prst="line">
            <a:avLst/>
          </a:prstGeom>
          <a:ln cap="flat" w="9525">
            <a:solidFill>
              <a:srgbClr val="7A1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620205" y="3947348"/>
            <a:ext cx="2092881" cy="1944477"/>
          </a:xfrm>
          <a:custGeom>
            <a:avLst/>
            <a:gdLst/>
            <a:ahLst/>
            <a:cxnLst/>
            <a:rect r="r" b="b" t="t" l="l"/>
            <a:pathLst>
              <a:path h="1944477" w="2092881">
                <a:moveTo>
                  <a:pt x="0" y="0"/>
                </a:moveTo>
                <a:lnTo>
                  <a:pt x="2092881" y="0"/>
                </a:lnTo>
                <a:lnTo>
                  <a:pt x="2092881" y="1944477"/>
                </a:lnTo>
                <a:lnTo>
                  <a:pt x="0" y="19444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188832" y="4332226"/>
            <a:ext cx="2242904" cy="1174721"/>
          </a:xfrm>
          <a:custGeom>
            <a:avLst/>
            <a:gdLst/>
            <a:ahLst/>
            <a:cxnLst/>
            <a:rect r="r" b="b" t="t" l="l"/>
            <a:pathLst>
              <a:path h="1174721" w="2242904">
                <a:moveTo>
                  <a:pt x="0" y="0"/>
                </a:moveTo>
                <a:lnTo>
                  <a:pt x="2242903" y="0"/>
                </a:lnTo>
                <a:lnTo>
                  <a:pt x="2242903" y="1174721"/>
                </a:lnTo>
                <a:lnTo>
                  <a:pt x="0" y="11747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147165" y="6441316"/>
            <a:ext cx="3272815" cy="1700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</a:pPr>
            <a:r>
              <a:rPr lang="en-US" sz="2600" spc="52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Reconocer incertidumbres e identificar fortalezas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424742" y="6317491"/>
            <a:ext cx="3504240" cy="1193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3"/>
              </a:lnSpc>
            </a:pPr>
            <a:r>
              <a:rPr lang="en-US" sz="2799" spc="55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Aspiraciones</a:t>
            </a:r>
          </a:p>
          <a:p>
            <a:pPr algn="ctr">
              <a:lnSpc>
                <a:spcPts val="4983"/>
              </a:lnSpc>
            </a:pPr>
            <a:r>
              <a:rPr lang="en-US" sz="2799" spc="55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Proyectos de vida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971189" y="6441316"/>
            <a:ext cx="2678189" cy="2726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 spc="55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Reforzar el compromiso de nuestras estudiantes con </a:t>
            </a:r>
            <a:r>
              <a:rPr lang="en-US" b="true" sz="2799" i="true" spc="55">
                <a:solidFill>
                  <a:srgbClr val="7A11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Talento Tech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914400"/>
            <a:ext cx="580216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540">
                <a:solidFill>
                  <a:srgbClr val="F6F4E7"/>
                </a:solidFill>
                <a:latin typeface="Montserrat"/>
                <a:ea typeface="Montserrat"/>
                <a:cs typeface="Montserrat"/>
                <a:sym typeface="Montserrat"/>
              </a:rPr>
              <a:t>OBJETIVOS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6961" y="6441316"/>
            <a:ext cx="3726736" cy="1355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 spc="55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Autoconocimiento </a:t>
            </a:r>
          </a:p>
          <a:p>
            <a:pPr algn="ctr">
              <a:lnSpc>
                <a:spcPts val="3639"/>
              </a:lnSpc>
            </a:pPr>
            <a:r>
              <a:rPr lang="en-US" sz="2799" spc="55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y </a:t>
            </a:r>
          </a:p>
          <a:p>
            <a:pPr algn="ctr">
              <a:lnSpc>
                <a:spcPts val="3639"/>
              </a:lnSpc>
            </a:pPr>
            <a:r>
              <a:rPr lang="en-US" sz="2799" spc="55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empoderamiento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928168" y="6403216"/>
            <a:ext cx="3504240" cy="99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7"/>
              </a:lnSpc>
            </a:pPr>
            <a:r>
              <a:rPr lang="en-US" sz="2799" spc="55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Intercambio de conocimientos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7226563"/>
            <a:ext cx="6104609" cy="18453626"/>
          </a:xfrm>
          <a:custGeom>
            <a:avLst/>
            <a:gdLst/>
            <a:ahLst/>
            <a:cxnLst/>
            <a:rect r="r" b="b" t="t" l="l"/>
            <a:pathLst>
              <a:path h="18453626" w="6104609">
                <a:moveTo>
                  <a:pt x="0" y="0"/>
                </a:moveTo>
                <a:lnTo>
                  <a:pt x="6104609" y="0"/>
                </a:lnTo>
                <a:lnTo>
                  <a:pt x="6104609" y="18453626"/>
                </a:lnTo>
                <a:lnTo>
                  <a:pt x="0" y="18453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37148" t="0" r="-65141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4297" y="0"/>
            <a:ext cx="6138905" cy="10287000"/>
            <a:chOff x="0" y="0"/>
            <a:chExt cx="2076617" cy="3479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76617" cy="3479800"/>
            </a:xfrm>
            <a:custGeom>
              <a:avLst/>
              <a:gdLst/>
              <a:ahLst/>
              <a:cxnLst/>
              <a:rect r="r" b="b" t="t" l="l"/>
              <a:pathLst>
                <a:path h="3479800" w="2076617">
                  <a:moveTo>
                    <a:pt x="0" y="0"/>
                  </a:moveTo>
                  <a:lnTo>
                    <a:pt x="2076617" y="0"/>
                  </a:lnTo>
                  <a:lnTo>
                    <a:pt x="2076617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AutoShape 5" id="5"/>
          <p:cNvSpPr/>
          <p:nvPr/>
        </p:nvSpPr>
        <p:spPr>
          <a:xfrm rot="-10800000">
            <a:off x="7279318" y="3340411"/>
            <a:ext cx="7177162" cy="0"/>
          </a:xfrm>
          <a:prstGeom prst="line">
            <a:avLst/>
          </a:prstGeom>
          <a:ln cap="flat" w="9525">
            <a:solidFill>
              <a:srgbClr val="7A1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-10800000">
            <a:off x="7279318" y="6377167"/>
            <a:ext cx="7177162" cy="0"/>
          </a:xfrm>
          <a:prstGeom prst="line">
            <a:avLst/>
          </a:prstGeom>
          <a:ln cap="flat" w="9525">
            <a:solidFill>
              <a:srgbClr val="7A1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7279318" y="1206806"/>
            <a:ext cx="7177162" cy="2123688"/>
            <a:chOff x="0" y="0"/>
            <a:chExt cx="9569550" cy="283158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908530"/>
              <a:ext cx="9569550" cy="14660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89"/>
                </a:lnSpc>
              </a:pPr>
              <a:r>
                <a:rPr lang="en-US" sz="2299" spc="4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Proponer una presentación, compartir experiencias utilizando herramientas de orientación laboral y profesional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19050"/>
              <a:ext cx="9569550" cy="604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96"/>
                </a:lnSpc>
              </a:pPr>
              <a:r>
                <a:rPr lang="en-US" sz="2920" spc="262">
                  <a:solidFill>
                    <a:srgbClr val="7A11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AUTOCONOMIENTO Y VOCACIÓN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279318" y="4673253"/>
            <a:ext cx="7262600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9"/>
              </a:lnSpc>
            </a:pPr>
            <a:r>
              <a:rPr lang="en-US" sz="2299" spc="4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Compartir experiencias, dudas e inquietudes. Acercar recomendaciones. Potenciar habilidades y posibilidades de las estudiantes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79318" y="3945234"/>
            <a:ext cx="7262600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0"/>
              </a:lnSpc>
            </a:pPr>
            <a:r>
              <a:rPr lang="en-US" sz="3200" spc="288">
                <a:solidFill>
                  <a:srgbClr val="7A11FF"/>
                </a:solidFill>
                <a:latin typeface="Montserrat"/>
                <a:ea typeface="Montserrat"/>
                <a:cs typeface="Montserrat"/>
                <a:sym typeface="Montserrat"/>
              </a:rPr>
              <a:t>ACADÉMICO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279318" y="6777705"/>
            <a:ext cx="7177162" cy="2501561"/>
            <a:chOff x="0" y="0"/>
            <a:chExt cx="9569550" cy="333541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28575"/>
              <a:ext cx="9569550" cy="672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0"/>
                </a:lnSpc>
              </a:pPr>
              <a:r>
                <a:rPr lang="en-US" sz="3200" spc="288">
                  <a:solidFill>
                    <a:srgbClr val="7A11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LABORAL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016394"/>
              <a:ext cx="9569550" cy="18618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27"/>
                </a:lnSpc>
                <a:spcBef>
                  <a:spcPct val="0"/>
                </a:spcBef>
              </a:pPr>
              <a:r>
                <a:rPr lang="en-US" sz="2174" spc="43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Experiencia y recorrido personal. Gestión del cambio. Brecha de genero en el sector IT. Recomendaciones y sugerencias de herramientas para una mejor inserción en el rubro. 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-585644" y="2976469"/>
            <a:ext cx="7275896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359">
                <a:solidFill>
                  <a:srgbClr val="F6F4E7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EJES DE TRABAJO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303553" y="6858000"/>
            <a:ext cx="3585882" cy="3429000"/>
          </a:xfrm>
          <a:custGeom>
            <a:avLst/>
            <a:gdLst/>
            <a:ahLst/>
            <a:cxnLst/>
            <a:rect r="r" b="b" t="t" l="l"/>
            <a:pathLst>
              <a:path h="3429000" w="3585882">
                <a:moveTo>
                  <a:pt x="0" y="0"/>
                </a:moveTo>
                <a:lnTo>
                  <a:pt x="3585882" y="0"/>
                </a:lnTo>
                <a:lnTo>
                  <a:pt x="3585882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00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05" b="-90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685182"/>
            <a:ext cx="414779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b="true" sz="5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Paso 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84383"/>
            <a:ext cx="304971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b="true" sz="5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Paso 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728669"/>
            <a:ext cx="304971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b="true" sz="5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Paso 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772955"/>
            <a:ext cx="304971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b="true" sz="5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Paso 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45920" y="1452164"/>
            <a:ext cx="12813380" cy="1099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9"/>
              </a:lnSpc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Seleccionar al menos </a:t>
            </a:r>
            <a:r>
              <a:rPr lang="en-US" b="true" sz="3399" spc="6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dos de los tres ejes</a:t>
            </a: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que queremos abordar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45920" y="3548137"/>
            <a:ext cx="12813380" cy="109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4"/>
              </a:lnSpc>
            </a:pPr>
            <a:r>
              <a:rPr lang="en-US" sz="3357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Armar dos encuentros de una </a:t>
            </a:r>
            <a:r>
              <a:rPr lang="en-US" b="true" sz="3357" spc="6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duración aproximada de 60 a 90 minutos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45920" y="7594277"/>
            <a:ext cx="12813380" cy="109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4"/>
              </a:lnSpc>
            </a:pPr>
            <a:r>
              <a:rPr lang="en-US" sz="3357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Desarrollar los encuentros de manera</a:t>
            </a:r>
            <a:r>
              <a:rPr lang="en-US" b="true" sz="3357" spc="6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virtual</a:t>
            </a:r>
            <a:r>
              <a:rPr lang="en-US" sz="3357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para todas las estudiantes inscriptas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1028700" y="3038477"/>
            <a:ext cx="162306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1080523" y="5082763"/>
            <a:ext cx="162306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0">
            <a:off x="1028700" y="7127049"/>
            <a:ext cx="162306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4445920" y="5549991"/>
            <a:ext cx="12813380" cy="109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64"/>
              </a:lnSpc>
            </a:pPr>
            <a:r>
              <a:rPr lang="en-US" sz="3357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Calendarizar los encuentros en un </a:t>
            </a:r>
            <a:r>
              <a:rPr lang="en-US" b="true" sz="3357" spc="6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mismo día y horario</a:t>
            </a:r>
            <a:r>
              <a:rPr lang="en-US" sz="3357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dentro de </a:t>
            </a:r>
            <a:r>
              <a:rPr lang="en-US" b="true" sz="3357" spc="6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las siguientes dos semanas</a:t>
            </a:r>
            <a:r>
              <a:rPr lang="en-US" sz="3357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479668"/>
            <a:ext cx="7718902" cy="66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8"/>
              </a:lnSpc>
            </a:pPr>
            <a:r>
              <a:rPr lang="en-US" b="true" sz="3884" spc="34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ROL DE LAS MENTORAS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00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05" b="-90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520" y="2494883"/>
            <a:ext cx="16178777" cy="2757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41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onvocatorias</a:t>
            </a:r>
          </a:p>
          <a:p>
            <a:pPr algn="l" marL="734059" indent="-367030" lvl="1">
              <a:lnSpc>
                <a:spcPts val="441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Confirmación de participación</a:t>
            </a:r>
          </a:p>
          <a:p>
            <a:pPr algn="l" marL="734059" indent="-367030" lvl="1">
              <a:lnSpc>
                <a:spcPts val="441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Bienvenida al mentoreo</a:t>
            </a:r>
          </a:p>
          <a:p>
            <a:pPr algn="l" marL="734059" indent="-367030" lvl="1">
              <a:lnSpc>
                <a:spcPts val="441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Envio de encuestas de satisfaccion</a:t>
            </a:r>
          </a:p>
          <a:p>
            <a:pPr algn="l" marL="734059" indent="-367030" lvl="1">
              <a:lnSpc>
                <a:spcPts val="441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Entrega de certificados de participación</a:t>
            </a:r>
          </a:p>
        </p:txBody>
      </p:sp>
      <p:sp>
        <p:nvSpPr>
          <p:cNvPr name="AutoShape 4" id="4"/>
          <p:cNvSpPr/>
          <p:nvPr/>
        </p:nvSpPr>
        <p:spPr>
          <a:xfrm>
            <a:off x="217520" y="2139449"/>
            <a:ext cx="162306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65697" y="6649344"/>
            <a:ext cx="162306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0" y="1066800"/>
            <a:ext cx="7980629" cy="66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8"/>
              </a:lnSpc>
            </a:pPr>
            <a:r>
              <a:rPr lang="en-US" sz="3884" spc="349">
                <a:solidFill>
                  <a:srgbClr val="F6F4E7"/>
                </a:solidFill>
                <a:latin typeface="Montserrat"/>
                <a:ea typeface="Montserrat"/>
                <a:cs typeface="Montserrat"/>
                <a:sym typeface="Montserrat"/>
              </a:rPr>
              <a:t>SEGUIMIENTO A MENTEES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7520" y="6977956"/>
            <a:ext cx="13117415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Participación en los encuentros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Soporte de las mentoras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Tomar asistencia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Registrar capturas de pantalla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 spc="6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Entrega de certificados de participación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7520" y="5575903"/>
            <a:ext cx="8463358" cy="67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39"/>
              </a:lnSpc>
            </a:pPr>
            <a:r>
              <a:rPr lang="en-US" sz="3956" spc="356">
                <a:solidFill>
                  <a:srgbClr val="F6F4E7"/>
                </a:solidFill>
                <a:latin typeface="Montserrat"/>
                <a:ea typeface="Montserrat"/>
                <a:cs typeface="Montserrat"/>
                <a:sym typeface="Montserrat"/>
              </a:rPr>
              <a:t>SEGUIMIENTO A MENTORAS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346760" y="174625"/>
            <a:ext cx="949076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45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ROL DE LAS TUTORAS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001000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905" b="-905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647229"/>
            <a:ext cx="162306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94250" y="2877312"/>
            <a:ext cx="17899500" cy="4532376"/>
          </a:xfrm>
          <a:custGeom>
            <a:avLst/>
            <a:gdLst/>
            <a:ahLst/>
            <a:cxnLst/>
            <a:rect r="r" b="b" t="t" l="l"/>
            <a:pathLst>
              <a:path h="4532376" w="17899500">
                <a:moveTo>
                  <a:pt x="0" y="0"/>
                </a:moveTo>
                <a:lnTo>
                  <a:pt x="17899500" y="0"/>
                </a:lnTo>
                <a:lnTo>
                  <a:pt x="17899500" y="4532376"/>
                </a:lnTo>
                <a:lnTo>
                  <a:pt x="0" y="45323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91" t="-1093" r="0" b="-10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76167" y="8859055"/>
            <a:ext cx="16535666" cy="66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8"/>
              </a:lnSpc>
            </a:pPr>
            <a:r>
              <a:rPr lang="en-US" sz="3884" spc="349" u="sng">
                <a:solidFill>
                  <a:srgbClr val="F6F4E7"/>
                </a:solidFill>
                <a:latin typeface="Montserrat"/>
                <a:ea typeface="Montserrat"/>
                <a:cs typeface="Montserrat"/>
                <a:sym typeface="Montserrat"/>
                <a:hlinkClick r:id="rId5" tooltip="https://docs.google.com/spreadsheets/d/1VQY70RiddREdeF_tRa9DxTcXjKMAgdux1rzc53vvyGg/edit?gid=580248500#gid=580248500"/>
              </a:rPr>
              <a:t>MÁSTER- MENTOREO DE MUJERES DIGITALES 2C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760" y="128117"/>
            <a:ext cx="576833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spc="2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ARCHIVOS DE TRABAJO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760" y="1066800"/>
            <a:ext cx="5872783" cy="66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8"/>
              </a:lnSpc>
            </a:pPr>
            <a:r>
              <a:rPr lang="en-US" sz="3884" spc="349">
                <a:solidFill>
                  <a:srgbClr val="F6F4E7"/>
                </a:solidFill>
                <a:latin typeface="Montserrat"/>
                <a:ea typeface="Montserrat"/>
                <a:cs typeface="Montserrat"/>
                <a:sym typeface="Montserrat"/>
              </a:rPr>
              <a:t>HOJA: IMPORTANTE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766810" y="3748088"/>
            <a:ext cx="2495550" cy="309562"/>
            <a:chOff x="0" y="0"/>
            <a:chExt cx="3327400" cy="4127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49530" y="44450"/>
              <a:ext cx="3239770" cy="361950"/>
            </a:xfrm>
            <a:custGeom>
              <a:avLst/>
              <a:gdLst/>
              <a:ahLst/>
              <a:cxnLst/>
              <a:rect r="r" b="b" t="t" l="l"/>
              <a:pathLst>
                <a:path h="361950" w="3239770">
                  <a:moveTo>
                    <a:pt x="109220" y="67310"/>
                  </a:moveTo>
                  <a:cubicBezTo>
                    <a:pt x="200660" y="93980"/>
                    <a:pt x="344170" y="77470"/>
                    <a:pt x="410210" y="86360"/>
                  </a:cubicBezTo>
                  <a:cubicBezTo>
                    <a:pt x="452120" y="91440"/>
                    <a:pt x="468630" y="105410"/>
                    <a:pt x="510540" y="113030"/>
                  </a:cubicBezTo>
                  <a:cubicBezTo>
                    <a:pt x="575310" y="125730"/>
                    <a:pt x="683260" y="138430"/>
                    <a:pt x="762000" y="142240"/>
                  </a:cubicBezTo>
                  <a:cubicBezTo>
                    <a:pt x="830580" y="144780"/>
                    <a:pt x="914400" y="123190"/>
                    <a:pt x="957580" y="134620"/>
                  </a:cubicBezTo>
                  <a:cubicBezTo>
                    <a:pt x="981710" y="142240"/>
                    <a:pt x="996950" y="154940"/>
                    <a:pt x="1008380" y="170180"/>
                  </a:cubicBezTo>
                  <a:cubicBezTo>
                    <a:pt x="1019810" y="186690"/>
                    <a:pt x="1026160" y="212090"/>
                    <a:pt x="1023620" y="231140"/>
                  </a:cubicBezTo>
                  <a:cubicBezTo>
                    <a:pt x="1021080" y="250190"/>
                    <a:pt x="1009650" y="274320"/>
                    <a:pt x="994410" y="287020"/>
                  </a:cubicBezTo>
                  <a:cubicBezTo>
                    <a:pt x="980440" y="299720"/>
                    <a:pt x="957580" y="309880"/>
                    <a:pt x="935990" y="308610"/>
                  </a:cubicBezTo>
                  <a:cubicBezTo>
                    <a:pt x="906780" y="307340"/>
                    <a:pt x="866140" y="280670"/>
                    <a:pt x="835660" y="261620"/>
                  </a:cubicBezTo>
                  <a:cubicBezTo>
                    <a:pt x="806450" y="242570"/>
                    <a:pt x="781050" y="199390"/>
                    <a:pt x="754380" y="195580"/>
                  </a:cubicBezTo>
                  <a:cubicBezTo>
                    <a:pt x="728980" y="193040"/>
                    <a:pt x="716280" y="219710"/>
                    <a:pt x="679450" y="229870"/>
                  </a:cubicBezTo>
                  <a:cubicBezTo>
                    <a:pt x="596900" y="251460"/>
                    <a:pt x="317500" y="273050"/>
                    <a:pt x="248920" y="267970"/>
                  </a:cubicBezTo>
                  <a:cubicBezTo>
                    <a:pt x="227330" y="266700"/>
                    <a:pt x="219710" y="265430"/>
                    <a:pt x="207010" y="257810"/>
                  </a:cubicBezTo>
                  <a:cubicBezTo>
                    <a:pt x="191770" y="248920"/>
                    <a:pt x="172720" y="227330"/>
                    <a:pt x="165100" y="210820"/>
                  </a:cubicBezTo>
                  <a:cubicBezTo>
                    <a:pt x="158750" y="196850"/>
                    <a:pt x="157480" y="181610"/>
                    <a:pt x="160020" y="167640"/>
                  </a:cubicBezTo>
                  <a:cubicBezTo>
                    <a:pt x="161290" y="153670"/>
                    <a:pt x="167640" y="138430"/>
                    <a:pt x="175260" y="127000"/>
                  </a:cubicBezTo>
                  <a:cubicBezTo>
                    <a:pt x="182880" y="115570"/>
                    <a:pt x="191770" y="107950"/>
                    <a:pt x="207010" y="99060"/>
                  </a:cubicBezTo>
                  <a:cubicBezTo>
                    <a:pt x="237490" y="82550"/>
                    <a:pt x="284480" y="66040"/>
                    <a:pt x="353060" y="54610"/>
                  </a:cubicBezTo>
                  <a:cubicBezTo>
                    <a:pt x="506730" y="30480"/>
                    <a:pt x="930910" y="48260"/>
                    <a:pt x="1116330" y="35560"/>
                  </a:cubicBezTo>
                  <a:cubicBezTo>
                    <a:pt x="1224280" y="27940"/>
                    <a:pt x="1277620" y="10160"/>
                    <a:pt x="1369060" y="6350"/>
                  </a:cubicBezTo>
                  <a:cubicBezTo>
                    <a:pt x="1480820" y="0"/>
                    <a:pt x="1635760" y="0"/>
                    <a:pt x="1739900" y="10160"/>
                  </a:cubicBezTo>
                  <a:cubicBezTo>
                    <a:pt x="1817370" y="17780"/>
                    <a:pt x="1847850" y="40640"/>
                    <a:pt x="1939290" y="49530"/>
                  </a:cubicBezTo>
                  <a:cubicBezTo>
                    <a:pt x="2134870" y="68580"/>
                    <a:pt x="2646680" y="55880"/>
                    <a:pt x="2860040" y="49530"/>
                  </a:cubicBezTo>
                  <a:cubicBezTo>
                    <a:pt x="2975610" y="46990"/>
                    <a:pt x="3061970" y="21590"/>
                    <a:pt x="3126740" y="34290"/>
                  </a:cubicBezTo>
                  <a:cubicBezTo>
                    <a:pt x="3167380" y="43180"/>
                    <a:pt x="3205480" y="55880"/>
                    <a:pt x="3221990" y="82550"/>
                  </a:cubicBezTo>
                  <a:cubicBezTo>
                    <a:pt x="3239770" y="111760"/>
                    <a:pt x="3239770" y="171450"/>
                    <a:pt x="3227070" y="204470"/>
                  </a:cubicBezTo>
                  <a:cubicBezTo>
                    <a:pt x="3215640" y="232410"/>
                    <a:pt x="3185160" y="254000"/>
                    <a:pt x="3161030" y="271780"/>
                  </a:cubicBezTo>
                  <a:cubicBezTo>
                    <a:pt x="3138170" y="287020"/>
                    <a:pt x="3112770" y="297180"/>
                    <a:pt x="3086100" y="303530"/>
                  </a:cubicBezTo>
                  <a:cubicBezTo>
                    <a:pt x="3059430" y="308610"/>
                    <a:pt x="3031490" y="304800"/>
                    <a:pt x="3002280" y="304800"/>
                  </a:cubicBezTo>
                  <a:cubicBezTo>
                    <a:pt x="2970530" y="306070"/>
                    <a:pt x="2936240" y="311150"/>
                    <a:pt x="2903220" y="304800"/>
                  </a:cubicBezTo>
                  <a:cubicBezTo>
                    <a:pt x="2867660" y="299720"/>
                    <a:pt x="2830830" y="269240"/>
                    <a:pt x="2797810" y="267970"/>
                  </a:cubicBezTo>
                  <a:cubicBezTo>
                    <a:pt x="2769870" y="266700"/>
                    <a:pt x="2753360" y="285750"/>
                    <a:pt x="2717800" y="290830"/>
                  </a:cubicBezTo>
                  <a:cubicBezTo>
                    <a:pt x="2656840" y="298450"/>
                    <a:pt x="2518410" y="278130"/>
                    <a:pt x="2457450" y="285750"/>
                  </a:cubicBezTo>
                  <a:cubicBezTo>
                    <a:pt x="2423160" y="289560"/>
                    <a:pt x="2421890" y="299720"/>
                    <a:pt x="2378710" y="304800"/>
                  </a:cubicBezTo>
                  <a:cubicBezTo>
                    <a:pt x="2181860" y="330200"/>
                    <a:pt x="906780" y="361950"/>
                    <a:pt x="718820" y="314960"/>
                  </a:cubicBezTo>
                  <a:cubicBezTo>
                    <a:pt x="676910" y="304800"/>
                    <a:pt x="660400" y="297180"/>
                    <a:pt x="647700" y="278130"/>
                  </a:cubicBezTo>
                  <a:cubicBezTo>
                    <a:pt x="633730" y="257810"/>
                    <a:pt x="629920" y="219710"/>
                    <a:pt x="638810" y="198120"/>
                  </a:cubicBezTo>
                  <a:cubicBezTo>
                    <a:pt x="647700" y="175260"/>
                    <a:pt x="676910" y="151130"/>
                    <a:pt x="699770" y="146050"/>
                  </a:cubicBezTo>
                  <a:cubicBezTo>
                    <a:pt x="722630" y="140970"/>
                    <a:pt x="759460" y="151130"/>
                    <a:pt x="777240" y="167640"/>
                  </a:cubicBezTo>
                  <a:cubicBezTo>
                    <a:pt x="795020" y="182880"/>
                    <a:pt x="806450" y="219710"/>
                    <a:pt x="802640" y="243840"/>
                  </a:cubicBezTo>
                  <a:cubicBezTo>
                    <a:pt x="798830" y="266700"/>
                    <a:pt x="775970" y="297180"/>
                    <a:pt x="754380" y="307340"/>
                  </a:cubicBezTo>
                  <a:cubicBezTo>
                    <a:pt x="732790" y="317500"/>
                    <a:pt x="694690" y="314960"/>
                    <a:pt x="674370" y="302260"/>
                  </a:cubicBezTo>
                  <a:cubicBezTo>
                    <a:pt x="654050" y="290830"/>
                    <a:pt x="635000" y="256540"/>
                    <a:pt x="632460" y="233680"/>
                  </a:cubicBezTo>
                  <a:cubicBezTo>
                    <a:pt x="629920" y="215900"/>
                    <a:pt x="636270" y="195580"/>
                    <a:pt x="647700" y="181610"/>
                  </a:cubicBezTo>
                  <a:cubicBezTo>
                    <a:pt x="661670" y="163830"/>
                    <a:pt x="683260" y="152400"/>
                    <a:pt x="718820" y="143510"/>
                  </a:cubicBezTo>
                  <a:cubicBezTo>
                    <a:pt x="792480" y="125730"/>
                    <a:pt x="1005840" y="152400"/>
                    <a:pt x="1087120" y="144780"/>
                  </a:cubicBezTo>
                  <a:cubicBezTo>
                    <a:pt x="1127760" y="139700"/>
                    <a:pt x="1130300" y="129540"/>
                    <a:pt x="1177290" y="124460"/>
                  </a:cubicBezTo>
                  <a:cubicBezTo>
                    <a:pt x="1342390" y="106680"/>
                    <a:pt x="2134870" y="110490"/>
                    <a:pt x="2293620" y="123190"/>
                  </a:cubicBezTo>
                  <a:cubicBezTo>
                    <a:pt x="2338070" y="127000"/>
                    <a:pt x="2346960" y="138430"/>
                    <a:pt x="2376170" y="137160"/>
                  </a:cubicBezTo>
                  <a:cubicBezTo>
                    <a:pt x="2413000" y="135890"/>
                    <a:pt x="2442210" y="114300"/>
                    <a:pt x="2495550" y="109220"/>
                  </a:cubicBezTo>
                  <a:cubicBezTo>
                    <a:pt x="2603500" y="97790"/>
                    <a:pt x="2875280" y="88900"/>
                    <a:pt x="2985770" y="123190"/>
                  </a:cubicBezTo>
                  <a:cubicBezTo>
                    <a:pt x="3050540" y="144780"/>
                    <a:pt x="3131820" y="196850"/>
                    <a:pt x="3126740" y="215900"/>
                  </a:cubicBezTo>
                  <a:cubicBezTo>
                    <a:pt x="3120390" y="240030"/>
                    <a:pt x="2976880" y="227330"/>
                    <a:pt x="2860040" y="231140"/>
                  </a:cubicBezTo>
                  <a:cubicBezTo>
                    <a:pt x="2639060" y="236220"/>
                    <a:pt x="2091690" y="255270"/>
                    <a:pt x="1897380" y="229870"/>
                  </a:cubicBezTo>
                  <a:cubicBezTo>
                    <a:pt x="1809750" y="218440"/>
                    <a:pt x="1778000" y="189230"/>
                    <a:pt x="1710690" y="181610"/>
                  </a:cubicBezTo>
                  <a:cubicBezTo>
                    <a:pt x="1634490" y="172720"/>
                    <a:pt x="1522730" y="194310"/>
                    <a:pt x="1464310" y="186690"/>
                  </a:cubicBezTo>
                  <a:cubicBezTo>
                    <a:pt x="1430020" y="181610"/>
                    <a:pt x="1413510" y="162560"/>
                    <a:pt x="1385570" y="163830"/>
                  </a:cubicBezTo>
                  <a:cubicBezTo>
                    <a:pt x="1353820" y="163830"/>
                    <a:pt x="1334770" y="190500"/>
                    <a:pt x="1282700" y="200660"/>
                  </a:cubicBezTo>
                  <a:cubicBezTo>
                    <a:pt x="1137920" y="229870"/>
                    <a:pt x="613410" y="209550"/>
                    <a:pt x="434340" y="229870"/>
                  </a:cubicBezTo>
                  <a:cubicBezTo>
                    <a:pt x="349250" y="240030"/>
                    <a:pt x="288290" y="269240"/>
                    <a:pt x="248920" y="267970"/>
                  </a:cubicBezTo>
                  <a:cubicBezTo>
                    <a:pt x="229870" y="267970"/>
                    <a:pt x="219710" y="265430"/>
                    <a:pt x="207010" y="257810"/>
                  </a:cubicBezTo>
                  <a:cubicBezTo>
                    <a:pt x="191770" y="248920"/>
                    <a:pt x="171450" y="228600"/>
                    <a:pt x="165100" y="210820"/>
                  </a:cubicBezTo>
                  <a:cubicBezTo>
                    <a:pt x="157480" y="191770"/>
                    <a:pt x="160020" y="163830"/>
                    <a:pt x="165100" y="147320"/>
                  </a:cubicBezTo>
                  <a:cubicBezTo>
                    <a:pt x="168910" y="132080"/>
                    <a:pt x="177800" y="120650"/>
                    <a:pt x="189230" y="111760"/>
                  </a:cubicBezTo>
                  <a:cubicBezTo>
                    <a:pt x="201930" y="101600"/>
                    <a:pt x="217170" y="92710"/>
                    <a:pt x="234950" y="88900"/>
                  </a:cubicBezTo>
                  <a:cubicBezTo>
                    <a:pt x="261620" y="83820"/>
                    <a:pt x="295910" y="96520"/>
                    <a:pt x="331470" y="92710"/>
                  </a:cubicBezTo>
                  <a:cubicBezTo>
                    <a:pt x="381000" y="87630"/>
                    <a:pt x="436880" y="59690"/>
                    <a:pt x="500380" y="52070"/>
                  </a:cubicBezTo>
                  <a:cubicBezTo>
                    <a:pt x="580390" y="43180"/>
                    <a:pt x="712470" y="45720"/>
                    <a:pt x="775970" y="52070"/>
                  </a:cubicBezTo>
                  <a:cubicBezTo>
                    <a:pt x="811530" y="54610"/>
                    <a:pt x="830580" y="54610"/>
                    <a:pt x="855980" y="66040"/>
                  </a:cubicBezTo>
                  <a:cubicBezTo>
                    <a:pt x="885190" y="78740"/>
                    <a:pt x="910590" y="118110"/>
                    <a:pt x="935990" y="132080"/>
                  </a:cubicBezTo>
                  <a:cubicBezTo>
                    <a:pt x="956310" y="144780"/>
                    <a:pt x="980440" y="142240"/>
                    <a:pt x="994410" y="154940"/>
                  </a:cubicBezTo>
                  <a:cubicBezTo>
                    <a:pt x="1009650" y="167640"/>
                    <a:pt x="1019810" y="193040"/>
                    <a:pt x="1023620" y="210820"/>
                  </a:cubicBezTo>
                  <a:cubicBezTo>
                    <a:pt x="1026160" y="224790"/>
                    <a:pt x="1023620" y="238760"/>
                    <a:pt x="1018540" y="252730"/>
                  </a:cubicBezTo>
                  <a:cubicBezTo>
                    <a:pt x="1013460" y="265430"/>
                    <a:pt x="1004570" y="278130"/>
                    <a:pt x="994410" y="287020"/>
                  </a:cubicBezTo>
                  <a:cubicBezTo>
                    <a:pt x="984250" y="295910"/>
                    <a:pt x="975360" y="300990"/>
                    <a:pt x="957580" y="306070"/>
                  </a:cubicBezTo>
                  <a:cubicBezTo>
                    <a:pt x="920750" y="316230"/>
                    <a:pt x="828040" y="316230"/>
                    <a:pt x="778510" y="316230"/>
                  </a:cubicBezTo>
                  <a:cubicBezTo>
                    <a:pt x="742950" y="316230"/>
                    <a:pt x="723900" y="316230"/>
                    <a:pt x="685800" y="311150"/>
                  </a:cubicBezTo>
                  <a:cubicBezTo>
                    <a:pt x="621030" y="302260"/>
                    <a:pt x="511810" y="264160"/>
                    <a:pt x="425450" y="254000"/>
                  </a:cubicBezTo>
                  <a:cubicBezTo>
                    <a:pt x="342900" y="243840"/>
                    <a:pt x="241300" y="255270"/>
                    <a:pt x="180340" y="248920"/>
                  </a:cubicBezTo>
                  <a:cubicBezTo>
                    <a:pt x="143510" y="245110"/>
                    <a:pt x="120650" y="240030"/>
                    <a:pt x="93980" y="229870"/>
                  </a:cubicBezTo>
                  <a:cubicBezTo>
                    <a:pt x="67310" y="220980"/>
                    <a:pt x="35560" y="208280"/>
                    <a:pt x="20320" y="190500"/>
                  </a:cubicBezTo>
                  <a:cubicBezTo>
                    <a:pt x="7620" y="176530"/>
                    <a:pt x="0" y="156210"/>
                    <a:pt x="1270" y="138430"/>
                  </a:cubicBezTo>
                  <a:cubicBezTo>
                    <a:pt x="3810" y="118110"/>
                    <a:pt x="19050" y="87630"/>
                    <a:pt x="36830" y="74930"/>
                  </a:cubicBezTo>
                  <a:cubicBezTo>
                    <a:pt x="54610" y="63500"/>
                    <a:pt x="109220" y="67310"/>
                    <a:pt x="109220" y="67310"/>
                  </a:cubicBezTo>
                </a:path>
              </a:pathLst>
            </a:custGeom>
            <a:solidFill>
              <a:srgbClr val="D9D2E9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85750"/>
            <a:ext cx="18335625" cy="10572750"/>
          </a:xfrm>
          <a:custGeom>
            <a:avLst/>
            <a:gdLst/>
            <a:ahLst/>
            <a:cxnLst/>
            <a:rect r="r" b="b" t="t" l="l"/>
            <a:pathLst>
              <a:path h="10572750" w="18335625">
                <a:moveTo>
                  <a:pt x="0" y="0"/>
                </a:moveTo>
                <a:lnTo>
                  <a:pt x="18335625" y="0"/>
                </a:lnTo>
                <a:lnTo>
                  <a:pt x="18335625" y="10572750"/>
                </a:lnTo>
                <a:lnTo>
                  <a:pt x="0" y="10572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3" t="0" r="0" b="-7453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8631" y="2276767"/>
            <a:ext cx="16750738" cy="5467929"/>
          </a:xfrm>
          <a:custGeom>
            <a:avLst/>
            <a:gdLst/>
            <a:ahLst/>
            <a:cxnLst/>
            <a:rect r="r" b="b" t="t" l="l"/>
            <a:pathLst>
              <a:path h="5467929" w="16750738">
                <a:moveTo>
                  <a:pt x="0" y="0"/>
                </a:moveTo>
                <a:lnTo>
                  <a:pt x="16750738" y="0"/>
                </a:lnTo>
                <a:lnTo>
                  <a:pt x="16750738" y="5467930"/>
                </a:lnTo>
                <a:lnTo>
                  <a:pt x="0" y="5467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8760" y="1089560"/>
            <a:ext cx="5872783" cy="66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8"/>
              </a:lnSpc>
            </a:pPr>
            <a:r>
              <a:rPr lang="en-US" sz="3884" spc="349">
                <a:solidFill>
                  <a:srgbClr val="F6F4E7"/>
                </a:solidFill>
                <a:latin typeface="Montserrat"/>
                <a:ea typeface="Montserrat"/>
                <a:cs typeface="Montserrat"/>
                <a:sym typeface="Montserrat"/>
              </a:rPr>
              <a:t>HOJA: MENTORAS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760" y="128117"/>
            <a:ext cx="5768338" cy="51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spc="27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ARCHIVOS DE TRABAJO</a:t>
            </a:r>
          </a:p>
        </p:txBody>
      </p:sp>
      <p:sp>
        <p:nvSpPr>
          <p:cNvPr name="AutoShape 6" id="6"/>
          <p:cNvSpPr/>
          <p:nvPr/>
        </p:nvSpPr>
        <p:spPr>
          <a:xfrm>
            <a:off x="0" y="647229"/>
            <a:ext cx="16230600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876167" y="8859055"/>
            <a:ext cx="16535666" cy="66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38"/>
              </a:lnSpc>
            </a:pPr>
            <a:r>
              <a:rPr lang="en-US" sz="3884" spc="349" u="sng">
                <a:solidFill>
                  <a:srgbClr val="F6F4E7"/>
                </a:solidFill>
                <a:latin typeface="Montserrat"/>
                <a:ea typeface="Montserrat"/>
                <a:cs typeface="Montserrat"/>
                <a:sym typeface="Montserrat"/>
                <a:hlinkClick r:id="rId5" tooltip="https://docs.google.com/spreadsheets/d/1VQY70RiddREdeF_tRa9DxTcXjKMAgdux1rzc53vvyGg/edit?gid=580248500#gid=580248500"/>
              </a:rPr>
              <a:t>MÁSTER- MENTOREO DE MUJERES DIGITALES 2C 2024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DAGN1U42FBA</dc:identifier>
  <dcterms:modified xsi:type="dcterms:W3CDTF">2011-08-01T06:04:30Z</dcterms:modified>
  <cp:revision>1</cp:revision>
  <dc:title>Mujeres Digitales 2024 - Capacitación tutoras</dc:title>
</cp:coreProperties>
</file>