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6991"/>
    <p:restoredTop sz="94660"/>
  </p:normalViewPr>
  <p:slideViewPr>
    <p:cSldViewPr snapToGrid="0">
      <p:cViewPr varScale="1">
        <p:scale>
          <a:sx d="100" n="128"/>
          <a:sy d="100" n="128"/>
        </p:scale>
        <p:origin x="392" y="176"/>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41" Type="http://schemas.openxmlformats.org/officeDocument/2006/relationships/theme" Target="theme/theme1.xml" /><Relationship Id="rId140" Type="http://schemas.openxmlformats.org/officeDocument/2006/relationships/viewProps" Target="viewProps.xml" /><Relationship Id="rId1" Type="http://schemas.openxmlformats.org/officeDocument/2006/relationships/slideMaster" Target="slideMasters/slideMaster1.xml" /><Relationship Id="rId139" Type="http://schemas.openxmlformats.org/officeDocument/2006/relationships/presProps" Target="presProps.xml" /><Relationship Id="rId14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3A214A-1939-FD32-2504-7267094817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71600" y="190435"/>
            <a:ext cx="9448800" cy="3272496"/>
          </a:xfrm>
          <a:prstGeom prst="rect">
            <a:avLst/>
          </a:prstGeom>
        </p:spPr>
      </p:pic>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371600" y="4057206"/>
            <a:ext cx="10515600" cy="783151"/>
          </a:xfrm>
        </p:spPr>
        <p:txBody>
          <a:bodyPr anchor="b">
            <a:normAutofit/>
          </a:bodyPr>
          <a:lstStyle>
            <a:lvl1pPr algn="l">
              <a:defRPr sz="3200" b="1">
                <a:solidFill>
                  <a:schemeClr val="tx1"/>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371599" y="5019261"/>
            <a:ext cx="10515599" cy="1012994"/>
          </a:xfrm>
        </p:spPr>
        <p:txBody>
          <a:bodyPr anchor="b">
            <a:normAutofit/>
          </a:bodyPr>
          <a:lstStyle>
            <a:lvl1pPr marL="0" indent="0" algn="l">
              <a:buNone/>
              <a:defRPr sz="2000">
                <a:solidFill>
                  <a:schemeClr val="bg2">
                    <a:lumMod val="50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6131556"/>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28/02/2023</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079CCF-D7A8-BDEC-EC62-2955446219F2}"/>
              </a:ext>
            </a:extLst>
          </p:cNvPr>
          <p:cNvSpPr/>
          <p:nvPr userDrawn="1"/>
        </p:nvSpPr>
        <p:spPr>
          <a:xfrm>
            <a:off x="-7090" y="-39757"/>
            <a:ext cx="8597733" cy="1206500"/>
          </a:xfrm>
          <a:prstGeom prst="rect">
            <a:avLst/>
          </a:prstGeom>
          <a:solidFill>
            <a:srgbClr val="F28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3F57D1DD-3A2E-B0E6-B548-CEC538FABCD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90643" y="0"/>
            <a:ext cx="3534014" cy="1223970"/>
          </a:xfrm>
          <a:prstGeom prst="rect">
            <a:avLst/>
          </a:prstGeom>
        </p:spPr>
      </p:pic>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normAutofit/>
          </a:bodyPr>
          <a:lstStyle>
            <a:lvl1pPr>
              <a:defRPr sz="3200" b="1">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a:bodyPr>
          <a:lstStyle>
            <a:lvl1pPr>
              <a:defRPr sz="1600">
                <a:latin typeface="Arial" panose="020B0604020202020204" pitchFamily="34" charset="0"/>
                <a:cs typeface="Arial" panose="020B0604020202020204" pitchFamily="34" charset="0"/>
              </a:defRPr>
            </a:lvl1pPr>
            <a:lvl2pPr marL="685800" indent="-228600">
              <a:buClr>
                <a:srgbClr val="C00000"/>
              </a:buClr>
              <a:buFont typeface="Arial" panose="020B0604020202020204" pitchFamily="34" charset="0"/>
              <a:buChar char="•"/>
              <a:defRPr sz="1600">
                <a:latin typeface="Arial" panose="020B0604020202020204" pitchFamily="34" charset="0"/>
                <a:cs typeface="Arial" panose="020B0604020202020204" pitchFamily="34" charset="0"/>
              </a:defRPr>
            </a:lvl2pPr>
            <a:lvl3pPr marL="1143000" indent="-228600">
              <a:buClrTx/>
              <a:buFont typeface="Arial" panose="020B0604020202020204" pitchFamily="34" charset="0"/>
              <a:buChar char="•"/>
              <a:defRPr sz="1400">
                <a:latin typeface="Arial" panose="020B0604020202020204" pitchFamily="34" charset="0"/>
                <a:cs typeface="Arial" panose="020B0604020202020204" pitchFamily="34" charset="0"/>
              </a:defRPr>
            </a:lvl3pPr>
            <a:lvl4pPr>
              <a:buClr>
                <a:srgbClr val="C00000"/>
              </a:buClr>
              <a:defRPr sz="1200">
                <a:latin typeface="Arial" panose="020B0604020202020204" pitchFamily="34" charset="0"/>
                <a:cs typeface="Arial" panose="020B0604020202020204" pitchFamily="34" charset="0"/>
              </a:defRPr>
            </a:lvl4pPr>
            <a:lvl5pPr>
              <a:defRPr sz="11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119476-C337-DCCE-80A2-1B14D23745F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71600" y="190435"/>
            <a:ext cx="9448800" cy="3272496"/>
          </a:xfrm>
          <a:prstGeom prst="rect">
            <a:avLst/>
          </a:prstGeom>
        </p:spPr>
      </p:pic>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1371599" y="3955774"/>
            <a:ext cx="10401301" cy="869674"/>
          </a:xfrm>
        </p:spPr>
        <p:txBody>
          <a:bodyPr anchor="b">
            <a:normAutofit/>
          </a:bodyPr>
          <a:lstStyle>
            <a:lvl1pPr>
              <a:defRPr sz="3200" b="1">
                <a:solidFill>
                  <a:schemeClr val="tx1"/>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hasCustomPrompt="1"/>
          </p:nvPr>
        </p:nvSpPr>
        <p:spPr>
          <a:xfrm>
            <a:off x="1371600" y="4989443"/>
            <a:ext cx="10401300" cy="1100207"/>
          </a:xfrm>
        </p:spPr>
        <p:txBody>
          <a:bodyPr anchor="ctr">
            <a:normAutofit/>
          </a:bodyPr>
          <a:lstStyle>
            <a:lvl1pPr marL="0" indent="0">
              <a:buNone/>
              <a:defRPr sz="20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B272030-F9B8-9AAE-7F3D-4970A7562D54}"/>
              </a:ext>
            </a:extLst>
          </p:cNvPr>
          <p:cNvSpPr/>
          <p:nvPr userDrawn="1"/>
        </p:nvSpPr>
        <p:spPr>
          <a:xfrm>
            <a:off x="-7090" y="-39757"/>
            <a:ext cx="8597733" cy="1206500"/>
          </a:xfrm>
          <a:prstGeom prst="rect">
            <a:avLst/>
          </a:prstGeom>
          <a:solidFill>
            <a:srgbClr val="F28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E95DF775-E620-AF48-4B8D-88F3E039DE9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90643" y="0"/>
            <a:ext cx="3534014" cy="1223970"/>
          </a:xfrm>
          <a:prstGeom prst="rect">
            <a:avLst/>
          </a:prstGeom>
        </p:spPr>
      </p:pic>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a:xfrm>
            <a:off x="0" y="-39757"/>
            <a:ext cx="8590643" cy="1206501"/>
          </a:xfrm>
        </p:spPr>
        <p:txBody>
          <a:bodyPr>
            <a:normAutofit/>
          </a:bodyPr>
          <a:lstStyle>
            <a:lvl1pPr>
              <a:defRPr sz="3200" b="1">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644926"/>
            <a:ext cx="5181600" cy="4532037"/>
          </a:xfrm>
        </p:spPr>
        <p:txBody>
          <a:bodyPr>
            <a:normAutofit/>
          </a:bodyPr>
          <a:lstStyle>
            <a:lvl1pPr>
              <a:defRPr sz="1600"/>
            </a:lvl1pPr>
            <a:lvl2pPr>
              <a:buClr>
                <a:srgbClr val="C00000"/>
              </a:buClr>
              <a:defRPr sz="1600"/>
            </a:lvl2pPr>
            <a:lvl3pPr>
              <a:buClrTx/>
              <a:defRPr sz="1400"/>
            </a:lvl3pPr>
            <a:lvl4pPr>
              <a:buClr>
                <a:srgbClr val="C00000"/>
              </a:buClr>
              <a:defRPr sz="12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644926"/>
            <a:ext cx="5181600" cy="4532037"/>
          </a:xfrm>
        </p:spPr>
        <p:txBody>
          <a:bodyPr>
            <a:normAutofit/>
          </a:bodyPr>
          <a:lstStyle>
            <a:lvl1pPr>
              <a:defRPr sz="1600"/>
            </a:lvl1pPr>
            <a:lvl2pPr>
              <a:buClr>
                <a:srgbClr val="C00000"/>
              </a:buClr>
              <a:defRPr sz="1600"/>
            </a:lvl2pPr>
            <a:lvl3pPr>
              <a:buClrTx/>
              <a:defRPr sz="1400"/>
            </a:lvl3pPr>
            <a:lvl4pPr>
              <a:buClr>
                <a:srgbClr val="C00000"/>
              </a:buClr>
              <a:defRPr sz="12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09D7C7F-0FCA-1E58-8595-94BDCF8FA87B}"/>
              </a:ext>
            </a:extLst>
          </p:cNvPr>
          <p:cNvSpPr/>
          <p:nvPr userDrawn="1"/>
        </p:nvSpPr>
        <p:spPr>
          <a:xfrm>
            <a:off x="-7090" y="-39757"/>
            <a:ext cx="8597733" cy="1206500"/>
          </a:xfrm>
          <a:prstGeom prst="rect">
            <a:avLst/>
          </a:prstGeom>
          <a:solidFill>
            <a:srgbClr val="F28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7090" y="-32440"/>
            <a:ext cx="8597733" cy="1199184"/>
          </a:xfrm>
        </p:spPr>
        <p:txBody>
          <a:bodyPr>
            <a:normAutofit/>
          </a:bodyPr>
          <a:lstStyle>
            <a:lvl1pPr>
              <a:defRPr sz="3200" b="1">
                <a:solidFill>
                  <a:schemeClr val="bg1"/>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normAutofit/>
          </a:bodyPr>
          <a:lstStyle>
            <a:lvl1pPr>
              <a:defRPr sz="1600"/>
            </a:lvl1pPr>
            <a:lvl2pPr>
              <a:defRPr sz="1600"/>
            </a:lvl2pPr>
            <a:lvl3pPr>
              <a:defRPr sz="1400"/>
            </a:lvl3pPr>
            <a:lvl4pPr>
              <a:defRPr sz="12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normAutofit/>
          </a:bodyPr>
          <a:lstStyle>
            <a:lvl1pPr>
              <a:defRPr sz="1600"/>
            </a:lvl1pPr>
            <a:lvl2pPr>
              <a:defRPr sz="1600"/>
            </a:lvl2pPr>
            <a:lvl3pPr>
              <a:defRPr sz="1400"/>
            </a:lvl3pPr>
            <a:lvl4pPr>
              <a:defRPr sz="12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pic>
        <p:nvPicPr>
          <p:cNvPr id="8" name="Picture 7">
            <a:extLst>
              <a:ext uri="{FF2B5EF4-FFF2-40B4-BE49-F238E27FC236}">
                <a16:creationId xmlns:a16="http://schemas.microsoft.com/office/drawing/2014/main" id="{F68691E4-6BAA-09C8-5A78-7BF42A24E8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90643" y="0"/>
            <a:ext cx="3534014" cy="1223970"/>
          </a:xfrm>
          <a:prstGeom prst="rect">
            <a:avLst/>
          </a:prstGeom>
        </p:spPr>
      </p:pic>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3" name="Rectangle 2">
            <a:extLst>
              <a:ext uri="{FF2B5EF4-FFF2-40B4-BE49-F238E27FC236}">
                <a16:creationId xmlns:a16="http://schemas.microsoft.com/office/drawing/2014/main" id="{9F17144E-B4B6-2E9F-5CA0-4874DD94B6BF}"/>
              </a:ext>
            </a:extLst>
          </p:cNvPr>
          <p:cNvSpPr/>
          <p:nvPr userDrawn="1"/>
        </p:nvSpPr>
        <p:spPr>
          <a:xfrm>
            <a:off x="0" y="0"/>
            <a:ext cx="8158424" cy="1319964"/>
          </a:xfrm>
          <a:prstGeom prst="rect">
            <a:avLst/>
          </a:prstGeom>
          <a:solidFill>
            <a:srgbClr val="F28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latin typeface="Arial" charset="0"/>
                <a:ea typeface="Arial" charset="0"/>
                <a:cs typeface="Arial" charset="0"/>
              </a:rPr>
              <a:t>     Leaving no-one behind: Transforming</a:t>
            </a:r>
            <a:r>
              <a:rPr lang="en-US" sz="1800" baseline="0" dirty="0">
                <a:latin typeface="Arial" charset="0"/>
                <a:ea typeface="Arial" charset="0"/>
                <a:cs typeface="Arial" charset="0"/>
              </a:rPr>
              <a:t> gendered</a:t>
            </a:r>
            <a:r>
              <a:rPr lang="en-US" sz="1800" dirty="0">
                <a:latin typeface="Arial" charset="0"/>
                <a:ea typeface="Arial" charset="0"/>
                <a:cs typeface="Arial" charset="0"/>
              </a:rPr>
              <a:t> pathways to health for</a:t>
            </a:r>
            <a:r>
              <a:rPr lang="en-US" sz="1800" baseline="0" dirty="0">
                <a:latin typeface="Arial" charset="0"/>
                <a:ea typeface="Arial" charset="0"/>
                <a:cs typeface="Arial" charset="0"/>
              </a:rPr>
              <a:t> </a:t>
            </a:r>
            <a:r>
              <a:rPr lang="en-US" sz="1800" dirty="0">
                <a:latin typeface="Arial" charset="0"/>
                <a:ea typeface="Arial" charset="0"/>
                <a:cs typeface="Arial" charset="0"/>
              </a:rPr>
              <a:t>TB</a:t>
            </a:r>
          </a:p>
        </p:txBody>
      </p:sp>
      <p:sp>
        <p:nvSpPr>
          <p:cNvPr id="4" name="Content Placeholder 2">
            <a:extLst>
              <a:ext uri="{FF2B5EF4-FFF2-40B4-BE49-F238E27FC236}">
                <a16:creationId xmlns:a16="http://schemas.microsoft.com/office/drawing/2014/main" id="{A5A7968A-E488-F63D-9D72-51BC325E78D0}"/>
              </a:ext>
            </a:extLst>
          </p:cNvPr>
          <p:cNvSpPr txBox="1">
            <a:spLocks/>
          </p:cNvSpPr>
          <p:nvPr userDrawn="1"/>
        </p:nvSpPr>
        <p:spPr>
          <a:xfrm>
            <a:off x="585216" y="2007822"/>
            <a:ext cx="10991088" cy="237367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D9886"/>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b="1" dirty="0"/>
              <a:t>Disclaimer and copyright</a:t>
            </a:r>
          </a:p>
          <a:p>
            <a:pPr marL="0" indent="0" algn="ctr">
              <a:buFont typeface="Arial" panose="020B0604020202020204" pitchFamily="34" charset="0"/>
              <a:buNone/>
            </a:pPr>
            <a:r>
              <a:rPr lang="en-US" sz="1800" dirty="0">
                <a:solidFill>
                  <a:schemeClr val="tx1"/>
                </a:solidFill>
              </a:rPr>
              <a:t>This material has been funded by UK aid from the UK government, however the views expressed are those of the individual speakers and do not necessarily reflect the UK government’s official polices.  LIGHT is not responsible for any errors or consequences arising from the use of information contained herein.</a:t>
            </a:r>
          </a:p>
          <a:p>
            <a:pPr algn="ctr"/>
            <a:endParaRPr lang="en-US" sz="1800" dirty="0">
              <a:solidFill>
                <a:schemeClr val="tx1"/>
              </a:solidFill>
            </a:endParaRPr>
          </a:p>
          <a:p>
            <a:pPr marL="0" indent="0" algn="ctr">
              <a:buFont typeface="Arial" panose="020B0604020202020204" pitchFamily="34" charset="0"/>
              <a:buNone/>
            </a:pPr>
            <a:r>
              <a:rPr lang="en-US" sz="1800" dirty="0">
                <a:solidFill>
                  <a:schemeClr val="tx1"/>
                </a:solidFill>
              </a:rPr>
              <a:t>© UK Government Crown Copyright 2020, licensed exclusively for non-commercial use</a:t>
            </a:r>
            <a:endParaRPr lang="x-none" sz="1800" dirty="0">
              <a:solidFill>
                <a:schemeClr val="tx1"/>
              </a:solidFill>
            </a:endParaRPr>
          </a:p>
        </p:txBody>
      </p:sp>
      <p:pic>
        <p:nvPicPr>
          <p:cNvPr id="6" name="Picture 5">
            <a:extLst>
              <a:ext uri="{FF2B5EF4-FFF2-40B4-BE49-F238E27FC236}">
                <a16:creationId xmlns:a16="http://schemas.microsoft.com/office/drawing/2014/main" id="{EF9AF561-17E0-D383-450C-FCE9B4F4F3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58424" y="-4379"/>
            <a:ext cx="4033576" cy="1357402"/>
          </a:xfrm>
          <a:prstGeom prst="rect">
            <a:avLst/>
          </a:prstGeom>
        </p:spPr>
      </p:pic>
      <p:pic>
        <p:nvPicPr>
          <p:cNvPr id="7" name="Picture 6">
            <a:extLst>
              <a:ext uri="{FF2B5EF4-FFF2-40B4-BE49-F238E27FC236}">
                <a16:creationId xmlns:a16="http://schemas.microsoft.com/office/drawing/2014/main" id="{9C4628E3-6275-3E93-F6A5-1255717B35B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0116" y="4635500"/>
            <a:ext cx="11329556" cy="1231900"/>
          </a:xfrm>
          <a:prstGeom prst="rect">
            <a:avLst/>
          </a:prstGeom>
        </p:spPr>
      </p:pic>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75CD78-8BDC-3294-822D-93F39EF468D3}"/>
              </a:ext>
            </a:extLst>
          </p:cNvPr>
          <p:cNvSpPr/>
          <p:nvPr userDrawn="1"/>
        </p:nvSpPr>
        <p:spPr>
          <a:xfrm>
            <a:off x="-7090" y="-39758"/>
            <a:ext cx="8597733" cy="1206500"/>
          </a:xfrm>
          <a:prstGeom prst="rect">
            <a:avLst/>
          </a:prstGeom>
          <a:solidFill>
            <a:srgbClr val="F28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0" y="-57227"/>
            <a:ext cx="8590643" cy="1223969"/>
          </a:xfrm>
        </p:spPr>
        <p:txBody>
          <a:bodyPr anchor="ctr"/>
          <a:lstStyle>
            <a:lvl1pPr>
              <a:defRPr sz="3200" b="1">
                <a:solidFill>
                  <a:schemeClr val="bg1"/>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1263727"/>
            <a:ext cx="6172200" cy="459732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496958" y="1500809"/>
            <a:ext cx="4522304" cy="436817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pic>
        <p:nvPicPr>
          <p:cNvPr id="6" name="Picture 5">
            <a:extLst>
              <a:ext uri="{FF2B5EF4-FFF2-40B4-BE49-F238E27FC236}">
                <a16:creationId xmlns:a16="http://schemas.microsoft.com/office/drawing/2014/main" id="{1053C143-82AA-0985-F9FD-32E5783A547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90643" y="0"/>
            <a:ext cx="3534014" cy="1223970"/>
          </a:xfrm>
          <a:prstGeom prst="rect">
            <a:avLst/>
          </a:prstGeom>
        </p:spPr>
      </p:pic>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380B30-FB72-D3D6-B312-CC70E4653CB6}"/>
              </a:ext>
            </a:extLst>
          </p:cNvPr>
          <p:cNvSpPr/>
          <p:nvPr userDrawn="1"/>
        </p:nvSpPr>
        <p:spPr>
          <a:xfrm>
            <a:off x="-7090" y="6502400"/>
            <a:ext cx="12199090" cy="355600"/>
          </a:xfrm>
          <a:prstGeom prst="rect">
            <a:avLst/>
          </a:prstGeom>
          <a:solidFill>
            <a:srgbClr val="2C98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tIns="0"/>
          <a:lstStyle/>
          <a:p>
            <a:pPr algn="ctr"/>
            <a:r>
              <a:rPr dirty="0" lang="en-US" sz="1400">
                <a:latin charset="0" typeface="Arial"/>
                <a:ea charset="0" typeface="Arial"/>
                <a:cs charset="0" typeface="Arial"/>
              </a:rPr>
              <a:t>Leaving no-one behind: Transforming</a:t>
            </a:r>
            <a:r>
              <a:rPr baseline="0" dirty="0" lang="en-US" sz="1400">
                <a:latin charset="0" typeface="Arial"/>
                <a:ea charset="0" typeface="Arial"/>
                <a:cs charset="0" typeface="Arial"/>
              </a:rPr>
              <a:t> gendered</a:t>
            </a:r>
            <a:r>
              <a:rPr dirty="0" lang="en-US" sz="1400">
                <a:latin charset="0" typeface="Arial"/>
                <a:ea charset="0" typeface="Arial"/>
                <a:cs charset="0" typeface="Arial"/>
              </a:rPr>
              <a:t> pathways to health for</a:t>
            </a:r>
            <a:r>
              <a:rPr baseline="0" dirty="0" lang="en-US" sz="1400">
                <a:latin charset="0" typeface="Arial"/>
                <a:ea charset="0" typeface="Arial"/>
                <a:cs charset="0" typeface="Arial"/>
              </a:rPr>
              <a:t> </a:t>
            </a:r>
            <a:r>
              <a:rPr dirty="0" lang="en-US" sz="1400">
                <a:latin charset="0" typeface="Arial"/>
                <a:ea charset="0" typeface="Arial"/>
                <a:cs charset="0" typeface="Arial"/>
              </a:rPr>
              <a:t>TB</a:t>
            </a:r>
          </a:p>
        </p:txBody>
      </p:sp>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838200" y="365125"/>
            <a:ext cx="10444633" cy="1325563"/>
          </a:xfrm>
          <a:prstGeom prst="rect">
            <a:avLst/>
          </a:prstGeom>
        </p:spPr>
        <p:txBody>
          <a:bodyPr anchor="ctr" bIns="45720" lIns="91440" rIns="91440" rtlCol="0" tIns="45720" vert="horz">
            <a:normAutofit/>
          </a:bodyPr>
          <a:lstStyle/>
          <a:p>
            <a:r>
              <a:rPr dirty="0" lang="en-US"/>
              <a:t>Click to edit Master title style</a:t>
            </a:r>
            <a:endParaRPr dirty="0"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idx="1" type="body"/>
          </p:nvPr>
        </p:nvSpPr>
        <p:spPr>
          <a:xfrm>
            <a:off x="838200" y="1825624"/>
            <a:ext cx="10515600" cy="4667250"/>
          </a:xfrm>
          <a:prstGeom prst="rect">
            <a:avLst/>
          </a:prstGeom>
        </p:spPr>
        <p:txBody>
          <a:bodyPr bIns="45720" lIns="91440" rIns="91440" rtlCol="0" tIns="45720" vert="horz">
            <a:normAutofit/>
          </a:bodyPr>
          <a:lstStyle/>
          <a:p>
            <a:pPr lvl="0"/>
            <a:r>
              <a:rPr dirty="0" lang="en-US"/>
              <a:t>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idx="4" sz="quarter" type="sldNum"/>
          </p:nvPr>
        </p:nvSpPr>
        <p:spPr>
          <a:xfrm>
            <a:off x="9448799" y="6542081"/>
            <a:ext cx="2743200" cy="315919"/>
          </a:xfrm>
          <a:prstGeom prst="rect">
            <a:avLst/>
          </a:prstGeom>
        </p:spPr>
        <p:txBody>
          <a:bodyPr anchor="ctr" bIns="45720" lIns="91440" rIns="91440" rtlCol="0" tIns="45720" vert="horz"/>
          <a:lstStyle>
            <a:lvl1pPr algn="r">
              <a:defRPr sz="1200">
                <a:solidFill>
                  <a:schemeClr val="tx1">
                    <a:tint val="75000"/>
                  </a:schemeClr>
                </a:solidFill>
              </a:defRPr>
            </a:lvl1pPr>
          </a:lstStyle>
          <a:p>
            <a:fld id="{E1C5CB42-CF14-4293-8971-6DCD1AAE8BE7}" type="slidenum">
              <a:rPr lang="en-GB" smtClean="0"/>
              <a:t>‹#›</a:t>
            </a:fld>
            <a:endParaRPr lang="en-GB"/>
          </a:p>
        </p:txBody>
      </p:sp>
      <p:pic>
        <p:nvPicPr>
          <p:cNvPr descr="A drawing of a face  Description automatically generated" id="11" name="Picture 10">
            <a:extLst>
              <a:ext uri="{FF2B5EF4-FFF2-40B4-BE49-F238E27FC236}">
                <a16:creationId xmlns:a16="http://schemas.microsoft.com/office/drawing/2014/main" id="{EE356342-7E80-AD4B-BA14-513E4B339F2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502398"/>
            <a:ext cx="1034477" cy="355601"/>
          </a:xfrm>
          <a:prstGeom prst="rect">
            <a:avLst/>
          </a:prstGeom>
        </p:spPr>
      </p:pic>
    </p:spTree>
    <p:extLst>
      <p:ext uri="{BB962C8B-B14F-4D97-AF65-F5344CB8AC3E}">
        <p14:creationId xmlns:p14="http://schemas.microsoft.com/office/powerpoint/2010/main" val="29747758"/>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lvl1pPr algn="l" defTabSz="914400" eaLnBrk="1" hangingPunct="1" latinLnBrk="0" rtl="0">
        <a:lnSpc>
          <a:spcPct val="90000"/>
        </a:lnSpc>
        <a:spcBef>
          <a:spcPct val="0"/>
        </a:spcBef>
        <a:buNone/>
        <a:defRPr kern="1200" sz="4400">
          <a:solidFill>
            <a:schemeClr val="tx1"/>
          </a:solidFill>
          <a:latin charset="0" panose="020B0604020202020204" pitchFamily="34" typeface="Arial"/>
          <a:ea typeface="+mj-ea"/>
          <a:cs charset="0" panose="020B0604020202020204" pitchFamily="34" typeface="Arial"/>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16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4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1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png" /></Relationships>
</file>

<file path=ppt/slides/_rels/slide1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png" /></Relationships>
</file>

<file path=ppt/slides/_rels/slide1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4.png" /></Relationships>
</file>

<file path=ppt/slides/_rels/slide1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png" /></Relationships>
</file>

<file path=ppt/slides/_rels/slide1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6.png" /></Relationships>
</file>

<file path=ppt/slides/_rels/slide1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7.png" /></Relationships>
</file>

<file path=ppt/slides/_rels/slide1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8.png"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9.png"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mlw-stats/LIGHT_CSW"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lw-stats.shinyapps.io/DemonstrateTheCLT"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Lady_tasting_tea" TargetMode="External" /><Relationship Id="rId3" Type="http://schemas.openxmlformats.org/officeDocument/2006/relationships/hyperlink" Target="https://doi.org/10.1080/00031305.2019.1583913" TargetMode="Externa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6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9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9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9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1.png"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371600" y="4057206"/>
            <a:ext cx="10515600" cy="783151"/>
          </a:xfrm>
        </p:spPr>
        <p:txBody>
          <a:bodyPr/>
          <a:lstStyle/>
          <a:p>
            <a:pPr lvl="0" indent="0" marL="0">
              <a:buNone/>
            </a:pPr>
            <a:r>
              <a:rPr/>
              <a:t>LIGHT CSW 2023 Quantitative Analysis Workshop</a:t>
            </a:r>
          </a:p>
        </p:txBody>
      </p:sp>
      <p:sp>
        <p:nvSpPr>
          <p:cNvPr id="3" name="Subtitle 2">
            <a:extLst>
              <a:ext uri="{FF2B5EF4-FFF2-40B4-BE49-F238E27FC236}">
                <a16:creationId xmlns:a16="http://schemas.microsoft.com/office/drawing/2014/main" id="{4E8C47A7-1C60-48ED-9106-1A4E50CD85F0}"/>
              </a:ext>
            </a:extLst>
          </p:cNvPr>
          <p:cNvSpPr>
            <a:spLocks noGrp="1"/>
          </p:cNvSpPr>
          <p:nvPr>
            <p:ph idx="1" type="subTitle"/>
          </p:nvPr>
        </p:nvSpPr>
        <p:spPr>
          <a:xfrm>
            <a:off x="1371599" y="5019261"/>
            <a:ext cx="10515599" cy="1012994"/>
          </a:xfrm>
        </p:spPr>
        <p:txBody>
          <a:bodyPr/>
          <a:lstStyle/>
          <a:p>
            <a:pPr lvl="0" indent="0" marL="0">
              <a:buNone/>
            </a:pPr>
            <a:r>
              <a:rPr/>
              <a:t>Session 2: Basic Statistical Analysis</a:t>
            </a:r>
            <a:br/>
            <a:br/>
            <a:r>
              <a:rPr/>
              <a:t>Alexandra Richards, Marc 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idx="2" sz="half" type="dt"/>
          </p:nvPr>
        </p:nvSpPr>
        <p:spPr>
          <a:xfrm>
            <a:off x="4724400" y="6131556"/>
            <a:ext cx="2743200" cy="311224"/>
          </a:xfrm>
          <a:prstGeom prst="rect">
            <a:avLst/>
          </a:prstGeom>
        </p:spPr>
        <p:txBody>
          <a:bodyPr/>
          <a:lstStyle/>
          <a:p>
            <a:pPr lvl="0" indent="0" marL="0">
              <a:buNone/>
            </a:pPr>
            <a:r>
              <a:rPr/>
              <a:t>1 March 2023</a:t>
            </a:r>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Probability theory: probability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Classical definition of probability:</a:t>
                </a:r>
              </a:p>
              <a:p>
                <a:pPr lvl="0" indent="0" marL="0">
                  <a:buNone/>
                </a:pPr>
                <a:r>
                  <a:rPr/>
                  <a:t>Let </a:t>
                </a:r>
                <a14:m>
                  <m:oMath xmlns:m="http://schemas.openxmlformats.org/officeDocument/2006/math">
                    <m:d>
                      <m:dPr>
                        <m:begChr m:val="|"/>
                        <m:endChr m:val="|"/>
                        <m:sepChr m:val=""/>
                        <m:grow/>
                      </m:dPr>
                      <m:e>
                        <m:r>
                          <m:rPr>
                            <m:sty m:val="p"/>
                          </m:rPr>
                          <m:t>.</m:t>
                        </m:r>
                      </m:e>
                    </m:d>
                  </m:oMath>
                </a14:m>
                <a:r>
                  <a:rPr/>
                  <a:t> denote the operator measuring the size of an event. The </a:t>
                </a:r>
                <a:r>
                  <a:rPr b="1"/>
                  <a:t>probability</a:t>
                </a:r>
                <a:r>
                  <a:rPr/>
                  <a:t> of an event </a:t>
                </a:r>
                <a14:m>
                  <m:oMath xmlns:m="http://schemas.openxmlformats.org/officeDocument/2006/math">
                    <m:r>
                      <m:t>A</m:t>
                    </m:r>
                    <m:r>
                      <m:rPr>
                        <m:sty m:val="p"/>
                      </m:rPr>
                      <m:t>⊆</m:t>
                    </m:r>
                    <m:r>
                      <m:t>Ω</m:t>
                    </m:r>
                  </m:oMath>
                </a14:m>
                <a:r>
                  <a:rPr/>
                  <a:t> is defined as</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P</m:t>
                      </m:r>
                      <m:d>
                        <m:dPr>
                          <m:begChr m:val="("/>
                          <m:endChr m:val=")"/>
                          <m:sepChr m:val=""/>
                          <m:grow/>
                        </m:dPr>
                        <m:e>
                          <m:r>
                            <m:t>A</m:t>
                          </m:r>
                        </m:e>
                      </m:d>
                      <m:r>
                        <m:rPr>
                          <m:sty m:val="p"/>
                        </m:rPr>
                        <m:t>=</m:t>
                      </m:r>
                      <m:f>
                        <m:fPr>
                          <m:type m:val="bar"/>
                        </m:fPr>
                        <m:num>
                          <m:d>
                            <m:dPr>
                              <m:begChr m:val="|"/>
                              <m:endChr m:val="|"/>
                              <m:sepChr m:val=""/>
                              <m:grow/>
                            </m:dPr>
                            <m:e>
                              <m:r>
                                <m:t>A</m:t>
                              </m:r>
                            </m:e>
                          </m:d>
                        </m:num>
                        <m:den>
                          <m:d>
                            <m:dPr>
                              <m:begChr m:val="|"/>
                              <m:endChr m:val="|"/>
                              <m:sepChr m:val=""/>
                              <m:grow/>
                            </m:dPr>
                            <m:e>
                              <m:r>
                                <m:t>Ω</m:t>
                              </m:r>
                            </m:e>
                          </m:d>
                        </m:den>
                      </m:f>
                    </m:oMath>
                  </m:oMathPara>
                </a14:m>
              </a:p>
              <a:p>
                <a:pPr lvl="0" indent="0" marL="0">
                  <a:buNone/>
                </a:pPr>
                <a:r>
                  <a:rPr/>
                  <a:t>If all outcomes in the outcome space </a:t>
                </a:r>
                <a14:m>
                  <m:oMath xmlns:m="http://schemas.openxmlformats.org/officeDocument/2006/math">
                    <m:r>
                      <m:t>Ω</m:t>
                    </m:r>
                  </m:oMath>
                </a14:m>
                <a:r>
                  <a:rPr/>
                  <a:t> are equally likely, then this means the probability of </a:t>
                </a:r>
                <a14:m>
                  <m:oMath xmlns:m="http://schemas.openxmlformats.org/officeDocument/2006/math">
                    <m:r>
                      <m:t>A</m:t>
                    </m:r>
                  </m:oMath>
                </a14:m>
                <a:r>
                  <a:rPr/>
                  <a:t> is the ratio of the number of outcomes in </a:t>
                </a:r>
                <a14:m>
                  <m:oMath xmlns:m="http://schemas.openxmlformats.org/officeDocument/2006/math">
                    <m:r>
                      <m:t>A</m:t>
                    </m:r>
                  </m:oMath>
                </a14:m>
                <a:r>
                  <a:rPr/>
                  <a:t> and the number of outcomes in </a:t>
                </a:r>
                <a14:m>
                  <m:oMath xmlns:m="http://schemas.openxmlformats.org/officeDocument/2006/math">
                    <m:r>
                      <m:t>Ω</m:t>
                    </m:r>
                  </m:oMath>
                </a14:m>
                <a:r>
                  <a:rPr/>
                  <a:t>.</a:t>
                </a:r>
              </a:p>
              <a:p>
                <a:pPr lvl="0" indent="0" marL="0">
                  <a:buNone/>
                </a:pPr>
                <a:r>
                  <a:rPr/>
                  <a:t>If your outcome space is not discrete, then </a:t>
                </a:r>
                <a14:m>
                  <m:oMath xmlns:m="http://schemas.openxmlformats.org/officeDocument/2006/math">
                    <m:d>
                      <m:dPr>
                        <m:begChr m:val="|"/>
                        <m:endChr m:val="|"/>
                        <m:sepChr m:val=""/>
                        <m:grow/>
                      </m:dPr>
                      <m:e>
                        <m:r>
                          <m:rPr>
                            <m:sty m:val="p"/>
                          </m:rPr>
                          <m:t>.</m:t>
                        </m:r>
                      </m:e>
                    </m:d>
                  </m:oMath>
                </a14:m>
                <a:r>
                  <a:rPr/>
                  <a:t> is a function mapping outcome sets to the positive real line.</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Regression modelling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Linear model</a:t>
                </a:r>
              </a:p>
              <a:p>
                <a:pPr lvl="0" indent="0" marL="0">
                  <a:buNone/>
                </a:pPr>
                <a:r>
                  <a:rPr/>
                  <a:t>We can get more information by typing </a:t>
                </a:r>
                <a:r>
                  <a:rPr>
                    <a:latin typeface="Courier"/>
                  </a:rPr>
                  <a:t>summary(mod)</a:t>
                </a:r>
                <a:r>
                  <a:rPr/>
                  <a:t>.</a:t>
                </a:r>
              </a:p>
              <a:p>
                <a:pPr lvl="0" indent="0" marL="0">
                  <a:buNone/>
                </a:pPr>
                <a14:m>
                  <m:oMathPara xmlns:m="http://schemas.openxmlformats.org/officeDocument/2006/math">
                    <m:oMathParaPr>
                      <m:jc m:val="center"/>
                    </m:oMathParaPr>
                    <m:oMath>
                      <m:r>
                        <m:t> </m:t>
                      </m:r>
                    </m:oMath>
                  </m:oMathPara>
                </a14:m>
              </a:p>
              <a:p>
                <a:pPr lvl="0" indent="0" marL="0">
                  <a:buNone/>
                </a:pPr>
                <a:r>
                  <a:rPr/>
                  <a:t>You get the same results by using </a:t>
                </a:r>
                <a:r>
                  <a:rPr>
                    <a:latin typeface="Courier"/>
                  </a:rPr>
                  <a:t>glm</a:t>
                </a:r>
                <a:r>
                  <a:rPr/>
                  <a:t> rather than </a:t>
                </a:r>
                <a:r>
                  <a:rPr>
                    <a:latin typeface="Courier"/>
                  </a:rPr>
                  <a:t>lm</a:t>
                </a:r>
                <a: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Regression modelling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Linear model</a:t>
                </a:r>
              </a:p>
              <a:p>
                <a:pPr lvl="0" indent="0" marL="0">
                  <a:buNone/>
                </a:pPr>
                <a:r>
                  <a:rPr/>
                  <a:t>What we have done, is fit a </a:t>
                </a:r>
                <a:r>
                  <a:rPr b="1"/>
                  <a:t>linear model</a:t>
                </a:r>
                <a:r>
                  <a:rPr/>
                  <a:t>.</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sSub>
                        <m:e>
                          <m:r>
                            <m:t>y</m:t>
                          </m:r>
                        </m:e>
                        <m:sub>
                          <m:r>
                            <m:t>i</m:t>
                          </m:r>
                        </m:sub>
                      </m:sSub>
                      <m:r>
                        <m:rPr>
                          <m:sty m:val="p"/>
                        </m:rPr>
                        <m:t>=</m:t>
                      </m:r>
                      <m:sSub>
                        <m:e>
                          <m:r>
                            <m:t>β</m:t>
                          </m:r>
                        </m:e>
                        <m:sub>
                          <m:r>
                            <m:t>0</m:t>
                          </m:r>
                        </m:sub>
                      </m:sSub>
                      <m:r>
                        <m:rPr>
                          <m:sty m:val="p"/>
                        </m:rPr>
                        <m:t>+</m:t>
                      </m:r>
                      <m:sSub>
                        <m:e>
                          <m:r>
                            <m:t>β</m:t>
                          </m:r>
                        </m:e>
                        <m:sub>
                          <m:r>
                            <m:t>1</m:t>
                          </m:r>
                        </m:sub>
                      </m:sSub>
                      <m:sSub>
                        <m:e>
                          <m:r>
                            <m:t>x</m:t>
                          </m:r>
                        </m:e>
                        <m:sub>
                          <m:r>
                            <m:t>i</m:t>
                          </m:r>
                        </m:sub>
                      </m:sSub>
                      <m:r>
                        <m:rPr>
                          <m:sty m:val="p"/>
                        </m:rPr>
                        <m:t>+</m:t>
                      </m:r>
                      <m:sSub>
                        <m:e>
                          <m:r>
                            <m:t>ϵ</m:t>
                          </m:r>
                        </m:e>
                        <m:sub>
                          <m:r>
                            <m:t>i</m:t>
                          </m:r>
                        </m:sub>
                      </m:sSub>
                    </m:oMath>
                  </m:oMathPara>
                </a14:m>
              </a:p>
              <a:p>
                <a:pPr lvl="0" indent="0" marL="0">
                  <a:buNone/>
                </a:pPr>
                <a14:m>
                  <m:oMathPara xmlns:m="http://schemas.openxmlformats.org/officeDocument/2006/math">
                    <m:oMathParaPr>
                      <m:jc m:val="center"/>
                    </m:oMathParaPr>
                    <m:oMath>
                      <m:r>
                        <m:t> </m:t>
                      </m:r>
                    </m:oMath>
                  </m:oMathPara>
                </a14:m>
              </a:p>
              <a:p>
                <a:pPr lvl="0" indent="0" marL="0">
                  <a:buNone/>
                </a:pPr>
                <a:r>
                  <a:rPr/>
                  <a:t>In other words, for a dependent variable </a:t>
                </a:r>
                <a14:m>
                  <m:oMath xmlns:m="http://schemas.openxmlformats.org/officeDocument/2006/math">
                    <m:r>
                      <m:t>Y</m:t>
                    </m:r>
                  </m:oMath>
                </a14:m>
                <a:r>
                  <a:rPr/>
                  <a:t> and an independent variable </a:t>
                </a:r>
                <a14:m>
                  <m:oMath xmlns:m="http://schemas.openxmlformats.org/officeDocument/2006/math">
                    <m:r>
                      <m:t>X</m:t>
                    </m:r>
                  </m:oMath>
                </a14:m>
                <a:r>
                  <a:rPr/>
                  <a:t> we hypothesise there is a model</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Y</m:t>
                      </m:r>
                      <m:r>
                        <m:rPr>
                          <m:sty m:val="p"/>
                        </m:rPr>
                        <m:t>=</m:t>
                      </m:r>
                      <m:sSub>
                        <m:e>
                          <m:r>
                            <m:t>β</m:t>
                          </m:r>
                        </m:e>
                        <m:sub>
                          <m:r>
                            <m:t>0</m:t>
                          </m:r>
                        </m:sub>
                      </m:sSub>
                      <m:r>
                        <m:rPr>
                          <m:sty m:val="p"/>
                        </m:rPr>
                        <m:t>+</m:t>
                      </m:r>
                      <m:sSub>
                        <m:e>
                          <m:r>
                            <m:t>β</m:t>
                          </m:r>
                        </m:e>
                        <m:sub>
                          <m:r>
                            <m:t>1</m:t>
                          </m:r>
                        </m:sub>
                      </m:sSub>
                      <m:r>
                        <m:t>X</m:t>
                      </m:r>
                      <m:r>
                        <m:rPr>
                          <m:sty m:val="p"/>
                        </m:rPr>
                        <m:t>+</m:t>
                      </m:r>
                      <m:r>
                        <m:t>ϵ</m:t>
                      </m:r>
                    </m:oMath>
                  </m:oMathPara>
                </a14:m>
              </a:p>
              <a:p>
                <a:pPr lvl="0" indent="0" marL="0">
                  <a:buNone/>
                </a:pPr>
                <a:r>
                  <a:rPr/>
                  <a:t>where </a:t>
                </a:r>
                <a14:m>
                  <m:oMath xmlns:m="http://schemas.openxmlformats.org/officeDocument/2006/math">
                    <m:r>
                      <m:t>ϵ</m:t>
                    </m:r>
                  </m:oMath>
                </a14:m>
                <a:r>
                  <a:rPr/>
                  <a:t> is a random variable.</a:t>
                </a:r>
              </a:p>
              <a:p>
                <a:pPr lvl="0" indent="0" marL="0">
                  <a:buNone/>
                </a:pPr>
                <a:r>
                  <a:rPr/>
                  <a:t>Note that by using least squares we only fit a function to data as best as we can.</a:t>
                </a:r>
              </a:p>
              <a:p>
                <a:pPr lvl="0" indent="0" marL="0">
                  <a:buNone/>
                </a:pPr>
                <a:r>
                  <a:rPr/>
                  <a:t>We don’t make any </a:t>
                </a:r>
                <a:r>
                  <a:rPr i="1"/>
                  <a:t>distributional</a:t>
                </a:r>
                <a:r>
                  <a:rPr/>
                  <a:t> assumptions about </a:t>
                </a:r>
                <a14:m>
                  <m:oMath xmlns:m="http://schemas.openxmlformats.org/officeDocument/2006/math">
                    <m:r>
                      <m:t>Y</m:t>
                    </m:r>
                  </m:oMath>
                </a14:m>
                <a:r>
                  <a:rPr/>
                  <a:t> or </a:t>
                </a:r>
                <a14:m>
                  <m:oMath xmlns:m="http://schemas.openxmlformats.org/officeDocument/2006/math">
                    <m:r>
                      <m:t>ϵ</m:t>
                    </m:r>
                  </m:oMath>
                </a14:m>
                <a: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Regression modelling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Linear model</a:t>
                </a:r>
              </a:p>
              <a:p>
                <a:pPr lvl="0" indent="0" marL="0">
                  <a:buNone/>
                </a:pPr>
                <a:r>
                  <a:rPr/>
                  <a:t>Parameter interpretation:</a:t>
                </a:r>
              </a:p>
              <a:p>
                <a:pPr lvl="0" indent="0" marL="0">
                  <a:buNone/>
                </a:pPr>
                <a14:m>
                  <m:oMathPara xmlns:m="http://schemas.openxmlformats.org/officeDocument/2006/math">
                    <m:oMathParaPr>
                      <m:jc m:val="center"/>
                    </m:oMathParaPr>
                    <m:oMath>
                      <m:r>
                        <m:t> </m:t>
                      </m:r>
                    </m:oMath>
                  </m:oMathPara>
                </a14:m>
              </a:p>
              <a:p>
                <a:pPr lvl="0"/>
                <a14:m>
                  <m:oMath xmlns:m="http://schemas.openxmlformats.org/officeDocument/2006/math">
                    <m:sSub>
                      <m:e>
                        <m:acc>
                          <m:accPr>
                            <m:chr m:val="̂"/>
                          </m:accPr>
                          <m:e>
                            <m:r>
                              <m:t>β</m:t>
                            </m:r>
                          </m:e>
                        </m:acc>
                      </m:e>
                      <m:sub>
                        <m:r>
                          <m:t>0</m:t>
                        </m:r>
                      </m:sub>
                    </m:sSub>
                  </m:oMath>
                </a14:m>
                <a:r>
                  <a:rPr/>
                  <a:t> is the estimated </a:t>
                </a:r>
                <a:r>
                  <a:rPr i="1"/>
                  <a:t>intercept</a:t>
                </a:r>
                <a:r>
                  <a:rPr/>
                  <a:t> of the fitted regression line; it is the value predicted for </a:t>
                </a:r>
                <a14:m>
                  <m:oMath xmlns:m="http://schemas.openxmlformats.org/officeDocument/2006/math">
                    <m:r>
                      <m:t>Y</m:t>
                    </m:r>
                  </m:oMath>
                </a14:m>
                <a:r>
                  <a:rPr/>
                  <a:t> when </a:t>
                </a:r>
                <a14:m>
                  <m:oMath xmlns:m="http://schemas.openxmlformats.org/officeDocument/2006/math">
                    <m:r>
                      <m:t>X</m:t>
                    </m:r>
                    <m:r>
                      <m:rPr>
                        <m:sty m:val="p"/>
                      </m:rPr>
                      <m:t>=</m:t>
                    </m:r>
                    <m:r>
                      <m:t>0</m:t>
                    </m:r>
                  </m:oMath>
                </a14:m>
              </a:p>
              <a:p>
                <a:pPr lvl="0" indent="0" marL="0">
                  <a:buNone/>
                </a:pPr>
                <a14:m>
                  <m:oMathPara xmlns:m="http://schemas.openxmlformats.org/officeDocument/2006/math">
                    <m:oMathParaPr>
                      <m:jc m:val="center"/>
                    </m:oMathParaPr>
                    <m:oMath>
                      <m:r>
                        <m:t> </m:t>
                      </m:r>
                    </m:oMath>
                  </m:oMathPara>
                </a14:m>
              </a:p>
              <a:p>
                <a:pPr lvl="0"/>
                <a14:m>
                  <m:oMath xmlns:m="http://schemas.openxmlformats.org/officeDocument/2006/math">
                    <m:sSub>
                      <m:e>
                        <m:acc>
                          <m:accPr>
                            <m:chr m:val="̂"/>
                          </m:accPr>
                          <m:e>
                            <m:r>
                              <m:t>β</m:t>
                            </m:r>
                          </m:e>
                        </m:acc>
                      </m:e>
                      <m:sub>
                        <m:r>
                          <m:t>1</m:t>
                        </m:r>
                      </m:sub>
                    </m:sSub>
                  </m:oMath>
                </a14:m>
                <a:r>
                  <a:rPr/>
                  <a:t> is the estimated </a:t>
                </a:r>
                <a:r>
                  <a:rPr i="1"/>
                  <a:t>slope</a:t>
                </a:r>
                <a:r>
                  <a:rPr/>
                  <a:t> of the fitted regression line; it gives by how much </a:t>
                </a:r>
                <a14:m>
                  <m:oMath xmlns:m="http://schemas.openxmlformats.org/officeDocument/2006/math">
                    <m:r>
                      <m:t>Y</m:t>
                    </m:r>
                  </m:oMath>
                </a14:m>
                <a:r>
                  <a:rPr/>
                  <a:t> changes, on average, for every increase in </a:t>
                </a:r>
                <a14:m>
                  <m:oMath xmlns:m="http://schemas.openxmlformats.org/officeDocument/2006/math">
                    <m:r>
                      <m:t>X</m:t>
                    </m:r>
                  </m:oMath>
                </a14:m>
                <a:r>
                  <a:rPr/>
                  <a:t> by 1</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Regression modelling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Linear model</a:t>
                </a:r>
              </a:p>
              <a:p>
                <a:pPr lvl="0" indent="0" marL="0">
                  <a:buNone/>
                </a:pPr>
                <a14:m>
                  <m:oMathPara xmlns:m="http://schemas.openxmlformats.org/officeDocument/2006/math">
                    <m:oMathParaPr>
                      <m:jc m:val="center"/>
                    </m:oMathParaPr>
                    <m:oMath>
                      <m:r>
                        <m:t> </m:t>
                      </m:r>
                    </m:oMath>
                  </m:oMathPara>
                </a14:m>
              </a:p>
              <a:p>
                <a:pPr lvl="0" indent="0" marL="0">
                  <a:buNone/>
                </a:pPr>
                <a:r>
                  <a:rPr/>
                  <a:t>The </a:t>
                </a:r>
                <a:r>
                  <a:rPr b="1"/>
                  <a:t>coefficient of determination</a:t>
                </a:r>
                <a:r>
                  <a:rPr/>
                  <a:t> </a:t>
                </a:r>
                <a14:m>
                  <m:oMath xmlns:m="http://schemas.openxmlformats.org/officeDocument/2006/math">
                    <m:sSup>
                      <m:e>
                        <m:r>
                          <m:t>R</m:t>
                        </m:r>
                      </m:e>
                      <m:sup>
                        <m:r>
                          <m:t>2</m:t>
                        </m:r>
                      </m:sup>
                    </m:sSup>
                  </m:oMath>
                </a14:m>
                <a:r>
                  <a:rPr/>
                  <a:t> gives the proportion of the variation that is explained by the regression model.</a:t>
                </a:r>
              </a:p>
              <a:p>
                <a:pPr lvl="0" indent="0" marL="0">
                  <a:buNone/>
                </a:pPr>
                <a14:m>
                  <m:oMathPara xmlns:m="http://schemas.openxmlformats.org/officeDocument/2006/math">
                    <m:oMathParaPr>
                      <m:jc m:val="center"/>
                    </m:oMathParaPr>
                    <m:oMath>
                      <m:r>
                        <m:t> </m:t>
                      </m:r>
                    </m:oMath>
                  </m:oMathPara>
                </a14:m>
              </a:p>
              <a:p>
                <a:pPr lvl="0" indent="0" marL="0">
                  <a:buNone/>
                </a:pPr>
                <a:r>
                  <a:rPr/>
                  <a:t>In the case of a single predictor </a:t>
                </a:r>
                <a14:m>
                  <m:oMath xmlns:m="http://schemas.openxmlformats.org/officeDocument/2006/math">
                    <m:r>
                      <m:t>X</m:t>
                    </m:r>
                  </m:oMath>
                </a14:m>
                <a:r>
                  <a:rPr/>
                  <a:t>, </a:t>
                </a:r>
                <a14:m>
                  <m:oMath xmlns:m="http://schemas.openxmlformats.org/officeDocument/2006/math">
                    <m:sSup>
                      <m:e>
                        <m:r>
                          <m:t>R</m:t>
                        </m:r>
                      </m:e>
                      <m:sup>
                        <m:r>
                          <m:t>2</m:t>
                        </m:r>
                      </m:sup>
                    </m:sSup>
                  </m:oMath>
                </a14:m>
                <a:r>
                  <a:rPr/>
                  <a:t> is also the squared sample correlation coefficient </a:t>
                </a:r>
                <a14:m>
                  <m:oMath xmlns:m="http://schemas.openxmlformats.org/officeDocument/2006/math">
                    <m:r>
                      <m:t>ρ</m:t>
                    </m:r>
                    <m:d>
                      <m:dPr>
                        <m:begChr m:val="("/>
                        <m:endChr m:val=")"/>
                        <m:sepChr m:val=""/>
                        <m:grow/>
                      </m:dPr>
                      <m:e>
                        <m:r>
                          <m:rPr>
                            <m:sty m:val="b"/>
                          </m:rPr>
                          <m:t>y</m:t>
                        </m:r>
                        <m:r>
                          <m:rPr>
                            <m:sty m:val="p"/>
                          </m:rPr>
                          <m:t>,</m:t>
                        </m:r>
                        <m:r>
                          <m:rPr>
                            <m:sty m:val="b"/>
                          </m:rPr>
                          <m:t>x</m:t>
                        </m:r>
                      </m:e>
                    </m:d>
                  </m:oMath>
                </a14:m>
                <a:r>
                  <a:rPr/>
                  <a:t> between the observed </a:t>
                </a:r>
                <a14:m>
                  <m:oMath xmlns:m="http://schemas.openxmlformats.org/officeDocument/2006/math">
                    <m:r>
                      <m:rPr>
                        <m:sty m:val="b"/>
                      </m:rPr>
                      <m:t>y</m:t>
                    </m:r>
                  </m:oMath>
                </a14:m>
                <a:r>
                  <a:rPr/>
                  <a:t> and </a:t>
                </a:r>
                <a14:m>
                  <m:oMath xmlns:m="http://schemas.openxmlformats.org/officeDocument/2006/math">
                    <m:r>
                      <m:rPr>
                        <m:sty m:val="b"/>
                      </m:rPr>
                      <m:t>x</m:t>
                    </m:r>
                  </m:oMath>
                </a14:m>
                <a: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Regression modelling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Simple linear regression</a:t>
                </a:r>
              </a:p>
              <a:p>
                <a:pPr lvl="0" indent="0" marL="0">
                  <a:buNone/>
                </a:pPr>
                <a:r>
                  <a:rPr/>
                  <a:t>So far we just fitted a line. Implicitly we made the following assumptions:</a:t>
                </a:r>
              </a:p>
              <a:p>
                <a:pPr lvl="0"/>
                <a:r>
                  <a:rPr/>
                  <a:t>The data used to fit the model are representative of the underlying population.</a:t>
                </a:r>
              </a:p>
              <a:p>
                <a:pPr lvl="0"/>
                <a:r>
                  <a:rPr/>
                  <a:t>The true relationship between </a:t>
                </a:r>
                <a14:m>
                  <m:oMath xmlns:m="http://schemas.openxmlformats.org/officeDocument/2006/math">
                    <m:r>
                      <m:t>X</m:t>
                    </m:r>
                  </m:oMath>
                </a14:m>
                <a:r>
                  <a:rPr/>
                  <a:t> and </a:t>
                </a:r>
                <a14:m>
                  <m:oMath xmlns:m="http://schemas.openxmlformats.org/officeDocument/2006/math">
                    <m:r>
                      <m:t>Y</m:t>
                    </m:r>
                  </m:oMath>
                </a14:m>
                <a:r>
                  <a:rPr/>
                  <a:t> is linear.</a:t>
                </a:r>
              </a:p>
              <a:p>
                <a:pPr lvl="0" indent="0" marL="0">
                  <a:buNone/>
                </a:pPr>
                <a14:m>
                  <m:oMathPara xmlns:m="http://schemas.openxmlformats.org/officeDocument/2006/math">
                    <m:oMathParaPr>
                      <m:jc m:val="center"/>
                    </m:oMathParaPr>
                    <m:oMath>
                      <m:r>
                        <m:t> </m:t>
                      </m:r>
                    </m:oMath>
                  </m:oMathPara>
                </a14:m>
              </a:p>
              <a:p>
                <a:pPr lvl="0" indent="0" marL="0">
                  <a:buNone/>
                </a:pPr>
                <a:r>
                  <a:rPr/>
                  <a:t>If we want to make </a:t>
                </a:r>
                <a:r>
                  <a:rPr i="1"/>
                  <a:t>statistical inference</a:t>
                </a:r>
                <a:r>
                  <a:rPr/>
                  <a:t> about any of the parameters in the model, we need to make additional assumptions:</a:t>
                </a:r>
              </a:p>
              <a:p>
                <a:pPr lvl="0"/>
                <a:r>
                  <a:rPr/>
                  <a:t>The random error </a:t>
                </a:r>
                <a14:m>
                  <m:oMath xmlns:m="http://schemas.openxmlformats.org/officeDocument/2006/math">
                    <m:r>
                      <m:t>ϵ</m:t>
                    </m:r>
                    <m:r>
                      <m:rPr>
                        <m:sty m:val="p"/>
                      </m:rPr>
                      <m:t>∼</m:t>
                    </m:r>
                    <m:r>
                      <m:rPr>
                        <m:sty m:val="p"/>
                        <m:scr m:val="script"/>
                      </m:rPr>
                      <m:t>N</m:t>
                    </m:r>
                    <m:d>
                      <m:dPr>
                        <m:begChr m:val="("/>
                        <m:endChr m:val=")"/>
                        <m:sepChr m:val=""/>
                        <m:grow/>
                      </m:dPr>
                      <m:e>
                        <m:r>
                          <m:t>0</m:t>
                        </m:r>
                        <m:r>
                          <m:rPr>
                            <m:sty m:val="p"/>
                          </m:rPr>
                          <m:t>,</m:t>
                        </m:r>
                        <m:sSup>
                          <m:e>
                            <m:r>
                              <m:t>σ</m:t>
                            </m:r>
                          </m:e>
                          <m:sup>
                            <m:r>
                              <m:t>2</m:t>
                            </m:r>
                          </m:sup>
                        </m:sSup>
                      </m:e>
                    </m:d>
                  </m:oMath>
                </a14:m>
                <a:r>
                  <a:rPr/>
                  <a:t> - specifically this implies that the residuals </a:t>
                </a:r>
                <a14:m>
                  <m:oMath xmlns:m="http://schemas.openxmlformats.org/officeDocument/2006/math">
                    <m:sSub>
                      <m:e>
                        <m:r>
                          <m:t>ϵ</m:t>
                        </m:r>
                      </m:e>
                      <m:sub>
                        <m:r>
                          <m:t>i</m:t>
                        </m:r>
                      </m:sub>
                    </m:sSub>
                  </m:oMath>
                </a14:m>
                <a:r>
                  <a:rPr/>
                  <a:t> are </a:t>
                </a:r>
                <a:r>
                  <a:rPr i="1"/>
                  <a:t>homoscedastic</a:t>
                </a:r>
                <a:r>
                  <a:rPr/>
                  <a:t> (have equal variance).</a:t>
                </a:r>
              </a:p>
              <a:p>
                <a:pPr lvl="0"/>
                <a:r>
                  <a:rPr/>
                  <a:t>The observations </a:t>
                </a:r>
                <a14:m>
                  <m:oMath xmlns:m="http://schemas.openxmlformats.org/officeDocument/2006/math">
                    <m:sSub>
                      <m:e>
                        <m:r>
                          <m:t>y</m:t>
                        </m:r>
                      </m:e>
                      <m:sub>
                        <m:r>
                          <m:t>i</m:t>
                        </m:r>
                      </m:sub>
                    </m:sSub>
                  </m:oMath>
                </a14:m>
                <a:r>
                  <a:rPr/>
                  <a:t> are independent given the </a:t>
                </a:r>
                <a14:m>
                  <m:oMath xmlns:m="http://schemas.openxmlformats.org/officeDocument/2006/math">
                    <m:sSub>
                      <m:e>
                        <m:r>
                          <m:t>x</m:t>
                        </m:r>
                      </m:e>
                      <m:sub>
                        <m:r>
                          <m:t>i</m:t>
                        </m:r>
                      </m:sub>
                    </m:sSub>
                  </m:oMath>
                </a14:m>
                <a:r>
                  <a:rPr/>
                  <a:t> - in other words the residuals </a:t>
                </a:r>
                <a14:m>
                  <m:oMath xmlns:m="http://schemas.openxmlformats.org/officeDocument/2006/math">
                    <m:sSub>
                      <m:e>
                        <m:r>
                          <m:t>ϵ</m:t>
                        </m:r>
                      </m:e>
                      <m:sub>
                        <m:r>
                          <m:t>i</m:t>
                        </m:r>
                      </m:sub>
                    </m:sSub>
                  </m:oMath>
                </a14:m>
                <a:r>
                  <a:rPr/>
                  <a:t> are independent.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Regression modelling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Simple linear regression</a:t>
                </a:r>
              </a:p>
              <a:p>
                <a:pPr lvl="0" indent="0" marL="0">
                  <a:buNone/>
                </a:pPr>
                <a:r>
                  <a:rPr/>
                  <a:t>Once we have made these assumptions, we can do statistical tests:</a:t>
                </a:r>
              </a:p>
              <a:p>
                <a:pPr lvl="0"/>
                <a:r>
                  <a:rPr/>
                  <a:t>Test if </a:t>
                </a:r>
                <a14:m>
                  <m:oMath xmlns:m="http://schemas.openxmlformats.org/officeDocument/2006/math">
                    <m:sSub>
                      <m:e>
                        <m:r>
                          <m:t>β</m:t>
                        </m:r>
                      </m:e>
                      <m:sub>
                        <m:r>
                          <m:t>1</m:t>
                        </m:r>
                      </m:sub>
                    </m:sSub>
                    <m:r>
                      <m:rPr>
                        <m:sty m:val="p"/>
                      </m:rPr>
                      <m:t>=</m:t>
                    </m:r>
                    <m:r>
                      <m:t>0</m:t>
                    </m:r>
                  </m:oMath>
                </a14:m>
                <a:r>
                  <a:rPr/>
                  <a:t>?</a:t>
                </a:r>
              </a:p>
              <a:p>
                <a:pPr lvl="0"/>
                <a:r>
                  <a:rPr/>
                  <a:t>Test if the population correlation parameter </a:t>
                </a:r>
                <a14:m>
                  <m:oMath xmlns:m="http://schemas.openxmlformats.org/officeDocument/2006/math">
                    <m:r>
                      <m:t>ρ</m:t>
                    </m:r>
                    <m:r>
                      <m:rPr>
                        <m:sty m:val="p"/>
                      </m:rPr>
                      <m:t>=</m:t>
                    </m:r>
                    <m:r>
                      <m:t>0</m:t>
                    </m:r>
                  </m:oMath>
                </a14:m>
              </a:p>
              <a:p>
                <a:pPr lvl="0" indent="0" marL="0">
                  <a:buNone/>
                </a:pPr>
                <a:r>
                  <a:rPr/>
                  <a:t>The above 2 tests are in fact equal (in a model with a single predictor).</a:t>
                </a:r>
              </a:p>
              <a:p>
                <a:pPr lvl="0" indent="0" marL="0">
                  <a:buNone/>
                </a:pPr>
                <a14:m>
                  <m:oMathPara xmlns:m="http://schemas.openxmlformats.org/officeDocument/2006/math">
                    <m:oMathParaPr>
                      <m:jc m:val="center"/>
                    </m:oMathParaPr>
                    <m:oMath>
                      <m:r>
                        <m:t> </m:t>
                      </m:r>
                    </m:oMath>
                  </m:oMathPara>
                </a14:m>
              </a:p>
              <a:p>
                <a:pPr lvl="0" indent="0" marL="0">
                  <a:buNone/>
                </a:pPr>
                <a:r>
                  <a:rPr/>
                  <a:t>We can also test if the intercept </a:t>
                </a:r>
                <a14:m>
                  <m:oMath xmlns:m="http://schemas.openxmlformats.org/officeDocument/2006/math">
                    <m:sSub>
                      <m:e>
                        <m:r>
                          <m:t>β</m:t>
                        </m:r>
                      </m:e>
                      <m:sub>
                        <m:r>
                          <m:t>0</m:t>
                        </m:r>
                      </m:sub>
                    </m:sSub>
                    <m:r>
                      <m:rPr>
                        <m:sty m:val="p"/>
                      </m:rPr>
                      <m:t>=</m:t>
                    </m:r>
                    <m:r>
                      <m:t>0</m:t>
                    </m:r>
                  </m:oMath>
                </a14:m>
                <a:r>
                  <a:rPr/>
                  <a:t> (or some other value), but this test is usually not sensible as </a:t>
                </a:r>
                <a14:m>
                  <m:oMath xmlns:m="http://schemas.openxmlformats.org/officeDocument/2006/math">
                    <m:sSub>
                      <m:e>
                        <m:r>
                          <m:t>β</m:t>
                        </m:r>
                      </m:e>
                      <m:sub>
                        <m:r>
                          <m:t>0</m:t>
                        </m:r>
                      </m:sub>
                    </m:sSub>
                  </m:oMath>
                </a14:m>
                <a:r>
                  <a:rPr/>
                  <a:t>, the average value of </a:t>
                </a:r>
                <a14:m>
                  <m:oMath xmlns:m="http://schemas.openxmlformats.org/officeDocument/2006/math">
                    <m:r>
                      <m:t>Y</m:t>
                    </m:r>
                  </m:oMath>
                </a14:m>
                <a:r>
                  <a:rPr/>
                  <a:t> if </a:t>
                </a:r>
                <a14:m>
                  <m:oMath xmlns:m="http://schemas.openxmlformats.org/officeDocument/2006/math">
                    <m:r>
                      <m:t>X</m:t>
                    </m:r>
                    <m:r>
                      <m:rPr>
                        <m:sty m:val="p"/>
                      </m:rPr>
                      <m:t>=</m:t>
                    </m:r>
                    <m:r>
                      <m:t>0</m:t>
                    </m:r>
                  </m:oMath>
                </a14:m>
                <a:r>
                  <a:rPr/>
                  <a:t>, has, in most situations, little more meaning than providing a numerical scale for the observed values.</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Regression modelling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Simple linear regression</a:t>
                </a:r>
              </a:p>
              <a:p>
                <a:pPr lvl="0" indent="0" marL="0">
                  <a:buNone/>
                </a:pPr>
                <a:r>
                  <a:rPr/>
                  <a:t>By assuming </a:t>
                </a:r>
                <a14:m>
                  <m:oMath xmlns:m="http://schemas.openxmlformats.org/officeDocument/2006/math">
                    <m:sSub>
                      <m:e>
                        <m:r>
                          <m:t>ϵ</m:t>
                        </m:r>
                      </m:e>
                      <m:sub>
                        <m:r>
                          <m:t>i</m:t>
                        </m:r>
                      </m:sub>
                    </m:sSub>
                    <m:r>
                      <m:rPr>
                        <m:sty m:val="p"/>
                      </m:rPr>
                      <m:t>∼</m:t>
                    </m:r>
                    <m:r>
                      <m:rPr>
                        <m:sty m:val="p"/>
                        <m:scr m:val="script"/>
                      </m:rPr>
                      <m:t>N</m:t>
                    </m:r>
                    <m:d>
                      <m:dPr>
                        <m:begChr m:val="("/>
                        <m:endChr m:val=")"/>
                        <m:sepChr m:val=""/>
                        <m:grow/>
                      </m:dPr>
                      <m:e>
                        <m:r>
                          <m:t>0</m:t>
                        </m:r>
                        <m:r>
                          <m:rPr>
                            <m:sty m:val="p"/>
                          </m:rPr>
                          <m:t>,</m:t>
                        </m:r>
                        <m:sSup>
                          <m:e>
                            <m:r>
                              <m:t>σ</m:t>
                            </m:r>
                          </m:e>
                          <m:sup>
                            <m:r>
                              <m:t>2</m:t>
                            </m:r>
                          </m:sup>
                        </m:sSup>
                      </m:e>
                    </m:d>
                  </m:oMath>
                </a14:m>
                <a:r>
                  <a:rPr/>
                  <a:t>, we can also compute the </a:t>
                </a:r>
                <a:r>
                  <a:rPr i="1"/>
                  <a:t>model likelihood</a:t>
                </a:r>
                <a:r>
                  <a:rPr/>
                  <a:t>:</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L</m:t>
                      </m:r>
                      <m:d>
                        <m:dPr>
                          <m:begChr m:val="("/>
                          <m:endChr m:val=")"/>
                          <m:sepChr m:val=""/>
                          <m:grow/>
                        </m:dPr>
                        <m:e>
                          <m:sSub>
                            <m:e>
                              <m:r>
                                <m:t>β</m:t>
                              </m:r>
                            </m:e>
                            <m:sub>
                              <m:r>
                                <m:t>0</m:t>
                              </m:r>
                            </m:sub>
                          </m:sSub>
                          <m:r>
                            <m:rPr>
                              <m:sty m:val="p"/>
                            </m:rPr>
                            <m:t>,</m:t>
                          </m:r>
                          <m:sSub>
                            <m:e>
                              <m:r>
                                <m:t>β</m:t>
                              </m:r>
                            </m:e>
                            <m:sub>
                              <m:r>
                                <m:t>1</m:t>
                              </m:r>
                            </m:sub>
                          </m:sSub>
                        </m:e>
                      </m:d>
                      <m:r>
                        <m:rPr>
                          <m:sty m:val="p"/>
                        </m:rPr>
                        <m:t>=</m:t>
                      </m:r>
                      <m:nary>
                        <m:naryPr>
                          <m:chr m:val="∏"/>
                          <m:limLoc m:val="undOvr"/>
                          <m:subHide m:val="0"/>
                          <m:supHide m:val="1"/>
                        </m:naryPr>
                        <m:sub>
                          <m:r>
                            <m:t>i</m:t>
                          </m:r>
                        </m:sub>
                        <m:sup>
                          <m:r>
                            <m:t>​</m:t>
                          </m:r>
                        </m:sup>
                        <m:e>
                          <m:r>
                            <m:t>ϕ</m:t>
                          </m:r>
                        </m:e>
                      </m:nary>
                      <m:d>
                        <m:dPr>
                          <m:begChr m:val="("/>
                          <m:endChr m:val=")"/>
                          <m:sepChr m:val=""/>
                          <m:grow/>
                        </m:dPr>
                        <m:e>
                          <m:sSub>
                            <m:e>
                              <m:r>
                                <m:t>y</m:t>
                              </m:r>
                            </m:e>
                            <m:sub>
                              <m:r>
                                <m:t>i</m:t>
                              </m:r>
                            </m:sub>
                          </m:sSub>
                          <m:r>
                            <m:rPr>
                              <m:sty m:val="p"/>
                            </m:rPr>
                            <m:t>−</m:t>
                          </m:r>
                          <m:sSub>
                            <m:e>
                              <m:r>
                                <m:t>β</m:t>
                              </m:r>
                            </m:e>
                            <m:sub>
                              <m:r>
                                <m:t>0</m:t>
                              </m:r>
                            </m:sub>
                          </m:sSub>
                          <m:r>
                            <m:rPr>
                              <m:sty m:val="p"/>
                            </m:rPr>
                            <m:t>−</m:t>
                          </m:r>
                          <m:sSub>
                            <m:e>
                              <m:r>
                                <m:t>β</m:t>
                              </m:r>
                            </m:e>
                            <m:sub>
                              <m:r>
                                <m:t>1</m:t>
                              </m:r>
                            </m:sub>
                          </m:sSub>
                          <m:sSub>
                            <m:e>
                              <m:r>
                                <m:t>x</m:t>
                              </m:r>
                            </m:e>
                            <m:sub>
                              <m:r>
                                <m:t>i</m:t>
                              </m:r>
                            </m:sub>
                          </m:sSub>
                          <m:r>
                            <m:rPr>
                              <m:sty m:val="p"/>
                            </m:rPr>
                            <m:t>|</m:t>
                          </m:r>
                          <m:r>
                            <m:t>0</m:t>
                          </m:r>
                          <m:r>
                            <m:rPr>
                              <m:sty m:val="p"/>
                            </m:rPr>
                            <m:t>,</m:t>
                          </m:r>
                          <m:sSup>
                            <m:e>
                              <m:r>
                                <m:t>σ</m:t>
                              </m:r>
                            </m:e>
                            <m:sup>
                              <m:r>
                                <m:t>2</m:t>
                              </m:r>
                            </m:sup>
                          </m:sSup>
                        </m:e>
                      </m:d>
                    </m:oMath>
                  </m:oMathPara>
                </a14:m>
              </a:p>
              <a:p>
                <a:pPr lvl="0" indent="0" marL="0">
                  <a:buNone/>
                </a:pPr>
                <a:r>
                  <a:rPr/>
                  <a:t>where </a:t>
                </a:r>
                <a14:m>
                  <m:oMath xmlns:m="http://schemas.openxmlformats.org/officeDocument/2006/math">
                    <m:r>
                      <m:t>ϕ</m:t>
                    </m:r>
                    <m:d>
                      <m:dPr>
                        <m:begChr m:val="("/>
                        <m:endChr m:val=")"/>
                        <m:sepChr m:val=""/>
                        <m:grow/>
                      </m:dPr>
                      <m:e>
                        <m:r>
                          <m:rPr>
                            <m:sty m:val="p"/>
                          </m:rPr>
                          <m:t>.</m:t>
                        </m:r>
                        <m:r>
                          <m:rPr>
                            <m:sty m:val="p"/>
                          </m:rPr>
                          <m:t>|</m:t>
                        </m:r>
                        <m:r>
                          <m:t>μ</m:t>
                        </m:r>
                        <m:r>
                          <m:rPr>
                            <m:sty m:val="p"/>
                          </m:rPr>
                          <m:t>,</m:t>
                        </m:r>
                        <m:sSup>
                          <m:e>
                            <m:r>
                              <m:t>σ</m:t>
                            </m:r>
                          </m:e>
                          <m:sup>
                            <m:r>
                              <m:t>2</m:t>
                            </m:r>
                          </m:sup>
                        </m:sSup>
                      </m:e>
                    </m:d>
                  </m:oMath>
                </a14:m>
                <a:r>
                  <a:rPr/>
                  <a:t> is the probability density function for a normal distribution with mean </a:t>
                </a:r>
                <a14:m>
                  <m:oMath xmlns:m="http://schemas.openxmlformats.org/officeDocument/2006/math">
                    <m:r>
                      <m:t>μ</m:t>
                    </m:r>
                  </m:oMath>
                </a14:m>
                <a:r>
                  <a:rPr/>
                  <a:t> and variance </a:t>
                </a:r>
                <a14:m>
                  <m:oMath xmlns:m="http://schemas.openxmlformats.org/officeDocument/2006/math">
                    <m:sSup>
                      <m:e>
                        <m:r>
                          <m:t>σ</m:t>
                        </m:r>
                      </m:e>
                      <m:sup>
                        <m:r>
                          <m:t>2</m:t>
                        </m:r>
                      </m:sup>
                    </m:sSup>
                  </m:oMath>
                </a14:m>
                <a:r>
                  <a:rPr/>
                  <a:t>.</a:t>
                </a:r>
              </a:p>
              <a:p>
                <a:pPr lvl="0" indent="0" marL="0">
                  <a:buNone/>
                </a:pPr>
                <a:r>
                  <a:rPr/>
                  <a:t>We can find values </a:t>
                </a:r>
                <a14:m>
                  <m:oMath xmlns:m="http://schemas.openxmlformats.org/officeDocument/2006/math">
                    <m:sSub>
                      <m:e>
                        <m:acc>
                          <m:accPr>
                            <m:chr m:val="̂"/>
                          </m:accPr>
                          <m:e>
                            <m:r>
                              <m:t>β</m:t>
                            </m:r>
                          </m:e>
                        </m:acc>
                      </m:e>
                      <m:sub>
                        <m:r>
                          <m:t>0</m:t>
                        </m:r>
                      </m:sub>
                    </m:sSub>
                    <m:r>
                      <m:rPr>
                        <m:sty m:val="p"/>
                      </m:rPr>
                      <m:t>′</m:t>
                    </m:r>
                  </m:oMath>
                </a14:m>
                <a:r>
                  <a:rPr/>
                  <a:t> and </a:t>
                </a:r>
                <a14:m>
                  <m:oMath xmlns:m="http://schemas.openxmlformats.org/officeDocument/2006/math">
                    <m:sSub>
                      <m:e>
                        <m:acc>
                          <m:accPr>
                            <m:chr m:val="̂"/>
                          </m:accPr>
                          <m:e>
                            <m:r>
                              <m:t>β</m:t>
                            </m:r>
                          </m:e>
                        </m:acc>
                      </m:e>
                      <m:sub>
                        <m:r>
                          <m:t>1</m:t>
                        </m:r>
                      </m:sub>
                    </m:sSub>
                    <m:r>
                      <m:rPr>
                        <m:sty m:val="p"/>
                      </m:rPr>
                      <m:t>′</m:t>
                    </m:r>
                  </m:oMath>
                </a14:m>
                <a:r>
                  <a:rPr/>
                  <a:t> that maximise </a:t>
                </a:r>
                <a14:m>
                  <m:oMath xmlns:m="http://schemas.openxmlformats.org/officeDocument/2006/math">
                    <m:r>
                      <m:t>L</m:t>
                    </m:r>
                    <m:d>
                      <m:dPr>
                        <m:begChr m:val="("/>
                        <m:endChr m:val=")"/>
                        <m:sepChr m:val=""/>
                        <m:grow/>
                      </m:dPr>
                      <m:e>
                        <m:sSub>
                          <m:e>
                            <m:r>
                              <m:t>β</m:t>
                            </m:r>
                          </m:e>
                          <m:sub>
                            <m:r>
                              <m:t>0</m:t>
                            </m:r>
                          </m:sub>
                        </m:sSub>
                        <m:r>
                          <m:rPr>
                            <m:sty m:val="p"/>
                          </m:rPr>
                          <m:t>,</m:t>
                        </m:r>
                        <m:sSub>
                          <m:e>
                            <m:r>
                              <m:t>β</m:t>
                            </m:r>
                          </m:e>
                          <m:sub>
                            <m:r>
                              <m:t>1</m:t>
                            </m:r>
                          </m:sub>
                        </m:sSub>
                      </m:e>
                    </m:d>
                  </m:oMath>
                </a14:m>
                <a:r>
                  <a:rPr/>
                  <a:t>.</a:t>
                </a:r>
              </a:p>
              <a:p>
                <a:pPr lvl="0" indent="0" marL="0">
                  <a:buNone/>
                </a:pPr>
                <a:r>
                  <a:rPr/>
                  <a:t>This is the principle of </a:t>
                </a:r>
                <a:r>
                  <a:rPr b="1"/>
                  <a:t>maximum likelihood estimation</a:t>
                </a:r>
                <a:r>
                  <a:rPr/>
                  <a:t> (MLE).</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Regression modelling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Simple linear regression</a:t>
                </a:r>
              </a:p>
              <a:p>
                <a:pPr lvl="0" indent="0" marL="0">
                  <a:buNone/>
                </a:pPr>
                <a:r>
                  <a:rPr/>
                  <a:t>One can show that the MLE estimators are equal to the OLS estimators, i.e. </a:t>
                </a:r>
                <a14:m>
                  <m:oMath xmlns:m="http://schemas.openxmlformats.org/officeDocument/2006/math">
                    <m:sSub>
                      <m:e>
                        <m:acc>
                          <m:accPr>
                            <m:chr m:val="̂"/>
                          </m:accPr>
                          <m:e>
                            <m:r>
                              <m:t>β</m:t>
                            </m:r>
                          </m:e>
                        </m:acc>
                      </m:e>
                      <m:sub>
                        <m:r>
                          <m:t>0</m:t>
                        </m:r>
                      </m:sub>
                    </m:sSub>
                    <m:r>
                      <m:rPr>
                        <m:sty m:val="p"/>
                      </m:rPr>
                      <m:t>′</m:t>
                    </m:r>
                    <m:r>
                      <m:rPr>
                        <m:sty m:val="p"/>
                      </m:rPr>
                      <m:t>=</m:t>
                    </m:r>
                    <m:sSub>
                      <m:e>
                        <m:acc>
                          <m:accPr>
                            <m:chr m:val="̂"/>
                          </m:accPr>
                          <m:e>
                            <m:r>
                              <m:t>β</m:t>
                            </m:r>
                          </m:e>
                        </m:acc>
                      </m:e>
                      <m:sub>
                        <m:r>
                          <m:t>0</m:t>
                        </m:r>
                      </m:sub>
                    </m:sSub>
                  </m:oMath>
                </a14:m>
                <a:r>
                  <a:rPr/>
                  <a:t> and </a:t>
                </a:r>
                <a14:m>
                  <m:oMath xmlns:m="http://schemas.openxmlformats.org/officeDocument/2006/math">
                    <m:sSub>
                      <m:e>
                        <m:acc>
                          <m:accPr>
                            <m:chr m:val="̂"/>
                          </m:accPr>
                          <m:e>
                            <m:r>
                              <m:t>β</m:t>
                            </m:r>
                          </m:e>
                        </m:acc>
                      </m:e>
                      <m:sub>
                        <m:r>
                          <m:t>1</m:t>
                        </m:r>
                      </m:sub>
                    </m:sSub>
                    <m:r>
                      <m:rPr>
                        <m:sty m:val="p"/>
                      </m:rPr>
                      <m:t>′</m:t>
                    </m:r>
                    <m:r>
                      <m:rPr>
                        <m:sty m:val="p"/>
                      </m:rPr>
                      <m:t>=</m:t>
                    </m:r>
                    <m:sSub>
                      <m:e>
                        <m:acc>
                          <m:accPr>
                            <m:chr m:val="̂"/>
                          </m:accPr>
                          <m:e>
                            <m:r>
                              <m:t>β</m:t>
                            </m:r>
                          </m:e>
                        </m:acc>
                      </m:e>
                      <m:sub>
                        <m:r>
                          <m:t>1</m:t>
                        </m:r>
                      </m:sub>
                    </m:sSub>
                  </m:oMath>
                </a14:m>
                <a:r>
                  <a:rPr/>
                  <a:t>.</a:t>
                </a:r>
              </a:p>
              <a:p>
                <a:pPr lvl="0" indent="0" marL="0">
                  <a:buNone/>
                </a:pPr>
                <a14:m>
                  <m:oMathPara xmlns:m="http://schemas.openxmlformats.org/officeDocument/2006/math">
                    <m:oMathParaPr>
                      <m:jc m:val="center"/>
                    </m:oMathParaPr>
                    <m:oMath>
                      <m:r>
                        <m:t> </m:t>
                      </m:r>
                    </m:oMath>
                  </m:oMathPara>
                </a14:m>
              </a:p>
              <a:p>
                <a:pPr lvl="0" indent="0" marL="0">
                  <a:buNone/>
                </a:pPr>
                <a:r>
                  <a:rPr/>
                  <a:t>Notes:</a:t>
                </a:r>
              </a:p>
              <a:p>
                <a:pPr lvl="0"/>
                <a:r>
                  <a:rPr/>
                  <a:t>This may be surprising, since we had to make additional assumptions to be able to write down the likelihood function.</a:t>
                </a:r>
              </a:p>
              <a:p>
                <a:pPr lvl="0"/>
                <a:r>
                  <a:rPr/>
                  <a:t>In practice, fitting software minimise the negative log likelihood rather than maximising the likehihood.</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Regression modelling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Simple linear regression</a:t>
                </a:r>
              </a:p>
              <a:p>
                <a:pPr lvl="0" indent="0" marL="0">
                  <a:buNone/>
                </a:pPr>
                <a:r>
                  <a:rPr/>
                  <a:t>Once you fitted a model, you can predict new data, e.g. in the case of a linear model:</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sSub>
                        <m:e>
                          <m:acc>
                            <m:accPr>
                              <m:chr m:val="̂"/>
                            </m:accPr>
                            <m:e>
                              <m:r>
                                <m:t>y</m:t>
                              </m:r>
                            </m:e>
                          </m:acc>
                        </m:e>
                        <m:sub>
                          <m:r>
                            <m:t>n</m:t>
                          </m:r>
                          <m:r>
                            <m:t>e</m:t>
                          </m:r>
                          <m:r>
                            <m:t>w</m:t>
                          </m:r>
                        </m:sub>
                      </m:sSub>
                      <m:r>
                        <m:rPr>
                          <m:sty m:val="p"/>
                        </m:rPr>
                        <m:t>=</m:t>
                      </m:r>
                      <m:sSub>
                        <m:e>
                          <m:acc>
                            <m:accPr>
                              <m:chr m:val="̂"/>
                            </m:accPr>
                            <m:e>
                              <m:r>
                                <m:t>β</m:t>
                              </m:r>
                            </m:e>
                          </m:acc>
                        </m:e>
                        <m:sub>
                          <m:r>
                            <m:t>0</m:t>
                          </m:r>
                        </m:sub>
                      </m:sSub>
                      <m:r>
                        <m:rPr>
                          <m:sty m:val="p"/>
                        </m:rPr>
                        <m:t>+</m:t>
                      </m:r>
                      <m:sSub>
                        <m:e>
                          <m:acc>
                            <m:accPr>
                              <m:chr m:val="̂"/>
                            </m:accPr>
                            <m:e>
                              <m:r>
                                <m:t>β</m:t>
                              </m:r>
                            </m:e>
                          </m:acc>
                        </m:e>
                        <m:sub>
                          <m:r>
                            <m:t>1</m:t>
                          </m:r>
                        </m:sub>
                      </m:sSub>
                      <m:sSub>
                        <m:e>
                          <m:r>
                            <m:t>x</m:t>
                          </m:r>
                        </m:e>
                        <m:sub>
                          <m:r>
                            <m:t>n</m:t>
                          </m:r>
                          <m:r>
                            <m:t>e</m:t>
                          </m:r>
                          <m:r>
                            <m:t>w</m:t>
                          </m:r>
                        </m:sub>
                      </m:sSub>
                    </m:oMath>
                  </m:oMathPara>
                </a14:m>
              </a:p>
              <a:p>
                <a:pPr lvl="0" indent="0" marL="0">
                  <a:buNone/>
                </a:pPr>
                <a:r>
                  <a:rPr/>
                  <a:t>An important special case for diagnostic puposes is to predict the fitted value of your dataset:</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sSub>
                        <m:e>
                          <m:acc>
                            <m:accPr>
                              <m:chr m:val="̂"/>
                            </m:accPr>
                            <m:e>
                              <m:r>
                                <m:t>y</m:t>
                              </m:r>
                            </m:e>
                          </m:acc>
                        </m:e>
                        <m:sub>
                          <m:r>
                            <m:t>i</m:t>
                          </m:r>
                        </m:sub>
                      </m:sSub>
                      <m:r>
                        <m:rPr>
                          <m:sty m:val="p"/>
                        </m:rPr>
                        <m:t>=</m:t>
                      </m:r>
                      <m:sSub>
                        <m:e>
                          <m:acc>
                            <m:accPr>
                              <m:chr m:val="̂"/>
                            </m:accPr>
                            <m:e>
                              <m:r>
                                <m:t>β</m:t>
                              </m:r>
                            </m:e>
                          </m:acc>
                        </m:e>
                        <m:sub>
                          <m:r>
                            <m:t>0</m:t>
                          </m:r>
                        </m:sub>
                      </m:sSub>
                      <m:r>
                        <m:rPr>
                          <m:sty m:val="p"/>
                        </m:rPr>
                        <m:t>+</m:t>
                      </m:r>
                      <m:sSub>
                        <m:e>
                          <m:acc>
                            <m:accPr>
                              <m:chr m:val="̂"/>
                            </m:accPr>
                            <m:e>
                              <m:r>
                                <m:t>β</m:t>
                              </m:r>
                            </m:e>
                          </m:acc>
                        </m:e>
                        <m:sub>
                          <m:r>
                            <m:t>1</m:t>
                          </m:r>
                        </m:sub>
                      </m:sSub>
                      <m:sSub>
                        <m:e>
                          <m:r>
                            <m:t>x</m:t>
                          </m:r>
                        </m:e>
                        <m:sub>
                          <m:r>
                            <m:t>i</m:t>
                          </m:r>
                        </m:sub>
                      </m:sSub>
                    </m:oMath>
                  </m:oMathPara>
                </a14:m>
              </a:p>
              <a:p>
                <a:pPr lvl="0" indent="0" marL="0">
                  <a:buNone/>
                </a:pPr>
                <a:r>
                  <a:rPr/>
                  <a:t>This allows you to compute the residuals:</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sSub>
                        <m:e>
                          <m:r>
                            <m:t>r</m:t>
                          </m:r>
                        </m:e>
                        <m:sub>
                          <m:r>
                            <m:t>i</m:t>
                          </m:r>
                        </m:sub>
                      </m:sSub>
                      <m:r>
                        <m:rPr>
                          <m:sty m:val="p"/>
                        </m:rPr>
                        <m:t>=</m:t>
                      </m:r>
                      <m:sSub>
                        <m:e>
                          <m:r>
                            <m:t>y</m:t>
                          </m:r>
                        </m:e>
                        <m:sub>
                          <m:r>
                            <m:t>i</m:t>
                          </m:r>
                        </m:sub>
                      </m:sSub>
                      <m:r>
                        <m:rPr>
                          <m:sty m:val="p"/>
                        </m:rPr>
                        <m:t>−</m:t>
                      </m:r>
                      <m:sSub>
                        <m:e>
                          <m:acc>
                            <m:accPr>
                              <m:chr m:val="̂"/>
                            </m:accPr>
                            <m:e>
                              <m:r>
                                <m:t>y</m:t>
                              </m:r>
                            </m:e>
                          </m:acc>
                        </m:e>
                        <m:sub>
                          <m:r>
                            <m:t>i</m:t>
                          </m:r>
                        </m:sub>
                      </m:sSub>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Regression modelling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Simple linear regression</a:t>
                </a:r>
              </a:p>
              <a:p>
                <a:pPr lvl="0" indent="0" marL="0">
                  <a:buNone/>
                </a:pPr>
                <a:r>
                  <a:rPr/>
                  <a:t>2 main reasons for computing residuals:</a:t>
                </a:r>
              </a:p>
              <a:p>
                <a:pPr lvl="0" indent="0" marL="0">
                  <a:buNone/>
                </a:pPr>
                <a14:m>
                  <m:oMathPara xmlns:m="http://schemas.openxmlformats.org/officeDocument/2006/math">
                    <m:oMathParaPr>
                      <m:jc m:val="center"/>
                    </m:oMathParaPr>
                    <m:oMath>
                      <m:r>
                        <m:t> </m:t>
                      </m:r>
                    </m:oMath>
                  </m:oMathPara>
                </a14:m>
              </a:p>
              <a:p>
                <a:pPr lvl="0"/>
                <a:r>
                  <a:rPr/>
                  <a:t>Adjustment: eliminate a nuisance parameter; e.g. blood pressure adjusted for age, weight adjusted for height, …</a:t>
                </a:r>
              </a:p>
              <a:p>
                <a:pPr lvl="0" indent="0" marL="0">
                  <a:buNone/>
                </a:pPr>
                <a14:m>
                  <m:oMathPara xmlns:m="http://schemas.openxmlformats.org/officeDocument/2006/math">
                    <m:oMathParaPr>
                      <m:jc m:val="center"/>
                    </m:oMathParaPr>
                    <m:oMath>
                      <m:r>
                        <m:t> </m:t>
                      </m:r>
                    </m:oMath>
                  </m:oMathPara>
                </a14:m>
              </a:p>
              <a:p>
                <a:pPr lvl="0"/>
                <a:r>
                  <a:rPr/>
                  <a:t>Model diagnostics: residuals are quite useful for checking model assumptions, identifying influential observations etc. (more later).</a:t>
                </a:r>
              </a:p>
              <a:p>
                <a:pPr lvl="0" indent="0" marL="0">
                  <a:buNone/>
                </a:pPr>
                <a:r>
                  <a:rPr/>
                  <a:t>In practice, in R you use the </a:t>
                </a:r>
                <a:r>
                  <a:rPr>
                    <a:latin typeface="Courier"/>
                  </a:rPr>
                  <a:t>predict()</a:t>
                </a:r>
                <a:r>
                  <a:rPr/>
                  <a:t> function to predict new data.</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Probability theory: random variables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14:m>
                  <m:oMathPara xmlns:m="http://schemas.openxmlformats.org/officeDocument/2006/math">
                    <m:oMathParaPr>
                      <m:jc m:val="center"/>
                    </m:oMathParaPr>
                    <m:oMath>
                      <m:r>
                        <m:t> </m:t>
                      </m:r>
                    </m:oMath>
                  </m:oMathPara>
                </a14:m>
              </a:p>
              <a:p>
                <a:pPr lvl="0" indent="0" marL="0">
                  <a:buNone/>
                </a:pPr>
                <a:r>
                  <a:rPr/>
                  <a:t>A </a:t>
                </a:r>
                <a:r>
                  <a:rPr b="1"/>
                  <a:t>random variable</a:t>
                </a:r>
                <a:r>
                  <a:rPr/>
                  <a:t> </a:t>
                </a:r>
                <a14:m>
                  <m:oMath xmlns:m="http://schemas.openxmlformats.org/officeDocument/2006/math">
                    <m:r>
                      <m:t>X</m:t>
                    </m:r>
                  </m:oMath>
                </a14:m>
                <a:r>
                  <a:rPr/>
                  <a:t> is a variable such that</a:t>
                </a:r>
              </a:p>
              <a:p>
                <a:pPr lvl="0"/>
                <a:r>
                  <a:rPr/>
                  <a:t>The values it can take correspond to the different outcomes of an experiment.</a:t>
                </a:r>
              </a:p>
              <a:p>
                <a:pPr lvl="0"/>
                <a:r>
                  <a:rPr/>
                  <a:t>We do not know before we observe a realisation of the random process / experiment which value </a:t>
                </a:r>
                <a14:m>
                  <m:oMath xmlns:m="http://schemas.openxmlformats.org/officeDocument/2006/math">
                    <m:r>
                      <m:t>X</m:t>
                    </m:r>
                  </m:oMath>
                </a14:m>
                <a:r>
                  <a:rPr/>
                  <a:t> will take.</a:t>
                </a:r>
              </a:p>
              <a:p>
                <a:pPr lvl="0"/>
                <a:r>
                  <a:rPr/>
                  <a:t>We may however know the distribution of possible values of </a:t>
                </a:r>
                <a14:m>
                  <m:oMath xmlns:m="http://schemas.openxmlformats.org/officeDocument/2006/math">
                    <m:r>
                      <m:t>X</m:t>
                    </m:r>
                  </m:oMath>
                </a14:m>
                <a:r>
                  <a:rPr/>
                  <a:t>.</a:t>
                </a:r>
              </a:p>
              <a:p>
                <a:pPr lvl="0" indent="0" marL="0">
                  <a:buNone/>
                </a:pPr>
                <a14:m>
                  <m:oMathPara xmlns:m="http://schemas.openxmlformats.org/officeDocument/2006/math">
                    <m:oMathParaPr>
                      <m:jc m:val="center"/>
                    </m:oMathParaPr>
                    <m:oMath>
                      <m:r>
                        <m:t> </m:t>
                      </m:r>
                    </m:oMath>
                  </m:oMathPara>
                </a14:m>
              </a:p>
              <a:p>
                <a:pPr lvl="0" indent="0" marL="0">
                  <a:buNone/>
                </a:pPr>
                <a:r>
                  <a:rPr/>
                  <a:t>Once you have defined a random variable and derived its distribution, there are 2 important properties:</a:t>
                </a:r>
              </a:p>
              <a:p>
                <a:pPr lvl="0"/>
                <a:r>
                  <a:rPr/>
                  <a:t>The mean or expectation </a:t>
                </a:r>
                <a14:m>
                  <m:oMath xmlns:m="http://schemas.openxmlformats.org/officeDocument/2006/math">
                    <m:r>
                      <m:t>E</m:t>
                    </m:r>
                    <m:d>
                      <m:dPr>
                        <m:begChr m:val="["/>
                        <m:endChr m:val="]"/>
                        <m:sepChr m:val=""/>
                        <m:grow/>
                      </m:dPr>
                      <m:e>
                        <m:r>
                          <m:t>X</m:t>
                        </m:r>
                      </m:e>
                    </m:d>
                  </m:oMath>
                </a14:m>
                <a:r>
                  <a:rPr/>
                  <a:t> - the average value it will take.</a:t>
                </a:r>
              </a:p>
              <a:p>
                <a:pPr lvl="0"/>
                <a:r>
                  <a:rPr/>
                  <a:t>The variance </a:t>
                </a:r>
                <a14:m>
                  <m:oMath xmlns:m="http://schemas.openxmlformats.org/officeDocument/2006/math">
                    <m:r>
                      <m:t>V</m:t>
                    </m:r>
                    <m:r>
                      <m:t>a</m:t>
                    </m:r>
                    <m:r>
                      <m:t>r</m:t>
                    </m:r>
                    <m:d>
                      <m:dPr>
                        <m:begChr m:val="("/>
                        <m:endChr m:val=")"/>
                        <m:sepChr m:val=""/>
                        <m:grow/>
                      </m:dPr>
                      <m:e>
                        <m:r>
                          <m:t>X</m:t>
                        </m:r>
                      </m:e>
                    </m:d>
                  </m:oMath>
                </a14:m>
                <a:r>
                  <a:rPr/>
                  <a:t> - a measure of how variable </a:t>
                </a:r>
                <a14:m>
                  <m:oMath xmlns:m="http://schemas.openxmlformats.org/officeDocument/2006/math">
                    <m:r>
                      <m:t>X</m:t>
                    </m:r>
                  </m:oMath>
                </a14:m>
                <a:r>
                  <a:rPr/>
                  <a:t> is around its mean.</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Regression modelling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Simple linear regression – PRACTICAL</a:t>
                </a:r>
              </a:p>
              <a:p>
                <a:pPr lvl="0" indent="0" marL="0">
                  <a:buNone/>
                </a:pPr>
                <a14:m>
                  <m:oMathPara xmlns:m="http://schemas.openxmlformats.org/officeDocument/2006/math">
                    <m:oMathParaPr>
                      <m:jc m:val="center"/>
                    </m:oMathParaPr>
                    <m:oMath>
                      <m:r>
                        <m:t> </m:t>
                      </m:r>
                    </m:oMath>
                  </m:oMathPara>
                </a14:m>
              </a:p>
              <a:p>
                <a:pPr lvl="0" indent="0" marL="0">
                  <a:buNone/>
                </a:pPr>
                <a:r>
                  <a:rPr/>
                  <a:t>Using the </a:t>
                </a:r>
                <a:r>
                  <a:rPr>
                    <a:latin typeface="Courier"/>
                  </a:rPr>
                  <a:t>adolescent_small.csv</a:t>
                </a:r>
                <a:r>
                  <a:rPr/>
                  <a:t> data from earlier (object </a:t>
                </a:r>
                <a:r>
                  <a:rPr>
                    <a:latin typeface="Courier"/>
                  </a:rPr>
                  <a:t>dfAdo</a:t>
                </a:r>
                <a:r>
                  <a:rPr/>
                  <a:t>):</a:t>
                </a:r>
              </a:p>
              <a:p>
                <a:pPr lvl="0" indent="0" marL="0">
                  <a:buNone/>
                </a:pPr>
                <a14:m>
                  <m:oMathPara xmlns:m="http://schemas.openxmlformats.org/officeDocument/2006/math">
                    <m:oMathParaPr>
                      <m:jc m:val="center"/>
                    </m:oMathParaPr>
                    <m:oMath>
                      <m:r>
                        <m:t> </m:t>
                      </m:r>
                    </m:oMath>
                  </m:oMathPara>
                </a14:m>
              </a:p>
              <a:p>
                <a:pPr lvl="0"/>
                <a:r>
                  <a:rPr/>
                  <a:t>Fit a linear model regressing weight (variable </a:t>
                </a:r>
                <a:r>
                  <a:rPr>
                    <a:latin typeface="Courier"/>
                  </a:rPr>
                  <a:t>a104wt</a:t>
                </a:r>
                <a:r>
                  <a:rPr/>
                  <a:t>) on age (variable </a:t>
                </a:r>
                <a:r>
                  <a:rPr>
                    <a:latin typeface="Courier"/>
                  </a:rPr>
                  <a:t>a12age</a:t>
                </a:r>
                <a:r>
                  <a:rPr/>
                  <a:t>).</a:t>
                </a:r>
              </a:p>
              <a:p>
                <a:pPr lvl="0"/>
                <a:r>
                  <a:rPr/>
                  <a:t>Summarise the model fit.</a:t>
                </a:r>
              </a:p>
              <a:p>
                <a:pPr lvl="0"/>
                <a:r>
                  <a:rPr/>
                  <a:t>Plot the model fit, including confidence bands.</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Regression modelling</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Simple linear regression – PRACTICAL</a:t>
            </a:r>
          </a:p>
          <a:p>
            <a:pPr lvl="0" indent="0">
              <a:buNone/>
            </a:pPr>
            <a:r>
              <a:rPr>
                <a:latin typeface="Courier"/>
              </a:rPr>
              <a:t>mod1</a:t>
            </a:r>
            <a:r>
              <a:rPr>
                <a:solidFill>
                  <a:srgbClr val="007020"/>
                </a:solidFill>
                <a:latin typeface="Courier"/>
              </a:rPr>
              <a:t>&lt;-</a:t>
            </a:r>
            <a:r>
              <a:rPr>
                <a:solidFill>
                  <a:srgbClr val="06287E"/>
                </a:solidFill>
                <a:latin typeface="Courier"/>
              </a:rPr>
              <a:t>glm</a:t>
            </a:r>
            <a:r>
              <a:rPr>
                <a:latin typeface="Courier"/>
              </a:rPr>
              <a:t>(a104wt</a:t>
            </a:r>
            <a:r>
              <a:rPr>
                <a:solidFill>
                  <a:srgbClr val="4070A0"/>
                </a:solidFill>
                <a:latin typeface="Courier"/>
              </a:rPr>
              <a:t>~</a:t>
            </a:r>
            <a:r>
              <a:rPr>
                <a:latin typeface="Courier"/>
              </a:rPr>
              <a:t>a12age,</a:t>
            </a:r>
            <a:r>
              <a:rPr>
                <a:solidFill>
                  <a:srgbClr val="7D9029"/>
                </a:solidFill>
                <a:latin typeface="Courier"/>
              </a:rPr>
              <a:t>data=</a:t>
            </a:r>
            <a:r>
              <a:rPr>
                <a:latin typeface="Courier"/>
              </a:rPr>
              <a:t>dfAdo)</a:t>
            </a:r>
            <a:br/>
            <a:br/>
            <a:r>
              <a:rPr>
                <a:solidFill>
                  <a:srgbClr val="06287E"/>
                </a:solidFill>
                <a:latin typeface="Courier"/>
              </a:rPr>
              <a:t>summary</a:t>
            </a:r>
            <a:r>
              <a:rPr>
                <a:latin typeface="Courier"/>
              </a:rPr>
              <a:t>(mod1)</a:t>
            </a:r>
            <a:br/>
            <a:r>
              <a:rPr i="1">
                <a:solidFill>
                  <a:srgbClr val="BA2121"/>
                </a:solidFill>
                <a:latin typeface="Courier"/>
              </a:rPr>
              <a:t>## </a:t>
            </a:r>
            <a:br/>
            <a:r>
              <a:rPr i="1">
                <a:solidFill>
                  <a:srgbClr val="BA2121"/>
                </a:solidFill>
                <a:latin typeface="Courier"/>
              </a:rPr>
              <a:t>## Call:</a:t>
            </a:r>
            <a:br/>
            <a:r>
              <a:rPr i="1">
                <a:solidFill>
                  <a:srgbClr val="BA2121"/>
                </a:solidFill>
                <a:latin typeface="Courier"/>
              </a:rPr>
              <a:t>## glm(formula = a104wt ~ a12age, data = dfAdo)</a:t>
            </a:r>
            <a:br/>
            <a:r>
              <a:rPr i="1">
                <a:solidFill>
                  <a:srgbClr val="BA2121"/>
                </a:solidFill>
                <a:latin typeface="Courier"/>
              </a:rPr>
              <a:t>## </a:t>
            </a:r>
            <a:br/>
            <a:r>
              <a:rPr i="1">
                <a:solidFill>
                  <a:srgbClr val="BA2121"/>
                </a:solidFill>
                <a:latin typeface="Courier"/>
              </a:rPr>
              <a:t>## Deviance Residuals: </a:t>
            </a:r>
            <a:br/>
            <a:r>
              <a:rPr i="1">
                <a:solidFill>
                  <a:srgbClr val="BA2121"/>
                </a:solidFill>
                <a:latin typeface="Courier"/>
              </a:rPr>
              <a:t>##      Min        1Q    Median        3Q       Max  </a:t>
            </a:r>
            <a:br/>
            <a:r>
              <a:rPr i="1">
                <a:solidFill>
                  <a:srgbClr val="BA2121"/>
                </a:solidFill>
                <a:latin typeface="Courier"/>
              </a:rPr>
              <a:t>## -26.1077   -6.5219   -0.3766    6.1234   29.1485  </a:t>
            </a:r>
            <a:br/>
            <a:r>
              <a:rPr i="1">
                <a:solidFill>
                  <a:srgbClr val="BA2121"/>
                </a:solidFill>
                <a:latin typeface="Courier"/>
              </a:rPr>
              <a:t>## </a:t>
            </a:r>
            <a:br/>
            <a:r>
              <a:rPr i="1">
                <a:solidFill>
                  <a:srgbClr val="BA2121"/>
                </a:solidFill>
                <a:latin typeface="Courier"/>
              </a:rPr>
              <a:t>## Coefficients:</a:t>
            </a:r>
            <a:br/>
            <a:r>
              <a:rPr i="1">
                <a:solidFill>
                  <a:srgbClr val="BA2121"/>
                </a:solidFill>
                <a:latin typeface="Courier"/>
              </a:rPr>
              <a:t>##             Estimate Std. Error t value Pr(&gt;|t|)    </a:t>
            </a:r>
            <a:br/>
            <a:r>
              <a:rPr i="1">
                <a:solidFill>
                  <a:srgbClr val="BA2121"/>
                </a:solidFill>
                <a:latin typeface="Courier"/>
              </a:rPr>
              <a:t>## (Intercept) -12.2481     3.0327  -4.039 7.05e-05 ***</a:t>
            </a:r>
            <a:br/>
            <a:r>
              <a:rPr i="1">
                <a:solidFill>
                  <a:srgbClr val="BA2121"/>
                </a:solidFill>
                <a:latin typeface="Courier"/>
              </a:rPr>
              <a:t>## a12age        3.5562     0.2213  16.067  &lt; 2e-16 ***</a:t>
            </a:r>
            <a:br/>
            <a:r>
              <a:rPr i="1">
                <a:solidFill>
                  <a:srgbClr val="BA2121"/>
                </a:solidFill>
                <a:latin typeface="Courier"/>
              </a:rPr>
              <a:t>## ---</a:t>
            </a:r>
            <a:br/>
            <a:r>
              <a:rPr i="1">
                <a:solidFill>
                  <a:srgbClr val="BA2121"/>
                </a:solidFill>
                <a:latin typeface="Courier"/>
              </a:rPr>
              <a:t>## Signif. codes:  0 '***' 0.001 '**' 0.01 '*' 0.05 '.' 0.1 ' ' 1</a:t>
            </a:r>
            <a:br/>
            <a:r>
              <a:rPr i="1">
                <a:solidFill>
                  <a:srgbClr val="BA2121"/>
                </a:solidFill>
                <a:latin typeface="Courier"/>
              </a:rPr>
              <a:t>## </a:t>
            </a:r>
            <a:br/>
            <a:r>
              <a:rPr i="1">
                <a:solidFill>
                  <a:srgbClr val="BA2121"/>
                </a:solidFill>
                <a:latin typeface="Courier"/>
              </a:rPr>
              <a:t>## (Dispersion parameter for gaussian family taken to be 95.29828)</a:t>
            </a:r>
            <a:br/>
            <a:r>
              <a:rPr i="1">
                <a:solidFill>
                  <a:srgbClr val="BA2121"/>
                </a:solidFill>
                <a:latin typeface="Courier"/>
              </a:rPr>
              <a:t>## </a:t>
            </a:r>
            <a:br/>
            <a:r>
              <a:rPr i="1">
                <a:solidFill>
                  <a:srgbClr val="BA2121"/>
                </a:solidFill>
                <a:latin typeface="Courier"/>
              </a:rPr>
              <a:t>##     Null deviance: 49760  on 265  degrees of freedom</a:t>
            </a:r>
            <a:br/>
            <a:r>
              <a:rPr i="1">
                <a:solidFill>
                  <a:srgbClr val="BA2121"/>
                </a:solidFill>
                <a:latin typeface="Courier"/>
              </a:rPr>
              <a:t>## Residual deviance: 25159  on 264  degrees of freedom</a:t>
            </a:r>
            <a:br/>
            <a:r>
              <a:rPr i="1">
                <a:solidFill>
                  <a:srgbClr val="BA2121"/>
                </a:solidFill>
                <a:latin typeface="Courier"/>
              </a:rPr>
              <a:t>##   (35 observations deleted due to missingness)</a:t>
            </a:r>
            <a:br/>
            <a:r>
              <a:rPr i="1">
                <a:solidFill>
                  <a:srgbClr val="BA2121"/>
                </a:solidFill>
                <a:latin typeface="Courier"/>
              </a:rPr>
              <a:t>## AIC: 1971</a:t>
            </a:r>
            <a:br/>
            <a:r>
              <a:rPr i="1">
                <a:solidFill>
                  <a:srgbClr val="BA2121"/>
                </a:solidFill>
                <a:latin typeface="Courier"/>
              </a:rPr>
              <a:t>## </a:t>
            </a:r>
            <a:br/>
            <a:r>
              <a:rPr i="1">
                <a:solidFill>
                  <a:srgbClr val="BA2121"/>
                </a:solidFill>
                <a:latin typeface="Courier"/>
              </a:rPr>
              <a:t>## Number of Fisher Scoring iterations: 2</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Regression modelling</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Simple linear regression – PRACTICAL</a:t>
            </a:r>
          </a:p>
          <a:p>
            <a:pPr lvl="0" indent="0">
              <a:buNone/>
            </a:pPr>
            <a:r>
              <a:rPr>
                <a:latin typeface="Courier"/>
              </a:rPr>
              <a:t>dfNew</a:t>
            </a:r>
            <a:r>
              <a:rPr>
                <a:solidFill>
                  <a:srgbClr val="007020"/>
                </a:solidFill>
                <a:latin typeface="Courier"/>
              </a:rPr>
              <a:t>&lt;-</a:t>
            </a:r>
            <a:r>
              <a:rPr>
                <a:solidFill>
                  <a:srgbClr val="06287E"/>
                </a:solidFill>
                <a:latin typeface="Courier"/>
              </a:rPr>
              <a:t>data.frame</a:t>
            </a:r>
            <a:r>
              <a:rPr>
                <a:latin typeface="Courier"/>
              </a:rPr>
              <a:t>(</a:t>
            </a:r>
            <a:br/>
            <a:r>
              <a:rPr>
                <a:latin typeface="Courier"/>
              </a:rPr>
              <a:t>  </a:t>
            </a:r>
            <a:r>
              <a:rPr>
                <a:solidFill>
                  <a:srgbClr val="7D9029"/>
                </a:solidFill>
                <a:latin typeface="Courier"/>
              </a:rPr>
              <a:t>a12age=</a:t>
            </a:r>
            <a:r>
              <a:rPr>
                <a:solidFill>
                  <a:srgbClr val="06287E"/>
                </a:solidFill>
                <a:latin typeface="Courier"/>
              </a:rPr>
              <a:t>seq</a:t>
            </a:r>
            <a:r>
              <a:rPr>
                <a:latin typeface="Courier"/>
              </a:rPr>
              <a:t>(</a:t>
            </a:r>
            <a:r>
              <a:rPr>
                <a:solidFill>
                  <a:srgbClr val="40A070"/>
                </a:solidFill>
                <a:latin typeface="Courier"/>
              </a:rPr>
              <a:t>9</a:t>
            </a:r>
            <a:r>
              <a:rPr>
                <a:latin typeface="Courier"/>
              </a:rPr>
              <a:t>,</a:t>
            </a:r>
            <a:r>
              <a:rPr>
                <a:solidFill>
                  <a:srgbClr val="40A070"/>
                </a:solidFill>
                <a:latin typeface="Courier"/>
              </a:rPr>
              <a:t>19</a:t>
            </a:r>
            <a:r>
              <a:rPr>
                <a:latin typeface="Courier"/>
              </a:rPr>
              <a:t>,</a:t>
            </a:r>
            <a:r>
              <a:rPr>
                <a:solidFill>
                  <a:srgbClr val="7D9029"/>
                </a:solidFill>
                <a:latin typeface="Courier"/>
              </a:rPr>
              <a:t>by=</a:t>
            </a:r>
            <a:r>
              <a:rPr>
                <a:solidFill>
                  <a:srgbClr val="40A070"/>
                </a:solidFill>
                <a:latin typeface="Courier"/>
              </a:rPr>
              <a:t>0.01</a:t>
            </a:r>
            <a:r>
              <a:rPr>
                <a:latin typeface="Courier"/>
              </a:rPr>
              <a:t>)</a:t>
            </a:r>
            <a:br/>
            <a:r>
              <a:rPr>
                <a:latin typeface="Courier"/>
              </a:rPr>
              <a:t>)</a:t>
            </a:r>
            <a:br/>
            <a:br/>
            <a:r>
              <a:rPr>
                <a:latin typeface="Courier"/>
              </a:rPr>
              <a:t>dfNew</a:t>
            </a:r>
            <a:r>
              <a:rPr>
                <a:solidFill>
                  <a:srgbClr val="007020"/>
                </a:solidFill>
                <a:latin typeface="Courier"/>
              </a:rPr>
              <a:t>&lt;-</a:t>
            </a:r>
            <a:r>
              <a:rPr>
                <a:latin typeface="Courier"/>
              </a:rPr>
              <a:t>dfNew </a:t>
            </a:r>
            <a:r>
              <a:rPr>
                <a:solidFill>
                  <a:srgbClr val="4070A0"/>
                </a:solidFill>
                <a:latin typeface="Courier"/>
              </a:rPr>
              <a:t>%&gt;%</a:t>
            </a:r>
            <a:br/>
            <a:r>
              <a:rPr>
                <a:latin typeface="Courier"/>
              </a:rPr>
              <a:t>  dplyr</a:t>
            </a:r>
            <a:r>
              <a:rPr>
                <a:solidFill>
                  <a:srgbClr val="4070A0"/>
                </a:solidFill>
                <a:latin typeface="Courier"/>
              </a:rPr>
              <a:t>::</a:t>
            </a:r>
            <a:r>
              <a:rPr>
                <a:solidFill>
                  <a:srgbClr val="06287E"/>
                </a:solidFill>
                <a:latin typeface="Courier"/>
              </a:rPr>
              <a:t>mutate</a:t>
            </a:r>
            <a:r>
              <a:rPr>
                <a:latin typeface="Courier"/>
              </a:rPr>
              <a:t>(</a:t>
            </a:r>
            <a:br/>
            <a:r>
              <a:rPr>
                <a:latin typeface="Courier"/>
              </a:rPr>
              <a:t>    </a:t>
            </a:r>
            <a:r>
              <a:rPr>
                <a:solidFill>
                  <a:srgbClr val="7D9029"/>
                </a:solidFill>
                <a:latin typeface="Courier"/>
              </a:rPr>
              <a:t>a104wt=</a:t>
            </a:r>
            <a:r>
              <a:rPr>
                <a:solidFill>
                  <a:srgbClr val="06287E"/>
                </a:solidFill>
                <a:latin typeface="Courier"/>
              </a:rPr>
              <a:t>predict</a:t>
            </a:r>
            <a:r>
              <a:rPr>
                <a:latin typeface="Courier"/>
              </a:rPr>
              <a:t>(</a:t>
            </a:r>
            <a:r>
              <a:rPr>
                <a:solidFill>
                  <a:srgbClr val="7D9029"/>
                </a:solidFill>
                <a:latin typeface="Courier"/>
              </a:rPr>
              <a:t>object=</a:t>
            </a:r>
            <a:r>
              <a:rPr>
                <a:latin typeface="Courier"/>
              </a:rPr>
              <a:t>mod1,</a:t>
            </a:r>
            <a:r>
              <a:rPr>
                <a:solidFill>
                  <a:srgbClr val="7D9029"/>
                </a:solidFill>
                <a:latin typeface="Courier"/>
              </a:rPr>
              <a:t>newdata=</a:t>
            </a:r>
            <a:r>
              <a:rPr>
                <a:latin typeface="Courier"/>
              </a:rPr>
              <a:t>dfNew,</a:t>
            </a:r>
            <a:r>
              <a:rPr>
                <a:solidFill>
                  <a:srgbClr val="7D9029"/>
                </a:solidFill>
                <a:latin typeface="Courier"/>
              </a:rPr>
              <a:t>type=</a:t>
            </a:r>
            <a:r>
              <a:rPr>
                <a:solidFill>
                  <a:srgbClr val="4070A0"/>
                </a:solidFill>
                <a:latin typeface="Courier"/>
              </a:rPr>
              <a:t>"response"</a:t>
            </a:r>
            <a:r>
              <a:rPr>
                <a:latin typeface="Courier"/>
              </a:rPr>
              <a:t>),</a:t>
            </a:r>
            <a:br/>
            <a:r>
              <a:rPr>
                <a:latin typeface="Courier"/>
              </a:rPr>
              <a:t>    </a:t>
            </a:r>
            <a:r>
              <a:rPr>
                <a:solidFill>
                  <a:srgbClr val="7D9029"/>
                </a:solidFill>
                <a:latin typeface="Courier"/>
              </a:rPr>
              <a:t>a104wtSE=</a:t>
            </a:r>
            <a:r>
              <a:rPr>
                <a:solidFill>
                  <a:srgbClr val="06287E"/>
                </a:solidFill>
                <a:latin typeface="Courier"/>
              </a:rPr>
              <a:t>predict</a:t>
            </a:r>
            <a:r>
              <a:rPr>
                <a:latin typeface="Courier"/>
              </a:rPr>
              <a:t>(</a:t>
            </a:r>
            <a:r>
              <a:rPr>
                <a:solidFill>
                  <a:srgbClr val="7D9029"/>
                </a:solidFill>
                <a:latin typeface="Courier"/>
              </a:rPr>
              <a:t>object=</a:t>
            </a:r>
            <a:r>
              <a:rPr>
                <a:latin typeface="Courier"/>
              </a:rPr>
              <a:t>mod1,</a:t>
            </a:r>
            <a:r>
              <a:rPr>
                <a:solidFill>
                  <a:srgbClr val="7D9029"/>
                </a:solidFill>
                <a:latin typeface="Courier"/>
              </a:rPr>
              <a:t>newdata=</a:t>
            </a:r>
            <a:r>
              <a:rPr>
                <a:latin typeface="Courier"/>
              </a:rPr>
              <a:t>dfNew,</a:t>
            </a:r>
            <a:r>
              <a:rPr>
                <a:solidFill>
                  <a:srgbClr val="7D9029"/>
                </a:solidFill>
                <a:latin typeface="Courier"/>
              </a:rPr>
              <a:t>type=</a:t>
            </a:r>
            <a:r>
              <a:rPr>
                <a:solidFill>
                  <a:srgbClr val="4070A0"/>
                </a:solidFill>
                <a:latin typeface="Courier"/>
              </a:rPr>
              <a:t>"response"</a:t>
            </a:r>
            <a:r>
              <a:rPr>
                <a:latin typeface="Courier"/>
              </a:rPr>
              <a:t>,</a:t>
            </a:r>
            <a:r>
              <a:rPr>
                <a:solidFill>
                  <a:srgbClr val="7D9029"/>
                </a:solidFill>
                <a:latin typeface="Courier"/>
              </a:rPr>
              <a:t>se.fit=</a:t>
            </a:r>
            <a:r>
              <a:rPr>
                <a:solidFill>
                  <a:srgbClr val="880000"/>
                </a:solidFill>
                <a:latin typeface="Courier"/>
              </a:rPr>
              <a:t>TRUE</a:t>
            </a:r>
            <a:r>
              <a:rPr>
                <a:latin typeface="Courier"/>
              </a:rPr>
              <a:t>)</a:t>
            </a:r>
            <a:r>
              <a:rPr>
                <a:solidFill>
                  <a:srgbClr val="4070A0"/>
                </a:solidFill>
                <a:latin typeface="Courier"/>
              </a:rPr>
              <a:t>$</a:t>
            </a:r>
            <a:r>
              <a:rPr>
                <a:latin typeface="Courier"/>
              </a:rPr>
              <a:t>se.fit</a:t>
            </a:r>
            <a:br/>
            <a:r>
              <a:rPr>
                <a:latin typeface="Courier"/>
              </a:rPr>
              <a:t>  ) </a:t>
            </a:r>
            <a:r>
              <a:rPr>
                <a:solidFill>
                  <a:srgbClr val="4070A0"/>
                </a:solidFill>
                <a:latin typeface="Courier"/>
              </a:rPr>
              <a:t>%&gt;%</a:t>
            </a:r>
            <a:br/>
            <a:r>
              <a:rPr>
                <a:latin typeface="Courier"/>
              </a:rPr>
              <a:t>  dplyr</a:t>
            </a:r>
            <a:r>
              <a:rPr>
                <a:solidFill>
                  <a:srgbClr val="4070A0"/>
                </a:solidFill>
                <a:latin typeface="Courier"/>
              </a:rPr>
              <a:t>::</a:t>
            </a:r>
            <a:r>
              <a:rPr>
                <a:solidFill>
                  <a:srgbClr val="06287E"/>
                </a:solidFill>
                <a:latin typeface="Courier"/>
              </a:rPr>
              <a:t>mutate</a:t>
            </a:r>
            <a:r>
              <a:rPr>
                <a:latin typeface="Courier"/>
              </a:rPr>
              <a:t>(</a:t>
            </a:r>
            <a:br/>
            <a:r>
              <a:rPr>
                <a:latin typeface="Courier"/>
              </a:rPr>
              <a:t>    </a:t>
            </a:r>
            <a:r>
              <a:rPr>
                <a:solidFill>
                  <a:srgbClr val="7D9029"/>
                </a:solidFill>
                <a:latin typeface="Courier"/>
              </a:rPr>
              <a:t>a104wtLow=</a:t>
            </a:r>
            <a:r>
              <a:rPr>
                <a:latin typeface="Courier"/>
              </a:rPr>
              <a:t>a104wt</a:t>
            </a:r>
            <a:r>
              <a:rPr>
                <a:solidFill>
                  <a:srgbClr val="40A070"/>
                </a:solidFill>
                <a:latin typeface="Courier"/>
              </a:rPr>
              <a:t>-1.96</a:t>
            </a:r>
            <a:r>
              <a:rPr>
                <a:solidFill>
                  <a:srgbClr val="4070A0"/>
                </a:solidFill>
                <a:latin typeface="Courier"/>
              </a:rPr>
              <a:t>*</a:t>
            </a:r>
            <a:r>
              <a:rPr>
                <a:latin typeface="Courier"/>
              </a:rPr>
              <a:t>a104wtSE,</a:t>
            </a:r>
            <a:br/>
            <a:r>
              <a:rPr>
                <a:latin typeface="Courier"/>
              </a:rPr>
              <a:t>    </a:t>
            </a:r>
            <a:r>
              <a:rPr>
                <a:solidFill>
                  <a:srgbClr val="7D9029"/>
                </a:solidFill>
                <a:latin typeface="Courier"/>
              </a:rPr>
              <a:t>a104wtUpp=</a:t>
            </a:r>
            <a:r>
              <a:rPr>
                <a:latin typeface="Courier"/>
              </a:rPr>
              <a:t>a104wt</a:t>
            </a:r>
            <a:r>
              <a:rPr>
                <a:solidFill>
                  <a:srgbClr val="40A070"/>
                </a:solidFill>
                <a:latin typeface="Courier"/>
              </a:rPr>
              <a:t>+1.96</a:t>
            </a:r>
            <a:r>
              <a:rPr>
                <a:solidFill>
                  <a:srgbClr val="4070A0"/>
                </a:solidFill>
                <a:latin typeface="Courier"/>
              </a:rPr>
              <a:t>*</a:t>
            </a:r>
            <a:r>
              <a:rPr>
                <a:latin typeface="Courier"/>
              </a:rPr>
              <a:t>a104wtSE</a:t>
            </a:r>
            <a:br/>
            <a:r>
              <a:rPr>
                <a:latin typeface="Courier"/>
              </a:rPr>
              <a:t>  )</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0" y="-57227"/>
            <a:ext cx="8590643" cy="1223969"/>
          </a:xfrm>
        </p:spPr>
        <p:txBody>
          <a:bodyPr/>
          <a:lstStyle/>
          <a:p>
            <a:pPr lvl="0" indent="0" marL="0">
              <a:buNone/>
            </a:pPr>
            <a:r>
              <a:rPr/>
              <a:t>Regression modelling</a:t>
            </a:r>
          </a:p>
        </p:txBody>
      </p:sp>
      <p:sp>
        <p:nvSpPr>
          <p:cNvPr id="4" name="Text Placeholder 3">
            <a:extLst>
              <a:ext uri="{FF2B5EF4-FFF2-40B4-BE49-F238E27FC236}">
                <a16:creationId xmlns:a16="http://schemas.microsoft.com/office/drawing/2014/main" id="{F6C278EB-CD3C-4569-8B41-D3DDD3B4004E}"/>
              </a:ext>
            </a:extLst>
          </p:cNvPr>
          <p:cNvSpPr>
            <a:spLocks noGrp="1"/>
          </p:cNvSpPr>
          <p:nvPr>
            <p:ph idx="2" sz="half" type="body"/>
          </p:nvPr>
        </p:nvSpPr>
        <p:spPr/>
        <p:txBody>
          <a:bodyPr/>
          <a:lstStyle/>
          <a:p>
            <a:pPr lvl="0" indent="0" marL="0">
              <a:buNone/>
            </a:pPr>
            <a:r>
              <a:rPr b="1"/>
              <a:t>Simple linear regression – PRACTICAL</a:t>
            </a:r>
          </a:p>
          <a:p>
            <a:pPr lvl="0" indent="0">
              <a:buNone/>
            </a:pPr>
            <a:r>
              <a:rPr>
                <a:solidFill>
                  <a:srgbClr val="06287E"/>
                </a:solidFill>
                <a:latin typeface="Courier"/>
              </a:rPr>
              <a:t>ggplot</a:t>
            </a:r>
            <a:r>
              <a:rPr>
                <a:latin typeface="Courier"/>
              </a:rPr>
              <a:t>(</a:t>
            </a:r>
            <a:r>
              <a:rPr>
                <a:solidFill>
                  <a:srgbClr val="7D9029"/>
                </a:solidFill>
                <a:latin typeface="Courier"/>
              </a:rPr>
              <a:t>data=</a:t>
            </a:r>
            <a:r>
              <a:rPr>
                <a:latin typeface="Courier"/>
              </a:rPr>
              <a:t>dfAdo,</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a12age,</a:t>
            </a:r>
            <a:r>
              <a:rPr>
                <a:solidFill>
                  <a:srgbClr val="7D9029"/>
                </a:solidFill>
                <a:latin typeface="Courier"/>
              </a:rPr>
              <a:t>y=</a:t>
            </a:r>
            <a:r>
              <a:rPr>
                <a:latin typeface="Courier"/>
              </a:rPr>
              <a:t>a104wt))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7D9029"/>
                </a:solidFill>
                <a:latin typeface="Courier"/>
              </a:rPr>
              <a:t>col=</a:t>
            </a:r>
            <a:r>
              <a:rPr>
                <a:solidFill>
                  <a:srgbClr val="4070A0"/>
                </a:solidFill>
                <a:latin typeface="Courier"/>
              </a:rPr>
              <a:t>"darkgrey"</a:t>
            </a:r>
            <a:r>
              <a:rPr>
                <a:latin typeface="Courier"/>
              </a:rPr>
              <a:t>) </a:t>
            </a:r>
            <a:r>
              <a:rPr>
                <a:solidFill>
                  <a:srgbClr val="4070A0"/>
                </a:solidFill>
                <a:latin typeface="Courier"/>
              </a:rPr>
              <a:t>+</a:t>
            </a:r>
            <a:br/>
            <a:r>
              <a:rPr>
                <a:latin typeface="Courier"/>
              </a:rPr>
              <a:t>  </a:t>
            </a:r>
            <a:r>
              <a:rPr>
                <a:solidFill>
                  <a:srgbClr val="06287E"/>
                </a:solidFill>
                <a:latin typeface="Courier"/>
              </a:rPr>
              <a:t>geom_line</a:t>
            </a:r>
            <a:r>
              <a:rPr>
                <a:latin typeface="Courier"/>
              </a:rPr>
              <a:t>(</a:t>
            </a:r>
            <a:r>
              <a:rPr>
                <a:solidFill>
                  <a:srgbClr val="7D9029"/>
                </a:solidFill>
                <a:latin typeface="Courier"/>
              </a:rPr>
              <a:t>col=</a:t>
            </a:r>
            <a:r>
              <a:rPr>
                <a:solidFill>
                  <a:srgbClr val="4070A0"/>
                </a:solidFill>
                <a:latin typeface="Courier"/>
              </a:rPr>
              <a:t>"steelblue"</a:t>
            </a:r>
            <a:r>
              <a:rPr>
                <a:latin typeface="Courier"/>
              </a:rPr>
              <a:t>,</a:t>
            </a:r>
            <a:r>
              <a:rPr>
                <a:solidFill>
                  <a:srgbClr val="7D9029"/>
                </a:solidFill>
                <a:latin typeface="Courier"/>
              </a:rPr>
              <a:t>data=</a:t>
            </a:r>
            <a:r>
              <a:rPr>
                <a:latin typeface="Courier"/>
              </a:rPr>
              <a:t>dfNew) </a:t>
            </a:r>
            <a:r>
              <a:rPr>
                <a:solidFill>
                  <a:srgbClr val="4070A0"/>
                </a:solidFill>
                <a:latin typeface="Courier"/>
              </a:rPr>
              <a:t>+</a:t>
            </a:r>
            <a:br/>
            <a:r>
              <a:rPr>
                <a:latin typeface="Courier"/>
              </a:rPr>
              <a:t>  </a:t>
            </a:r>
            <a:r>
              <a:rPr>
                <a:solidFill>
                  <a:srgbClr val="06287E"/>
                </a:solidFill>
                <a:latin typeface="Courier"/>
              </a:rPr>
              <a:t>geom_ribbon</a:t>
            </a:r>
            <a:r>
              <a:rPr>
                <a:latin typeface="Courier"/>
              </a:rPr>
              <a:t>(</a:t>
            </a:r>
            <a:r>
              <a:rPr>
                <a:solidFill>
                  <a:srgbClr val="7D9029"/>
                </a:solidFill>
                <a:latin typeface="Courier"/>
              </a:rPr>
              <a:t>fill=</a:t>
            </a:r>
            <a:r>
              <a:rPr>
                <a:solidFill>
                  <a:srgbClr val="4070A0"/>
                </a:solidFill>
                <a:latin typeface="Courier"/>
              </a:rPr>
              <a:t>"steelblue"</a:t>
            </a:r>
            <a:r>
              <a:rPr>
                <a:latin typeface="Courier"/>
              </a:rPr>
              <a:t>,</a:t>
            </a:r>
            <a:r>
              <a:rPr>
                <a:solidFill>
                  <a:srgbClr val="7D9029"/>
                </a:solidFill>
                <a:latin typeface="Courier"/>
              </a:rPr>
              <a:t>alpha=</a:t>
            </a:r>
            <a:r>
              <a:rPr>
                <a:solidFill>
                  <a:srgbClr val="40A070"/>
                </a:solidFill>
                <a:latin typeface="Courier"/>
              </a:rPr>
              <a:t>0.25</a:t>
            </a:r>
            <a:r>
              <a:rPr>
                <a:latin typeface="Courier"/>
              </a:rPr>
              <a:t>,</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min=</a:t>
            </a:r>
            <a:r>
              <a:rPr>
                <a:latin typeface="Courier"/>
              </a:rPr>
              <a:t>a104wtLow,</a:t>
            </a:r>
            <a:r>
              <a:rPr>
                <a:solidFill>
                  <a:srgbClr val="7D9029"/>
                </a:solidFill>
                <a:latin typeface="Courier"/>
              </a:rPr>
              <a:t>max=</a:t>
            </a:r>
            <a:r>
              <a:rPr>
                <a:latin typeface="Courier"/>
              </a:rPr>
              <a:t>a104wtUpp),</a:t>
            </a:r>
            <a:r>
              <a:rPr>
                <a:solidFill>
                  <a:srgbClr val="7D9029"/>
                </a:solidFill>
                <a:latin typeface="Courier"/>
              </a:rPr>
              <a:t>data=</a:t>
            </a:r>
            <a:r>
              <a:rPr>
                <a:latin typeface="Courier"/>
              </a:rPr>
              <a:t>dfNew)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"Age (years)"</a:t>
            </a:r>
            <a:r>
              <a:rPr>
                <a:latin typeface="Courier"/>
              </a:rPr>
              <a:t>) </a:t>
            </a:r>
            <a:r>
              <a:rPr>
                <a:solidFill>
                  <a:srgbClr val="4070A0"/>
                </a:solidFill>
                <a:latin typeface="Courier"/>
              </a:rPr>
              <a:t>+</a:t>
            </a:r>
            <a:br/>
            <a:r>
              <a:rPr>
                <a:latin typeface="Courier"/>
              </a:rPr>
              <a:t>  </a:t>
            </a:r>
            <a:r>
              <a:rPr>
                <a:solidFill>
                  <a:srgbClr val="06287E"/>
                </a:solidFill>
                <a:latin typeface="Courier"/>
              </a:rPr>
              <a:t>ylab</a:t>
            </a:r>
            <a:r>
              <a:rPr>
                <a:latin typeface="Courier"/>
              </a:rPr>
              <a:t>(</a:t>
            </a:r>
            <a:r>
              <a:rPr>
                <a:solidFill>
                  <a:srgbClr val="4070A0"/>
                </a:solidFill>
                <a:latin typeface="Courier"/>
              </a:rPr>
              <a:t>"Weight (kg)"</a:t>
            </a:r>
            <a:r>
              <a:rPr>
                <a:latin typeface="Courier"/>
              </a:rPr>
              <a:t>)</a:t>
            </a:r>
            <a:br/>
            <a:r>
              <a:rPr i="1">
                <a:solidFill>
                  <a:srgbClr val="BA2121"/>
                </a:solidFill>
                <a:latin typeface="Courier"/>
              </a:rPr>
              <a:t>## Warning: Removed 35 rows containing missing values (`geom_point()`).</a:t>
            </a:r>
          </a:p>
        </p:txBody>
      </p:sp>
      <p:pic>
        <p:nvPicPr>
          <p:cNvPr descr="LIGHT_CSW_Session2_BasicStatisticalAnalysis_files/figure-pptx/unnamed-chunk-43-1.png" id="0" name="Picture 1"/>
          <p:cNvPicPr>
            <a:picLocks noGrp="1" noChangeAspect="1"/>
          </p:cNvPicPr>
          <p:nvPr/>
        </p:nvPicPr>
        <p:blipFill>
          <a:blip r:embed="rId2"/>
          <a:stretch>
            <a:fillRect/>
          </a:stretch>
        </p:blipFill>
        <p:spPr bwMode="auto">
          <a:xfrm>
            <a:off x="5181600" y="18161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Regression modelling</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Model diagnostics</a:t>
            </a:r>
          </a:p>
          <a:p>
            <a:pPr lvl="0" indent="0" marL="0">
              <a:buNone/>
            </a:pPr>
            <a:r>
              <a:rPr/>
              <a:t>Model diagnostics: why do it?</a:t>
            </a:r>
          </a:p>
          <a:p>
            <a:pPr lvl="0" indent="0" marL="0">
              <a:buNone/>
            </a:pPr>
            <a:r>
              <a:rPr/>
              <a:t>There is a very simple &amp; good reason: if the data violate the model assumptions, then all the inferential results we derived (coverage of CIs, p-values, …) no longer hold – we cannot really say anything about the process that generated the data from our model and the model predictions are likely to be very wrong.</a:t>
            </a:r>
          </a:p>
          <a:p>
            <a:pPr lvl="0" indent="0" marL="0">
              <a:buNone/>
            </a:pPr>
            <a:r>
              <a:rPr/>
              <a:t>The point of model diagnostics is to check that the model assumptions appear to be met.</a:t>
            </a:r>
          </a:p>
          <a:p>
            <a:pPr lvl="0" indent="0" marL="0">
              <a:buNone/>
            </a:pPr>
            <a:r>
              <a:rPr/>
              <a:t>There are several checks that can be done. For each check, We will first discuss the case of the general linear model, then move on to generalised linear models.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Regression modelling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Model diagnostics</a:t>
                </a:r>
              </a:p>
              <a:p>
                <a:pPr lvl="0" indent="0" marL="0">
                  <a:buNone/>
                </a:pPr>
                <a:r>
                  <a:rPr/>
                  <a:t>Let’s fit two linear models to the birth weight data:</a:t>
                </a:r>
              </a:p>
              <a:p>
                <a:pPr lvl="0" indent="0" marL="0">
                  <a:buNone/>
                </a:pPr>
                <a14:m>
                  <m:oMathPara xmlns:m="http://schemas.openxmlformats.org/officeDocument/2006/math">
                    <m:oMathParaPr>
                      <m:jc m:val="center"/>
                    </m:oMathParaPr>
                    <m:oMath>
                      <m:r>
                        <m:t> </m:t>
                      </m:r>
                    </m:oMath>
                  </m:oMathPara>
                </a14:m>
              </a:p>
              <a:p>
                <a:pPr lvl="0" indent="0">
                  <a:buNone/>
                </a:pPr>
                <a:r>
                  <a:rPr>
                    <a:latin typeface="Courier"/>
                  </a:rPr>
                  <a:t>modBW_Mppwt</a:t>
                </a:r>
                <a:r>
                  <a:rPr>
                    <a:solidFill>
                      <a:srgbClr val="007020"/>
                    </a:solidFill>
                    <a:latin typeface="Courier"/>
                  </a:rPr>
                  <a:t>&lt;-</a:t>
                </a:r>
                <a:r>
                  <a:rPr>
                    <a:solidFill>
                      <a:srgbClr val="06287E"/>
                    </a:solidFill>
                    <a:latin typeface="Courier"/>
                  </a:rPr>
                  <a:t>glm</a:t>
                </a:r>
                <a:r>
                  <a:rPr>
                    <a:latin typeface="Courier"/>
                  </a:rPr>
                  <a:t>(Birthweight</a:t>
                </a:r>
                <a:r>
                  <a:rPr>
                    <a:solidFill>
                      <a:srgbClr val="4070A0"/>
                    </a:solidFill>
                    <a:latin typeface="Courier"/>
                  </a:rPr>
                  <a:t>~</a:t>
                </a:r>
                <a:r>
                  <a:rPr>
                    <a:latin typeface="Courier"/>
                  </a:rPr>
                  <a:t>mppwt,</a:t>
                </a:r>
                <a:r>
                  <a:rPr>
                    <a:solidFill>
                      <a:srgbClr val="7D9029"/>
                    </a:solidFill>
                    <a:latin typeface="Courier"/>
                  </a:rPr>
                  <a:t>data=</a:t>
                </a:r>
                <a:r>
                  <a:rPr>
                    <a:latin typeface="Courier"/>
                  </a:rPr>
                  <a:t>dfBw)</a:t>
                </a:r>
                <a:br/>
                <a:r>
                  <a:rPr>
                    <a:latin typeface="Courier"/>
                  </a:rPr>
                  <a:t>modBW_GestMppwt</a:t>
                </a:r>
                <a:r>
                  <a:rPr>
                    <a:solidFill>
                      <a:srgbClr val="007020"/>
                    </a:solidFill>
                    <a:latin typeface="Courier"/>
                  </a:rPr>
                  <a:t>&lt;-</a:t>
                </a:r>
                <a:r>
                  <a:rPr>
                    <a:solidFill>
                      <a:srgbClr val="06287E"/>
                    </a:solidFill>
                    <a:latin typeface="Courier"/>
                  </a:rPr>
                  <a:t>glm</a:t>
                </a:r>
                <a:r>
                  <a:rPr>
                    <a:latin typeface="Courier"/>
                  </a:rPr>
                  <a:t>(Birthweight</a:t>
                </a:r>
                <a:r>
                  <a:rPr>
                    <a:solidFill>
                      <a:srgbClr val="4070A0"/>
                    </a:solidFill>
                    <a:latin typeface="Courier"/>
                  </a:rPr>
                  <a:t>~</a:t>
                </a:r>
                <a:r>
                  <a:rPr>
                    <a:latin typeface="Courier"/>
                  </a:rPr>
                  <a:t>Gestation</a:t>
                </a:r>
                <a:r>
                  <a:rPr>
                    <a:solidFill>
                      <a:srgbClr val="4070A0"/>
                    </a:solidFill>
                    <a:latin typeface="Courier"/>
                  </a:rPr>
                  <a:t>+</a:t>
                </a:r>
                <a:r>
                  <a:rPr>
                    <a:latin typeface="Courier"/>
                  </a:rPr>
                  <a:t>mppwt,</a:t>
                </a:r>
                <a:r>
                  <a:rPr>
                    <a:solidFill>
                      <a:srgbClr val="7D9029"/>
                    </a:solidFill>
                    <a:latin typeface="Courier"/>
                  </a:rPr>
                  <a:t>data=</a:t>
                </a:r>
                <a:r>
                  <a:rPr>
                    <a:latin typeface="Courier"/>
                  </a:rPr>
                  <a:t>dfBw)</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Regression modelling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Model diagnostics</a:t>
                </a:r>
              </a:p>
              <a:p>
                <a:pPr lvl="0" indent="0" marL="0">
                  <a:buNone/>
                </a:pPr>
                <a:r>
                  <a:rPr/>
                  <a:t>You have fitted GLM models. How do we know either is any good?</a:t>
                </a:r>
              </a:p>
              <a:p>
                <a:pPr lvl="0" indent="0" marL="0">
                  <a:buNone/>
                </a:pPr>
                <a14:m>
                  <m:oMathPara xmlns:m="http://schemas.openxmlformats.org/officeDocument/2006/math">
                    <m:oMathParaPr>
                      <m:jc m:val="center"/>
                    </m:oMathParaPr>
                    <m:oMath>
                      <m:r>
                        <m:t> </m:t>
                      </m:r>
                    </m:oMath>
                  </m:oMathPara>
                </a14:m>
              </a:p>
              <a:p>
                <a:pPr lvl="0"/>
                <a:r>
                  <a:rPr/>
                  <a:t>Goodness of fit?</a:t>
                </a:r>
              </a:p>
              <a:p>
                <a:pPr lvl="1"/>
                <a:r>
                  <a:rPr/>
                  <a:t>Visual check</a:t>
                </a:r>
              </a:p>
              <a:p>
                <a:pPr lvl="1"/>
                <a14:m>
                  <m:oMath xmlns:m="http://schemas.openxmlformats.org/officeDocument/2006/math">
                    <m:sSup>
                      <m:e>
                        <m:r>
                          <m:t>R</m:t>
                        </m:r>
                      </m:e>
                      <m:sup>
                        <m:r>
                          <m:t>2</m:t>
                        </m:r>
                      </m:sup>
                    </m:sSup>
                  </m:oMath>
                </a14:m>
                <a:r>
                  <a:rPr/>
                  <a:t>, </a:t>
                </a:r>
                <a14:m>
                  <m:oMath xmlns:m="http://schemas.openxmlformats.org/officeDocument/2006/math">
                    <m:sSubSup>
                      <m:e>
                        <m:r>
                          <m:t>R</m:t>
                        </m:r>
                      </m:e>
                      <m:sub>
                        <m:r>
                          <m:t>a</m:t>
                        </m:r>
                        <m:r>
                          <m:t>d</m:t>
                        </m:r>
                        <m:r>
                          <m:t>j</m:t>
                        </m:r>
                      </m:sub>
                      <m:sup>
                        <m:r>
                          <m:t>2</m:t>
                        </m:r>
                      </m:sup>
                    </m:sSubSup>
                  </m:oMath>
                </a14:m>
              </a:p>
              <a:p>
                <a:pPr lvl="1"/>
                <a:r>
                  <a:rPr/>
                  <a:t>AIC, BIC</a:t>
                </a:r>
              </a:p>
              <a:p>
                <a:pPr lvl="0" indent="0" marL="0">
                  <a:buNone/>
                </a:pPr>
                <a14:m>
                  <m:oMathPara xmlns:m="http://schemas.openxmlformats.org/officeDocument/2006/math">
                    <m:oMathParaPr>
                      <m:jc m:val="center"/>
                    </m:oMathParaPr>
                    <m:oMath>
                      <m:r>
                        <m:t> </m:t>
                      </m:r>
                    </m:oMath>
                  </m:oMathPara>
                </a14:m>
              </a:p>
              <a:p>
                <a:pPr lvl="0"/>
                <a:r>
                  <a:rPr/>
                  <a:t>Residuals?</a:t>
                </a:r>
              </a:p>
              <a:p>
                <a:pPr lvl="1"/>
                <a:r>
                  <a:rPr/>
                  <a:t>QQ plot</a:t>
                </a:r>
              </a:p>
              <a:p>
                <a:pPr lvl="1"/>
                <a:r>
                  <a:rPr/>
                  <a:t>Residuals vs. predicted values</a:t>
                </a:r>
              </a:p>
              <a:p>
                <a:pPr lvl="1"/>
                <a:r>
                  <a:rPr/>
                  <a:t>Hat values, Cook’s distance</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0" y="-57227"/>
            <a:ext cx="8590643" cy="1223969"/>
          </a:xfrm>
        </p:spPr>
        <p:txBody>
          <a:bodyPr/>
          <a:lstStyle/>
          <a:p>
            <a:pPr lvl="0" indent="0" marL="0">
              <a:buNone/>
            </a:pPr>
            <a:r>
              <a:rPr/>
              <a:t>Regression modelling</a:t>
            </a:r>
          </a:p>
        </p:txBody>
      </p:sp>
      <p:sp>
        <p:nvSpPr>
          <p:cNvPr id="4" name="Text Placeholder 3">
            <a:extLst>
              <a:ext uri="{FF2B5EF4-FFF2-40B4-BE49-F238E27FC236}">
                <a16:creationId xmlns:a16="http://schemas.microsoft.com/office/drawing/2014/main" id="{F6C278EB-CD3C-4569-8B41-D3DDD3B4004E}"/>
              </a:ext>
            </a:extLst>
          </p:cNvPr>
          <p:cNvSpPr>
            <a:spLocks noGrp="1"/>
          </p:cNvSpPr>
          <p:nvPr>
            <p:ph idx="2" sz="half" type="body"/>
          </p:nvPr>
        </p:nvSpPr>
        <p:spPr/>
        <p:txBody>
          <a:bodyPr/>
          <a:lstStyle/>
          <a:p>
            <a:pPr lvl="0" indent="0" marL="0">
              <a:buNone/>
            </a:pPr>
            <a:r>
              <a:rPr b="1"/>
              <a:t>Model diagnostics – Goodness of fit</a:t>
            </a:r>
          </a:p>
          <a:p>
            <a:pPr lvl="0" indent="0" marL="0">
              <a:buNone/>
            </a:pPr>
            <a:r>
              <a:rPr/>
              <a:t>Visual checks</a:t>
            </a:r>
          </a:p>
          <a:p>
            <a:pPr lvl="0"/>
            <a:r>
              <a:rPr/>
              <a:t>These work well for simple models with only one or a limited number of predictors.</a:t>
            </a:r>
          </a:p>
          <a:p>
            <a:pPr lvl="0"/>
            <a:r>
              <a:rPr/>
              <a:t>Conceptually simple: just plot response vs. prdictor and add a line for the model fit.</a:t>
            </a:r>
          </a:p>
          <a:p>
            <a:pPr lvl="0"/>
            <a:r>
              <a:rPr/>
              <a:t>Same for general &amp; generalised linear models.</a:t>
            </a:r>
          </a:p>
          <a:p>
            <a:pPr lvl="0" indent="0">
              <a:buNone/>
            </a:pPr>
            <a:r>
              <a:rPr>
                <a:latin typeface="Courier"/>
              </a:rPr>
              <a:t>  </a:t>
            </a:r>
            <a:r>
              <a:rPr>
                <a:solidFill>
                  <a:srgbClr val="06287E"/>
                </a:solidFill>
                <a:latin typeface="Courier"/>
              </a:rPr>
              <a:t>ggplot</a:t>
            </a:r>
            <a:r>
              <a:rPr>
                <a:latin typeface="Courier"/>
              </a:rPr>
              <a:t>(</a:t>
            </a:r>
            <a:r>
              <a:rPr>
                <a:solidFill>
                  <a:srgbClr val="7D9029"/>
                </a:solidFill>
                <a:latin typeface="Courier"/>
              </a:rPr>
              <a:t>data=</a:t>
            </a:r>
            <a:r>
              <a:rPr>
                <a:latin typeface="Courier"/>
              </a:rPr>
              <a:t>dfBw,</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mppwt,</a:t>
            </a:r>
            <a:r>
              <a:rPr>
                <a:solidFill>
                  <a:srgbClr val="7D9029"/>
                </a:solidFill>
                <a:latin typeface="Courier"/>
              </a:rPr>
              <a:t>y=</a:t>
            </a:r>
            <a:r>
              <a:rPr>
                <a:latin typeface="Courier"/>
              </a:rPr>
              <a:t>Birthweight)) </a:t>
            </a:r>
            <a:r>
              <a:rPr>
                <a:solidFill>
                  <a:srgbClr val="4070A0"/>
                </a:solidFill>
                <a:latin typeface="Courier"/>
              </a:rPr>
              <a:t>+</a:t>
            </a:r>
            <a:br/>
            <a:r>
              <a:rPr>
                <a:latin typeface="Courier"/>
              </a:rPr>
              <a:t>    </a:t>
            </a:r>
            <a:r>
              <a:rPr>
                <a:solidFill>
                  <a:srgbClr val="06287E"/>
                </a:solidFill>
                <a:latin typeface="Courier"/>
              </a:rPr>
              <a:t>geom_point</a:t>
            </a:r>
            <a:r>
              <a:rPr>
                <a:latin typeface="Courier"/>
              </a:rPr>
              <a:t>() </a:t>
            </a:r>
            <a:r>
              <a:rPr>
                <a:solidFill>
                  <a:srgbClr val="4070A0"/>
                </a:solidFill>
                <a:latin typeface="Courier"/>
              </a:rPr>
              <a:t>+</a:t>
            </a:r>
            <a:br/>
            <a:r>
              <a:rPr>
                <a:latin typeface="Courier"/>
              </a:rPr>
              <a:t>    </a:t>
            </a:r>
            <a:r>
              <a:rPr>
                <a:solidFill>
                  <a:srgbClr val="06287E"/>
                </a:solidFill>
                <a:latin typeface="Courier"/>
              </a:rPr>
              <a:t>geom_abline</a:t>
            </a:r>
            <a:r>
              <a:rPr>
                <a:latin typeface="Courier"/>
              </a:rPr>
              <a:t>(</a:t>
            </a:r>
            <a:r>
              <a:rPr>
                <a:solidFill>
                  <a:srgbClr val="7D9029"/>
                </a:solidFill>
                <a:latin typeface="Courier"/>
              </a:rPr>
              <a:t>intercept=</a:t>
            </a:r>
            <a:r>
              <a:rPr>
                <a:solidFill>
                  <a:srgbClr val="06287E"/>
                </a:solidFill>
                <a:latin typeface="Courier"/>
              </a:rPr>
              <a:t>coef</a:t>
            </a:r>
            <a:r>
              <a:rPr>
                <a:latin typeface="Courier"/>
              </a:rPr>
              <a:t>(modBW_Mppwt)[</a:t>
            </a:r>
            <a:r>
              <a:rPr>
                <a:solidFill>
                  <a:srgbClr val="40A070"/>
                </a:solidFill>
                <a:latin typeface="Courier"/>
              </a:rPr>
              <a:t>1</a:t>
            </a:r>
            <a:r>
              <a:rPr>
                <a:latin typeface="Courier"/>
              </a:rPr>
              <a:t>],</a:t>
            </a:r>
            <a:br/>
            <a:r>
              <a:rPr>
                <a:latin typeface="Courier"/>
              </a:rPr>
              <a:t>                </a:t>
            </a:r>
            <a:r>
              <a:rPr>
                <a:solidFill>
                  <a:srgbClr val="7D9029"/>
                </a:solidFill>
                <a:latin typeface="Courier"/>
              </a:rPr>
              <a:t>slope=</a:t>
            </a:r>
            <a:r>
              <a:rPr>
                <a:solidFill>
                  <a:srgbClr val="06287E"/>
                </a:solidFill>
                <a:latin typeface="Courier"/>
              </a:rPr>
              <a:t>coef</a:t>
            </a:r>
            <a:r>
              <a:rPr>
                <a:latin typeface="Courier"/>
              </a:rPr>
              <a:t>(modBW_Mppwt)[</a:t>
            </a:r>
            <a:r>
              <a:rPr>
                <a:solidFill>
                  <a:srgbClr val="40A070"/>
                </a:solidFill>
                <a:latin typeface="Courier"/>
              </a:rPr>
              <a:t>2</a:t>
            </a:r>
            <a:r>
              <a:rPr>
                <a:latin typeface="Courier"/>
              </a:rPr>
              <a:t>],</a:t>
            </a:r>
            <a:br/>
            <a:r>
              <a:rPr>
                <a:latin typeface="Courier"/>
              </a:rPr>
              <a:t>                </a:t>
            </a:r>
            <a:r>
              <a:rPr>
                <a:solidFill>
                  <a:srgbClr val="7D9029"/>
                </a:solidFill>
                <a:latin typeface="Courier"/>
              </a:rPr>
              <a:t>col=</a:t>
            </a:r>
            <a:r>
              <a:rPr>
                <a:solidFill>
                  <a:srgbClr val="4070A0"/>
                </a:solidFill>
                <a:latin typeface="Courier"/>
              </a:rPr>
              <a:t>"steelblue"</a:t>
            </a:r>
            <a:r>
              <a:rPr>
                <a:latin typeface="Courier"/>
              </a:rPr>
              <a:t>,</a:t>
            </a:r>
            <a:br/>
            <a:r>
              <a:rPr>
                <a:latin typeface="Courier"/>
              </a:rPr>
              <a:t>                </a:t>
            </a:r>
            <a:r>
              <a:rPr>
                <a:solidFill>
                  <a:srgbClr val="7D9029"/>
                </a:solidFill>
                <a:latin typeface="Courier"/>
              </a:rPr>
              <a:t>lwd=</a:t>
            </a:r>
            <a:r>
              <a:rPr>
                <a:solidFill>
                  <a:srgbClr val="40A070"/>
                </a:solidFill>
                <a:latin typeface="Courier"/>
              </a:rPr>
              <a:t>2</a:t>
            </a:r>
            <a:r>
              <a:rPr>
                <a:latin typeface="Courier"/>
              </a:rPr>
              <a:t>)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"Mother's pre-pregnancy weight (lbs)"</a:t>
            </a:r>
            <a:r>
              <a:rPr>
                <a:latin typeface="Courier"/>
              </a:rPr>
              <a:t>) </a:t>
            </a:r>
            <a:r>
              <a:rPr>
                <a:solidFill>
                  <a:srgbClr val="4070A0"/>
                </a:solidFill>
                <a:latin typeface="Courier"/>
              </a:rPr>
              <a:t>+</a:t>
            </a:r>
            <a:br/>
            <a:r>
              <a:rPr>
                <a:latin typeface="Courier"/>
              </a:rPr>
              <a:t>    </a:t>
            </a:r>
            <a:r>
              <a:rPr>
                <a:solidFill>
                  <a:srgbClr val="06287E"/>
                </a:solidFill>
                <a:latin typeface="Courier"/>
              </a:rPr>
              <a:t>ylab</a:t>
            </a:r>
            <a:r>
              <a:rPr>
                <a:latin typeface="Courier"/>
              </a:rPr>
              <a:t>(</a:t>
            </a:r>
            <a:r>
              <a:rPr>
                <a:solidFill>
                  <a:srgbClr val="4070A0"/>
                </a:solidFill>
                <a:latin typeface="Courier"/>
              </a:rPr>
              <a:t>"Neonate birthweight (lbs)"</a:t>
            </a:r>
            <a:r>
              <a:rPr>
                <a:latin typeface="Courier"/>
              </a:rPr>
              <a:t>)</a:t>
            </a:r>
          </a:p>
        </p:txBody>
      </p:sp>
      <p:pic>
        <p:nvPicPr>
          <p:cNvPr descr="LIGHT_CSW_Session2_BasicStatisticalAnalysis_files/figure-pptx/unnamed-chunk-45-1.png" id="0" name="Picture 1"/>
          <p:cNvPicPr>
            <a:picLocks noGrp="1" noChangeAspect="1"/>
          </p:cNvPicPr>
          <p:nvPr/>
        </p:nvPicPr>
        <p:blipFill>
          <a:blip r:embed="rId2"/>
          <a:stretch>
            <a:fillRect/>
          </a:stretch>
        </p:blipFill>
        <p:spPr bwMode="auto">
          <a:xfrm>
            <a:off x="5181600" y="18161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0" y="-57227"/>
            <a:ext cx="8590643" cy="1223969"/>
          </a:xfrm>
        </p:spPr>
        <p:txBody>
          <a:bodyPr/>
          <a:lstStyle/>
          <a:p>
            <a:pPr lvl="0" indent="0" marL="0">
              <a:buNone/>
            </a:pPr>
            <a:r>
              <a:rPr/>
              <a:t>Regression modelling</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F6C278EB-CD3C-4569-8B41-D3DDD3B4004E}"/>
                  </a:ext>
                </a:extLst>
              </p:cNvPr>
              <p:cNvSpPr>
                <a:spLocks noGrp="1"/>
              </p:cNvSpPr>
              <p:nvPr>
                <p:ph idx="2" sz="half" type="body"/>
              </p:nvPr>
            </p:nvSpPr>
            <p:spPr/>
            <p:txBody>
              <a:bodyPr/>
              <a:lstStyle/>
              <a:p>
                <a:pPr lvl="0" indent="0" marL="0">
                  <a:buNone/>
                </a:pPr>
                <a:r>
                  <a:rPr b="1"/>
                  <a:t>Model diagnostics – Goodness of fit</a:t>
                </a:r>
              </a:p>
              <a:p>
                <a:pPr lvl="0" indent="0" marL="0">
                  <a:buNone/>
                </a:pPr>
                <a14:m>
                  <m:oMathPara xmlns:m="http://schemas.openxmlformats.org/officeDocument/2006/math">
                    <m:oMathParaPr>
                      <m:jc m:val="center"/>
                    </m:oMathParaPr>
                    <m:oMath>
                      <m:r>
                        <m:t> </m:t>
                      </m:r>
                    </m:oMath>
                  </m:oMathPara>
                </a14:m>
              </a:p>
              <a:p>
                <a:pPr lvl="0" indent="0" marL="0">
                  <a:buNone/>
                </a:pPr>
                <a:r>
                  <a:rPr/>
                  <a:t>Same thing…</a:t>
                </a:r>
              </a:p>
              <a:p>
                <a:pPr lvl="0" indent="0">
                  <a:buNone/>
                </a:pPr>
                <a:r>
                  <a:rPr>
                    <a:solidFill>
                      <a:srgbClr val="06287E"/>
                    </a:solidFill>
                    <a:latin typeface="Courier"/>
                  </a:rPr>
                  <a:t>ggplot</a:t>
                </a:r>
                <a:r>
                  <a:rPr>
                    <a:latin typeface="Courier"/>
                  </a:rPr>
                  <a:t>(</a:t>
                </a:r>
                <a:r>
                  <a:rPr>
                    <a:solidFill>
                      <a:srgbClr val="7D9029"/>
                    </a:solidFill>
                    <a:latin typeface="Courier"/>
                  </a:rPr>
                  <a:t>data=</a:t>
                </a:r>
                <a:r>
                  <a:rPr>
                    <a:latin typeface="Courier"/>
                  </a:rPr>
                  <a:t>dfBw,</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mppwt,</a:t>
                </a:r>
                <a:r>
                  <a:rPr>
                    <a:solidFill>
                      <a:srgbClr val="7D9029"/>
                    </a:solidFill>
                    <a:latin typeface="Courier"/>
                  </a:rPr>
                  <a:t>y=</a:t>
                </a:r>
                <a:r>
                  <a:rPr>
                    <a:latin typeface="Courier"/>
                  </a:rPr>
                  <a:t>Birthweight))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4070A0"/>
                    </a:solidFill>
                    <a:latin typeface="Courier"/>
                  </a:rPr>
                  <a:t>+</a:t>
                </a:r>
                <a:br/>
                <a:r>
                  <a:rPr>
                    <a:latin typeface="Courier"/>
                  </a:rPr>
                  <a:t>  </a:t>
                </a:r>
                <a:r>
                  <a:rPr>
                    <a:solidFill>
                      <a:srgbClr val="06287E"/>
                    </a:solidFill>
                    <a:latin typeface="Courier"/>
                  </a:rPr>
                  <a:t>geom_smooth</a:t>
                </a:r>
                <a:r>
                  <a:rPr>
                    <a:latin typeface="Courier"/>
                  </a:rPr>
                  <a:t>(</a:t>
                </a:r>
                <a:r>
                  <a:rPr>
                    <a:solidFill>
                      <a:srgbClr val="7D9029"/>
                    </a:solidFill>
                    <a:latin typeface="Courier"/>
                  </a:rPr>
                  <a:t>method=</a:t>
                </a:r>
                <a:r>
                  <a:rPr>
                    <a:solidFill>
                      <a:srgbClr val="4070A0"/>
                    </a:solidFill>
                    <a:latin typeface="Courier"/>
                  </a:rPr>
                  <a:t>"lm"</a:t>
                </a:r>
                <a:r>
                  <a:rPr>
                    <a:latin typeface="Courier"/>
                  </a:rPr>
                  <a:t>)</a:t>
                </a:r>
                <a:br/>
                <a:r>
                  <a:rPr i="1">
                    <a:solidFill>
                      <a:srgbClr val="BA2121"/>
                    </a:solidFill>
                    <a:latin typeface="Courier"/>
                  </a:rPr>
                  <a:t>## `geom_smooth()` using formula = 'y ~ x'</a:t>
                </a:r>
              </a:p>
            </p:txBody>
          </p:sp>
        </mc:Choice>
      </mc:AlternateContent>
      <p:pic>
        <p:nvPicPr>
          <p:cNvPr descr="LIGHT_CSW_Session2_BasicStatisticalAnalysis_files/figure-pptx/unnamed-chunk-46-1.png" id="0" name="Picture 1"/>
          <p:cNvPicPr>
            <a:picLocks noGrp="1" noChangeAspect="1"/>
          </p:cNvPicPr>
          <p:nvPr/>
        </p:nvPicPr>
        <p:blipFill>
          <a:blip r:embed="rId2"/>
          <a:stretch>
            <a:fillRect/>
          </a:stretch>
        </p:blipFill>
        <p:spPr bwMode="auto">
          <a:xfrm>
            <a:off x="5181600" y="18161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Regression modelling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Model diagnostics – Goodness of fit</a:t>
                </a:r>
              </a:p>
              <a:p>
                <a:pPr lvl="0" indent="0" marL="0">
                  <a:buNone/>
                </a:pPr>
                <a:r>
                  <a:rPr/>
                  <a:t>We have already seen </a:t>
                </a:r>
                <a14:m>
                  <m:oMath xmlns:m="http://schemas.openxmlformats.org/officeDocument/2006/math">
                    <m:sSup>
                      <m:e>
                        <m:r>
                          <m:t>R</m:t>
                        </m:r>
                      </m:e>
                      <m:sup>
                        <m:r>
                          <m:t>2</m:t>
                        </m:r>
                      </m:sup>
                    </m:sSup>
                  </m:oMath>
                </a14:m>
                <a:r>
                  <a:rPr/>
                  <a:t>, the coefficient of determination. It can be interpreted as the proportion of variance explained by the model.</a:t>
                </a:r>
              </a:p>
              <a:p>
                <a:pPr lvl="0" indent="0" marL="0">
                  <a:buNone/>
                </a:pPr>
                <a:r>
                  <a:rPr/>
                  <a:t>It is not wise to maximise </a:t>
                </a:r>
                <a14:m>
                  <m:oMath xmlns:m="http://schemas.openxmlformats.org/officeDocument/2006/math">
                    <m:sSup>
                      <m:e>
                        <m:r>
                          <m:t>R</m:t>
                        </m:r>
                      </m:e>
                      <m:sup>
                        <m:r>
                          <m:t>2</m:t>
                        </m:r>
                      </m:sup>
                    </m:sSup>
                  </m:oMath>
                </a14:m>
                <a:r>
                  <a:rPr/>
                  <a:t>: you will end up with overfitted models with many parameters.</a:t>
                </a:r>
              </a:p>
              <a:p>
                <a:pPr lvl="0" indent="0" marL="0">
                  <a:buNone/>
                </a:pPr>
                <a:r>
                  <a:rPr/>
                  <a:t>The </a:t>
                </a:r>
                <a:r>
                  <a:rPr b="1"/>
                  <a:t>adjusted </a:t>
                </a:r>
                <a14:m>
                  <m:oMath xmlns:m="http://schemas.openxmlformats.org/officeDocument/2006/math">
                    <m:sSup>
                      <m:e>
                        <m:r>
                          <m:t>R</m:t>
                        </m:r>
                      </m:e>
                      <m:sup>
                        <m:r>
                          <m:t>2</m:t>
                        </m:r>
                      </m:sup>
                    </m:sSup>
                  </m:oMath>
                </a14:m>
                <a:r>
                  <a:rPr/>
                  <a:t>,</a:t>
                </a:r>
              </a:p>
              <a:p>
                <a:pPr lvl="0" indent="0" marL="0">
                  <a:buNone/>
                </a:pPr>
                <a14:m>
                  <m:oMathPara xmlns:m="http://schemas.openxmlformats.org/officeDocument/2006/math">
                    <m:oMathParaPr>
                      <m:jc m:val="center"/>
                    </m:oMathParaPr>
                    <m:oMath>
                      <m:sSubSup>
                        <m:e>
                          <m:r>
                            <m:t>R</m:t>
                          </m:r>
                        </m:e>
                        <m:sub>
                          <m:r>
                            <m:t>a</m:t>
                          </m:r>
                          <m:r>
                            <m:t>d</m:t>
                          </m:r>
                          <m:r>
                            <m:t>j</m:t>
                          </m:r>
                        </m:sub>
                        <m:sup>
                          <m:r>
                            <m:t>2</m:t>
                          </m:r>
                        </m:sup>
                      </m:sSubSup>
                      <m:r>
                        <m:rPr>
                          <m:sty m:val="p"/>
                        </m:rPr>
                        <m:t>=</m:t>
                      </m:r>
                      <m:r>
                        <m:t>1</m:t>
                      </m:r>
                      <m:r>
                        <m:rPr>
                          <m:sty m:val="p"/>
                        </m:rPr>
                        <m:t>−</m:t>
                      </m:r>
                      <m:d>
                        <m:dPr>
                          <m:begChr m:val="("/>
                          <m:endChr m:val=")"/>
                          <m:sepChr m:val=""/>
                          <m:grow/>
                        </m:dPr>
                        <m:e>
                          <m:r>
                            <m:t>1</m:t>
                          </m:r>
                          <m:r>
                            <m:rPr>
                              <m:sty m:val="p"/>
                            </m:rPr>
                            <m:t>−</m:t>
                          </m:r>
                          <m:sSup>
                            <m:e>
                              <m:r>
                                <m:t>R</m:t>
                              </m:r>
                            </m:e>
                            <m:sup>
                              <m:r>
                                <m:t>2</m:t>
                              </m:r>
                            </m:sup>
                          </m:sSup>
                        </m:e>
                      </m:d>
                      <m:f>
                        <m:fPr>
                          <m:type m:val="bar"/>
                        </m:fPr>
                        <m:num>
                          <m:r>
                            <m:t>n</m:t>
                          </m:r>
                          <m:r>
                            <m:rPr>
                              <m:sty m:val="p"/>
                            </m:rPr>
                            <m:t>−</m:t>
                          </m:r>
                          <m:r>
                            <m:t>1</m:t>
                          </m:r>
                        </m:num>
                        <m:den>
                          <m:r>
                            <m:t>n</m:t>
                          </m:r>
                          <m:r>
                            <m:rPr>
                              <m:sty m:val="p"/>
                            </m:rPr>
                            <m:t>−</m:t>
                          </m:r>
                          <m:r>
                            <m:t>p</m:t>
                          </m:r>
                          <m:r>
                            <m:rPr>
                              <m:sty m:val="p"/>
                            </m:rPr>
                            <m:t>−</m:t>
                          </m:r>
                          <m:r>
                            <m:t>1</m:t>
                          </m:r>
                        </m:den>
                      </m:f>
                    </m:oMath>
                  </m:oMathPara>
                </a14:m>
              </a:p>
              <a:p>
                <a:pPr lvl="0" indent="0" marL="0">
                  <a:buNone/>
                </a:pPr>
                <a:r>
                  <a:rPr/>
                  <a:t>is penalised for the number of parameters in the model.</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Probability theory: random variables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Example:</a:t>
                </a:r>
              </a:p>
              <a:p>
                <a:pPr lvl="0" indent="0" marL="0">
                  <a:buNone/>
                </a:pPr>
                <a14:m>
                  <m:oMathPara xmlns:m="http://schemas.openxmlformats.org/officeDocument/2006/math">
                    <m:oMathParaPr>
                      <m:jc m:val="center"/>
                    </m:oMathParaPr>
                    <m:oMath>
                      <m:r>
                        <m:t> </m:t>
                      </m:r>
                    </m:oMath>
                  </m:oMathPara>
                </a14:m>
              </a:p>
              <a:p>
                <a:pPr lvl="0" indent="0" marL="0">
                  <a:buNone/>
                </a:pPr>
                <a:r>
                  <a:rPr/>
                  <a:t>Consider the experiment of tossing a coin 2 times. These are the possible outcomes:</a:t>
                </a:r>
              </a:p>
              <a:p>
                <a:pPr lvl="0" indent="0" marL="0">
                  <a:buNone/>
                </a:pPr>
                <a14:m>
                  <m:oMathPara xmlns:m="http://schemas.openxmlformats.org/officeDocument/2006/math">
                    <m:oMathParaPr>
                      <m:jc m:val="center"/>
                    </m:oMathParaPr>
                    <m:oMath>
                      <m:r>
                        <m:rPr>
                          <m:sty m:val="p"/>
                        </m:rPr>
                        <m:t>{</m:t>
                      </m:r>
                      <m:d>
                        <m:dPr>
                          <m:begChr m:val="("/>
                          <m:endChr m:val=")"/>
                          <m:sepChr m:val=""/>
                          <m:grow/>
                        </m:dPr>
                        <m:e>
                          <m:r>
                            <m:t>H</m:t>
                          </m:r>
                          <m:r>
                            <m:rPr>
                              <m:sty m:val="p"/>
                            </m:rPr>
                            <m:t>,</m:t>
                          </m:r>
                          <m:r>
                            <m:t>H</m:t>
                          </m:r>
                        </m:e>
                      </m:d>
                      <m:r>
                        <m:rPr>
                          <m:sty m:val="p"/>
                        </m:rPr>
                        <m:t>,</m:t>
                      </m:r>
                      <m:d>
                        <m:dPr>
                          <m:begChr m:val="("/>
                          <m:endChr m:val=")"/>
                          <m:sepChr m:val=""/>
                          <m:grow/>
                        </m:dPr>
                        <m:e>
                          <m:r>
                            <m:t>H</m:t>
                          </m:r>
                          <m:r>
                            <m:rPr>
                              <m:sty m:val="p"/>
                            </m:rPr>
                            <m:t>,</m:t>
                          </m:r>
                          <m:r>
                            <m:t>T</m:t>
                          </m:r>
                        </m:e>
                      </m:d>
                      <m:r>
                        <m:rPr>
                          <m:sty m:val="p"/>
                        </m:rPr>
                        <m:t>,</m:t>
                      </m:r>
                      <m:d>
                        <m:dPr>
                          <m:begChr m:val="("/>
                          <m:endChr m:val=")"/>
                          <m:sepChr m:val=""/>
                          <m:grow/>
                        </m:dPr>
                        <m:e>
                          <m:r>
                            <m:t>T</m:t>
                          </m:r>
                          <m:r>
                            <m:rPr>
                              <m:sty m:val="p"/>
                            </m:rPr>
                            <m:t>,</m:t>
                          </m:r>
                          <m:r>
                            <m:t>H</m:t>
                          </m:r>
                        </m:e>
                      </m:d>
                      <m:r>
                        <m:rPr>
                          <m:sty m:val="p"/>
                        </m:rPr>
                        <m:t>,</m:t>
                      </m:r>
                      <m:d>
                        <m:dPr>
                          <m:begChr m:val="("/>
                          <m:endChr m:val=")"/>
                          <m:sepChr m:val=""/>
                          <m:grow/>
                        </m:dPr>
                        <m:e>
                          <m:r>
                            <m:t>T</m:t>
                          </m:r>
                          <m:r>
                            <m:rPr>
                              <m:sty m:val="p"/>
                            </m:rPr>
                            <m:t>,</m:t>
                          </m:r>
                          <m:r>
                            <m:t>T</m:t>
                          </m:r>
                        </m:e>
                      </m:d>
                      <m:r>
                        <m:rPr>
                          <m:sty m:val="p"/>
                        </m:rPr>
                        <m:t>}</m:t>
                      </m:r>
                    </m:oMath>
                  </m:oMathPara>
                </a14:m>
              </a:p>
              <a:p>
                <a:pPr lvl="0" indent="0" marL="0">
                  <a:buNone/>
                </a:pPr>
                <a:r>
                  <a:rPr/>
                  <a:t>The number of heads turning up is a random variable </a:t>
                </a:r>
                <a14:m>
                  <m:oMath xmlns:m="http://schemas.openxmlformats.org/officeDocument/2006/math">
                    <m:r>
                      <m:t>X</m:t>
                    </m:r>
                  </m:oMath>
                </a14:m>
                <a:r>
                  <a:rPr/>
                  <a:t>:</a:t>
                </a:r>
              </a:p>
              <a:p>
                <a:pPr lvl="0" indent="0" marL="0">
                  <a:buNone/>
                </a:pPr>
                <a14:m>
                  <m:oMathPara xmlns:m="http://schemas.openxmlformats.org/officeDocument/2006/math">
                    <m:oMathParaPr>
                      <m:jc m:val="center"/>
                    </m:oMathParaPr>
                    <m:oMath>
                      <m:sSub>
                        <m:e>
                          <m:r>
                            <m:t>X</m:t>
                          </m:r>
                        </m:e>
                        <m:sub>
                          <m:d>
                            <m:dPr>
                              <m:begChr m:val="("/>
                              <m:endChr m:val=")"/>
                              <m:sepChr m:val=""/>
                              <m:grow/>
                            </m:dPr>
                            <m:e>
                              <m:r>
                                <m:t>H</m:t>
                              </m:r>
                              <m:r>
                                <m:rPr>
                                  <m:sty m:val="p"/>
                                </m:rPr>
                                <m:t>,</m:t>
                              </m:r>
                              <m:r>
                                <m:t>H</m:t>
                              </m:r>
                            </m:e>
                          </m:d>
                        </m:sub>
                      </m:sSub>
                      <m:r>
                        <m:rPr>
                          <m:sty m:val="p"/>
                        </m:rPr>
                        <m:t>=</m:t>
                      </m:r>
                      <m:r>
                        <m:t>2</m:t>
                      </m:r>
                    </m:oMath>
                  </m:oMathPara>
                </a14:m>
              </a:p>
              <a:p>
                <a:pPr lvl="0" indent="0" marL="0">
                  <a:buNone/>
                </a:pPr>
                <a14:m>
                  <m:oMathPara xmlns:m="http://schemas.openxmlformats.org/officeDocument/2006/math">
                    <m:oMathParaPr>
                      <m:jc m:val="center"/>
                    </m:oMathParaPr>
                    <m:oMath>
                      <m:sSub>
                        <m:e>
                          <m:r>
                            <m:t>X</m:t>
                          </m:r>
                        </m:e>
                        <m:sub>
                          <m:d>
                            <m:dPr>
                              <m:begChr m:val="("/>
                              <m:endChr m:val=")"/>
                              <m:sepChr m:val=""/>
                              <m:grow/>
                            </m:dPr>
                            <m:e>
                              <m:r>
                                <m:t>H</m:t>
                              </m:r>
                              <m:r>
                                <m:rPr>
                                  <m:sty m:val="p"/>
                                </m:rPr>
                                <m:t>,</m:t>
                              </m:r>
                              <m:r>
                                <m:t>T</m:t>
                              </m:r>
                            </m:e>
                          </m:d>
                        </m:sub>
                      </m:sSub>
                      <m:r>
                        <m:rPr>
                          <m:sty m:val="p"/>
                        </m:rPr>
                        <m:t>=</m:t>
                      </m:r>
                      <m:r>
                        <m:t>1</m:t>
                      </m:r>
                    </m:oMath>
                  </m:oMathPara>
                </a14:m>
              </a:p>
              <a:p>
                <a:pPr lvl="0" indent="0" marL="0">
                  <a:buNone/>
                </a:pPr>
                <a14:m>
                  <m:oMathPara xmlns:m="http://schemas.openxmlformats.org/officeDocument/2006/math">
                    <m:oMathParaPr>
                      <m:jc m:val="center"/>
                    </m:oMathParaPr>
                    <m:oMath>
                      <m:sSub>
                        <m:e>
                          <m:r>
                            <m:t>X</m:t>
                          </m:r>
                        </m:e>
                        <m:sub>
                          <m:d>
                            <m:dPr>
                              <m:begChr m:val="("/>
                              <m:endChr m:val=")"/>
                              <m:sepChr m:val=""/>
                              <m:grow/>
                            </m:dPr>
                            <m:e>
                              <m:r>
                                <m:t>T</m:t>
                              </m:r>
                              <m:r>
                                <m:rPr>
                                  <m:sty m:val="p"/>
                                </m:rPr>
                                <m:t>,</m:t>
                              </m:r>
                              <m:r>
                                <m:t>H</m:t>
                              </m:r>
                            </m:e>
                          </m:d>
                        </m:sub>
                      </m:sSub>
                      <m:r>
                        <m:rPr>
                          <m:sty m:val="p"/>
                        </m:rPr>
                        <m:t>=</m:t>
                      </m:r>
                      <m:r>
                        <m:t>1</m:t>
                      </m:r>
                    </m:oMath>
                  </m:oMathPara>
                </a14:m>
              </a:p>
              <a:p>
                <a:pPr lvl="0" indent="0" marL="0">
                  <a:buNone/>
                </a:pPr>
                <a14:m>
                  <m:oMathPara xmlns:m="http://schemas.openxmlformats.org/officeDocument/2006/math">
                    <m:oMathParaPr>
                      <m:jc m:val="center"/>
                    </m:oMathParaPr>
                    <m:oMath>
                      <m:sSub>
                        <m:e>
                          <m:r>
                            <m:t>X</m:t>
                          </m:r>
                        </m:e>
                        <m:sub>
                          <m:d>
                            <m:dPr>
                              <m:begChr m:val="("/>
                              <m:endChr m:val=")"/>
                              <m:sepChr m:val=""/>
                              <m:grow/>
                            </m:dPr>
                            <m:e>
                              <m:r>
                                <m:t>T</m:t>
                              </m:r>
                              <m:r>
                                <m:rPr>
                                  <m:sty m:val="p"/>
                                </m:rPr>
                                <m:t>,</m:t>
                              </m:r>
                              <m:r>
                                <m:t>T</m:t>
                              </m:r>
                            </m:e>
                          </m:d>
                        </m:sub>
                      </m:sSub>
                      <m:r>
                        <m:rPr>
                          <m:sty m:val="p"/>
                        </m:rPr>
                        <m:t>=</m:t>
                      </m:r>
                      <m:r>
                        <m:t>0</m:t>
                      </m:r>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Regression modelling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Model diagnostics – Goodness of fit</a:t>
                </a:r>
              </a:p>
              <a:p>
                <a:pPr lvl="0" indent="0" marL="0">
                  <a:buNone/>
                </a:pPr>
                <a:r>
                  <a:rPr/>
                  <a:t>When maximum likelihood is used, you can also consider the likelihood itself as a measure of (relative) goodness of fit.</a:t>
                </a:r>
              </a:p>
              <a:p>
                <a:pPr lvl="0" indent="0" marL="0">
                  <a:buNone/>
                </a:pPr>
                <a:r>
                  <a:rPr/>
                  <a:t>Again: better to penalise for the number of parameters in the model.</a:t>
                </a:r>
              </a:p>
              <a:p>
                <a:pPr lvl="0" indent="0" marL="0">
                  <a:buNone/>
                </a:pPr>
                <a:r>
                  <a:rPr/>
                  <a:t>Akaike Information Criterion (AIC)</a:t>
                </a:r>
              </a:p>
              <a:p>
                <a:pPr lvl="0" indent="0" marL="0">
                  <a:buNone/>
                </a:pPr>
                <a14:m>
                  <m:oMathPara xmlns:m="http://schemas.openxmlformats.org/officeDocument/2006/math">
                    <m:oMathParaPr>
                      <m:jc m:val="center"/>
                    </m:oMathParaPr>
                    <m:oMath>
                      <m:r>
                        <m:t>2</m:t>
                      </m:r>
                      <m:r>
                        <m:rPr>
                          <m:sty m:val="p"/>
                        </m:rPr>
                        <m:t>⋅</m:t>
                      </m:r>
                      <m:d>
                        <m:dPr>
                          <m:begChr m:val="("/>
                          <m:endChr m:val=")"/>
                          <m:sepChr m:val=""/>
                          <m:grow/>
                        </m:dPr>
                        <m:e>
                          <m:r>
                            <m:t>p</m:t>
                          </m:r>
                          <m:r>
                            <m:rPr>
                              <m:sty m:val="p"/>
                            </m:rPr>
                            <m:t>+</m:t>
                          </m:r>
                          <m:r>
                            <m:t>1</m:t>
                          </m:r>
                        </m:e>
                      </m:d>
                      <m:r>
                        <m:rPr>
                          <m:sty m:val="p"/>
                        </m:rPr>
                        <m:t>−</m:t>
                      </m:r>
                      <m:r>
                        <m:t>2</m:t>
                      </m:r>
                      <m:r>
                        <m:rPr>
                          <m:sty m:val="p"/>
                        </m:rPr>
                        <m:t>⋅</m:t>
                      </m:r>
                      <m:r>
                        <m:rPr>
                          <m:nor/>
                          <m:sty m:val="p"/>
                        </m:rPr>
                        <m:t>ln</m:t>
                      </m:r>
                      <m:d>
                        <m:dPr>
                          <m:begChr m:val="("/>
                          <m:endChr m:val=")"/>
                          <m:sepChr m:val=""/>
                          <m:grow/>
                        </m:dPr>
                        <m:e>
                          <m:acc>
                            <m:accPr>
                              <m:chr m:val="̂"/>
                            </m:accPr>
                            <m:e>
                              <m:r>
                                <m:t>L</m:t>
                              </m:r>
                            </m:e>
                          </m:acc>
                        </m:e>
                      </m:d>
                    </m:oMath>
                  </m:oMathPara>
                </a14:m>
              </a:p>
              <a:p>
                <a:pPr lvl="0" indent="0" marL="0">
                  <a:buNone/>
                </a:pPr>
                <a:r>
                  <a:rPr/>
                  <a:t>Bayesian Information Criterion (BIC)</a:t>
                </a:r>
              </a:p>
              <a:p>
                <a:pPr lvl="0" indent="0" marL="0">
                  <a:buNone/>
                </a:pPr>
                <a14:m>
                  <m:oMathPara xmlns:m="http://schemas.openxmlformats.org/officeDocument/2006/math">
                    <m:oMathParaPr>
                      <m:jc m:val="center"/>
                    </m:oMathParaPr>
                    <m:oMath>
                      <m:r>
                        <m:rPr>
                          <m:nor/>
                          <m:sty m:val="p"/>
                        </m:rPr>
                        <m:t>ln(n)</m:t>
                      </m:r>
                      <m:r>
                        <m:rPr>
                          <m:sty m:val="p"/>
                        </m:rPr>
                        <m:t>⋅</m:t>
                      </m:r>
                      <m:d>
                        <m:dPr>
                          <m:begChr m:val="("/>
                          <m:endChr m:val=")"/>
                          <m:sepChr m:val=""/>
                          <m:grow/>
                        </m:dPr>
                        <m:e>
                          <m:r>
                            <m:t>p</m:t>
                          </m:r>
                          <m:r>
                            <m:rPr>
                              <m:sty m:val="p"/>
                            </m:rPr>
                            <m:t>+</m:t>
                          </m:r>
                          <m:r>
                            <m:t>1</m:t>
                          </m:r>
                        </m:e>
                      </m:d>
                      <m:r>
                        <m:rPr>
                          <m:sty m:val="p"/>
                        </m:rPr>
                        <m:t>−</m:t>
                      </m:r>
                      <m:r>
                        <m:t>2</m:t>
                      </m:r>
                      <m:r>
                        <m:rPr>
                          <m:sty m:val="p"/>
                        </m:rPr>
                        <m:t>⋅</m:t>
                      </m:r>
                      <m:r>
                        <m:rPr>
                          <m:nor/>
                          <m:sty m:val="p"/>
                        </m:rPr>
                        <m:t>ln</m:t>
                      </m:r>
                      <m:d>
                        <m:dPr>
                          <m:begChr m:val="("/>
                          <m:endChr m:val=")"/>
                          <m:sepChr m:val=""/>
                          <m:grow/>
                        </m:dPr>
                        <m:e>
                          <m:acc>
                            <m:accPr>
                              <m:chr m:val="̂"/>
                            </m:accPr>
                            <m:e>
                              <m:r>
                                <m:t>L</m:t>
                              </m:r>
                            </m:e>
                          </m:acc>
                        </m:e>
                      </m:d>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0" y="-57227"/>
            <a:ext cx="8590643" cy="1223969"/>
          </a:xfrm>
        </p:spPr>
        <p:txBody>
          <a:bodyPr/>
          <a:lstStyle/>
          <a:p>
            <a:pPr lvl="0" indent="0" marL="0">
              <a:buNone/>
            </a:pPr>
            <a:r>
              <a:rPr/>
              <a:t>Regression modelling</a:t>
            </a:r>
          </a:p>
        </p:txBody>
      </p:sp>
      <p:sp>
        <p:nvSpPr>
          <p:cNvPr id="4" name="Text Placeholder 3">
            <a:extLst>
              <a:ext uri="{FF2B5EF4-FFF2-40B4-BE49-F238E27FC236}">
                <a16:creationId xmlns:a16="http://schemas.microsoft.com/office/drawing/2014/main" id="{F6C278EB-CD3C-4569-8B41-D3DDD3B4004E}"/>
              </a:ext>
            </a:extLst>
          </p:cNvPr>
          <p:cNvSpPr>
            <a:spLocks noGrp="1"/>
          </p:cNvSpPr>
          <p:nvPr>
            <p:ph idx="2" sz="half" type="body"/>
          </p:nvPr>
        </p:nvSpPr>
        <p:spPr/>
        <p:txBody>
          <a:bodyPr/>
          <a:lstStyle/>
          <a:p>
            <a:pPr lvl="0" indent="0" marL="0">
              <a:buNone/>
            </a:pPr>
            <a:r>
              <a:rPr b="1"/>
              <a:t>Model diagnostics – QQ plot</a:t>
            </a:r>
          </a:p>
          <a:p>
            <a:pPr lvl="0" indent="0" marL="0">
              <a:buNone/>
            </a:pPr>
            <a:r>
              <a:rPr/>
              <a:t>Plots the empirical quantiles of the residuals against those from a normal distribution. If the residuals are normally distributed (model assumption), these should line on a straight line.</a:t>
            </a:r>
          </a:p>
          <a:p>
            <a:pPr lvl="0" indent="0">
              <a:buNone/>
            </a:pPr>
            <a:r>
              <a:rPr>
                <a:latin typeface="Courier"/>
              </a:rPr>
              <a:t>rmodBW</a:t>
            </a:r>
            <a:r>
              <a:rPr>
                <a:solidFill>
                  <a:srgbClr val="007020"/>
                </a:solidFill>
                <a:latin typeface="Courier"/>
              </a:rPr>
              <a:t>&lt;-</a:t>
            </a:r>
            <a:r>
              <a:rPr>
                <a:solidFill>
                  <a:srgbClr val="06287E"/>
                </a:solidFill>
                <a:latin typeface="Courier"/>
              </a:rPr>
              <a:t>residuals</a:t>
            </a:r>
            <a:r>
              <a:rPr>
                <a:latin typeface="Courier"/>
              </a:rPr>
              <a:t>(modBW_Mppwt)</a:t>
            </a:r>
            <a:br/>
            <a:r>
              <a:rPr>
                <a:latin typeface="Courier"/>
              </a:rPr>
              <a:t>theoQ</a:t>
            </a:r>
            <a:r>
              <a:rPr>
                <a:solidFill>
                  <a:srgbClr val="007020"/>
                </a:solidFill>
                <a:latin typeface="Courier"/>
              </a:rPr>
              <a:t>&lt;-</a:t>
            </a:r>
            <a:r>
              <a:rPr>
                <a:solidFill>
                  <a:srgbClr val="06287E"/>
                </a:solidFill>
                <a:latin typeface="Courier"/>
              </a:rPr>
              <a:t>qnorm</a:t>
            </a:r>
            <a:r>
              <a:rPr>
                <a:latin typeface="Courier"/>
              </a:rPr>
              <a:t>(</a:t>
            </a:r>
            <a:r>
              <a:rPr>
                <a:solidFill>
                  <a:srgbClr val="06287E"/>
                </a:solidFill>
                <a:latin typeface="Courier"/>
              </a:rPr>
              <a:t>order</a:t>
            </a:r>
            <a:r>
              <a:rPr>
                <a:latin typeface="Courier"/>
              </a:rPr>
              <a:t>(</a:t>
            </a:r>
            <a:r>
              <a:rPr>
                <a:solidFill>
                  <a:srgbClr val="06287E"/>
                </a:solidFill>
                <a:latin typeface="Courier"/>
              </a:rPr>
              <a:t>order</a:t>
            </a:r>
            <a:r>
              <a:rPr>
                <a:latin typeface="Courier"/>
              </a:rPr>
              <a:t>(rmodBW))</a:t>
            </a:r>
            <a:r>
              <a:rPr>
                <a:solidFill>
                  <a:srgbClr val="4070A0"/>
                </a:solidFill>
                <a:latin typeface="Courier"/>
              </a:rPr>
              <a:t>/</a:t>
            </a:r>
            <a:r>
              <a:rPr>
                <a:solidFill>
                  <a:srgbClr val="06287E"/>
                </a:solidFill>
                <a:latin typeface="Courier"/>
              </a:rPr>
              <a:t>length</a:t>
            </a:r>
            <a:r>
              <a:rPr>
                <a:latin typeface="Courier"/>
              </a:rPr>
              <a:t>(rmodBW)) </a:t>
            </a:r>
            <a:r>
              <a:rPr i="1">
                <a:solidFill>
                  <a:srgbClr val="60A0B0"/>
                </a:solidFill>
                <a:latin typeface="Courier"/>
              </a:rPr>
              <a:t># calculates theorectical normal quantiles</a:t>
            </a:r>
            <a:br/>
            <a:r>
              <a:rPr>
                <a:solidFill>
                  <a:srgbClr val="06287E"/>
                </a:solidFill>
                <a:latin typeface="Courier"/>
              </a:rPr>
              <a:t>plot</a:t>
            </a:r>
            <a:r>
              <a:rPr>
                <a:latin typeface="Courier"/>
              </a:rPr>
              <a:t>(theoQ,rmodBW,</a:t>
            </a:r>
            <a:br/>
            <a:r>
              <a:rPr>
                <a:latin typeface="Courier"/>
              </a:rPr>
              <a:t>     </a:t>
            </a:r>
            <a:r>
              <a:rPr>
                <a:solidFill>
                  <a:srgbClr val="7D9029"/>
                </a:solidFill>
                <a:latin typeface="Courier"/>
              </a:rPr>
              <a:t>xlab=</a:t>
            </a:r>
            <a:r>
              <a:rPr>
                <a:solidFill>
                  <a:srgbClr val="4070A0"/>
                </a:solidFill>
                <a:latin typeface="Courier"/>
              </a:rPr>
              <a:t>"theoretical normal quantiles"</a:t>
            </a:r>
            <a:r>
              <a:rPr>
                <a:latin typeface="Courier"/>
              </a:rPr>
              <a:t>,</a:t>
            </a:r>
            <a:br/>
            <a:r>
              <a:rPr>
                <a:latin typeface="Courier"/>
              </a:rPr>
              <a:t>     </a:t>
            </a:r>
            <a:r>
              <a:rPr>
                <a:solidFill>
                  <a:srgbClr val="7D9029"/>
                </a:solidFill>
                <a:latin typeface="Courier"/>
              </a:rPr>
              <a:t>ylab=</a:t>
            </a:r>
            <a:r>
              <a:rPr>
                <a:solidFill>
                  <a:srgbClr val="4070A0"/>
                </a:solidFill>
                <a:latin typeface="Courier"/>
              </a:rPr>
              <a:t>"sample quantiles"</a:t>
            </a:r>
            <a:r>
              <a:rPr>
                <a:latin typeface="Courier"/>
              </a:rPr>
              <a:t>,</a:t>
            </a:r>
            <a:br/>
            <a:r>
              <a:rPr>
                <a:latin typeface="Courier"/>
              </a:rPr>
              <a:t>     </a:t>
            </a:r>
            <a:r>
              <a:rPr>
                <a:solidFill>
                  <a:srgbClr val="7D9029"/>
                </a:solidFill>
                <a:latin typeface="Courier"/>
              </a:rPr>
              <a:t>main=</a:t>
            </a:r>
            <a:r>
              <a:rPr>
                <a:solidFill>
                  <a:srgbClr val="4070A0"/>
                </a:solidFill>
                <a:latin typeface="Courier"/>
              </a:rPr>
              <a:t>"QQ plot"</a:t>
            </a:r>
            <a:r>
              <a:rPr>
                <a:latin typeface="Courier"/>
              </a:rPr>
              <a:t>)</a:t>
            </a:r>
            <a:br/>
            <a:r>
              <a:rPr>
                <a:solidFill>
                  <a:srgbClr val="06287E"/>
                </a:solidFill>
                <a:latin typeface="Courier"/>
              </a:rPr>
              <a:t>qqline</a:t>
            </a:r>
            <a:r>
              <a:rPr>
                <a:latin typeface="Courier"/>
              </a:rPr>
              <a:t>(rmodBW) </a:t>
            </a:r>
            <a:r>
              <a:rPr i="1">
                <a:solidFill>
                  <a:srgbClr val="60A0B0"/>
                </a:solidFill>
                <a:latin typeface="Courier"/>
              </a:rPr>
              <a:t># just adds the line</a:t>
            </a:r>
          </a:p>
        </p:txBody>
      </p:sp>
      <p:pic>
        <p:nvPicPr>
          <p:cNvPr descr="LIGHT_CSW_Session2_BasicStatisticalAnalysis_files/figure-pptx/unnamed-chunk-47-1.png" id="0" name="Picture 1"/>
          <p:cNvPicPr>
            <a:picLocks noGrp="1" noChangeAspect="1"/>
          </p:cNvPicPr>
          <p:nvPr/>
        </p:nvPicPr>
        <p:blipFill>
          <a:blip r:embed="rId2"/>
          <a:stretch>
            <a:fillRect/>
          </a:stretch>
        </p:blipFill>
        <p:spPr bwMode="auto">
          <a:xfrm>
            <a:off x="5181600" y="18161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0" y="-57227"/>
            <a:ext cx="8590643" cy="1223969"/>
          </a:xfrm>
        </p:spPr>
        <p:txBody>
          <a:bodyPr/>
          <a:lstStyle/>
          <a:p>
            <a:pPr lvl="0" indent="0" marL="0">
              <a:buNone/>
            </a:pPr>
            <a:r>
              <a:rPr/>
              <a:t>Regression modelling</a:t>
            </a:r>
          </a:p>
        </p:txBody>
      </p:sp>
      <p:sp>
        <p:nvSpPr>
          <p:cNvPr id="4" name="Text Placeholder 3">
            <a:extLst>
              <a:ext uri="{FF2B5EF4-FFF2-40B4-BE49-F238E27FC236}">
                <a16:creationId xmlns:a16="http://schemas.microsoft.com/office/drawing/2014/main" id="{F6C278EB-CD3C-4569-8B41-D3DDD3B4004E}"/>
              </a:ext>
            </a:extLst>
          </p:cNvPr>
          <p:cNvSpPr>
            <a:spLocks noGrp="1"/>
          </p:cNvSpPr>
          <p:nvPr>
            <p:ph idx="2" sz="half" type="body"/>
          </p:nvPr>
        </p:nvSpPr>
        <p:spPr/>
        <p:txBody>
          <a:bodyPr/>
          <a:lstStyle/>
          <a:p>
            <a:pPr lvl="0" indent="0" marL="0">
              <a:buNone/>
            </a:pPr>
            <a:r>
              <a:rPr b="1"/>
              <a:t>Model diagnostics – QQ plot</a:t>
            </a:r>
          </a:p>
          <a:p>
            <a:pPr lvl="0" indent="0" marL="0">
              <a:buNone/>
            </a:pPr>
            <a:r>
              <a:rPr/>
              <a:t>This would also work:</a:t>
            </a:r>
          </a:p>
          <a:p>
            <a:pPr lvl="0" indent="0">
              <a:buNone/>
            </a:pPr>
            <a:r>
              <a:rPr>
                <a:solidFill>
                  <a:srgbClr val="06287E"/>
                </a:solidFill>
                <a:latin typeface="Courier"/>
              </a:rPr>
              <a:t>qqnorm</a:t>
            </a:r>
            <a:r>
              <a:rPr>
                <a:latin typeface="Courier"/>
              </a:rPr>
              <a:t>(rmodBW,</a:t>
            </a:r>
            <a:br/>
            <a:r>
              <a:rPr>
                <a:latin typeface="Courier"/>
              </a:rPr>
              <a:t>     </a:t>
            </a:r>
            <a:r>
              <a:rPr>
                <a:solidFill>
                  <a:srgbClr val="7D9029"/>
                </a:solidFill>
                <a:latin typeface="Courier"/>
              </a:rPr>
              <a:t>xlab=</a:t>
            </a:r>
            <a:r>
              <a:rPr>
                <a:solidFill>
                  <a:srgbClr val="4070A0"/>
                </a:solidFill>
                <a:latin typeface="Courier"/>
              </a:rPr>
              <a:t>"theoretical normal quantiles"</a:t>
            </a:r>
            <a:r>
              <a:rPr>
                <a:latin typeface="Courier"/>
              </a:rPr>
              <a:t>,</a:t>
            </a:r>
            <a:br/>
            <a:r>
              <a:rPr>
                <a:latin typeface="Courier"/>
              </a:rPr>
              <a:t>     </a:t>
            </a:r>
            <a:r>
              <a:rPr>
                <a:solidFill>
                  <a:srgbClr val="7D9029"/>
                </a:solidFill>
                <a:latin typeface="Courier"/>
              </a:rPr>
              <a:t>ylab=</a:t>
            </a:r>
            <a:r>
              <a:rPr>
                <a:solidFill>
                  <a:srgbClr val="4070A0"/>
                </a:solidFill>
                <a:latin typeface="Courier"/>
              </a:rPr>
              <a:t>"sample quantiles"</a:t>
            </a:r>
            <a:r>
              <a:rPr>
                <a:latin typeface="Courier"/>
              </a:rPr>
              <a:t>,</a:t>
            </a:r>
            <a:br/>
            <a:r>
              <a:rPr>
                <a:latin typeface="Courier"/>
              </a:rPr>
              <a:t>     </a:t>
            </a:r>
            <a:r>
              <a:rPr>
                <a:solidFill>
                  <a:srgbClr val="7D9029"/>
                </a:solidFill>
                <a:latin typeface="Courier"/>
              </a:rPr>
              <a:t>main=</a:t>
            </a:r>
            <a:r>
              <a:rPr>
                <a:solidFill>
                  <a:srgbClr val="4070A0"/>
                </a:solidFill>
                <a:latin typeface="Courier"/>
              </a:rPr>
              <a:t>"QQ plot"</a:t>
            </a:r>
            <a:r>
              <a:rPr>
                <a:latin typeface="Courier"/>
              </a:rPr>
              <a:t>)</a:t>
            </a:r>
            <a:br/>
            <a:r>
              <a:rPr>
                <a:solidFill>
                  <a:srgbClr val="06287E"/>
                </a:solidFill>
                <a:latin typeface="Courier"/>
              </a:rPr>
              <a:t>qqline</a:t>
            </a:r>
            <a:r>
              <a:rPr>
                <a:latin typeface="Courier"/>
              </a:rPr>
              <a:t>(rmodBW)</a:t>
            </a:r>
          </a:p>
        </p:txBody>
      </p:sp>
      <p:pic>
        <p:nvPicPr>
          <p:cNvPr descr="LIGHT_CSW_Session2_BasicStatisticalAnalysis_files/figure-pptx/unnamed-chunk-48-1.png" id="0" name="Picture 1"/>
          <p:cNvPicPr>
            <a:picLocks noGrp="1" noChangeAspect="1"/>
          </p:cNvPicPr>
          <p:nvPr/>
        </p:nvPicPr>
        <p:blipFill>
          <a:blip r:embed="rId2"/>
          <a:stretch>
            <a:fillRect/>
          </a:stretch>
        </p:blipFill>
        <p:spPr bwMode="auto">
          <a:xfrm>
            <a:off x="5181600" y="18161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0" y="-57227"/>
            <a:ext cx="8590643" cy="1223969"/>
          </a:xfrm>
        </p:spPr>
        <p:txBody>
          <a:bodyPr/>
          <a:lstStyle/>
          <a:p>
            <a:pPr lvl="0" indent="0" marL="0">
              <a:buNone/>
            </a:pPr>
            <a:r>
              <a:rPr/>
              <a:t>Regression modelling</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F6C278EB-CD3C-4569-8B41-D3DDD3B4004E}"/>
                  </a:ext>
                </a:extLst>
              </p:cNvPr>
              <p:cNvSpPr>
                <a:spLocks noGrp="1"/>
              </p:cNvSpPr>
              <p:nvPr>
                <p:ph idx="2" sz="half" type="body"/>
              </p:nvPr>
            </p:nvSpPr>
            <p:spPr/>
            <p:txBody>
              <a:bodyPr/>
              <a:lstStyle/>
              <a:p>
                <a:pPr lvl="0" indent="0" marL="0">
                  <a:buNone/>
                </a:pPr>
                <a:r>
                  <a:rPr b="1"/>
                  <a:t>Model diagnostics – Residuals vs. predicted values</a:t>
                </a:r>
              </a:p>
              <a:p>
                <a:pPr lvl="0" indent="0" marL="0">
                  <a:buNone/>
                </a:pPr>
                <a:r>
                  <a:rPr/>
                  <a:t>You can easily (though subjectively) verify whether:</a:t>
                </a:r>
              </a:p>
              <a:p>
                <a:pPr lvl="0" indent="0" marL="0">
                  <a:buNone/>
                </a:pPr>
                <a14:m>
                  <m:oMathPara xmlns:m="http://schemas.openxmlformats.org/officeDocument/2006/math">
                    <m:oMathParaPr>
                      <m:jc m:val="center"/>
                    </m:oMathParaPr>
                    <m:oMath>
                      <m:r>
                        <m:t> </m:t>
                      </m:r>
                    </m:oMath>
                  </m:oMathPara>
                </a14:m>
              </a:p>
              <a:p>
                <a:pPr lvl="0"/>
                <a:r>
                  <a:rPr/>
                  <a:t>residuals centered symmetrically around 0</a:t>
                </a:r>
              </a:p>
              <a:p>
                <a:pPr lvl="0"/>
                <a:r>
                  <a:rPr/>
                  <a:t>residuals have constant variance</a:t>
                </a:r>
              </a:p>
              <a:p>
                <a:pPr lvl="0"/>
                <a:r>
                  <a:rPr/>
                  <a:t>there are any outliers</a:t>
                </a:r>
              </a:p>
              <a:p>
                <a:pPr lvl="0" indent="0">
                  <a:buNone/>
                </a:pPr>
                <a:r>
                  <a:rPr>
                    <a:solidFill>
                      <a:srgbClr val="06287E"/>
                    </a:solidFill>
                    <a:latin typeface="Courier"/>
                  </a:rPr>
                  <a:t>plot</a:t>
                </a:r>
                <a:r>
                  <a:rPr>
                    <a:latin typeface="Courier"/>
                  </a:rPr>
                  <a:t>(</a:t>
                </a:r>
                <a:r>
                  <a:rPr>
                    <a:solidFill>
                      <a:srgbClr val="06287E"/>
                    </a:solidFill>
                    <a:latin typeface="Courier"/>
                  </a:rPr>
                  <a:t>predict</a:t>
                </a:r>
                <a:r>
                  <a:rPr>
                    <a:latin typeface="Courier"/>
                  </a:rPr>
                  <a:t>(modBW_Mppwt,</a:t>
                </a:r>
                <a:r>
                  <a:rPr>
                    <a:solidFill>
                      <a:srgbClr val="7D9029"/>
                    </a:solidFill>
                    <a:latin typeface="Courier"/>
                  </a:rPr>
                  <a:t>data=</a:t>
                </a:r>
                <a:r>
                  <a:rPr>
                    <a:latin typeface="Courier"/>
                  </a:rPr>
                  <a:t>dfBw),</a:t>
                </a:r>
                <a:r>
                  <a:rPr>
                    <a:solidFill>
                      <a:srgbClr val="06287E"/>
                    </a:solidFill>
                    <a:latin typeface="Courier"/>
                  </a:rPr>
                  <a:t>residuals</a:t>
                </a:r>
                <a:r>
                  <a:rPr>
                    <a:latin typeface="Courier"/>
                  </a:rPr>
                  <a:t>(modBW_Mppwt),</a:t>
                </a:r>
                <a:br/>
                <a:r>
                  <a:rPr>
                    <a:latin typeface="Courier"/>
                  </a:rPr>
                  <a:t>     </a:t>
                </a:r>
                <a:r>
                  <a:rPr>
                    <a:solidFill>
                      <a:srgbClr val="7D9029"/>
                    </a:solidFill>
                    <a:latin typeface="Courier"/>
                  </a:rPr>
                  <a:t>xlab=</a:t>
                </a:r>
                <a:r>
                  <a:rPr>
                    <a:solidFill>
                      <a:srgbClr val="4070A0"/>
                    </a:solidFill>
                    <a:latin typeface="Courier"/>
                  </a:rPr>
                  <a:t>"fitted values"</a:t>
                </a:r>
                <a:r>
                  <a:rPr>
                    <a:latin typeface="Courier"/>
                  </a:rPr>
                  <a:t>,</a:t>
                </a:r>
                <a:br/>
                <a:r>
                  <a:rPr>
                    <a:latin typeface="Courier"/>
                  </a:rPr>
                  <a:t>     </a:t>
                </a:r>
                <a:r>
                  <a:rPr>
                    <a:solidFill>
                      <a:srgbClr val="7D9029"/>
                    </a:solidFill>
                    <a:latin typeface="Courier"/>
                  </a:rPr>
                  <a:t>ylab=</a:t>
                </a:r>
                <a:r>
                  <a:rPr>
                    <a:solidFill>
                      <a:srgbClr val="4070A0"/>
                    </a:solidFill>
                    <a:latin typeface="Courier"/>
                  </a:rPr>
                  <a:t>"residuals"</a:t>
                </a:r>
                <a:r>
                  <a:rPr>
                    <a:latin typeface="Courier"/>
                  </a:rPr>
                  <a:t>)</a:t>
                </a:r>
              </a:p>
            </p:txBody>
          </p:sp>
        </mc:Choice>
      </mc:AlternateContent>
      <p:pic>
        <p:nvPicPr>
          <p:cNvPr descr="LIGHT_CSW_Session2_BasicStatisticalAnalysis_files/figure-pptx/unnamed-chunk-49-1.png" id="0" name="Picture 1"/>
          <p:cNvPicPr>
            <a:picLocks noGrp="1" noChangeAspect="1"/>
          </p:cNvPicPr>
          <p:nvPr/>
        </p:nvPicPr>
        <p:blipFill>
          <a:blip r:embed="rId2"/>
          <a:stretch>
            <a:fillRect/>
          </a:stretch>
        </p:blipFill>
        <p:spPr bwMode="auto">
          <a:xfrm>
            <a:off x="5181600" y="18161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0" y="-57227"/>
            <a:ext cx="8590643" cy="1223969"/>
          </a:xfrm>
        </p:spPr>
        <p:txBody>
          <a:bodyPr/>
          <a:lstStyle/>
          <a:p>
            <a:pPr lvl="0" indent="0" marL="0">
              <a:buNone/>
            </a:pPr>
            <a:r>
              <a:rPr/>
              <a:t>Regression modelling</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F6C278EB-CD3C-4569-8B41-D3DDD3B4004E}"/>
                  </a:ext>
                </a:extLst>
              </p:cNvPr>
              <p:cNvSpPr>
                <a:spLocks noGrp="1"/>
              </p:cNvSpPr>
              <p:nvPr>
                <p:ph idx="2" sz="half" type="body"/>
              </p:nvPr>
            </p:nvSpPr>
            <p:spPr/>
            <p:txBody>
              <a:bodyPr/>
              <a:lstStyle/>
              <a:p>
                <a:pPr lvl="0" indent="0" marL="0">
                  <a:buNone/>
                </a:pPr>
                <a:r>
                  <a:rPr b="1"/>
                  <a:t>Model diagnostics</a:t>
                </a:r>
              </a:p>
              <a:p>
                <a:pPr lvl="0" indent="0" marL="0">
                  <a:buNone/>
                </a:pPr>
                <a:r>
                  <a:rPr/>
                  <a:t>Typing </a:t>
                </a:r>
                <a:r>
                  <a:rPr>
                    <a:latin typeface="Courier"/>
                  </a:rPr>
                  <a:t>plot(modBW_Mppwt)</a:t>
                </a:r>
                <a:r>
                  <a:rPr/>
                  <a:t> will produce a set of diagnostic graphs (we have not the time to cover everything here) diagnostic graphs.</a:t>
                </a:r>
              </a:p>
              <a:p>
                <a:pPr lvl="0" indent="0" marL="0">
                  <a:buNone/>
                </a:pPr>
                <a14:m>
                  <m:oMathPara xmlns:m="http://schemas.openxmlformats.org/officeDocument/2006/math">
                    <m:oMathParaPr>
                      <m:jc m:val="center"/>
                    </m:oMathParaPr>
                    <m:oMath>
                      <m:r>
                        <m:t> </m:t>
                      </m:r>
                    </m:oMath>
                  </m:oMathPara>
                </a14:m>
              </a:p>
              <a:p>
                <a:pPr lvl="0" indent="0">
                  <a:buNone/>
                </a:pPr>
                <a:r>
                  <a:rPr>
                    <a:solidFill>
                      <a:srgbClr val="06287E"/>
                    </a:solidFill>
                    <a:latin typeface="Courier"/>
                  </a:rPr>
                  <a:t>plot</a:t>
                </a:r>
                <a:r>
                  <a:rPr>
                    <a:latin typeface="Courier"/>
                  </a:rPr>
                  <a:t>(modBW_Mppwt)</a:t>
                </a:r>
              </a:p>
            </p:txBody>
          </p:sp>
        </mc:Choice>
      </mc:AlternateContent>
      <p:pic>
        <p:nvPicPr>
          <p:cNvPr descr="LIGHT_CSW_Session2_BasicStatisticalAnalysis_files/figure-pptx/unnamed-chunk-50-1.png" id="0" name="Picture 1"/>
          <p:cNvPicPr>
            <a:picLocks noGrp="1" noChangeAspect="1"/>
          </p:cNvPicPr>
          <p:nvPr/>
        </p:nvPicPr>
        <p:blipFill>
          <a:blip r:embed="rId2"/>
          <a:stretch>
            <a:fillRect/>
          </a:stretch>
        </p:blipFill>
        <p:spPr bwMode="auto">
          <a:xfrm>
            <a:off x="5181600" y="18161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Regression modelling</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Model diagnostics – Influential observations</a:t>
            </a:r>
          </a:p>
          <a:p>
            <a:pPr lvl="0" indent="0" marL="0">
              <a:buNone/>
            </a:pPr>
            <a:r>
              <a:rPr/>
              <a:t>An </a:t>
            </a:r>
            <a:r>
              <a:rPr b="1"/>
              <a:t>influential observation</a:t>
            </a:r>
            <a:r>
              <a:rPr/>
              <a:t> is an observation which, if dropped from the dataset when fitting the model, would noticeably affect the model parameter estimates.</a:t>
            </a:r>
          </a:p>
          <a:p>
            <a:pPr lvl="0" indent="0" marL="0">
              <a:buNone/>
            </a:pPr>
            <a:r>
              <a:rPr/>
              <a:t>We have already alluded to one type of such influential observations: observations with high leverage - large residuals near the extremes of the predictor variables’ ranges.</a:t>
            </a:r>
          </a:p>
          <a:p>
            <a:pPr lvl="0" indent="0" marL="0">
              <a:buNone/>
            </a:pPr>
            <a:r>
              <a:rPr/>
              <a:t>There are many methods, most based on re-fitting models while leaving out individual observations. We will focus on 2 metrics: </a:t>
            </a:r>
            <a:r>
              <a:rPr b="1"/>
              <a:t>hat values</a:t>
            </a:r>
            <a:r>
              <a:rPr/>
              <a:t> (measuring leverage of observations) and </a:t>
            </a:r>
            <a:r>
              <a:rPr b="1"/>
              <a:t>Cook’s distance</a:t>
            </a:r>
            <a:r>
              <a:rPr/>
              <a:t> (measuring influence).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0" y="-57227"/>
            <a:ext cx="8590643" cy="1223969"/>
          </a:xfrm>
        </p:spPr>
        <p:txBody>
          <a:bodyPr/>
          <a:lstStyle/>
          <a:p>
            <a:pPr lvl="0" indent="0" marL="0">
              <a:buNone/>
            </a:pPr>
            <a:r>
              <a:rPr/>
              <a:t>Regression modelling</a:t>
            </a:r>
          </a:p>
        </p:txBody>
      </p:sp>
      <p:sp>
        <p:nvSpPr>
          <p:cNvPr id="4" name="Text Placeholder 3">
            <a:extLst>
              <a:ext uri="{FF2B5EF4-FFF2-40B4-BE49-F238E27FC236}">
                <a16:creationId xmlns:a16="http://schemas.microsoft.com/office/drawing/2014/main" id="{F6C278EB-CD3C-4569-8B41-D3DDD3B4004E}"/>
              </a:ext>
            </a:extLst>
          </p:cNvPr>
          <p:cNvSpPr>
            <a:spLocks noGrp="1"/>
          </p:cNvSpPr>
          <p:nvPr>
            <p:ph idx="2" sz="half" type="body"/>
          </p:nvPr>
        </p:nvSpPr>
        <p:spPr/>
        <p:txBody>
          <a:bodyPr/>
          <a:lstStyle/>
          <a:p>
            <a:pPr lvl="0" indent="0" marL="0">
              <a:buNone/>
            </a:pPr>
            <a:r>
              <a:rPr b="1"/>
              <a:t>Model diagnostics – Influential observations</a:t>
            </a:r>
          </a:p>
          <a:p>
            <a:pPr lvl="0" indent="0" marL="0">
              <a:buNone/>
            </a:pPr>
            <a:r>
              <a:rPr/>
              <a:t>The </a:t>
            </a:r>
            <a:r>
              <a:rPr>
                <a:latin typeface="Courier"/>
              </a:rPr>
              <a:t>R</a:t>
            </a:r>
            <a:r>
              <a:rPr/>
              <a:t> package </a:t>
            </a:r>
            <a:r>
              <a:rPr>
                <a:latin typeface="Courier"/>
              </a:rPr>
              <a:t>car</a:t>
            </a:r>
            <a:r>
              <a:rPr/>
              <a:t> has a helpful plotting function for plotting both the hat values and Cook’s D (and also studentised residuals). Cook’s D is given by the size of the circles.</a:t>
            </a:r>
          </a:p>
          <a:p>
            <a:pPr lvl="0" indent="0">
              <a:buNone/>
            </a:pPr>
            <a:r>
              <a:rPr>
                <a:solidFill>
                  <a:srgbClr val="06287E"/>
                </a:solidFill>
                <a:latin typeface="Courier"/>
              </a:rPr>
              <a:t>library</a:t>
            </a:r>
            <a:r>
              <a:rPr>
                <a:latin typeface="Courier"/>
              </a:rPr>
              <a:t>(car)</a:t>
            </a:r>
            <a:br/>
            <a:r>
              <a:rPr>
                <a:solidFill>
                  <a:srgbClr val="06287E"/>
                </a:solidFill>
                <a:latin typeface="Courier"/>
              </a:rPr>
              <a:t>influencePlot</a:t>
            </a:r>
            <a:r>
              <a:rPr>
                <a:latin typeface="Courier"/>
              </a:rPr>
              <a:t>(modBW_Mppwt)</a:t>
            </a:r>
          </a:p>
        </p:txBody>
      </p:sp>
      <p:pic>
        <p:nvPicPr>
          <p:cNvPr descr="LIGHT_CSW_Session2_BasicStatisticalAnalysis_files/figure-pptx/unnamed-chunk-51-1.png" id="0" name="Picture 1"/>
          <p:cNvPicPr>
            <a:picLocks noGrp="1" noChangeAspect="1"/>
          </p:cNvPicPr>
          <p:nvPr/>
        </p:nvPicPr>
        <p:blipFill>
          <a:blip r:embed="rId2"/>
          <a:stretch>
            <a:fillRect/>
          </a:stretch>
        </p:blipFill>
        <p:spPr bwMode="auto">
          <a:xfrm>
            <a:off x="5181600" y="18161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p>
          <a:p>
            <a:pPr lvl="0" indent="0">
              <a:buNone/>
            </a:pPr>
            <a:r>
              <a:rPr>
                <a:latin typeface="Courier"/>
              </a:rPr>
              <a:t>##       StudRes        Hat      CookD
## 2  -2.1771480 0.05129374 0.11718176
## 4  -2.3575737 0.02388058 0.06103449
## 18 -0.1834157 0.21227697 0.00464508
## 37  1.5738906 0.10041359 0.13332758
## 40  2.3845565 0.02388058 0.06226080</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Regression modelling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GLM</a:t>
                </a:r>
              </a:p>
              <a:p>
                <a:pPr lvl="0" indent="0" marL="0">
                  <a:buNone/>
                </a:pPr>
                <a:r>
                  <a:rPr/>
                  <a:t>What we have seen so far is the </a:t>
                </a:r>
                <a:r>
                  <a:rPr b="1"/>
                  <a:t>linear model</a:t>
                </a:r>
                <a:r>
                  <a:rPr/>
                  <a:t>, also known as </a:t>
                </a:r>
                <a:r>
                  <a:rPr b="1"/>
                  <a:t>simple linear regression</a:t>
                </a:r>
                <a:r>
                  <a:rPr/>
                  <a:t> in the case where we make no assumptions about the distribution of the errors:</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Y</m:t>
                      </m:r>
                      <m:r>
                        <m:rPr>
                          <m:sty m:val="p"/>
                        </m:rPr>
                        <m:t>=</m:t>
                      </m:r>
                      <m:sSub>
                        <m:e>
                          <m:r>
                            <m:t>β</m:t>
                          </m:r>
                        </m:e>
                        <m:sub>
                          <m:r>
                            <m:t>0</m:t>
                          </m:r>
                        </m:sub>
                      </m:sSub>
                      <m:r>
                        <m:rPr>
                          <m:sty m:val="p"/>
                        </m:rPr>
                        <m:t>+</m:t>
                      </m:r>
                      <m:sSub>
                        <m:e>
                          <m:r>
                            <m:t>β</m:t>
                          </m:r>
                        </m:e>
                        <m:sub>
                          <m:r>
                            <m:t>1</m:t>
                          </m:r>
                        </m:sub>
                      </m:sSub>
                      <m:r>
                        <m:t>X</m:t>
                      </m:r>
                      <m:r>
                        <m:rPr>
                          <m:sty m:val="p"/>
                        </m:rPr>
                        <m:t>+</m:t>
                      </m:r>
                      <m:r>
                        <m:t>ϵ</m:t>
                      </m:r>
                    </m:oMath>
                  </m:oMathPara>
                </a14:m>
              </a:p>
              <a:p>
                <a:pPr lvl="0" indent="0" marL="0">
                  <a:buNone/>
                </a:pPr>
                <a:r>
                  <a:rPr/>
                  <a:t>where </a:t>
                </a:r>
                <a14:m>
                  <m:oMath xmlns:m="http://schemas.openxmlformats.org/officeDocument/2006/math">
                    <m:r>
                      <m:t>ϵ</m:t>
                    </m:r>
                    <m:r>
                      <m:rPr>
                        <m:sty m:val="p"/>
                      </m:rPr>
                      <m:t>∼</m:t>
                    </m:r>
                    <m:r>
                      <m:rPr>
                        <m:sty m:val="p"/>
                        <m:scr m:val="script"/>
                      </m:rPr>
                      <m:t>N</m:t>
                    </m:r>
                    <m:d>
                      <m:dPr>
                        <m:begChr m:val="("/>
                        <m:endChr m:val=")"/>
                        <m:sepChr m:val=""/>
                        <m:grow/>
                      </m:dPr>
                      <m:e>
                        <m:r>
                          <m:t>0</m:t>
                        </m:r>
                        <m:r>
                          <m:rPr>
                            <m:sty m:val="p"/>
                          </m:rPr>
                          <m:t>,</m:t>
                        </m:r>
                        <m:sSup>
                          <m:e>
                            <m:r>
                              <m:t>σ</m:t>
                            </m:r>
                          </m:e>
                          <m:sup>
                            <m:r>
                              <m:t>2</m:t>
                            </m:r>
                          </m:sup>
                        </m:sSup>
                      </m:e>
                    </m:d>
                  </m:oMath>
                </a14:m>
              </a:p>
              <a:p>
                <a:pPr lvl="0" indent="0" marL="0">
                  <a:buNone/>
                </a:pPr>
                <a14:m>
                  <m:oMathPara xmlns:m="http://schemas.openxmlformats.org/officeDocument/2006/math">
                    <m:oMathParaPr>
                      <m:jc m:val="center"/>
                    </m:oMathParaPr>
                    <m:oMath>
                      <m:r>
                        <m:t> </m:t>
                      </m:r>
                    </m:oMath>
                  </m:oMathPara>
                </a14:m>
              </a:p>
              <a:p>
                <a:pPr lvl="0" indent="0" marL="0">
                  <a:buNone/>
                </a:pPr>
                <a:r>
                  <a:rPr/>
                  <a:t>This can be generalised:</a:t>
                </a:r>
              </a:p>
              <a:p>
                <a:pPr lvl="0"/>
                <a:r>
                  <a:rPr/>
                  <a:t>multiple predictors, both numerical and/or categorical: </a:t>
                </a:r>
                <a:r>
                  <a:rPr b="1"/>
                  <a:t>general linear model</a:t>
                </a:r>
              </a:p>
              <a:p>
                <a:pPr lvl="0"/>
                <a:r>
                  <a:rPr/>
                  <a:t>non-normal error + link function: </a:t>
                </a:r>
                <a:r>
                  <a:rPr b="1"/>
                  <a:t>generalised linear model (GLM)</a:t>
                </a:r>
              </a:p>
              <a:p>
                <a:pPr lvl="0" indent="0" marL="0">
                  <a:buNone/>
                </a:pPr>
                <a14:m>
                  <m:oMathPara xmlns:m="http://schemas.openxmlformats.org/officeDocument/2006/math">
                    <m:oMathParaPr>
                      <m:jc m:val="center"/>
                    </m:oMathParaPr>
                    <m:oMath>
                      <m:r>
                        <m:t> </m:t>
                      </m:r>
                    </m:oMath>
                  </m:oMathPara>
                </a14:m>
              </a:p>
              <a:p>
                <a:pPr lvl="0" indent="0" marL="0">
                  <a:buNone/>
                </a:pPr>
                <a:r>
                  <a:rPr/>
                  <a:t>The </a:t>
                </a:r>
                <a:r>
                  <a:rPr i="1"/>
                  <a:t>general linear model</a:t>
                </a:r>
                <a:r>
                  <a:rPr/>
                  <a:t> includes both simple and multiple linear regression as well as AN(C)OVA (with fixed effects only) models.</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Regression modelling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GLM</a:t>
                </a:r>
              </a:p>
              <a:p>
                <a:pPr lvl="0" indent="0" marL="0">
                  <a:buNone/>
                </a:pPr>
                <a:r>
                  <a:rPr/>
                  <a:t>Note that</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Y</m:t>
                      </m:r>
                      <m:r>
                        <m:rPr>
                          <m:sty m:val="p"/>
                        </m:rPr>
                        <m:t>=</m:t>
                      </m:r>
                      <m:sSub>
                        <m:e>
                          <m:r>
                            <m:t>β</m:t>
                          </m:r>
                        </m:e>
                        <m:sub>
                          <m:r>
                            <m:t>0</m:t>
                          </m:r>
                        </m:sub>
                      </m:sSub>
                      <m:r>
                        <m:rPr>
                          <m:sty m:val="p"/>
                        </m:rPr>
                        <m:t>+</m:t>
                      </m:r>
                      <m:sSub>
                        <m:e>
                          <m:r>
                            <m:t>β</m:t>
                          </m:r>
                        </m:e>
                        <m:sub>
                          <m:r>
                            <m:t>1</m:t>
                          </m:r>
                        </m:sub>
                      </m:sSub>
                      <m:sSub>
                        <m:e>
                          <m:r>
                            <m:t>X</m:t>
                          </m:r>
                        </m:e>
                        <m:sub>
                          <m:r>
                            <m:t>1</m:t>
                          </m:r>
                        </m:sub>
                      </m:sSub>
                      <m:r>
                        <m:rPr>
                          <m:sty m:val="p"/>
                        </m:rPr>
                        <m:t>+</m:t>
                      </m:r>
                      <m:r>
                        <m:rPr>
                          <m:sty m:val="p"/>
                        </m:rPr>
                        <m:t>…</m:t>
                      </m:r>
                      <m:r>
                        <m:rPr>
                          <m:sty m:val="p"/>
                        </m:rPr>
                        <m:t>+</m:t>
                      </m:r>
                      <m:sSub>
                        <m:e>
                          <m:r>
                            <m:t>β</m:t>
                          </m:r>
                        </m:e>
                        <m:sub>
                          <m:r>
                            <m:t>p</m:t>
                          </m:r>
                        </m:sub>
                      </m:sSub>
                      <m:sSub>
                        <m:e>
                          <m:r>
                            <m:t>X</m:t>
                          </m:r>
                        </m:e>
                        <m:sub>
                          <m:r>
                            <m:t>p</m:t>
                          </m:r>
                        </m:sub>
                      </m:sSub>
                      <m:r>
                        <m:rPr>
                          <m:sty m:val="p"/>
                        </m:rPr>
                        <m:t>+</m:t>
                      </m:r>
                      <m:r>
                        <m:t>ϵ</m:t>
                      </m:r>
                    </m:oMath>
                  </m:oMathPara>
                </a14:m>
              </a:p>
              <a:p>
                <a:pPr lvl="0" indent="0" marL="0">
                  <a:buNone/>
                </a:pPr>
                <a14:m>
                  <m:oMathPara xmlns:m="http://schemas.openxmlformats.org/officeDocument/2006/math">
                    <m:oMathParaPr>
                      <m:jc m:val="center"/>
                    </m:oMathParaPr>
                    <m:oMath>
                      <m:r>
                        <m:t> </m:t>
                      </m:r>
                    </m:oMath>
                  </m:oMathPara>
                </a14:m>
              </a:p>
              <a:p>
                <a:pPr lvl="0" indent="0" marL="0">
                  <a:buNone/>
                </a:pPr>
                <a:r>
                  <a:rPr/>
                  <a:t>Can also be written as a conditional expectation:</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E</m:t>
                      </m:r>
                      <m:d>
                        <m:dPr>
                          <m:begChr m:val="["/>
                          <m:endChr m:val="]"/>
                          <m:sepChr m:val=""/>
                          <m:grow/>
                        </m:dPr>
                        <m:e>
                          <m:r>
                            <m:t>Y</m:t>
                          </m:r>
                          <m:r>
                            <m:rPr>
                              <m:sty m:val="p"/>
                            </m:rPr>
                            <m:t>|</m:t>
                          </m:r>
                          <m:r>
                            <m:t>X</m:t>
                          </m:r>
                        </m:e>
                      </m:d>
                      <m:r>
                        <m:rPr>
                          <m:sty m:val="p"/>
                        </m:rPr>
                        <m:t>=</m:t>
                      </m:r>
                      <m:sSub>
                        <m:e>
                          <m:r>
                            <m:t>β</m:t>
                          </m:r>
                        </m:e>
                        <m:sub>
                          <m:r>
                            <m:t>0</m:t>
                          </m:r>
                        </m:sub>
                      </m:sSub>
                      <m:r>
                        <m:rPr>
                          <m:sty m:val="p"/>
                        </m:rPr>
                        <m:t>+</m:t>
                      </m:r>
                      <m:sSub>
                        <m:e>
                          <m:r>
                            <m:t>β</m:t>
                          </m:r>
                        </m:e>
                        <m:sub>
                          <m:r>
                            <m:t>1</m:t>
                          </m:r>
                        </m:sub>
                      </m:sSub>
                      <m:sSub>
                        <m:e>
                          <m:r>
                            <m:t>X</m:t>
                          </m:r>
                        </m:e>
                        <m:sub>
                          <m:r>
                            <m:t>1</m:t>
                          </m:r>
                        </m:sub>
                      </m:sSub>
                      <m:r>
                        <m:rPr>
                          <m:sty m:val="p"/>
                        </m:rPr>
                        <m:t>+</m:t>
                      </m:r>
                      <m:r>
                        <m:rPr>
                          <m:sty m:val="p"/>
                        </m:rPr>
                        <m:t>…</m:t>
                      </m:r>
                      <m:r>
                        <m:rPr>
                          <m:sty m:val="p"/>
                        </m:rPr>
                        <m:t>+</m:t>
                      </m:r>
                      <m:sSub>
                        <m:e>
                          <m:r>
                            <m:t>β</m:t>
                          </m:r>
                        </m:e>
                        <m:sub>
                          <m:r>
                            <m:t>p</m:t>
                          </m:r>
                        </m:sub>
                      </m:sSub>
                      <m:sSub>
                        <m:e>
                          <m:r>
                            <m:t>X</m:t>
                          </m:r>
                        </m:e>
                        <m:sub>
                          <m:r>
                            <m:t>p</m:t>
                          </m:r>
                        </m:sub>
                      </m:sSub>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Probability theory: 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A </a:t>
                </a:r>
                <a:r>
                  <a:rPr b="1"/>
                  <a:t>probability mass function</a:t>
                </a:r>
                <a:r>
                  <a:rPr/>
                  <a:t> (pmf) </a:t>
                </a:r>
                <a14:m>
                  <m:oMath xmlns:m="http://schemas.openxmlformats.org/officeDocument/2006/math">
                    <m:r>
                      <m:t>p</m:t>
                    </m:r>
                  </m:oMath>
                </a14:m>
                <a:r>
                  <a:rPr/>
                  <a:t> assigns to each realisation </a:t>
                </a:r>
                <a14:m>
                  <m:oMath xmlns:m="http://schemas.openxmlformats.org/officeDocument/2006/math">
                    <m:r>
                      <m:t>x</m:t>
                    </m:r>
                  </m:oMath>
                </a14:m>
                <a:r>
                  <a:rPr/>
                  <a:t> of a </a:t>
                </a:r>
                <a:r>
                  <a:rPr i="1"/>
                  <a:t>discrete</a:t>
                </a:r>
                <a:r>
                  <a:rPr/>
                  <a:t> random variable </a:t>
                </a:r>
                <a14:m>
                  <m:oMath xmlns:m="http://schemas.openxmlformats.org/officeDocument/2006/math">
                    <m:r>
                      <m:t>X</m:t>
                    </m:r>
                  </m:oMath>
                </a14:m>
                <a:r>
                  <a:rPr/>
                  <a:t> the probability </a:t>
                </a:r>
                <a14:m>
                  <m:oMath xmlns:m="http://schemas.openxmlformats.org/officeDocument/2006/math">
                    <m:r>
                      <m:t>P</m:t>
                    </m:r>
                    <m:d>
                      <m:dPr>
                        <m:begChr m:val="("/>
                        <m:endChr m:val=")"/>
                        <m:sepChr m:val=""/>
                        <m:grow/>
                      </m:dPr>
                      <m:e>
                        <m:r>
                          <m:t>X</m:t>
                        </m:r>
                        <m:r>
                          <m:rPr>
                            <m:sty m:val="p"/>
                          </m:rPr>
                          <m:t>=</m:t>
                        </m:r>
                        <m:r>
                          <m:t>x</m:t>
                        </m:r>
                      </m:e>
                    </m:d>
                    <m:r>
                      <m:rPr>
                        <m:sty m:val="p"/>
                      </m:rPr>
                      <m:t>=</m:t>
                    </m:r>
                    <m:r>
                      <m:t>p</m:t>
                    </m:r>
                    <m:d>
                      <m:dPr>
                        <m:begChr m:val="("/>
                        <m:endChr m:val=")"/>
                        <m:sepChr m:val=""/>
                        <m:grow/>
                      </m:dPr>
                      <m:e>
                        <m:r>
                          <m:t>x</m:t>
                        </m:r>
                      </m:e>
                    </m:d>
                  </m:oMath>
                </a14:m>
                <a:r>
                  <a:rPr/>
                  <a:t>.</a:t>
                </a:r>
              </a:p>
              <a:p>
                <a:pPr lvl="0" indent="0" marL="0">
                  <a:buNone/>
                </a:pPr>
                <a14:m>
                  <m:oMathPara xmlns:m="http://schemas.openxmlformats.org/officeDocument/2006/math">
                    <m:oMathParaPr>
                      <m:jc m:val="center"/>
                    </m:oMathParaPr>
                    <m:oMath>
                      <m:r>
                        <m:t> </m:t>
                      </m:r>
                    </m:oMath>
                  </m:oMathPara>
                </a14:m>
              </a:p>
              <a:p>
                <a:pPr lvl="0" indent="0">
                  <a:buNone/>
                </a:pPr>
                <a:r>
                  <a:rPr>
                    <a:latin typeface="Courier"/>
                  </a:rPr>
                  <a:t>df</a:t>
                </a:r>
                <a:r>
                  <a:rPr>
                    <a:solidFill>
                      <a:srgbClr val="007020"/>
                    </a:solidFill>
                    <a:latin typeface="Courier"/>
                  </a:rPr>
                  <a:t>&lt;-</a:t>
                </a:r>
                <a:r>
                  <a:rPr>
                    <a:solidFill>
                      <a:srgbClr val="06287E"/>
                    </a:solidFill>
                    <a:latin typeface="Courier"/>
                  </a:rPr>
                  <a:t>tibble</a:t>
                </a:r>
                <a:r>
                  <a:rPr>
                    <a:latin typeface="Courier"/>
                  </a:rPr>
                  <a:t>(</a:t>
                </a:r>
                <a:r>
                  <a:rPr>
                    <a:solidFill>
                      <a:srgbClr val="7D9029"/>
                    </a:solidFill>
                    <a:latin typeface="Courier"/>
                  </a:rPr>
                  <a:t>x=</a:t>
                </a:r>
                <a:r>
                  <a:rPr>
                    <a:solidFill>
                      <a:srgbClr val="40A070"/>
                    </a:solidFill>
                    <a:latin typeface="Courier"/>
                  </a:rPr>
                  <a:t>0</a:t>
                </a:r>
                <a:r>
                  <a:rPr>
                    <a:solidFill>
                      <a:srgbClr val="4070A0"/>
                    </a:solidFill>
                    <a:latin typeface="Courier"/>
                  </a:rPr>
                  <a:t>:</a:t>
                </a:r>
                <a:r>
                  <a:rPr>
                    <a:solidFill>
                      <a:srgbClr val="40A070"/>
                    </a:solidFill>
                    <a:latin typeface="Courier"/>
                  </a:rPr>
                  <a:t>10</a:t>
                </a:r>
                <a:r>
                  <a:rPr>
                    <a:latin typeface="Courier"/>
                  </a:rPr>
                  <a:t>,</a:t>
                </a:r>
                <a:r>
                  <a:rPr>
                    <a:solidFill>
                      <a:srgbClr val="7D9029"/>
                    </a:solidFill>
                    <a:latin typeface="Courier"/>
                  </a:rPr>
                  <a:t>pmf=</a:t>
                </a:r>
                <a:r>
                  <a:rPr>
                    <a:solidFill>
                      <a:srgbClr val="06287E"/>
                    </a:solidFill>
                    <a:latin typeface="Courier"/>
                  </a:rPr>
                  <a:t>dbinom</a:t>
                </a:r>
                <a:r>
                  <a:rPr>
                    <a:latin typeface="Courier"/>
                  </a:rPr>
                  <a:t>(</a:t>
                </a:r>
                <a:r>
                  <a:rPr>
                    <a:solidFill>
                      <a:srgbClr val="40A070"/>
                    </a:solidFill>
                    <a:latin typeface="Courier"/>
                  </a:rPr>
                  <a:t>0</a:t>
                </a:r>
                <a:r>
                  <a:rPr>
                    <a:solidFill>
                      <a:srgbClr val="4070A0"/>
                    </a:solidFill>
                    <a:latin typeface="Courier"/>
                  </a:rPr>
                  <a:t>:</a:t>
                </a:r>
                <a:r>
                  <a:rPr>
                    <a:solidFill>
                      <a:srgbClr val="40A070"/>
                    </a:solidFill>
                    <a:latin typeface="Courier"/>
                  </a:rPr>
                  <a:t>10</a:t>
                </a:r>
                <a:r>
                  <a:rPr>
                    <a:latin typeface="Courier"/>
                  </a:rPr>
                  <a:t>,</a:t>
                </a:r>
                <a:r>
                  <a:rPr>
                    <a:solidFill>
                      <a:srgbClr val="7D9029"/>
                    </a:solidFill>
                    <a:latin typeface="Courier"/>
                  </a:rPr>
                  <a:t>size=</a:t>
                </a:r>
                <a:r>
                  <a:rPr>
                    <a:solidFill>
                      <a:srgbClr val="40A070"/>
                    </a:solidFill>
                    <a:latin typeface="Courier"/>
                  </a:rPr>
                  <a:t>10</a:t>
                </a:r>
                <a:r>
                  <a:rPr>
                    <a:latin typeface="Courier"/>
                  </a:rPr>
                  <a:t>,</a:t>
                </a:r>
                <a:r>
                  <a:rPr>
                    <a:solidFill>
                      <a:srgbClr val="7D9029"/>
                    </a:solidFill>
                    <a:latin typeface="Courier"/>
                  </a:rPr>
                  <a:t>prob=</a:t>
                </a:r>
                <a:r>
                  <a:rPr>
                    <a:solidFill>
                      <a:srgbClr val="40A070"/>
                    </a:solidFill>
                    <a:latin typeface="Courier"/>
                  </a:rPr>
                  <a:t>0.5</a:t>
                </a:r>
                <a:r>
                  <a:rPr>
                    <a:latin typeface="Courier"/>
                  </a:rPr>
                  <a:t>))</a:t>
                </a:r>
                <a:br/>
                <a:br/>
                <a:r>
                  <a:rPr>
                    <a:solidFill>
                      <a:srgbClr val="06287E"/>
                    </a:solidFill>
                    <a:latin typeface="Courier"/>
                  </a:rPr>
                  <a:t>ggplot</a:t>
                </a:r>
                <a:r>
                  <a:rPr>
                    <a:latin typeface="Courier"/>
                  </a:rPr>
                  <a:t>(</a:t>
                </a:r>
                <a:r>
                  <a:rPr>
                    <a:solidFill>
                      <a:srgbClr val="7D9029"/>
                    </a:solidFill>
                    <a:latin typeface="Courier"/>
                  </a:rPr>
                  <a:t>data=</a:t>
                </a:r>
                <a:r>
                  <a:rPr>
                    <a:latin typeface="Courier"/>
                  </a:rPr>
                  <a:t>df,</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x,</a:t>
                </a:r>
                <a:r>
                  <a:rPr>
                    <a:solidFill>
                      <a:srgbClr val="7D9029"/>
                    </a:solidFill>
                    <a:latin typeface="Courier"/>
                  </a:rPr>
                  <a:t>y=</a:t>
                </a:r>
                <a:r>
                  <a:rPr>
                    <a:latin typeface="Courier"/>
                  </a:rPr>
                  <a:t>pmf)) </a:t>
                </a:r>
                <a:r>
                  <a:rPr>
                    <a:solidFill>
                      <a:srgbClr val="4070A0"/>
                    </a:solidFill>
                    <a:latin typeface="Courier"/>
                  </a:rPr>
                  <a:t>+</a:t>
                </a:r>
                <a:br/>
                <a:r>
                  <a:rPr>
                    <a:latin typeface="Courier"/>
                  </a:rPr>
                  <a:t>  </a:t>
                </a:r>
                <a:r>
                  <a:rPr>
                    <a:solidFill>
                      <a:srgbClr val="06287E"/>
                    </a:solidFill>
                    <a:latin typeface="Courier"/>
                  </a:rPr>
                  <a:t>geom_bar</a:t>
                </a:r>
                <a:r>
                  <a:rPr>
                    <a:latin typeface="Courier"/>
                  </a:rPr>
                  <a:t>(</a:t>
                </a:r>
                <a:r>
                  <a:rPr>
                    <a:solidFill>
                      <a:srgbClr val="7D9029"/>
                    </a:solidFill>
                    <a:latin typeface="Courier"/>
                  </a:rPr>
                  <a:t>stat=</a:t>
                </a:r>
                <a:r>
                  <a:rPr>
                    <a:solidFill>
                      <a:srgbClr val="4070A0"/>
                    </a:solidFill>
                    <a:latin typeface="Courier"/>
                  </a:rPr>
                  <a:t>"identity"</a:t>
                </a:r>
                <a:r>
                  <a:rPr>
                    <a:latin typeface="Courier"/>
                  </a:rPr>
                  <a:t>)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"number of heads"</a:t>
                </a:r>
                <a:r>
                  <a:rPr>
                    <a:latin typeface="Courier"/>
                  </a:rPr>
                  <a:t>) </a:t>
                </a:r>
                <a:r>
                  <a:rPr>
                    <a:solidFill>
                      <a:srgbClr val="4070A0"/>
                    </a:solidFill>
                    <a:latin typeface="Courier"/>
                  </a:rPr>
                  <a:t>+</a:t>
                </a:r>
                <a:r>
                  <a:rPr>
                    <a:latin typeface="Courier"/>
                  </a:rPr>
                  <a:t> </a:t>
                </a:r>
                <a:r>
                  <a:rPr>
                    <a:solidFill>
                      <a:srgbClr val="06287E"/>
                    </a:solidFill>
                    <a:latin typeface="Courier"/>
                  </a:rPr>
                  <a:t>ylab</a:t>
                </a:r>
                <a:r>
                  <a:rPr>
                    <a:latin typeface="Courier"/>
                  </a:rPr>
                  <a:t>(</a:t>
                </a:r>
                <a:r>
                  <a:rPr>
                    <a:solidFill>
                      <a:srgbClr val="4070A0"/>
                    </a:solidFill>
                    <a:latin typeface="Courier"/>
                  </a:rPr>
                  <a:t>"probability mass"</a:t>
                </a:r>
                <a:r>
                  <a:rPr>
                    <a:latin typeface="Courier"/>
                  </a:rPr>
                  <a:t>) </a:t>
                </a:r>
                <a:r>
                  <a:rPr>
                    <a:solidFill>
                      <a:srgbClr val="4070A0"/>
                    </a:solidFill>
                    <a:latin typeface="Courier"/>
                  </a:rPr>
                  <a:t>+</a:t>
                </a:r>
                <a:br/>
                <a:r>
                  <a:rPr>
                    <a:latin typeface="Courier"/>
                  </a:rPr>
                  <a:t>  </a:t>
                </a:r>
                <a:r>
                  <a:rPr>
                    <a:solidFill>
                      <a:srgbClr val="06287E"/>
                    </a:solidFill>
                    <a:latin typeface="Courier"/>
                  </a:rPr>
                  <a:t>ggtitle</a:t>
                </a:r>
                <a:r>
                  <a:rPr>
                    <a:latin typeface="Courier"/>
                  </a:rPr>
                  <a:t>(</a:t>
                </a:r>
                <a:r>
                  <a:rPr>
                    <a:solidFill>
                      <a:srgbClr val="4070A0"/>
                    </a:solidFill>
                    <a:latin typeface="Courier"/>
                  </a:rPr>
                  <a:t>"pmf of the random variable counting numbers of H in 10 coin tosses"</a:t>
                </a:r>
                <a:r>
                  <a:rPr>
                    <a:latin typeface="Courier"/>
                  </a:rPr>
                  <a:t>) </a:t>
                </a:r>
                <a:r>
                  <a:rPr>
                    <a:solidFill>
                      <a:srgbClr val="4070A0"/>
                    </a:solidFill>
                    <a:latin typeface="Courier"/>
                  </a:rPr>
                  <a:t>+</a:t>
                </a:r>
                <a:br/>
                <a:r>
                  <a:rPr>
                    <a:latin typeface="Courier"/>
                  </a:rPr>
                  <a:t>  </a:t>
                </a:r>
                <a:r>
                  <a:rPr>
                    <a:solidFill>
                      <a:srgbClr val="06287E"/>
                    </a:solidFill>
                    <a:latin typeface="Courier"/>
                  </a:rPr>
                  <a:t>scale_x_continuous</a:t>
                </a:r>
                <a:r>
                  <a:rPr>
                    <a:latin typeface="Courier"/>
                  </a:rPr>
                  <a:t>(</a:t>
                </a:r>
                <a:r>
                  <a:rPr>
                    <a:solidFill>
                      <a:srgbClr val="7D9029"/>
                    </a:solidFill>
                    <a:latin typeface="Courier"/>
                  </a:rPr>
                  <a:t>breaks=</a:t>
                </a:r>
                <a:r>
                  <a:rPr>
                    <a:solidFill>
                      <a:srgbClr val="40A070"/>
                    </a:solidFill>
                    <a:latin typeface="Courier"/>
                  </a:rPr>
                  <a:t>0</a:t>
                </a:r>
                <a:r>
                  <a:rPr>
                    <a:solidFill>
                      <a:srgbClr val="4070A0"/>
                    </a:solidFill>
                    <a:latin typeface="Courier"/>
                  </a:rPr>
                  <a:t>:</a:t>
                </a:r>
                <a:r>
                  <a:rPr>
                    <a:solidFill>
                      <a:srgbClr val="40A070"/>
                    </a:solidFill>
                    <a:latin typeface="Courier"/>
                  </a:rPr>
                  <a:t>10</a:t>
                </a:r>
                <a:r>
                  <a:rPr>
                    <a:latin typeface="Courier"/>
                  </a:rPr>
                  <a:t>) </a:t>
                </a:r>
                <a:r>
                  <a:rPr>
                    <a:solidFill>
                      <a:srgbClr val="4070A0"/>
                    </a:solidFill>
                    <a:latin typeface="Courier"/>
                  </a:rPr>
                  <a:t>+</a:t>
                </a:r>
                <a:br/>
                <a:r>
                  <a:rPr>
                    <a:latin typeface="Courier"/>
                  </a:rPr>
                  <a:t>  </a:t>
                </a:r>
                <a:r>
                  <a:rPr>
                    <a:solidFill>
                      <a:srgbClr val="06287E"/>
                    </a:solidFill>
                    <a:latin typeface="Courier"/>
                  </a:rPr>
                  <a:t>coord_cartesian</a:t>
                </a:r>
                <a:r>
                  <a:rPr>
                    <a:latin typeface="Courier"/>
                  </a:rPr>
                  <a:t>(</a:t>
                </a:r>
                <a:r>
                  <a:rPr>
                    <a:solidFill>
                      <a:srgbClr val="7D9029"/>
                    </a:solidFill>
                    <a:latin typeface="Courier"/>
                  </a:rPr>
                  <a:t>xlim=</a:t>
                </a:r>
                <a:r>
                  <a:rPr>
                    <a:solidFill>
                      <a:srgbClr val="06287E"/>
                    </a:solidFill>
                    <a:latin typeface="Courier"/>
                  </a:rPr>
                  <a:t>c</a:t>
                </a:r>
                <a:r>
                  <a:rPr>
                    <a:latin typeface="Courier"/>
                  </a:rPr>
                  <a:t>(</a:t>
                </a:r>
                <a:r>
                  <a:rPr>
                    <a:solidFill>
                      <a:srgbClr val="40A070"/>
                    </a:solidFill>
                    <a:latin typeface="Courier"/>
                  </a:rPr>
                  <a:t>0</a:t>
                </a:r>
                <a:r>
                  <a:rPr>
                    <a:latin typeface="Courier"/>
                  </a:rPr>
                  <a:t>,</a:t>
                </a:r>
                <a:r>
                  <a:rPr>
                    <a:solidFill>
                      <a:srgbClr val="40A070"/>
                    </a:solidFill>
                    <a:latin typeface="Courier"/>
                  </a:rPr>
                  <a:t>10</a:t>
                </a:r>
                <a:r>
                  <a:rPr>
                    <a:latin typeface="Courier"/>
                  </a:rPr>
                  <a:t>)) </a:t>
                </a:r>
                <a:r>
                  <a:rPr>
                    <a:solidFill>
                      <a:srgbClr val="4070A0"/>
                    </a:solidFill>
                    <a:latin typeface="Courier"/>
                  </a:rPr>
                  <a:t>+</a:t>
                </a:r>
                <a:br/>
                <a:r>
                  <a:rPr>
                    <a:latin typeface="Courier"/>
                  </a:rPr>
                  <a:t>  </a:t>
                </a:r>
                <a:r>
                  <a:rPr>
                    <a:solidFill>
                      <a:srgbClr val="06287E"/>
                    </a:solidFill>
                    <a:latin typeface="Courier"/>
                  </a:rPr>
                  <a:t>theme</a:t>
                </a:r>
                <a:r>
                  <a:rPr>
                    <a:latin typeface="Courier"/>
                  </a:rPr>
                  <a:t>(</a:t>
                </a:r>
                <a:r>
                  <a:rPr>
                    <a:solidFill>
                      <a:srgbClr val="7D9029"/>
                    </a:solidFill>
                    <a:latin typeface="Courier"/>
                  </a:rPr>
                  <a:t>text =</a:t>
                </a:r>
                <a:r>
                  <a:rPr>
                    <a:latin typeface="Courier"/>
                  </a:rPr>
                  <a:t> </a:t>
                </a:r>
                <a:r>
                  <a:rPr>
                    <a:solidFill>
                      <a:srgbClr val="06287E"/>
                    </a:solidFill>
                    <a:latin typeface="Courier"/>
                  </a:rPr>
                  <a:t>element_text</a:t>
                </a:r>
                <a:r>
                  <a:rPr>
                    <a:latin typeface="Courier"/>
                  </a:rPr>
                  <a:t>(</a:t>
                </a:r>
                <a:r>
                  <a:rPr>
                    <a:solidFill>
                      <a:srgbClr val="7D9029"/>
                    </a:solidFill>
                    <a:latin typeface="Courier"/>
                  </a:rPr>
                  <a:t>size=</a:t>
                </a:r>
                <a:r>
                  <a:rPr>
                    <a:solidFill>
                      <a:srgbClr val="40A070"/>
                    </a:solidFill>
                    <a:latin typeface="Courier"/>
                  </a:rPr>
                  <a:t>20</a:t>
                </a:r>
                <a:r>
                  <a:rPr>
                    <a:latin typeface="Courie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Regression modelling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GLM</a:t>
                </a:r>
              </a:p>
              <a:p>
                <a:pPr lvl="0" indent="0" marL="0">
                  <a:buNone/>
                </a:pPr>
                <a:r>
                  <a:rPr/>
                  <a:t>The GLM relates outcomes variables </a:t>
                </a:r>
                <a14:m>
                  <m:oMath xmlns:m="http://schemas.openxmlformats.org/officeDocument/2006/math">
                    <m:r>
                      <m:rPr>
                        <m:sty m:val="b"/>
                      </m:rPr>
                      <m:t>Y</m:t>
                    </m:r>
                  </m:oMath>
                </a14:m>
                <a:r>
                  <a:rPr/>
                  <a:t> to predictor variables </a:t>
                </a:r>
                <a14:m>
                  <m:oMath xmlns:m="http://schemas.openxmlformats.org/officeDocument/2006/math">
                    <m:r>
                      <m:rPr>
                        <m:sty m:val="b"/>
                      </m:rPr>
                      <m:t>X</m:t>
                    </m:r>
                  </m:oMath>
                </a14:m>
                <a:r>
                  <a:rPr/>
                  <a:t> via</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E</m:t>
                      </m:r>
                      <m:d>
                        <m:dPr>
                          <m:begChr m:val="("/>
                          <m:endChr m:val=")"/>
                          <m:sepChr m:val=""/>
                          <m:grow/>
                        </m:dPr>
                        <m:e>
                          <m:r>
                            <m:rPr>
                              <m:sty m:val="b"/>
                            </m:rPr>
                            <m:t>Y</m:t>
                          </m:r>
                          <m:r>
                            <m:rPr>
                              <m:sty m:val="p"/>
                            </m:rPr>
                            <m:t>|</m:t>
                          </m:r>
                          <m:r>
                            <m:rPr>
                              <m:sty m:val="b"/>
                            </m:rPr>
                            <m:t>X</m:t>
                          </m:r>
                        </m:e>
                      </m:d>
                      <m:r>
                        <m:rPr>
                          <m:sty m:val="p"/>
                        </m:rPr>
                        <m:t>=</m:t>
                      </m:r>
                      <m:sSup>
                        <m:e>
                          <m:r>
                            <m:t>g</m:t>
                          </m:r>
                        </m:e>
                        <m:sup>
                          <m:r>
                            <m:rPr>
                              <m:sty m:val="p"/>
                            </m:rPr>
                            <m:t>−</m:t>
                          </m:r>
                          <m:r>
                            <m:t>1</m:t>
                          </m:r>
                        </m:sup>
                      </m:sSup>
                      <m:d>
                        <m:dPr>
                          <m:begChr m:val="("/>
                          <m:endChr m:val=")"/>
                          <m:sepChr m:val=""/>
                          <m:grow/>
                        </m:dPr>
                        <m:e>
                          <m:sSub>
                            <m:e>
                              <m:r>
                                <m:t>β</m:t>
                              </m:r>
                            </m:e>
                            <m:sub>
                              <m:r>
                                <m:t>0</m:t>
                              </m:r>
                            </m:sub>
                          </m:sSub>
                          <m:r>
                            <m:rPr>
                              <m:sty m:val="p"/>
                            </m:rPr>
                            <m:t>+</m:t>
                          </m:r>
                          <m:sSub>
                            <m:e>
                              <m:r>
                                <m:t>β</m:t>
                              </m:r>
                            </m:e>
                            <m:sub>
                              <m:r>
                                <m:t>1</m:t>
                              </m:r>
                            </m:sub>
                          </m:sSub>
                          <m:sSub>
                            <m:e>
                              <m:r>
                                <m:t>X</m:t>
                              </m:r>
                            </m:e>
                            <m:sub>
                              <m:r>
                                <m:t>1</m:t>
                              </m:r>
                            </m:sub>
                          </m:sSub>
                          <m:r>
                            <m:rPr>
                              <m:sty m:val="p"/>
                            </m:rPr>
                            <m:t>+</m:t>
                          </m:r>
                          <m:r>
                            <m:rPr>
                              <m:sty m:val="p"/>
                            </m:rPr>
                            <m:t>…</m:t>
                          </m:r>
                          <m:r>
                            <m:rPr>
                              <m:sty m:val="p"/>
                            </m:rPr>
                            <m:t>+</m:t>
                          </m:r>
                          <m:sSub>
                            <m:e>
                              <m:r>
                                <m:t>β</m:t>
                              </m:r>
                            </m:e>
                            <m:sub>
                              <m:r>
                                <m:t>p</m:t>
                              </m:r>
                            </m:sub>
                          </m:sSub>
                          <m:sSub>
                            <m:e>
                              <m:r>
                                <m:t>X</m:t>
                              </m:r>
                            </m:e>
                            <m:sub>
                              <m:r>
                                <m:t>p</m:t>
                              </m:r>
                            </m:sub>
                          </m:sSub>
                        </m:e>
                      </m:d>
                      <m:r>
                        <m:rPr>
                          <m:sty m:val="p"/>
                        </m:rPr>
                        <m:t>=</m:t>
                      </m:r>
                      <m:sSup>
                        <m:e>
                          <m:r>
                            <m:t>g</m:t>
                          </m:r>
                        </m:e>
                        <m:sup>
                          <m:r>
                            <m:rPr>
                              <m:sty m:val="p"/>
                            </m:rPr>
                            <m:t>−</m:t>
                          </m:r>
                          <m:r>
                            <m:t>1</m:t>
                          </m:r>
                        </m:sup>
                      </m:sSup>
                      <m:d>
                        <m:dPr>
                          <m:begChr m:val="("/>
                          <m:endChr m:val=")"/>
                          <m:sepChr m:val=""/>
                          <m:grow/>
                        </m:dPr>
                        <m:e>
                          <m:r>
                            <m:rPr>
                              <m:sty m:val="b"/>
                            </m:rPr>
                            <m:t>X</m:t>
                          </m:r>
                          <m:r>
                            <m:rPr>
                              <m:sty m:val="b"/>
                            </m:rPr>
                            <m:t>β</m:t>
                          </m:r>
                        </m:e>
                      </m:d>
                    </m:oMath>
                  </m:oMathPara>
                </a14:m>
              </a:p>
              <a:p>
                <a:pPr lvl="0" indent="0" marL="0">
                  <a:buNone/>
                </a:pPr>
                <a14:m>
                  <m:oMathPara xmlns:m="http://schemas.openxmlformats.org/officeDocument/2006/math">
                    <m:oMathParaPr>
                      <m:jc m:val="center"/>
                    </m:oMathParaPr>
                    <m:oMath>
                      <m:r>
                        <m:t> </m:t>
                      </m:r>
                    </m:oMath>
                  </m:oMathPara>
                </a14:m>
              </a:p>
              <a:p>
                <a:pPr lvl="0" indent="0" marL="0">
                  <a:buNone/>
                </a:pPr>
                <a:r>
                  <a:rPr/>
                  <a:t>Specifically the GLM consists of 3 things:</a:t>
                </a:r>
              </a:p>
              <a:p>
                <a:pPr lvl="0"/>
                <a14:m>
                  <m:oMath xmlns:m="http://schemas.openxmlformats.org/officeDocument/2006/math">
                    <m:r>
                      <m:rPr>
                        <m:sty m:val="b"/>
                      </m:rPr>
                      <m:t>Y</m:t>
                    </m:r>
                    <m:r>
                      <m:rPr>
                        <m:sty m:val="p"/>
                      </m:rPr>
                      <m:t>∼</m:t>
                    </m:r>
                    <m:r>
                      <m:t>F</m:t>
                    </m:r>
                  </m:oMath>
                </a14:m>
                <a:r>
                  <a:rPr/>
                  <a:t> where </a:t>
                </a:r>
                <a14:m>
                  <m:oMath xmlns:m="http://schemas.openxmlformats.org/officeDocument/2006/math">
                    <m:r>
                      <m:t>F</m:t>
                    </m:r>
                  </m:oMath>
                </a14:m>
                <a:r>
                  <a:rPr/>
                  <a:t> is an exponential family distribution mith mean </a:t>
                </a:r>
                <a14:m>
                  <m:oMath xmlns:m="http://schemas.openxmlformats.org/officeDocument/2006/math">
                    <m:r>
                      <m:rPr>
                        <m:sty m:val="b"/>
                      </m:rPr>
                      <m:t>μ</m:t>
                    </m:r>
                  </m:oMath>
                </a14:m>
              </a:p>
              <a:p>
                <a:pPr lvl="0"/>
                <a:r>
                  <a:rPr/>
                  <a:t>a </a:t>
                </a:r>
                <a:r>
                  <a:rPr b="1"/>
                  <a:t>linear predictor</a:t>
                </a:r>
                <a:r>
                  <a:rPr/>
                  <a:t> </a:t>
                </a:r>
                <a14:m>
                  <m:oMath xmlns:m="http://schemas.openxmlformats.org/officeDocument/2006/math">
                    <m:r>
                      <m:rPr>
                        <m:sty m:val="b"/>
                      </m:rPr>
                      <m:t>η</m:t>
                    </m:r>
                    <m:r>
                      <m:rPr>
                        <m:sty m:val="p"/>
                      </m:rPr>
                      <m:t>=</m:t>
                    </m:r>
                    <m:r>
                      <m:rPr>
                        <m:sty m:val="b"/>
                      </m:rPr>
                      <m:t>X</m:t>
                    </m:r>
                    <m:r>
                      <m:rPr>
                        <m:sty m:val="b"/>
                      </m:rPr>
                      <m:t>β</m:t>
                    </m:r>
                  </m:oMath>
                </a14:m>
              </a:p>
              <a:p>
                <a:pPr lvl="0"/>
                <a:r>
                  <a:rPr/>
                  <a:t>a </a:t>
                </a:r>
                <a:r>
                  <a:rPr b="1"/>
                  <a:t>link</a:t>
                </a:r>
                <a:r>
                  <a:rPr/>
                  <a:t> function g(), linking </a:t>
                </a:r>
                <a14:m>
                  <m:oMath xmlns:m="http://schemas.openxmlformats.org/officeDocument/2006/math">
                    <m:r>
                      <m:rPr>
                        <m:sty m:val="b"/>
                      </m:rPr>
                      <m:t>μ</m:t>
                    </m:r>
                  </m:oMath>
                </a14:m>
                <a:r>
                  <a:rPr/>
                  <a:t>, </a:t>
                </a:r>
                <a14:m>
                  <m:oMath xmlns:m="http://schemas.openxmlformats.org/officeDocument/2006/math">
                    <m:r>
                      <m:t>η</m:t>
                    </m:r>
                  </m:oMath>
                </a14:m>
                <a:r>
                  <a:rPr/>
                  <a:t>: </a:t>
                </a:r>
                <a14:m>
                  <m:oMath xmlns:m="http://schemas.openxmlformats.org/officeDocument/2006/math">
                    <m:r>
                      <m:t>g</m:t>
                    </m:r>
                    <m:d>
                      <m:dPr>
                        <m:begChr m:val="("/>
                        <m:endChr m:val=")"/>
                        <m:sepChr m:val=""/>
                        <m:grow/>
                      </m:dPr>
                      <m:e>
                        <m:r>
                          <m:rPr>
                            <m:sty m:val="b"/>
                          </m:rPr>
                          <m:t>μ</m:t>
                        </m:r>
                      </m:e>
                    </m:d>
                    <m:r>
                      <m:rPr>
                        <m:sty m:val="p"/>
                      </m:rPr>
                      <m:t>=</m:t>
                    </m:r>
                    <m:r>
                      <m:rPr>
                        <m:sty m:val="b"/>
                      </m:rPr>
                      <m:t>η</m:t>
                    </m:r>
                  </m:oMath>
                </a14:m>
              </a:p>
              <a:p>
                <a:pPr lvl="0" indent="0" marL="0">
                  <a:buNone/>
                </a:pPr>
                <a:r>
                  <a:rPr/>
                  <a:t>(Note the use of simplified, matrix notation here.)</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Regression modelling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Logistic regression</a:t>
                </a:r>
              </a:p>
              <a:p>
                <a:pPr lvl="0" indent="0" marL="0">
                  <a:buNone/>
                </a:pPr>
                <a:r>
                  <a:rPr/>
                  <a:t>Now suppose our response </a:t>
                </a:r>
                <a14:m>
                  <m:oMath xmlns:m="http://schemas.openxmlformats.org/officeDocument/2006/math">
                    <m:r>
                      <m:t>Y</m:t>
                    </m:r>
                  </m:oMath>
                </a14:m>
                <a:r>
                  <a:rPr/>
                  <a:t> is a binary variable, and suppose we have a single predictor variable </a:t>
                </a:r>
                <a14:m>
                  <m:oMath xmlns:m="http://schemas.openxmlformats.org/officeDocument/2006/math">
                    <m:r>
                      <m:t>X</m:t>
                    </m:r>
                  </m:oMath>
                </a14:m>
                <a:r>
                  <a:rPr/>
                  <a:t>.</a:t>
                </a:r>
              </a:p>
              <a:p>
                <a:pPr lvl="0" indent="0" marL="0">
                  <a:buNone/>
                </a:pPr>
                <a:r>
                  <a:rPr/>
                  <a:t>Obviously this will have a Bernoulli / binomial distribution: no problem for the GLM.</a:t>
                </a:r>
              </a:p>
              <a:p>
                <a:pPr lvl="0" indent="0" marL="0">
                  <a:buNone/>
                </a:pPr>
                <a:r>
                  <a:rPr/>
                  <a:t>Our model:</a:t>
                </a:r>
              </a:p>
              <a:p>
                <a:pPr lvl="0" indent="0" marL="0">
                  <a:buNone/>
                </a:pPr>
                <a14:m>
                  <m:oMathPara xmlns:m="http://schemas.openxmlformats.org/officeDocument/2006/math">
                    <m:oMathParaPr>
                      <m:jc m:val="center"/>
                    </m:oMathParaPr>
                    <m:oMath>
                      <m:r>
                        <m:t>E</m:t>
                      </m:r>
                      <m:d>
                        <m:dPr>
                          <m:begChr m:val="["/>
                          <m:endChr m:val="]"/>
                          <m:sepChr m:val=""/>
                          <m:grow/>
                        </m:dPr>
                        <m:e>
                          <m:r>
                            <m:t>Y</m:t>
                          </m:r>
                          <m:r>
                            <m:rPr>
                              <m:sty m:val="p"/>
                            </m:rPr>
                            <m:t>|</m:t>
                          </m:r>
                          <m:r>
                            <m:t>X</m:t>
                          </m:r>
                        </m:e>
                      </m:d>
                      <m:r>
                        <m:rPr>
                          <m:sty m:val="p"/>
                        </m:rPr>
                        <m:t>=</m:t>
                      </m:r>
                      <m:r>
                        <m:t>P</m:t>
                      </m:r>
                      <m:d>
                        <m:dPr>
                          <m:begChr m:val="("/>
                          <m:endChr m:val=")"/>
                          <m:sepChr m:val=""/>
                          <m:grow/>
                        </m:dPr>
                        <m:e>
                          <m:r>
                            <m:t>Y</m:t>
                          </m:r>
                          <m:r>
                            <m:rPr>
                              <m:sty m:val="p"/>
                            </m:rPr>
                            <m:t>|</m:t>
                          </m:r>
                          <m:r>
                            <m:t>X</m:t>
                          </m:r>
                        </m:e>
                      </m:d>
                      <m:r>
                        <m:rPr>
                          <m:sty m:val="p"/>
                        </m:rPr>
                        <m:t>=</m:t>
                      </m:r>
                      <m:sSup>
                        <m:e>
                          <m:r>
                            <m:t>g</m:t>
                          </m:r>
                        </m:e>
                        <m:sup>
                          <m:r>
                            <m:rPr>
                              <m:sty m:val="p"/>
                            </m:rPr>
                            <m:t>−</m:t>
                          </m:r>
                          <m:r>
                            <m:t>1</m:t>
                          </m:r>
                        </m:sup>
                      </m:sSup>
                      <m:d>
                        <m:dPr>
                          <m:begChr m:val="("/>
                          <m:endChr m:val=")"/>
                          <m:sepChr m:val=""/>
                          <m:grow/>
                        </m:dPr>
                        <m:e>
                          <m:sSub>
                            <m:e>
                              <m:r>
                                <m:t>β</m:t>
                              </m:r>
                            </m:e>
                            <m:sub>
                              <m:r>
                                <m:t>0</m:t>
                              </m:r>
                            </m:sub>
                          </m:sSub>
                          <m:r>
                            <m:rPr>
                              <m:sty m:val="p"/>
                            </m:rPr>
                            <m:t>+</m:t>
                          </m:r>
                          <m:sSub>
                            <m:e>
                              <m:r>
                                <m:t>β</m:t>
                              </m:r>
                            </m:e>
                            <m:sub>
                              <m:r>
                                <m:t>1</m:t>
                              </m:r>
                            </m:sub>
                          </m:sSub>
                          <m:r>
                            <m:t>X</m:t>
                          </m:r>
                        </m:e>
                      </m:d>
                    </m:oMath>
                  </m:oMathPara>
                </a14:m>
              </a:p>
              <a:p>
                <a:pPr lvl="0" indent="0" marL="0">
                  <a:buNone/>
                </a:pPr>
                <a:r>
                  <a:rPr/>
                  <a:t>For the link function we will take </a:t>
                </a:r>
                <a14:m>
                  <m:oMath xmlns:m="http://schemas.openxmlformats.org/officeDocument/2006/math">
                    <m:r>
                      <m:t>g</m:t>
                    </m:r>
                    <m:d>
                      <m:dPr>
                        <m:begChr m:val="("/>
                        <m:endChr m:val=")"/>
                        <m:sepChr m:val=""/>
                        <m:grow/>
                      </m:dPr>
                      <m:e>
                        <m:r>
                          <m:t>x</m:t>
                        </m:r>
                      </m:e>
                    </m:d>
                    <m:r>
                      <m:rPr>
                        <m:sty m:val="p"/>
                      </m:rPr>
                      <m:t>=</m:t>
                    </m:r>
                    <m:r>
                      <m:t>l</m:t>
                    </m:r>
                    <m:r>
                      <m:t>o</m:t>
                    </m:r>
                    <m:r>
                      <m:t>g</m:t>
                    </m:r>
                    <m:d>
                      <m:dPr>
                        <m:begChr m:val="("/>
                        <m:endChr m:val=")"/>
                        <m:sepChr m:val=""/>
                        <m:grow/>
                      </m:dPr>
                      <m:e>
                        <m:r>
                          <m:t>x</m:t>
                        </m:r>
                        <m:r>
                          <m:rPr>
                            <m:sty m:val="p"/>
                          </m:rPr>
                          <m:t>/</m:t>
                        </m:r>
                        <m:d>
                          <m:dPr>
                            <m:begChr m:val="("/>
                            <m:endChr m:val=")"/>
                            <m:sepChr m:val=""/>
                            <m:grow/>
                          </m:dPr>
                          <m:e>
                            <m:r>
                              <m:t>1</m:t>
                            </m:r>
                            <m:r>
                              <m:rPr>
                                <m:sty m:val="p"/>
                              </m:rPr>
                              <m:t>−</m:t>
                            </m:r>
                            <m:r>
                              <m:t>x</m:t>
                            </m:r>
                          </m:e>
                        </m:d>
                      </m:e>
                    </m:d>
                  </m:oMath>
                </a14:m>
                <a:r>
                  <a:rPr/>
                  <a:t>, the </a:t>
                </a:r>
                <a:r>
                  <a:rPr b="1"/>
                  <a:t>logit</a:t>
                </a:r>
                <a:r>
                  <a:rPr/>
                  <a:t> function.</a:t>
                </a:r>
              </a:p>
              <a:p>
                <a:pPr lvl="0" indent="0" marL="0">
                  <a:buNone/>
                </a:pPr>
                <a:r>
                  <a:rPr/>
                  <a:t>This yields the </a:t>
                </a:r>
                <a:r>
                  <a:rPr b="1"/>
                  <a:t>logistic regression</a:t>
                </a:r>
                <a:r>
                  <a:rPr/>
                  <a:t> model:</a:t>
                </a:r>
              </a:p>
              <a:p>
                <a:pPr lvl="0" indent="0" marL="0">
                  <a:buNone/>
                </a:pPr>
                <a14:m>
                  <m:oMathPara xmlns:m="http://schemas.openxmlformats.org/officeDocument/2006/math">
                    <m:oMathParaPr>
                      <m:jc m:val="center"/>
                    </m:oMathParaPr>
                    <m:oMath>
                      <m:r>
                        <m:rPr>
                          <m:nor/>
                          <m:sty m:val="p"/>
                        </m:rPr>
                        <m:t>logit</m:t>
                      </m:r>
                      <m:d>
                        <m:dPr>
                          <m:begChr m:val="("/>
                          <m:endChr m:val=")"/>
                          <m:sepChr m:val=""/>
                          <m:grow/>
                        </m:dPr>
                        <m:e>
                          <m:r>
                            <m:t>E</m:t>
                          </m:r>
                          <m:d>
                            <m:dPr>
                              <m:begChr m:val="["/>
                              <m:endChr m:val="]"/>
                              <m:sepChr m:val=""/>
                              <m:grow/>
                            </m:dPr>
                            <m:e>
                              <m:r>
                                <m:t>Y</m:t>
                              </m:r>
                              <m:r>
                                <m:rPr>
                                  <m:sty m:val="p"/>
                                </m:rPr>
                                <m:t>|</m:t>
                              </m:r>
                              <m:r>
                                <m:t>X</m:t>
                              </m:r>
                            </m:e>
                          </m:d>
                        </m:e>
                      </m:d>
                      <m:r>
                        <m:rPr>
                          <m:sty m:val="p"/>
                        </m:rPr>
                        <m:t>=</m:t>
                      </m:r>
                      <m:sSub>
                        <m:e>
                          <m:r>
                            <m:t>β</m:t>
                          </m:r>
                        </m:e>
                        <m:sub>
                          <m:r>
                            <m:t>0</m:t>
                          </m:r>
                        </m:sub>
                      </m:sSub>
                      <m:r>
                        <m:rPr>
                          <m:sty m:val="p"/>
                        </m:rPr>
                        <m:t>+</m:t>
                      </m:r>
                      <m:sSub>
                        <m:e>
                          <m:r>
                            <m:t>β</m:t>
                          </m:r>
                        </m:e>
                        <m:sub>
                          <m:r>
                            <m:t>1</m:t>
                          </m:r>
                        </m:sub>
                      </m:sSub>
                      <m:r>
                        <m:t>X</m:t>
                      </m:r>
                    </m:oMath>
                  </m:oMathPara>
                </a14:m>
              </a:p>
              <a:p>
                <a:pPr lvl="0" indent="0" marL="0">
                  <a:buNone/>
                </a:pPr>
                <a:r>
                  <a:rPr/>
                  <a:t>A one unit change in X will result in the log of a ratio of odds, i.e. </a:t>
                </a:r>
                <a14:m>
                  <m:oMath xmlns:m="http://schemas.openxmlformats.org/officeDocument/2006/math">
                    <m:sSup>
                      <m:e>
                        <m:r>
                          <m:t>e</m:t>
                        </m:r>
                      </m:e>
                      <m:sup>
                        <m:sSub>
                          <m:e>
                            <m:r>
                              <m:t>β</m:t>
                            </m:r>
                          </m:e>
                          <m:sub>
                            <m:r>
                              <m:t>1</m:t>
                            </m:r>
                          </m:sub>
                        </m:sSub>
                      </m:sup>
                    </m:sSup>
                  </m:oMath>
                </a14:m>
                <a:r>
                  <a:rPr/>
                  <a:t> will be the </a:t>
                </a:r>
                <a:r>
                  <a:rPr b="1"/>
                  <a:t>odds ratio</a:t>
                </a:r>
                <a:r>
                  <a:rPr/>
                  <a:t> associated with a one unit change in X.</a:t>
                </a:r>
              </a:p>
              <a:p>
                <a:pPr lvl="0" indent="0" marL="0">
                  <a:buNone/>
                </a:pPr>
                <a:r>
                  <a:rPr/>
                  <a:t>Logistic regression is a </a:t>
                </a:r>
                <a:r>
                  <a:rPr i="1"/>
                  <a:t>direct probability model</a:t>
                </a:r>
                <a:r>
                  <a:rPr/>
                  <a:t>: no distributional assumptions beyond the fact that we assume individual events to be the result of a probability.</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Regression modelling</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Logistic regression</a:t>
            </a:r>
          </a:p>
          <a:p>
            <a:pPr lvl="0" indent="0" marL="0">
              <a:buNone/>
            </a:pPr>
            <a:r>
              <a:rPr/>
              <a:t>Example</a:t>
            </a:r>
          </a:p>
          <a:p>
            <a:pPr lvl="0" indent="0" marL="0">
              <a:buNone/>
            </a:pPr>
            <a:r>
              <a:rPr/>
              <a:t>Let’s fit a model to the birth weight data, using the variable </a:t>
            </a:r>
            <a:r>
              <a:rPr>
                <a:latin typeface="Courier"/>
              </a:rPr>
              <a:t>lowbt</a:t>
            </a:r>
            <a:r>
              <a:rPr/>
              <a:t> (binary variable indicating low birth weight) as the response variable.</a:t>
            </a:r>
          </a:p>
          <a:p>
            <a:pPr lvl="0" indent="0">
              <a:buNone/>
            </a:pPr>
            <a:r>
              <a:rPr>
                <a:latin typeface="Courier"/>
              </a:rPr>
              <a:t>modLowBirthWeight</a:t>
            </a:r>
            <a:r>
              <a:rPr>
                <a:solidFill>
                  <a:srgbClr val="007020"/>
                </a:solidFill>
                <a:latin typeface="Courier"/>
              </a:rPr>
              <a:t>&lt;-</a:t>
            </a:r>
            <a:r>
              <a:rPr>
                <a:solidFill>
                  <a:srgbClr val="06287E"/>
                </a:solidFill>
                <a:latin typeface="Courier"/>
              </a:rPr>
              <a:t>glm</a:t>
            </a:r>
            <a:r>
              <a:rPr>
                <a:latin typeface="Courier"/>
              </a:rPr>
              <a:t>(lowbwt</a:t>
            </a:r>
            <a:r>
              <a:rPr>
                <a:solidFill>
                  <a:srgbClr val="4070A0"/>
                </a:solidFill>
                <a:latin typeface="Courier"/>
              </a:rPr>
              <a:t>~</a:t>
            </a:r>
            <a:r>
              <a:rPr>
                <a:latin typeface="Courier"/>
              </a:rPr>
              <a:t>Gestation,</a:t>
            </a:r>
            <a:r>
              <a:rPr>
                <a:solidFill>
                  <a:srgbClr val="7D9029"/>
                </a:solidFill>
                <a:latin typeface="Courier"/>
              </a:rPr>
              <a:t>data=</a:t>
            </a:r>
            <a:r>
              <a:rPr>
                <a:latin typeface="Courier"/>
              </a:rPr>
              <a:t>dfBw,</a:t>
            </a:r>
            <a:r>
              <a:rPr>
                <a:solidFill>
                  <a:srgbClr val="7D9029"/>
                </a:solidFill>
                <a:latin typeface="Courier"/>
              </a:rPr>
              <a:t>family=</a:t>
            </a:r>
            <a:r>
              <a:rPr>
                <a:latin typeface="Courier"/>
              </a:rPr>
              <a:t>binomial)</a:t>
            </a:r>
            <a:br/>
            <a:r>
              <a:rPr>
                <a:latin typeface="Courier"/>
              </a:rPr>
              <a:t> </a:t>
            </a:r>
            <a:r>
              <a:rPr i="1">
                <a:solidFill>
                  <a:srgbClr val="60A0B0"/>
                </a:solidFill>
                <a:latin typeface="Courier"/>
              </a:rPr>
              <a:t># family=binomial("logit") also works</a:t>
            </a:r>
            <a:br/>
            <a:br/>
            <a:r>
              <a:rPr>
                <a:solidFill>
                  <a:srgbClr val="06287E"/>
                </a:solidFill>
                <a:latin typeface="Courier"/>
              </a:rPr>
              <a:t>summary</a:t>
            </a:r>
            <a:r>
              <a:rPr>
                <a:latin typeface="Courier"/>
              </a:rPr>
              <a:t>(modLowBirthWeight)</a:t>
            </a:r>
            <a:br/>
            <a:r>
              <a:rPr i="1">
                <a:solidFill>
                  <a:srgbClr val="BA2121"/>
                </a:solidFill>
                <a:latin typeface="Courier"/>
              </a:rPr>
              <a:t>## </a:t>
            </a:r>
            <a:br/>
            <a:r>
              <a:rPr i="1">
                <a:solidFill>
                  <a:srgbClr val="BA2121"/>
                </a:solidFill>
                <a:latin typeface="Courier"/>
              </a:rPr>
              <a:t>## Call:</a:t>
            </a:r>
            <a:br/>
            <a:r>
              <a:rPr i="1">
                <a:solidFill>
                  <a:srgbClr val="BA2121"/>
                </a:solidFill>
                <a:latin typeface="Courier"/>
              </a:rPr>
              <a:t>## glm(formula = lowbwt ~ Gestation, family = binomial, data = dfBw)</a:t>
            </a:r>
            <a:br/>
            <a:r>
              <a:rPr i="1">
                <a:solidFill>
                  <a:srgbClr val="BA2121"/>
                </a:solidFill>
                <a:latin typeface="Courier"/>
              </a:rPr>
              <a:t>## </a:t>
            </a:r>
            <a:br/>
            <a:r>
              <a:rPr i="1">
                <a:solidFill>
                  <a:srgbClr val="BA2121"/>
                </a:solidFill>
                <a:latin typeface="Courier"/>
              </a:rPr>
              <a:t>## Deviance Residuals: </a:t>
            </a:r>
            <a:br/>
            <a:r>
              <a:rPr i="1">
                <a:solidFill>
                  <a:srgbClr val="BA2121"/>
                </a:solidFill>
                <a:latin typeface="Courier"/>
              </a:rPr>
              <a:t>##     Min       1Q   Median       3Q      Max  </a:t>
            </a:r>
            <a:br/>
            <a:r>
              <a:rPr i="1">
                <a:solidFill>
                  <a:srgbClr val="BA2121"/>
                </a:solidFill>
                <a:latin typeface="Courier"/>
              </a:rPr>
              <a:t>## -1.8376  -0.3269  -0.2125  -0.1009   2.4314  </a:t>
            </a:r>
            <a:br/>
            <a:r>
              <a:rPr i="1">
                <a:solidFill>
                  <a:srgbClr val="BA2121"/>
                </a:solidFill>
                <a:latin typeface="Courier"/>
              </a:rPr>
              <a:t>## </a:t>
            </a:r>
            <a:br/>
            <a:r>
              <a:rPr i="1">
                <a:solidFill>
                  <a:srgbClr val="BA2121"/>
                </a:solidFill>
                <a:latin typeface="Courier"/>
              </a:rPr>
              <a:t>## Coefficients:</a:t>
            </a:r>
            <a:br/>
            <a:r>
              <a:rPr i="1">
                <a:solidFill>
                  <a:srgbClr val="BA2121"/>
                </a:solidFill>
                <a:latin typeface="Courier"/>
              </a:rPr>
              <a:t>##             Estimate Std. Error z value Pr(&gt;|z|)   </a:t>
            </a:r>
            <a:br/>
            <a:r>
              <a:rPr i="1">
                <a:solidFill>
                  <a:srgbClr val="BA2121"/>
                </a:solidFill>
                <a:latin typeface="Courier"/>
              </a:rPr>
              <a:t>## (Intercept)  31.3127    11.3145   2.767  0.00565 **</a:t>
            </a:r>
            <a:br/>
            <a:r>
              <a:rPr i="1">
                <a:solidFill>
                  <a:srgbClr val="BA2121"/>
                </a:solidFill>
                <a:latin typeface="Courier"/>
              </a:rPr>
              <a:t>## Gestation    -0.8773     0.3046  -2.880  0.00398 **</a:t>
            </a:r>
            <a:br/>
            <a:r>
              <a:rPr i="1">
                <a:solidFill>
                  <a:srgbClr val="BA2121"/>
                </a:solidFill>
                <a:latin typeface="Courier"/>
              </a:rPr>
              <a:t>## ---</a:t>
            </a:r>
            <a:br/>
            <a:r>
              <a:rPr i="1">
                <a:solidFill>
                  <a:srgbClr val="BA2121"/>
                </a:solidFill>
                <a:latin typeface="Courier"/>
              </a:rPr>
              <a:t>## Signif. codes:  0 '***' 0.001 '**' 0.01 '*' 0.05 '.' 0.1 ' ' 1</a:t>
            </a:r>
            <a:br/>
            <a:r>
              <a:rPr i="1">
                <a:solidFill>
                  <a:srgbClr val="BA2121"/>
                </a:solidFill>
                <a:latin typeface="Courier"/>
              </a:rPr>
              <a:t>## </a:t>
            </a:r>
            <a:br/>
            <a:r>
              <a:rPr i="1">
                <a:solidFill>
                  <a:srgbClr val="BA2121"/>
                </a:solidFill>
                <a:latin typeface="Courier"/>
              </a:rPr>
              <a:t>## (Dispersion parameter for binomial family taken to be 1)</a:t>
            </a:r>
            <a:br/>
            <a:r>
              <a:rPr i="1">
                <a:solidFill>
                  <a:srgbClr val="BA2121"/>
                </a:solidFill>
                <a:latin typeface="Courier"/>
              </a:rPr>
              <a:t>## </a:t>
            </a:r>
            <a:br/>
            <a:r>
              <a:rPr i="1">
                <a:solidFill>
                  <a:srgbClr val="BA2121"/>
                </a:solidFill>
                <a:latin typeface="Courier"/>
              </a:rPr>
              <a:t>##     Null deviance: 34.450  on 41  degrees of freedom</a:t>
            </a:r>
            <a:br/>
            <a:r>
              <a:rPr i="1">
                <a:solidFill>
                  <a:srgbClr val="BA2121"/>
                </a:solidFill>
                <a:latin typeface="Courier"/>
              </a:rPr>
              <a:t>## Residual deviance: 18.025  on 40  degrees of freedom</a:t>
            </a:r>
            <a:br/>
            <a:r>
              <a:rPr i="1">
                <a:solidFill>
                  <a:srgbClr val="BA2121"/>
                </a:solidFill>
                <a:latin typeface="Courier"/>
              </a:rPr>
              <a:t>## AIC: 22.025</a:t>
            </a:r>
            <a:br/>
            <a:r>
              <a:rPr i="1">
                <a:solidFill>
                  <a:srgbClr val="BA2121"/>
                </a:solidFill>
                <a:latin typeface="Courier"/>
              </a:rPr>
              <a:t>## </a:t>
            </a:r>
            <a:br/>
            <a:r>
              <a:rPr i="1">
                <a:solidFill>
                  <a:srgbClr val="BA2121"/>
                </a:solidFill>
                <a:latin typeface="Courier"/>
              </a:rPr>
              <a:t>## Number of Fisher Scoring iterations: 6</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Regression modelling</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Logistic regression</a:t>
            </a:r>
          </a:p>
          <a:p>
            <a:pPr lvl="0" indent="0" marL="0">
              <a:buNone/>
            </a:pPr>
            <a:r>
              <a:rPr/>
              <a:t>Example</a:t>
            </a:r>
          </a:p>
          <a:p>
            <a:pPr lvl="0" indent="0">
              <a:buNone/>
            </a:pPr>
            <a:r>
              <a:rPr>
                <a:solidFill>
                  <a:srgbClr val="06287E"/>
                </a:solidFill>
                <a:latin typeface="Courier"/>
              </a:rPr>
              <a:t>round</a:t>
            </a:r>
            <a:r>
              <a:rPr>
                <a:latin typeface="Courier"/>
              </a:rPr>
              <a:t>(</a:t>
            </a:r>
            <a:r>
              <a:rPr>
                <a:solidFill>
                  <a:srgbClr val="7D9029"/>
                </a:solidFill>
                <a:latin typeface="Courier"/>
              </a:rPr>
              <a:t>digits=</a:t>
            </a:r>
            <a:r>
              <a:rPr>
                <a:solidFill>
                  <a:srgbClr val="40A070"/>
                </a:solidFill>
                <a:latin typeface="Courier"/>
              </a:rPr>
              <a:t>2</a:t>
            </a:r>
            <a:r>
              <a:rPr>
                <a:latin typeface="Courier"/>
              </a:rPr>
              <a:t>,</a:t>
            </a:r>
            <a:r>
              <a:rPr>
                <a:solidFill>
                  <a:srgbClr val="06287E"/>
                </a:solidFill>
                <a:latin typeface="Courier"/>
              </a:rPr>
              <a:t>cbind</a:t>
            </a:r>
            <a:r>
              <a:rPr>
                <a:latin typeface="Courier"/>
              </a:rPr>
              <a:t>(</a:t>
            </a:r>
            <a:br/>
            <a:r>
              <a:rPr>
                <a:latin typeface="Courier"/>
              </a:rPr>
              <a:t>  </a:t>
            </a:r>
            <a:r>
              <a:rPr>
                <a:solidFill>
                  <a:srgbClr val="06287E"/>
                </a:solidFill>
                <a:latin typeface="Courier"/>
              </a:rPr>
              <a:t>exp</a:t>
            </a:r>
            <a:r>
              <a:rPr>
                <a:latin typeface="Courier"/>
              </a:rPr>
              <a:t>(</a:t>
            </a:r>
            <a:r>
              <a:rPr>
                <a:solidFill>
                  <a:srgbClr val="06287E"/>
                </a:solidFill>
                <a:latin typeface="Courier"/>
              </a:rPr>
              <a:t>coef</a:t>
            </a:r>
            <a:r>
              <a:rPr>
                <a:latin typeface="Courier"/>
              </a:rPr>
              <a:t>(modLowBirthWeight)),</a:t>
            </a:r>
            <a:br/>
            <a:r>
              <a:rPr>
                <a:latin typeface="Courier"/>
              </a:rPr>
              <a:t>  </a:t>
            </a:r>
            <a:r>
              <a:rPr>
                <a:solidFill>
                  <a:srgbClr val="06287E"/>
                </a:solidFill>
                <a:latin typeface="Courier"/>
              </a:rPr>
              <a:t>exp</a:t>
            </a:r>
            <a:r>
              <a:rPr>
                <a:latin typeface="Courier"/>
              </a:rPr>
              <a:t>(</a:t>
            </a:r>
            <a:r>
              <a:rPr>
                <a:solidFill>
                  <a:srgbClr val="06287E"/>
                </a:solidFill>
                <a:latin typeface="Courier"/>
              </a:rPr>
              <a:t>confint</a:t>
            </a:r>
            <a:r>
              <a:rPr>
                <a:latin typeface="Courier"/>
              </a:rPr>
              <a:t>(modLowBirthWeight))</a:t>
            </a:r>
            <a:br/>
            <a:r>
              <a:rPr>
                <a:latin typeface="Courier"/>
              </a:rPr>
              <a:t>))</a:t>
            </a:r>
            <a:br/>
            <a:r>
              <a:rPr i="1">
                <a:solidFill>
                  <a:srgbClr val="BA2121"/>
                </a:solidFill>
                <a:latin typeface="Courier"/>
              </a:rPr>
              <a:t>## Waiting for profiling to be done...</a:t>
            </a:r>
            <a:br/>
            <a:r>
              <a:rPr i="1">
                <a:solidFill>
                  <a:srgbClr val="BA2121"/>
                </a:solidFill>
                <a:latin typeface="Courier"/>
              </a:rPr>
              <a:t>##                              2.5 %       97.5 %</a:t>
            </a:r>
            <a:br/>
            <a:r>
              <a:rPr i="1">
                <a:solidFill>
                  <a:srgbClr val="BA2121"/>
                </a:solidFill>
                <a:latin typeface="Courier"/>
              </a:rPr>
              <a:t>## (Intercept) 3.971124e+13 501487.34 1.146583e+26</a:t>
            </a:r>
            <a:br/>
            <a:r>
              <a:rPr i="1">
                <a:solidFill>
                  <a:srgbClr val="BA2121"/>
                </a:solidFill>
                <a:latin typeface="Courier"/>
              </a:rPr>
              <a:t>## Gestation   4.200000e-01      0.19 6.800000e-01</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Regression modelling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Poisson regression</a:t>
                </a:r>
              </a:p>
              <a:p>
                <a:pPr lvl="0" indent="0" marL="0">
                  <a:buNone/>
                </a:pPr>
                <a:r>
                  <a:rPr/>
                  <a:t>If </a:t>
                </a:r>
                <a14:m>
                  <m:oMath xmlns:m="http://schemas.openxmlformats.org/officeDocument/2006/math">
                    <m:r>
                      <m:t>Y</m:t>
                    </m:r>
                  </m:oMath>
                </a14:m>
                <a:r>
                  <a:rPr/>
                  <a:t> is a counting variable, then the Poisson distribution for </a:t>
                </a:r>
                <a14:m>
                  <m:oMath xmlns:m="http://schemas.openxmlformats.org/officeDocument/2006/math">
                    <m:r>
                      <m:t>Y</m:t>
                    </m:r>
                  </m:oMath>
                </a14:m>
                <a:r>
                  <a:rPr/>
                  <a:t> can be useful.</a:t>
                </a:r>
              </a:p>
              <a:p>
                <a:pPr lvl="0" indent="0" marL="0">
                  <a:buNone/>
                </a:pPr>
                <a:r>
                  <a:rPr/>
                  <a:t>In </a:t>
                </a:r>
                <a:r>
                  <a:rPr b="1"/>
                  <a:t>Poisson regression</a:t>
                </a:r>
                <a:r>
                  <a:rPr/>
                  <a:t>, the log link is used:</a:t>
                </a:r>
              </a:p>
              <a:p>
                <a:pPr lvl="0" indent="0" marL="0">
                  <a:buNone/>
                </a:pPr>
                <a14:m>
                  <m:oMathPara xmlns:m="http://schemas.openxmlformats.org/officeDocument/2006/math">
                    <m:oMathParaPr>
                      <m:jc m:val="center"/>
                    </m:oMathParaPr>
                    <m:oMath>
                      <m:r>
                        <m:t>l</m:t>
                      </m:r>
                      <m:r>
                        <m:t>o</m:t>
                      </m:r>
                      <m:r>
                        <m:t>g</m:t>
                      </m:r>
                      <m:d>
                        <m:dPr>
                          <m:begChr m:val="("/>
                          <m:endChr m:val=")"/>
                          <m:sepChr m:val=""/>
                          <m:grow/>
                        </m:dPr>
                        <m:e>
                          <m:r>
                            <m:t>E</m:t>
                          </m:r>
                          <m:d>
                            <m:dPr>
                              <m:begChr m:val="["/>
                              <m:endChr m:val="]"/>
                              <m:sepChr m:val=""/>
                              <m:grow/>
                            </m:dPr>
                            <m:e>
                              <m:r>
                                <m:t>Y</m:t>
                              </m:r>
                              <m:r>
                                <m:rPr>
                                  <m:sty m:val="p"/>
                                </m:rPr>
                                <m:t>|</m:t>
                              </m:r>
                              <m:r>
                                <m:t>X</m:t>
                              </m:r>
                            </m:e>
                          </m:d>
                        </m:e>
                      </m:d>
                      <m:r>
                        <m:rPr>
                          <m:sty m:val="p"/>
                        </m:rPr>
                        <m:t>=</m:t>
                      </m:r>
                      <m:sSub>
                        <m:e>
                          <m:r>
                            <m:t>β</m:t>
                          </m:r>
                        </m:e>
                        <m:sub>
                          <m:r>
                            <m:t>0</m:t>
                          </m:r>
                        </m:sub>
                      </m:sSub>
                      <m:r>
                        <m:rPr>
                          <m:sty m:val="p"/>
                        </m:rPr>
                        <m:t>+</m:t>
                      </m:r>
                      <m:sSub>
                        <m:e>
                          <m:r>
                            <m:t>β</m:t>
                          </m:r>
                        </m:e>
                        <m:sub>
                          <m:r>
                            <m:t>1</m:t>
                          </m:r>
                        </m:sub>
                      </m:sSub>
                      <m:r>
                        <m:t>X</m:t>
                      </m:r>
                    </m:oMath>
                  </m:oMathPara>
                </a14:m>
              </a:p>
              <a:p>
                <a:pPr lvl="0" indent="0" marL="0">
                  <a:buNone/>
                </a:pPr>
                <a:r>
                  <a:rPr/>
                  <a:t>or equivalently</a:t>
                </a:r>
              </a:p>
              <a:p>
                <a:pPr lvl="0" indent="0" marL="0">
                  <a:buNone/>
                </a:pPr>
                <a14:m>
                  <m:oMathPara xmlns:m="http://schemas.openxmlformats.org/officeDocument/2006/math">
                    <m:oMathParaPr>
                      <m:jc m:val="center"/>
                    </m:oMathParaPr>
                    <m:oMath>
                      <m:r>
                        <m:t>E</m:t>
                      </m:r>
                      <m:d>
                        <m:dPr>
                          <m:begChr m:val="["/>
                          <m:endChr m:val="]"/>
                          <m:sepChr m:val=""/>
                          <m:grow/>
                        </m:dPr>
                        <m:e>
                          <m:r>
                            <m:t>Y</m:t>
                          </m:r>
                          <m:r>
                            <m:rPr>
                              <m:sty m:val="p"/>
                            </m:rPr>
                            <m:t>|</m:t>
                          </m:r>
                          <m:r>
                            <m:t>X</m:t>
                          </m:r>
                        </m:e>
                      </m:d>
                      <m:r>
                        <m:rPr>
                          <m:sty m:val="p"/>
                        </m:rPr>
                        <m:t>=</m:t>
                      </m:r>
                      <m:sSup>
                        <m:e>
                          <m:r>
                            <m:t>e</m:t>
                          </m:r>
                        </m:e>
                        <m:sup>
                          <m:sSub>
                            <m:e>
                              <m:r>
                                <m:t>β</m:t>
                              </m:r>
                            </m:e>
                            <m:sub>
                              <m:r>
                                <m:t>0</m:t>
                              </m:r>
                            </m:sub>
                          </m:sSub>
                          <m:r>
                            <m:rPr>
                              <m:sty m:val="p"/>
                            </m:rPr>
                            <m:t>+</m:t>
                          </m:r>
                          <m:sSub>
                            <m:e>
                              <m:r>
                                <m:t>β</m:t>
                              </m:r>
                            </m:e>
                            <m:sub>
                              <m:r>
                                <m:t>1</m:t>
                              </m:r>
                            </m:sub>
                          </m:sSub>
                          <m:r>
                            <m:t>X</m:t>
                          </m:r>
                        </m:sup>
                      </m:sSup>
                    </m:oMath>
                  </m:oMathPara>
                </a14:m>
              </a:p>
              <a:p>
                <a:pPr lvl="0" indent="0" marL="0">
                  <a:buNone/>
                </a:pPr>
                <a14:m>
                  <m:oMath xmlns:m="http://schemas.openxmlformats.org/officeDocument/2006/math">
                    <m:sSub>
                      <m:e>
                        <m:r>
                          <m:t>β</m:t>
                        </m:r>
                      </m:e>
                      <m:sub>
                        <m:r>
                          <m:t>1</m:t>
                        </m:r>
                      </m:sub>
                    </m:sSub>
                  </m:oMath>
                </a14:m>
                <a:r>
                  <a:rPr/>
                  <a:t> represents the increase in log event rate associated with a one unit change in </a:t>
                </a:r>
                <a14:m>
                  <m:oMath xmlns:m="http://schemas.openxmlformats.org/officeDocument/2006/math">
                    <m:r>
                      <m:t>X</m:t>
                    </m:r>
                  </m:oMath>
                </a14:m>
                <a:r>
                  <a:rPr/>
                  <a:t> (and </a:t>
                </a:r>
                <a14:m>
                  <m:oMath xmlns:m="http://schemas.openxmlformats.org/officeDocument/2006/math">
                    <m:sSup>
                      <m:e>
                        <m:r>
                          <m:t>e</m:t>
                        </m:r>
                      </m:e>
                      <m:sup>
                        <m:sSub>
                          <m:e>
                            <m:r>
                              <m:t>β</m:t>
                            </m:r>
                          </m:e>
                          <m:sub>
                            <m:r>
                              <m:t>1</m:t>
                            </m:r>
                          </m:sub>
                        </m:sSub>
                      </m:sup>
                    </m:sSup>
                  </m:oMath>
                </a14:m>
                <a:r>
                  <a:rPr/>
                  <a:t> is the rate ratio associated with a one unit change in </a:t>
                </a:r>
                <a14:m>
                  <m:oMath xmlns:m="http://schemas.openxmlformats.org/officeDocument/2006/math">
                    <m:r>
                      <m:t>X</m:t>
                    </m:r>
                  </m:oMath>
                </a14:m>
                <a:r>
                  <a:rPr/>
                  <a:t>).</a:t>
                </a:r>
              </a:p>
              <a:p>
                <a:pPr lvl="0" indent="0" marL="0">
                  <a:buNone/>
                </a:pPr>
                <a:r>
                  <a:rPr/>
                  <a:t>In Poisson regression, one often specifies an </a:t>
                </a:r>
                <a:r>
                  <a:rPr b="1"/>
                  <a:t>offset</a:t>
                </a:r>
                <a:r>
                  <a:rPr/>
                  <a:t>. This is a covariate the coefficient of which is </a:t>
                </a:r>
                <a:r>
                  <a:rPr i="1"/>
                  <a:t>fixed</a:t>
                </a:r>
                <a:r>
                  <a:rPr/>
                  <a:t> to be 1. This effectively serves as a denominator for the rate parameter: </a:t>
                </a:r>
                <a14:m>
                  <m:oMath xmlns:m="http://schemas.openxmlformats.org/officeDocument/2006/math">
                    <m:sSub>
                      <m:e>
                        <m:r>
                          <m:t>β</m:t>
                        </m:r>
                      </m:e>
                      <m:sub>
                        <m:r>
                          <m:t>1</m:t>
                        </m:r>
                      </m:sub>
                    </m:sSub>
                  </m:oMath>
                </a14:m>
                <a:r>
                  <a:rPr/>
                  <a:t> is the event rate per unit of the offset.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Regression modelling</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Poisson regression</a:t>
            </a:r>
          </a:p>
          <a:p>
            <a:pPr lvl="0" indent="0" marL="0">
              <a:buNone/>
            </a:pPr>
            <a:r>
              <a:rPr/>
              <a:t>Example</a:t>
            </a:r>
          </a:p>
          <a:p>
            <a:pPr lvl="0" indent="0">
              <a:buNone/>
            </a:pPr>
            <a:r>
              <a:rPr>
                <a:solidFill>
                  <a:srgbClr val="06287E"/>
                </a:solidFill>
                <a:latin typeface="Courier"/>
              </a:rPr>
              <a:t>library</a:t>
            </a:r>
            <a:r>
              <a:rPr>
                <a:latin typeface="Courier"/>
              </a:rPr>
              <a:t>(pscl) </a:t>
            </a:r>
            <a:r>
              <a:rPr i="1">
                <a:solidFill>
                  <a:srgbClr val="60A0B0"/>
                </a:solidFill>
                <a:latin typeface="Courier"/>
              </a:rPr>
              <a:t># install.packages("pscl")</a:t>
            </a:r>
            <a:br/>
            <a:r>
              <a:rPr i="1">
                <a:solidFill>
                  <a:srgbClr val="BA2121"/>
                </a:solidFill>
                <a:latin typeface="Courier"/>
              </a:rPr>
              <a:t>## Classes and Methods for R developed in the</a:t>
            </a:r>
            <a:br/>
            <a:r>
              <a:rPr i="1">
                <a:solidFill>
                  <a:srgbClr val="BA2121"/>
                </a:solidFill>
                <a:latin typeface="Courier"/>
              </a:rPr>
              <a:t>## Political Science Computational Laboratory</a:t>
            </a:r>
            <a:br/>
            <a:r>
              <a:rPr i="1">
                <a:solidFill>
                  <a:srgbClr val="BA2121"/>
                </a:solidFill>
                <a:latin typeface="Courier"/>
              </a:rPr>
              <a:t>## Department of Political Science</a:t>
            </a:r>
            <a:br/>
            <a:r>
              <a:rPr i="1">
                <a:solidFill>
                  <a:srgbClr val="BA2121"/>
                </a:solidFill>
                <a:latin typeface="Courier"/>
              </a:rPr>
              <a:t>## Stanford University</a:t>
            </a:r>
            <a:br/>
            <a:r>
              <a:rPr i="1">
                <a:solidFill>
                  <a:srgbClr val="BA2121"/>
                </a:solidFill>
                <a:latin typeface="Courier"/>
              </a:rPr>
              <a:t>## Simon Jackman</a:t>
            </a:r>
            <a:br/>
            <a:r>
              <a:rPr i="1">
                <a:solidFill>
                  <a:srgbClr val="BA2121"/>
                </a:solidFill>
                <a:latin typeface="Courier"/>
              </a:rPr>
              <a:t>## hurdle and zeroinfl functions by Achim Zeileis</a:t>
            </a:r>
            <a:br/>
            <a:r>
              <a:rPr>
                <a:solidFill>
                  <a:srgbClr val="06287E"/>
                </a:solidFill>
                <a:latin typeface="Courier"/>
              </a:rPr>
              <a:t>data</a:t>
            </a:r>
            <a:r>
              <a:rPr>
                <a:latin typeface="Courier"/>
              </a:rPr>
              <a:t>(prussian) </a:t>
            </a:r>
            <a:r>
              <a:rPr i="1">
                <a:solidFill>
                  <a:srgbClr val="60A0B0"/>
                </a:solidFill>
                <a:latin typeface="Courier"/>
              </a:rPr>
              <a:t># data on deaths from horse kicks in the Prussian army (famous example of a Poisson process)</a:t>
            </a:r>
            <a:br/>
            <a:br/>
            <a:r>
              <a:rPr>
                <a:latin typeface="Courier"/>
              </a:rPr>
              <a:t>modPrus</a:t>
            </a:r>
            <a:r>
              <a:rPr>
                <a:solidFill>
                  <a:srgbClr val="007020"/>
                </a:solidFill>
                <a:latin typeface="Courier"/>
              </a:rPr>
              <a:t>&lt;-</a:t>
            </a:r>
            <a:r>
              <a:rPr>
                <a:solidFill>
                  <a:srgbClr val="06287E"/>
                </a:solidFill>
                <a:latin typeface="Courier"/>
              </a:rPr>
              <a:t>glm</a:t>
            </a:r>
            <a:r>
              <a:rPr>
                <a:latin typeface="Courier"/>
              </a:rPr>
              <a:t>(y</a:t>
            </a:r>
            <a:r>
              <a:rPr>
                <a:solidFill>
                  <a:srgbClr val="4070A0"/>
                </a:solidFill>
                <a:latin typeface="Courier"/>
              </a:rPr>
              <a:t>~</a:t>
            </a:r>
            <a:r>
              <a:rPr>
                <a:latin typeface="Courier"/>
              </a:rPr>
              <a:t>year</a:t>
            </a:r>
            <a:r>
              <a:rPr>
                <a:solidFill>
                  <a:srgbClr val="4070A0"/>
                </a:solidFill>
                <a:latin typeface="Courier"/>
              </a:rPr>
              <a:t>+</a:t>
            </a:r>
            <a:r>
              <a:rPr>
                <a:solidFill>
                  <a:srgbClr val="06287E"/>
                </a:solidFill>
                <a:latin typeface="Courier"/>
              </a:rPr>
              <a:t>as.factor</a:t>
            </a:r>
            <a:r>
              <a:rPr>
                <a:latin typeface="Courier"/>
              </a:rPr>
              <a:t>(corp),</a:t>
            </a:r>
            <a:r>
              <a:rPr>
                <a:solidFill>
                  <a:srgbClr val="7D9029"/>
                </a:solidFill>
                <a:latin typeface="Courier"/>
              </a:rPr>
              <a:t>data=</a:t>
            </a:r>
            <a:r>
              <a:rPr>
                <a:latin typeface="Courier"/>
              </a:rPr>
              <a:t>prussian,</a:t>
            </a:r>
            <a:r>
              <a:rPr>
                <a:solidFill>
                  <a:srgbClr val="7D9029"/>
                </a:solidFill>
                <a:latin typeface="Courier"/>
              </a:rPr>
              <a:t>family=</a:t>
            </a:r>
            <a:r>
              <a:rPr>
                <a:latin typeface="Courier"/>
              </a:rPr>
              <a:t>poisson)</a:t>
            </a:r>
            <a:br/>
            <a:r>
              <a:rPr>
                <a:latin typeface="Courier"/>
              </a:rPr>
              <a:t>  </a:t>
            </a:r>
            <a:r>
              <a:rPr i="1">
                <a:solidFill>
                  <a:srgbClr val="60A0B0"/>
                </a:solidFill>
                <a:latin typeface="Courier"/>
              </a:rPr>
              <a:t># family=poisson(link="log") also works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Regression modelling</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Poisson regression</a:t>
            </a:r>
          </a:p>
          <a:p>
            <a:pPr lvl="0" indent="0" marL="0">
              <a:buNone/>
            </a:pPr>
            <a:r>
              <a:rPr/>
              <a:t>Example</a:t>
            </a:r>
          </a:p>
          <a:p>
            <a:pPr lvl="0" indent="0">
              <a:buNone/>
            </a:pPr>
            <a:r>
              <a:rPr>
                <a:solidFill>
                  <a:srgbClr val="06287E"/>
                </a:solidFill>
                <a:latin typeface="Courier"/>
              </a:rPr>
              <a:t>summary</a:t>
            </a:r>
            <a:r>
              <a:rPr>
                <a:latin typeface="Courier"/>
              </a:rPr>
              <a:t>(modPrus)</a:t>
            </a:r>
            <a:br/>
            <a:r>
              <a:rPr i="1">
                <a:solidFill>
                  <a:srgbClr val="BA2121"/>
                </a:solidFill>
                <a:latin typeface="Courier"/>
              </a:rPr>
              <a:t>## </a:t>
            </a:r>
            <a:br/>
            <a:r>
              <a:rPr i="1">
                <a:solidFill>
                  <a:srgbClr val="BA2121"/>
                </a:solidFill>
                <a:latin typeface="Courier"/>
              </a:rPr>
              <a:t>## Call:</a:t>
            </a:r>
            <a:br/>
            <a:r>
              <a:rPr i="1">
                <a:solidFill>
                  <a:srgbClr val="BA2121"/>
                </a:solidFill>
                <a:latin typeface="Courier"/>
              </a:rPr>
              <a:t>## glm(formula = y ~ year + as.factor(corp), family = poisson, data = prussian)</a:t>
            </a:r>
            <a:br/>
            <a:r>
              <a:rPr i="1">
                <a:solidFill>
                  <a:srgbClr val="BA2121"/>
                </a:solidFill>
                <a:latin typeface="Courier"/>
              </a:rPr>
              <a:t>## </a:t>
            </a:r>
            <a:br/>
            <a:r>
              <a:rPr i="1">
                <a:solidFill>
                  <a:srgbClr val="BA2121"/>
                </a:solidFill>
                <a:latin typeface="Courier"/>
              </a:rPr>
              <a:t>## Deviance Residuals: </a:t>
            </a:r>
            <a:br/>
            <a:r>
              <a:rPr i="1">
                <a:solidFill>
                  <a:srgbClr val="BA2121"/>
                </a:solidFill>
                <a:latin typeface="Courier"/>
              </a:rPr>
              <a:t>##     Min       1Q   Median       3Q      Max  </a:t>
            </a:r>
            <a:br/>
            <a:r>
              <a:rPr i="1">
                <a:solidFill>
                  <a:srgbClr val="BA2121"/>
                </a:solidFill>
                <a:latin typeface="Courier"/>
              </a:rPr>
              <a:t>## -1.6887  -1.1077  -0.8035   0.5348   2.0810  </a:t>
            </a:r>
            <a:br/>
            <a:r>
              <a:rPr i="1">
                <a:solidFill>
                  <a:srgbClr val="BA2121"/>
                </a:solidFill>
                <a:latin typeface="Courier"/>
              </a:rPr>
              <a:t>## </a:t>
            </a:r>
            <a:br/>
            <a:r>
              <a:rPr i="1">
                <a:solidFill>
                  <a:srgbClr val="BA2121"/>
                </a:solidFill>
                <a:latin typeface="Courier"/>
              </a:rPr>
              <a:t>## Coefficients:</a:t>
            </a:r>
            <a:br/>
            <a:r>
              <a:rPr i="1">
                <a:solidFill>
                  <a:srgbClr val="BA2121"/>
                </a:solidFill>
                <a:latin typeface="Courier"/>
              </a:rPr>
              <a:t>##                       Estimate Std. Error z value Pr(&gt;|z|)  </a:t>
            </a:r>
            <a:br/>
            <a:r>
              <a:rPr i="1">
                <a:solidFill>
                  <a:srgbClr val="BA2121"/>
                </a:solidFill>
                <a:latin typeface="Courier"/>
              </a:rPr>
              <a:t>## (Intercept)         -1.815e+00  1.087e+00  -1.669   0.0951 .</a:t>
            </a:r>
            <a:br/>
            <a:r>
              <a:rPr i="1">
                <a:solidFill>
                  <a:srgbClr val="BA2121"/>
                </a:solidFill>
                <a:latin typeface="Courier"/>
              </a:rPr>
              <a:t>## year                 1.876e-02  1.243e-02   1.510   0.1312  </a:t>
            </a:r>
            <a:br/>
            <a:r>
              <a:rPr i="1">
                <a:solidFill>
                  <a:srgbClr val="BA2121"/>
                </a:solidFill>
                <a:latin typeface="Courier"/>
              </a:rPr>
              <a:t>## as.factor(corp)I     3.850e-09  3.535e-01   0.000   1.0000  </a:t>
            </a:r>
            <a:br/>
            <a:r>
              <a:rPr i="1">
                <a:solidFill>
                  <a:srgbClr val="BA2121"/>
                </a:solidFill>
                <a:latin typeface="Courier"/>
              </a:rPr>
              <a:t>## as.factor(corp)II   -2.877e-01  3.819e-01  -0.753   0.4512  </a:t>
            </a:r>
            <a:br/>
            <a:r>
              <a:rPr i="1">
                <a:solidFill>
                  <a:srgbClr val="BA2121"/>
                </a:solidFill>
                <a:latin typeface="Courier"/>
              </a:rPr>
              <a:t>## as.factor(corp)III  -2.877e-01  3.819e-01  -0.753   0.4512  </a:t>
            </a:r>
            <a:br/>
            <a:r>
              <a:rPr i="1">
                <a:solidFill>
                  <a:srgbClr val="BA2121"/>
                </a:solidFill>
                <a:latin typeface="Courier"/>
              </a:rPr>
              <a:t>## as.factor(corp)IV   -6.931e-01  4.330e-01  -1.601   0.1094  </a:t>
            </a:r>
            <a:br/>
            <a:r>
              <a:rPr i="1">
                <a:solidFill>
                  <a:srgbClr val="BA2121"/>
                </a:solidFill>
                <a:latin typeface="Courier"/>
              </a:rPr>
              <a:t>## as.factor(corp)IX   -2.076e-01  3.734e-01  -0.556   0.5781  </a:t>
            </a:r>
            <a:br/>
            <a:r>
              <a:rPr i="1">
                <a:solidFill>
                  <a:srgbClr val="BA2121"/>
                </a:solidFill>
                <a:latin typeface="Courier"/>
              </a:rPr>
              <a:t>## as.factor(corp)V    -3.747e-01  3.917e-01  -0.957   0.3387  </a:t>
            </a:r>
            <a:br/>
            <a:r>
              <a:rPr i="1">
                <a:solidFill>
                  <a:srgbClr val="BA2121"/>
                </a:solidFill>
                <a:latin typeface="Courier"/>
              </a:rPr>
              <a:t>## as.factor(corp)VI    6.062e-02  3.483e-01   0.174   0.8618  </a:t>
            </a:r>
            <a:br/>
            <a:r>
              <a:rPr i="1">
                <a:solidFill>
                  <a:srgbClr val="BA2121"/>
                </a:solidFill>
                <a:latin typeface="Courier"/>
              </a:rPr>
              <a:t>## as.factor(corp)VII  -2.877e-01  3.819e-01  -0.753   0.4512  </a:t>
            </a:r>
            <a:br/>
            <a:r>
              <a:rPr i="1">
                <a:solidFill>
                  <a:srgbClr val="BA2121"/>
                </a:solidFill>
                <a:latin typeface="Courier"/>
              </a:rPr>
              <a:t>## as.factor(corp)VIII -8.267e-01  4.532e-01  -1.824   0.0681 .</a:t>
            </a:r>
            <a:br/>
            <a:r>
              <a:rPr i="1">
                <a:solidFill>
                  <a:srgbClr val="BA2121"/>
                </a:solidFill>
                <a:latin typeface="Courier"/>
              </a:rPr>
              <a:t>## as.factor(corp)X    -6.454e-02  3.594e-01  -0.180   0.8575  </a:t>
            </a:r>
            <a:br/>
            <a:r>
              <a:rPr i="1">
                <a:solidFill>
                  <a:srgbClr val="BA2121"/>
                </a:solidFill>
                <a:latin typeface="Courier"/>
              </a:rPr>
              <a:t>## as.factor(corp)XI    4.463e-01  3.202e-01   1.394   0.1633  </a:t>
            </a:r>
            <a:br/>
            <a:r>
              <a:rPr i="1">
                <a:solidFill>
                  <a:srgbClr val="BA2121"/>
                </a:solidFill>
                <a:latin typeface="Courier"/>
              </a:rPr>
              <a:t>## as.factor(corp)XIV   4.055e-01  3.227e-01   1.256   0.2090  </a:t>
            </a:r>
            <a:br/>
            <a:r>
              <a:rPr i="1">
                <a:solidFill>
                  <a:srgbClr val="BA2121"/>
                </a:solidFill>
                <a:latin typeface="Courier"/>
              </a:rPr>
              <a:t>## as.factor(corp)XV   -6.931e-01  4.330e-01  -1.601   0.1094  </a:t>
            </a:r>
            <a:br/>
            <a:r>
              <a:rPr i="1">
                <a:solidFill>
                  <a:srgbClr val="BA2121"/>
                </a:solidFill>
                <a:latin typeface="Courier"/>
              </a:rPr>
              <a:t>## ---</a:t>
            </a:r>
            <a:br/>
            <a:r>
              <a:rPr i="1">
                <a:solidFill>
                  <a:srgbClr val="BA2121"/>
                </a:solidFill>
                <a:latin typeface="Courier"/>
              </a:rPr>
              <a:t>## Signif. codes:  0 '***' 0.001 '**' 0.01 '*' 0.05 '.' 0.1 ' ' 1</a:t>
            </a:r>
            <a:br/>
            <a:r>
              <a:rPr i="1">
                <a:solidFill>
                  <a:srgbClr val="BA2121"/>
                </a:solidFill>
                <a:latin typeface="Courier"/>
              </a:rPr>
              <a:t>## </a:t>
            </a:r>
            <a:br/>
            <a:r>
              <a:rPr i="1">
                <a:solidFill>
                  <a:srgbClr val="BA2121"/>
                </a:solidFill>
                <a:latin typeface="Courier"/>
              </a:rPr>
              <a:t>## (Dispersion parameter for poisson family taken to be 1)</a:t>
            </a:r>
            <a:br/>
            <a:r>
              <a:rPr i="1">
                <a:solidFill>
                  <a:srgbClr val="BA2121"/>
                </a:solidFill>
                <a:latin typeface="Courier"/>
              </a:rPr>
              <a:t>## </a:t>
            </a:r>
            <a:br/>
            <a:r>
              <a:rPr i="1">
                <a:solidFill>
                  <a:srgbClr val="BA2121"/>
                </a:solidFill>
                <a:latin typeface="Courier"/>
              </a:rPr>
              <a:t>##     Null deviance: 323.23  on 279  degrees of freedom</a:t>
            </a:r>
            <a:br/>
            <a:r>
              <a:rPr i="1">
                <a:solidFill>
                  <a:srgbClr val="BA2121"/>
                </a:solidFill>
                <a:latin typeface="Courier"/>
              </a:rPr>
              <a:t>## Residual deviance: 294.81  on 265  degrees of freedom</a:t>
            </a:r>
            <a:br/>
            <a:r>
              <a:rPr i="1">
                <a:solidFill>
                  <a:srgbClr val="BA2121"/>
                </a:solidFill>
                <a:latin typeface="Courier"/>
              </a:rPr>
              <a:t>## AIC: 629.89</a:t>
            </a:r>
            <a:br/>
            <a:r>
              <a:rPr i="1">
                <a:solidFill>
                  <a:srgbClr val="BA2121"/>
                </a:solidFill>
                <a:latin typeface="Courier"/>
              </a:rPr>
              <a:t>## </a:t>
            </a:r>
            <a:br/>
            <a:r>
              <a:rPr i="1">
                <a:solidFill>
                  <a:srgbClr val="BA2121"/>
                </a:solidFill>
                <a:latin typeface="Courier"/>
              </a:rPr>
              <a:t>## Number of Fisher Scoring iterations: 5</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[end of Session 2]</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Probability theory: distributions</a:t>
            </a:r>
          </a:p>
        </p:txBody>
      </p:sp>
      <p:pic>
        <p:nvPicPr>
          <p:cNvPr descr="LIGHT_CSW_Session2_BasicStatisticalAnalysis_files/figure-pptx/unnamed-chunk-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Probability theory: 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14:m>
                  <m:oMathPara xmlns:m="http://schemas.openxmlformats.org/officeDocument/2006/math">
                    <m:oMathParaPr>
                      <m:jc m:val="center"/>
                    </m:oMathParaPr>
                    <m:oMath>
                      <m:r>
                        <m:t> </m:t>
                      </m:r>
                    </m:oMath>
                  </m:oMathPara>
                </a14:m>
              </a:p>
              <a:p>
                <a:pPr lvl="0" indent="0" marL="0">
                  <a:buNone/>
                </a:pPr>
                <a:r>
                  <a:rPr/>
                  <a:t>What about continuous random variables?</a:t>
                </a:r>
              </a:p>
              <a:p>
                <a:pPr lvl="0" indent="0" marL="0">
                  <a:buNone/>
                </a:pPr>
                <a14:m>
                  <m:oMathPara xmlns:m="http://schemas.openxmlformats.org/officeDocument/2006/math">
                    <m:oMathParaPr>
                      <m:jc m:val="center"/>
                    </m:oMathParaPr>
                    <m:oMath>
                      <m:r>
                        <m:t> </m:t>
                      </m:r>
                    </m:oMath>
                  </m:oMathPara>
                </a14:m>
              </a:p>
              <a:p>
                <a:pPr lvl="0" indent="0" marL="0">
                  <a:buNone/>
                </a:pPr>
                <a:r>
                  <a:rPr/>
                  <a:t>For a continuous random variable </a:t>
                </a:r>
                <a14:m>
                  <m:oMath xmlns:m="http://schemas.openxmlformats.org/officeDocument/2006/math">
                    <m:r>
                      <m:t>X</m:t>
                    </m:r>
                  </m:oMath>
                </a14:m>
                <a:r>
                  <a:rPr/>
                  <a:t>, </a:t>
                </a:r>
                <a14:m>
                  <m:oMath xmlns:m="http://schemas.openxmlformats.org/officeDocument/2006/math">
                    <m:r>
                      <m:t>P</m:t>
                    </m:r>
                    <m:d>
                      <m:dPr>
                        <m:begChr m:val="("/>
                        <m:endChr m:val=")"/>
                        <m:sepChr m:val=""/>
                        <m:grow/>
                      </m:dPr>
                      <m:e>
                        <m:r>
                          <m:t>X</m:t>
                        </m:r>
                        <m:r>
                          <m:rPr>
                            <m:sty m:val="p"/>
                          </m:rPr>
                          <m:t>=</m:t>
                        </m:r>
                        <m:r>
                          <m:t>x</m:t>
                        </m:r>
                      </m:e>
                    </m:d>
                    <m:r>
                      <m:rPr>
                        <m:sty m:val="p"/>
                      </m:rPr>
                      <m:t>=</m:t>
                    </m:r>
                    <m:r>
                      <m:t>0</m:t>
                    </m:r>
                  </m:oMath>
                </a14:m>
                <a:r>
                  <a:rPr/>
                  <a:t> for all values of x (the probability of </a:t>
                </a:r>
                <a:r>
                  <a:rPr i="1"/>
                  <a:t>exactly</a:t>
                </a:r>
                <a:r>
                  <a:rPr/>
                  <a:t> realising one value among an infinity of possible values is 0). Hence it makes little sense to define a pmf.</a:t>
                </a:r>
              </a:p>
              <a:p>
                <a:pPr lvl="0" indent="0" marL="0">
                  <a:buNone/>
                </a:pPr>
                <a:r>
                  <a:rPr/>
                  <a:t>Instead, we will define probabilities of </a:t>
                </a:r>
                <a14:m>
                  <m:oMath xmlns:m="http://schemas.openxmlformats.org/officeDocument/2006/math">
                    <m:r>
                      <m:t>X</m:t>
                    </m:r>
                  </m:oMath>
                </a14:m>
                <a:r>
                  <a:rPr/>
                  <a:t> taking values in specific intervals. This allows us to define a continuous equivalent to the discrete probability mass function.</a:t>
                </a:r>
              </a:p>
              <a:p>
                <a:pPr lvl="0" indent="0" marL="0">
                  <a:buNone/>
                </a:pPr>
                <a:r>
                  <a:rPr/>
                  <a:t>A </a:t>
                </a:r>
                <a:r>
                  <a:rPr b="1"/>
                  <a:t>probability density function</a:t>
                </a:r>
                <a:r>
                  <a:rPr/>
                  <a:t> (pdf) of a random variable </a:t>
                </a:r>
                <a14:m>
                  <m:oMath xmlns:m="http://schemas.openxmlformats.org/officeDocument/2006/math">
                    <m:r>
                      <m:t>X</m:t>
                    </m:r>
                  </m:oMath>
                </a14:m>
                <a:r>
                  <a:rPr/>
                  <a:t> is a function, the area under which defines the probability of </a:t>
                </a:r>
                <a14:m>
                  <m:oMath xmlns:m="http://schemas.openxmlformats.org/officeDocument/2006/math">
                    <m:r>
                      <m:t>X</m:t>
                    </m:r>
                  </m:oMath>
                </a14:m>
                <a:r>
                  <a:rPr/>
                  <a:t> taking a value within a specific range of values. Mathematically:</a:t>
                </a:r>
              </a:p>
              <a:p>
                <a:pPr lvl="0" indent="0" marL="0">
                  <a:buNone/>
                </a:pPr>
                <a14:m>
                  <m:oMathPara xmlns:m="http://schemas.openxmlformats.org/officeDocument/2006/math">
                    <m:oMathParaPr>
                      <m:jc m:val="center"/>
                    </m:oMathParaPr>
                    <m:oMath>
                      <m:r>
                        <m:t>P</m:t>
                      </m:r>
                      <m:d>
                        <m:dPr>
                          <m:begChr m:val="("/>
                          <m:endChr m:val=")"/>
                          <m:sepChr m:val=""/>
                          <m:grow/>
                        </m:dPr>
                        <m:e>
                          <m:r>
                            <m:t>a</m:t>
                          </m:r>
                          <m:r>
                            <m:rPr>
                              <m:sty m:val="p"/>
                            </m:rPr>
                            <m:t>&lt;</m:t>
                          </m:r>
                          <m:r>
                            <m:t>X</m:t>
                          </m:r>
                          <m:r>
                            <m:rPr>
                              <m:sty m:val="p"/>
                            </m:rPr>
                            <m:t>≤</m:t>
                          </m:r>
                          <m:r>
                            <m:t>b</m:t>
                          </m:r>
                        </m:e>
                      </m:d>
                      <m:r>
                        <m:rPr>
                          <m:sty m:val="p"/>
                        </m:rPr>
                        <m:t>=</m:t>
                      </m:r>
                      <m:nary>
                        <m:naryPr>
                          <m:chr m:val="∫"/>
                          <m:limLoc m:val="subSup"/>
                          <m:subHide m:val="0"/>
                          <m:supHide m:val="0"/>
                        </m:naryPr>
                        <m:sub>
                          <m:r>
                            <m:t>a</m:t>
                          </m:r>
                        </m:sub>
                        <m:sup>
                          <m:r>
                            <m:t>b</m:t>
                          </m:r>
                        </m:sup>
                        <m:e>
                          <m:r>
                            <m:t>p</m:t>
                          </m:r>
                        </m:e>
                      </m:nary>
                      <m:d>
                        <m:dPr>
                          <m:begChr m:val="("/>
                          <m:endChr m:val=")"/>
                          <m:sepChr m:val=""/>
                          <m:grow/>
                        </m:dPr>
                        <m:e>
                          <m:r>
                            <m:t>x</m:t>
                          </m:r>
                        </m:e>
                      </m:d>
                      <m:r>
                        <m:t>d</m:t>
                      </m:r>
                      <m:r>
                        <m:t>x</m:t>
                      </m:r>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Probability theory: 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14:m>
                  <m:oMathPara xmlns:m="http://schemas.openxmlformats.org/officeDocument/2006/math">
                    <m:oMathParaPr>
                      <m:jc m:val="center"/>
                    </m:oMathParaPr>
                    <m:oMath>
                      <m:r>
                        <m:t> </m:t>
                      </m:r>
                    </m:oMath>
                  </m:oMathPara>
                </a14:m>
              </a:p>
              <a:p>
                <a:pPr lvl="0" indent="0">
                  <a:buNone/>
                </a:pPr>
                <a:r>
                  <a:rPr>
                    <a:latin typeface="Courier"/>
                  </a:rPr>
                  <a:t>x</a:t>
                </a:r>
                <a:r>
                  <a:rPr>
                    <a:solidFill>
                      <a:srgbClr val="007020"/>
                    </a:solidFill>
                    <a:latin typeface="Courier"/>
                  </a:rPr>
                  <a:t>&lt;-</a:t>
                </a:r>
                <a:r>
                  <a:rPr>
                    <a:solidFill>
                      <a:srgbClr val="06287E"/>
                    </a:solidFill>
                    <a:latin typeface="Courier"/>
                  </a:rPr>
                  <a:t>seq</a:t>
                </a:r>
                <a:r>
                  <a:rPr>
                    <a:latin typeface="Courier"/>
                  </a:rPr>
                  <a:t>(</a:t>
                </a:r>
                <a:r>
                  <a:rPr>
                    <a:solidFill>
                      <a:srgbClr val="4070A0"/>
                    </a:solidFill>
                    <a:latin typeface="Courier"/>
                  </a:rPr>
                  <a:t>-</a:t>
                </a:r>
                <a:r>
                  <a:rPr>
                    <a:solidFill>
                      <a:srgbClr val="40A070"/>
                    </a:solidFill>
                    <a:latin typeface="Courier"/>
                  </a:rPr>
                  <a:t>4</a:t>
                </a:r>
                <a:r>
                  <a:rPr>
                    <a:latin typeface="Courier"/>
                  </a:rPr>
                  <a:t>,</a:t>
                </a:r>
                <a:r>
                  <a:rPr>
                    <a:solidFill>
                      <a:srgbClr val="40A070"/>
                    </a:solidFill>
                    <a:latin typeface="Courier"/>
                  </a:rPr>
                  <a:t>4</a:t>
                </a:r>
                <a:r>
                  <a:rPr>
                    <a:latin typeface="Courier"/>
                  </a:rPr>
                  <a:t>,</a:t>
                </a:r>
                <a:r>
                  <a:rPr>
                    <a:solidFill>
                      <a:srgbClr val="7D9029"/>
                    </a:solidFill>
                    <a:latin typeface="Courier"/>
                  </a:rPr>
                  <a:t>by=</a:t>
                </a:r>
                <a:r>
                  <a:rPr>
                    <a:solidFill>
                      <a:srgbClr val="40A070"/>
                    </a:solidFill>
                    <a:latin typeface="Courier"/>
                  </a:rPr>
                  <a:t>0.01</a:t>
                </a:r>
                <a:r>
                  <a:rPr>
                    <a:latin typeface="Courier"/>
                  </a:rPr>
                  <a:t>)</a:t>
                </a:r>
                <a:br/>
                <a:r>
                  <a:rPr>
                    <a:latin typeface="Courier"/>
                  </a:rPr>
                  <a:t>xArea </a:t>
                </a:r>
                <a:r>
                  <a:rPr>
                    <a:solidFill>
                      <a:srgbClr val="007020"/>
                    </a:solidFill>
                    <a:latin typeface="Courier"/>
                  </a:rPr>
                  <a:t>&lt;-</a:t>
                </a:r>
                <a:r>
                  <a:rPr>
                    <a:latin typeface="Courier"/>
                  </a:rPr>
                  <a:t> </a:t>
                </a:r>
                <a:r>
                  <a:rPr>
                    <a:solidFill>
                      <a:srgbClr val="06287E"/>
                    </a:solidFill>
                    <a:latin typeface="Courier"/>
                  </a:rPr>
                  <a:t>seq</a:t>
                </a:r>
                <a:r>
                  <a:rPr>
                    <a:latin typeface="Courier"/>
                  </a:rPr>
                  <a:t>(</a:t>
                </a:r>
                <a:r>
                  <a:rPr>
                    <a:solidFill>
                      <a:srgbClr val="4070A0"/>
                    </a:solidFill>
                    <a:latin typeface="Courier"/>
                  </a:rPr>
                  <a:t>-</a:t>
                </a:r>
                <a:r>
                  <a:rPr>
                    <a:solidFill>
                      <a:srgbClr val="40A070"/>
                    </a:solidFill>
                    <a:latin typeface="Courier"/>
                  </a:rPr>
                  <a:t>2</a:t>
                </a:r>
                <a:r>
                  <a:rPr>
                    <a:latin typeface="Courier"/>
                  </a:rPr>
                  <a:t>,</a:t>
                </a:r>
                <a:r>
                  <a:rPr>
                    <a:solidFill>
                      <a:srgbClr val="40A070"/>
                    </a:solidFill>
                    <a:latin typeface="Courier"/>
                  </a:rPr>
                  <a:t>0.5</a:t>
                </a:r>
                <a:r>
                  <a:rPr>
                    <a:latin typeface="Courier"/>
                  </a:rPr>
                  <a:t>,</a:t>
                </a:r>
                <a:r>
                  <a:rPr>
                    <a:solidFill>
                      <a:srgbClr val="7D9029"/>
                    </a:solidFill>
                    <a:latin typeface="Courier"/>
                  </a:rPr>
                  <a:t>by=</a:t>
                </a:r>
                <a:r>
                  <a:rPr>
                    <a:solidFill>
                      <a:srgbClr val="40A070"/>
                    </a:solidFill>
                    <a:latin typeface="Courier"/>
                  </a:rPr>
                  <a:t>0.01</a:t>
                </a:r>
                <a:r>
                  <a:rPr>
                    <a:latin typeface="Courier"/>
                  </a:rPr>
                  <a:t>)</a:t>
                </a:r>
                <a:br/>
                <a:r>
                  <a:rPr>
                    <a:latin typeface="Courier"/>
                  </a:rPr>
                  <a:t>yArea </a:t>
                </a:r>
                <a:r>
                  <a:rPr>
                    <a:solidFill>
                      <a:srgbClr val="007020"/>
                    </a:solidFill>
                    <a:latin typeface="Courier"/>
                  </a:rPr>
                  <a:t>&lt;-</a:t>
                </a:r>
                <a:r>
                  <a:rPr>
                    <a:latin typeface="Courier"/>
                  </a:rPr>
                  <a:t> </a:t>
                </a:r>
                <a:r>
                  <a:rPr>
                    <a:solidFill>
                      <a:srgbClr val="06287E"/>
                    </a:solidFill>
                    <a:latin typeface="Courier"/>
                  </a:rPr>
                  <a:t>dnorm</a:t>
                </a:r>
                <a:r>
                  <a:rPr>
                    <a:latin typeface="Courier"/>
                  </a:rPr>
                  <a:t>(xArea)</a:t>
                </a:r>
                <a:br/>
                <a:br/>
                <a:r>
                  <a:rPr>
                    <a:solidFill>
                      <a:srgbClr val="06287E"/>
                    </a:solidFill>
                    <a:latin typeface="Courier"/>
                  </a:rPr>
                  <a:t>par</a:t>
                </a:r>
                <a:r>
                  <a:rPr>
                    <a:latin typeface="Courier"/>
                  </a:rPr>
                  <a:t>(</a:t>
                </a:r>
                <a:r>
                  <a:rPr>
                    <a:solidFill>
                      <a:srgbClr val="7D9029"/>
                    </a:solidFill>
                    <a:latin typeface="Courier"/>
                  </a:rPr>
                  <a:t>mar=</a:t>
                </a:r>
                <a:r>
                  <a:rPr>
                    <a:solidFill>
                      <a:srgbClr val="06287E"/>
                    </a:solidFill>
                    <a:latin typeface="Courier"/>
                  </a:rPr>
                  <a:t>c</a:t>
                </a:r>
                <a:r>
                  <a:rPr>
                    <a:latin typeface="Courier"/>
                  </a:rPr>
                  <a:t>(</a:t>
                </a:r>
                <a:r>
                  <a:rPr>
                    <a:solidFill>
                      <a:srgbClr val="40A070"/>
                    </a:solidFill>
                    <a:latin typeface="Courier"/>
                  </a:rPr>
                  <a:t>5</a:t>
                </a:r>
                <a:r>
                  <a:rPr>
                    <a:latin typeface="Courier"/>
                  </a:rPr>
                  <a:t>,</a:t>
                </a:r>
                <a:r>
                  <a:rPr>
                    <a:solidFill>
                      <a:srgbClr val="40A070"/>
                    </a:solidFill>
                    <a:latin typeface="Courier"/>
                  </a:rPr>
                  <a:t>5</a:t>
                </a:r>
                <a:r>
                  <a:rPr>
                    <a:latin typeface="Courier"/>
                  </a:rPr>
                  <a:t>,</a:t>
                </a:r>
                <a:r>
                  <a:rPr>
                    <a:solidFill>
                      <a:srgbClr val="40A070"/>
                    </a:solidFill>
                    <a:latin typeface="Courier"/>
                  </a:rPr>
                  <a:t>5</a:t>
                </a:r>
                <a:r>
                  <a:rPr>
                    <a:latin typeface="Courier"/>
                  </a:rPr>
                  <a:t>,</a:t>
                </a:r>
                <a:r>
                  <a:rPr>
                    <a:solidFill>
                      <a:srgbClr val="40A070"/>
                    </a:solidFill>
                    <a:latin typeface="Courier"/>
                  </a:rPr>
                  <a:t>1</a:t>
                </a:r>
                <a:r>
                  <a:rPr>
                    <a:latin typeface="Courier"/>
                  </a:rPr>
                  <a:t>))</a:t>
                </a:r>
                <a:br/>
                <a:r>
                  <a:rPr>
                    <a:solidFill>
                      <a:srgbClr val="06287E"/>
                    </a:solidFill>
                    <a:latin typeface="Courier"/>
                  </a:rPr>
                  <a:t>plot</a:t>
                </a:r>
                <a:r>
                  <a:rPr>
                    <a:latin typeface="Courier"/>
                  </a:rPr>
                  <a:t>(x, </a:t>
                </a:r>
                <a:r>
                  <a:rPr>
                    <a:solidFill>
                      <a:srgbClr val="06287E"/>
                    </a:solidFill>
                    <a:latin typeface="Courier"/>
                  </a:rPr>
                  <a:t>dnorm</a:t>
                </a:r>
                <a:r>
                  <a:rPr>
                    <a:latin typeface="Courier"/>
                  </a:rPr>
                  <a:t>(x), </a:t>
                </a:r>
                <a:r>
                  <a:rPr>
                    <a:solidFill>
                      <a:srgbClr val="7D9029"/>
                    </a:solidFill>
                    <a:latin typeface="Courier"/>
                  </a:rPr>
                  <a:t>main=</a:t>
                </a:r>
                <a:r>
                  <a:rPr>
                    <a:solidFill>
                      <a:srgbClr val="4070A0"/>
                    </a:solidFill>
                    <a:latin typeface="Courier"/>
                  </a:rPr>
                  <a:t>"pdf of the standard normal"</a:t>
                </a:r>
                <a:r>
                  <a:rPr>
                    <a:latin typeface="Courier"/>
                  </a:rPr>
                  <a:t>, </a:t>
                </a:r>
                <a:r>
                  <a:rPr>
                    <a:solidFill>
                      <a:srgbClr val="7D9029"/>
                    </a:solidFill>
                    <a:latin typeface="Courier"/>
                  </a:rPr>
                  <a:t>xlab=</a:t>
                </a:r>
                <a:r>
                  <a:rPr>
                    <a:solidFill>
                      <a:srgbClr val="4070A0"/>
                    </a:solidFill>
                    <a:latin typeface="Courier"/>
                  </a:rPr>
                  <a:t>"x"</a:t>
                </a:r>
                <a:r>
                  <a:rPr>
                    <a:latin typeface="Courier"/>
                  </a:rPr>
                  <a:t>, </a:t>
                </a:r>
                <a:r>
                  <a:rPr>
                    <a:solidFill>
                      <a:srgbClr val="7D9029"/>
                    </a:solidFill>
                    <a:latin typeface="Courier"/>
                  </a:rPr>
                  <a:t>ylab=</a:t>
                </a:r>
                <a:r>
                  <a:rPr>
                    <a:solidFill>
                      <a:srgbClr val="4070A0"/>
                    </a:solidFill>
                    <a:latin typeface="Courier"/>
                  </a:rPr>
                  <a:t>"density"</a:t>
                </a:r>
                <a:r>
                  <a:rPr>
                    <a:latin typeface="Courier"/>
                  </a:rPr>
                  <a:t>, </a:t>
                </a:r>
                <a:r>
                  <a:rPr>
                    <a:solidFill>
                      <a:srgbClr val="7D9029"/>
                    </a:solidFill>
                    <a:latin typeface="Courier"/>
                  </a:rPr>
                  <a:t>type=</a:t>
                </a:r>
                <a:r>
                  <a:rPr>
                    <a:solidFill>
                      <a:srgbClr val="4070A0"/>
                    </a:solidFill>
                    <a:latin typeface="Courier"/>
                  </a:rPr>
                  <a:t>"l"</a:t>
                </a:r>
                <a:r>
                  <a:rPr>
                    <a:latin typeface="Courier"/>
                  </a:rPr>
                  <a:t>, </a:t>
                </a:r>
                <a:r>
                  <a:rPr>
                    <a:solidFill>
                      <a:srgbClr val="7D9029"/>
                    </a:solidFill>
                    <a:latin typeface="Courier"/>
                  </a:rPr>
                  <a:t>cex.lab=</a:t>
                </a:r>
                <a:r>
                  <a:rPr>
                    <a:solidFill>
                      <a:srgbClr val="40A070"/>
                    </a:solidFill>
                    <a:latin typeface="Courier"/>
                  </a:rPr>
                  <a:t>2.5</a:t>
                </a:r>
                <a:r>
                  <a:rPr>
                    <a:latin typeface="Courier"/>
                  </a:rPr>
                  <a:t>,</a:t>
                </a:r>
                <a:r>
                  <a:rPr>
                    <a:solidFill>
                      <a:srgbClr val="7D9029"/>
                    </a:solidFill>
                    <a:latin typeface="Courier"/>
                  </a:rPr>
                  <a:t>cex.axis=</a:t>
                </a:r>
                <a:r>
                  <a:rPr>
                    <a:solidFill>
                      <a:srgbClr val="40A070"/>
                    </a:solidFill>
                    <a:latin typeface="Courier"/>
                  </a:rPr>
                  <a:t>2.5</a:t>
                </a:r>
                <a:r>
                  <a:rPr>
                    <a:latin typeface="Courier"/>
                  </a:rPr>
                  <a:t>,</a:t>
                </a:r>
                <a:r>
                  <a:rPr>
                    <a:solidFill>
                      <a:srgbClr val="7D9029"/>
                    </a:solidFill>
                    <a:latin typeface="Courier"/>
                  </a:rPr>
                  <a:t>cex.main=</a:t>
                </a:r>
                <a:r>
                  <a:rPr>
                    <a:solidFill>
                      <a:srgbClr val="40A070"/>
                    </a:solidFill>
                    <a:latin typeface="Courier"/>
                  </a:rPr>
                  <a:t>2.5</a:t>
                </a:r>
                <a:r>
                  <a:rPr>
                    <a:latin typeface="Courier"/>
                  </a:rPr>
                  <a:t>) </a:t>
                </a:r>
                <a:br/>
                <a:r>
                  <a:rPr>
                    <a:solidFill>
                      <a:srgbClr val="06287E"/>
                    </a:solidFill>
                    <a:latin typeface="Courier"/>
                  </a:rPr>
                  <a:t>polygon</a:t>
                </a:r>
                <a:r>
                  <a:rPr>
                    <a:latin typeface="Courier"/>
                  </a:rPr>
                  <a:t>(</a:t>
                </a:r>
                <a:r>
                  <a:rPr>
                    <a:solidFill>
                      <a:srgbClr val="06287E"/>
                    </a:solidFill>
                    <a:latin typeface="Courier"/>
                  </a:rPr>
                  <a:t>c</a:t>
                </a:r>
                <a:r>
                  <a:rPr>
                    <a:latin typeface="Courier"/>
                  </a:rPr>
                  <a:t>(</a:t>
                </a:r>
                <a:r>
                  <a:rPr>
                    <a:solidFill>
                      <a:srgbClr val="4070A0"/>
                    </a:solidFill>
                    <a:latin typeface="Courier"/>
                  </a:rPr>
                  <a:t>-</a:t>
                </a:r>
                <a:r>
                  <a:rPr>
                    <a:solidFill>
                      <a:srgbClr val="40A070"/>
                    </a:solidFill>
                    <a:latin typeface="Courier"/>
                  </a:rPr>
                  <a:t>2</a:t>
                </a:r>
                <a:r>
                  <a:rPr>
                    <a:latin typeface="Courier"/>
                  </a:rPr>
                  <a:t>,xArea,</a:t>
                </a:r>
                <a:r>
                  <a:rPr>
                    <a:solidFill>
                      <a:srgbClr val="40A070"/>
                    </a:solidFill>
                    <a:latin typeface="Courier"/>
                  </a:rPr>
                  <a:t>0.5</a:t>
                </a:r>
                <a:r>
                  <a:rPr>
                    <a:latin typeface="Courier"/>
                  </a:rPr>
                  <a:t>),</a:t>
                </a:r>
                <a:r>
                  <a:rPr>
                    <a:solidFill>
                      <a:srgbClr val="06287E"/>
                    </a:solidFill>
                    <a:latin typeface="Courier"/>
                  </a:rPr>
                  <a:t>c</a:t>
                </a:r>
                <a:r>
                  <a:rPr>
                    <a:latin typeface="Courier"/>
                  </a:rPr>
                  <a:t>(</a:t>
                </a:r>
                <a:r>
                  <a:rPr>
                    <a:solidFill>
                      <a:srgbClr val="40A070"/>
                    </a:solidFill>
                    <a:latin typeface="Courier"/>
                  </a:rPr>
                  <a:t>0</a:t>
                </a:r>
                <a:r>
                  <a:rPr>
                    <a:latin typeface="Courier"/>
                  </a:rPr>
                  <a:t>,yArea,</a:t>
                </a:r>
                <a:r>
                  <a:rPr>
                    <a:solidFill>
                      <a:srgbClr val="40A070"/>
                    </a:solidFill>
                    <a:latin typeface="Courier"/>
                  </a:rPr>
                  <a:t>0</a:t>
                </a:r>
                <a:r>
                  <a:rPr>
                    <a:latin typeface="Courier"/>
                  </a:rPr>
                  <a:t>),</a:t>
                </a:r>
                <a:r>
                  <a:rPr>
                    <a:solidFill>
                      <a:srgbClr val="7D9029"/>
                    </a:solidFill>
                    <a:latin typeface="Courier"/>
                  </a:rPr>
                  <a:t>col=</a:t>
                </a:r>
                <a:r>
                  <a:rPr>
                    <a:solidFill>
                      <a:srgbClr val="4070A0"/>
                    </a:solidFill>
                    <a:latin typeface="Courier"/>
                  </a:rPr>
                  <a:t>'steelblue'</a:t>
                </a:r>
                <a:r>
                  <a:rPr>
                    <a:latin typeface="Courier"/>
                  </a:rPr>
                  <a:t>,</a:t>
                </a:r>
                <a:r>
                  <a:rPr>
                    <a:solidFill>
                      <a:srgbClr val="7D9029"/>
                    </a:solidFill>
                    <a:latin typeface="Courier"/>
                  </a:rPr>
                  <a:t>lty=</a:t>
                </a:r>
                <a:r>
                  <a:rPr>
                    <a:solidFill>
                      <a:srgbClr val="40A070"/>
                    </a:solidFill>
                    <a:latin typeface="Courier"/>
                  </a:rPr>
                  <a:t>0</a:t>
                </a:r>
                <a:r>
                  <a:rPr>
                    <a:latin typeface="Courier"/>
                  </a:rPr>
                  <a:t>)</a:t>
                </a:r>
                <a:br/>
                <a:r>
                  <a:rPr>
                    <a:solidFill>
                      <a:srgbClr val="06287E"/>
                    </a:solidFill>
                    <a:latin typeface="Courier"/>
                  </a:rPr>
                  <a:t>text</a:t>
                </a:r>
                <a:r>
                  <a:rPr>
                    <a:latin typeface="Courier"/>
                  </a:rPr>
                  <a:t>(</a:t>
                </a:r>
                <a:r>
                  <a:rPr>
                    <a:solidFill>
                      <a:srgbClr val="7D9029"/>
                    </a:solidFill>
                    <a:latin typeface="Courier"/>
                  </a:rPr>
                  <a:t>cex=</a:t>
                </a:r>
                <a:r>
                  <a:rPr>
                    <a:solidFill>
                      <a:srgbClr val="40A070"/>
                    </a:solidFill>
                    <a:latin typeface="Courier"/>
                  </a:rPr>
                  <a:t>2.5</a:t>
                </a:r>
                <a:r>
                  <a:rPr>
                    <a:latin typeface="Courier"/>
                  </a:rPr>
                  <a:t>,</a:t>
                </a:r>
                <a:r>
                  <a:rPr>
                    <a:solidFill>
                      <a:srgbClr val="4070A0"/>
                    </a:solidFill>
                    <a:latin typeface="Courier"/>
                  </a:rPr>
                  <a:t>"P(-2&lt;X&lt;0.5)=0.67"</a:t>
                </a:r>
                <a:r>
                  <a:rPr>
                    <a:latin typeface="Courier"/>
                  </a:rPr>
                  <a:t>,</a:t>
                </a:r>
                <a:r>
                  <a:rPr>
                    <a:solidFill>
                      <a:srgbClr val="7D9029"/>
                    </a:solidFill>
                    <a:latin typeface="Courier"/>
                  </a:rPr>
                  <a:t>x=</a:t>
                </a:r>
                <a:r>
                  <a:rPr>
                    <a:solidFill>
                      <a:srgbClr val="4070A0"/>
                    </a:solidFill>
                    <a:latin typeface="Courier"/>
                  </a:rPr>
                  <a:t>-</a:t>
                </a:r>
                <a:r>
                  <a:rPr>
                    <a:solidFill>
                      <a:srgbClr val="40A070"/>
                    </a:solidFill>
                    <a:latin typeface="Courier"/>
                  </a:rPr>
                  <a:t>2.5</a:t>
                </a:r>
                <a:r>
                  <a:rPr>
                    <a:latin typeface="Courier"/>
                  </a:rPr>
                  <a:t>,</a:t>
                </a:r>
                <a:r>
                  <a:rPr>
                    <a:solidFill>
                      <a:srgbClr val="7D9029"/>
                    </a:solidFill>
                    <a:latin typeface="Courier"/>
                  </a:rPr>
                  <a:t>y=</a:t>
                </a:r>
                <a:r>
                  <a:rPr>
                    <a:solidFill>
                      <a:srgbClr val="40A070"/>
                    </a:solidFill>
                    <a:latin typeface="Courier"/>
                  </a:rPr>
                  <a:t>0.25</a:t>
                </a:r>
                <a:r>
                  <a:rPr>
                    <a:latin typeface="Courier"/>
                  </a:rPr>
                  <a:t>,</a:t>
                </a:r>
                <a:r>
                  <a:rPr>
                    <a:solidFill>
                      <a:srgbClr val="7D9029"/>
                    </a:solidFill>
                    <a:latin typeface="Courier"/>
                  </a:rPr>
                  <a:t>col=</a:t>
                </a:r>
                <a:r>
                  <a:rPr>
                    <a:solidFill>
                      <a:srgbClr val="4070A0"/>
                    </a:solidFill>
                    <a:latin typeface="Courier"/>
                  </a:rPr>
                  <a:t>"steelblue"</a:t>
                </a:r>
                <a:r>
                  <a:rPr>
                    <a:latin typeface="Courie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Probability theory: distributions</a:t>
            </a:r>
          </a:p>
        </p:txBody>
      </p:sp>
      <p:pic>
        <p:nvPicPr>
          <p:cNvPr descr="LIGHT_CSW_Session2_BasicStatisticalAnalysis_files/figure-pptx/unnamed-chunk-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Probability theory: 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Bernoulli distribution</a:t>
                </a:r>
              </a:p>
              <a:p>
                <a:pPr lvl="0" indent="0" marL="0">
                  <a:buNone/>
                </a:pPr>
                <a:r>
                  <a:rPr/>
                  <a:t>This Bernoulli distribution describes experiments with only 2 possible outcomes, one of which occurs with probability </a:t>
                </a:r>
                <a14:m>
                  <m:oMath xmlns:m="http://schemas.openxmlformats.org/officeDocument/2006/math">
                    <m:r>
                      <m:t>p</m:t>
                    </m:r>
                  </m:oMath>
                </a14:m>
                <a:r>
                  <a:rPr/>
                  <a:t>.</a:t>
                </a:r>
              </a:p>
              <a:p>
                <a:pPr lvl="0" indent="0" marL="0">
                  <a:buNone/>
                </a:pPr>
                <a14:m>
                  <m:oMath xmlns:m="http://schemas.openxmlformats.org/officeDocument/2006/math">
                    <m:r>
                      <m:t>X</m:t>
                    </m:r>
                    <m:r>
                      <m:rPr>
                        <m:sty m:val="p"/>
                      </m:rPr>
                      <m:t>∼</m:t>
                    </m:r>
                    <m:r>
                      <m:rPr>
                        <m:nor/>
                        <m:sty m:val="p"/>
                      </m:rPr>
                      <m:t> Bern</m:t>
                    </m:r>
                    <m:d>
                      <m:dPr>
                        <m:begChr m:val="("/>
                        <m:endChr m:val=")"/>
                        <m:sepChr m:val=""/>
                        <m:grow/>
                      </m:dPr>
                      <m:e>
                        <m:r>
                          <m:t>p</m:t>
                        </m:r>
                      </m:e>
                    </m:d>
                  </m:oMath>
                </a14:m>
                <a:r>
                  <a:rPr/>
                  <a:t> if</a:t>
                </a:r>
              </a:p>
              <a:p>
                <a:pPr lvl="0" indent="0" marL="0">
                  <a:buNone/>
                </a:pPr>
                <a14:m>
                  <m:oMathPara xmlns:m="http://schemas.openxmlformats.org/officeDocument/2006/math">
                    <m:oMathParaPr>
                      <m:jc m:val="center"/>
                    </m:oMathParaPr>
                    <m:oMath>
                      <m:r>
                        <m:t>P</m:t>
                      </m:r>
                      <m:d>
                        <m:dPr>
                          <m:begChr m:val="("/>
                          <m:endChr m:val=")"/>
                          <m:sepChr m:val=""/>
                          <m:grow/>
                        </m:dPr>
                        <m:e>
                          <m:r>
                            <m:t>X</m:t>
                          </m:r>
                          <m:r>
                            <m:rPr>
                              <m:sty m:val="p"/>
                            </m:rPr>
                            <m:t>=</m:t>
                          </m:r>
                          <m:r>
                            <m:t>x</m:t>
                          </m:r>
                        </m:e>
                      </m:d>
                      <m:r>
                        <m:rPr>
                          <m:sty m:val="p"/>
                        </m:rPr>
                        <m:t>=</m:t>
                      </m:r>
                      <m:d>
                        <m:dPr>
                          <m:begChr m:val="{"/>
                          <m:endChr m:val=""/>
                          <m:sepChr m:val=""/>
                          <m:grow/>
                        </m:dPr>
                        <m:e>
                          <m:m>
                            <m:mPr>
                              <m:baseJc m:val="center"/>
                              <m:plcHide m:val="1"/>
                              <m:mcs>
                                <m:mc>
                                  <m:mcPr>
                                    <m:mcJc m:val="left"/>
                                    <m:count m:val="1"/>
                                  </m:mcPr>
                                </m:mc>
                                <m:mc>
                                  <m:mcPr>
                                    <m:mcJc m:val="left"/>
                                    <m:count m:val="1"/>
                                  </m:mcPr>
                                </m:mc>
                              </m:mcs>
                            </m:mPr>
                            <m:mr>
                              <m:e>
                                <m:r>
                                  <m:t>p</m:t>
                                </m:r>
                              </m:e>
                              <m:e>
                                <m:r>
                                  <m:rPr>
                                    <m:nor/>
                                    <m:sty m:val="p"/>
                                  </m:rPr>
                                  <m:t> if </m:t>
                                </m:r>
                                <m:r>
                                  <m:t>x</m:t>
                                </m:r>
                                <m:r>
                                  <m:rPr>
                                    <m:sty m:val="p"/>
                                  </m:rPr>
                                  <m:t>=</m:t>
                                </m:r>
                                <m:r>
                                  <m:t>1</m:t>
                                </m:r>
                              </m:e>
                            </m:mr>
                            <m:mr>
                              <m:e>
                                <m:r>
                                  <m:t>1</m:t>
                                </m:r>
                                <m:r>
                                  <m:rPr>
                                    <m:sty m:val="p"/>
                                  </m:rPr>
                                  <m:t>−</m:t>
                                </m:r>
                                <m:r>
                                  <m:t>p</m:t>
                                </m:r>
                              </m:e>
                              <m:e>
                                <m:r>
                                  <m:rPr>
                                    <m:nor/>
                                    <m:sty m:val="p"/>
                                  </m:rPr>
                                  <m:t> if </m:t>
                                </m:r>
                                <m:r>
                                  <m:t>x</m:t>
                                </m:r>
                                <m:r>
                                  <m:rPr>
                                    <m:sty m:val="p"/>
                                  </m:rPr>
                                  <m:t>=</m:t>
                                </m:r>
                                <m:r>
                                  <m:t>0</m:t>
                                </m:r>
                              </m:e>
                            </m:mr>
                            <m:mr>
                              <m:e>
                                <m:r>
                                  <m:t>0</m:t>
                                </m:r>
                              </m:e>
                              <m:e>
                                <m:r>
                                  <m:rPr>
                                    <m:nor/>
                                    <m:sty m:val="p"/>
                                  </m:rPr>
                                  <m:t> otherwise</m:t>
                                </m:r>
                              </m:e>
                            </m:mr>
                          </m:m>
                        </m:e>
                      </m:d>
                    </m:oMath>
                  </m:oMathPara>
                </a14:m>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E</m:t>
                      </m:r>
                      <m:d>
                        <m:dPr>
                          <m:begChr m:val="("/>
                          <m:endChr m:val=")"/>
                          <m:sepChr m:val=""/>
                          <m:grow/>
                        </m:dPr>
                        <m:e>
                          <m:r>
                            <m:t>X</m:t>
                          </m:r>
                        </m:e>
                      </m:d>
                      <m:r>
                        <m:rPr>
                          <m:sty m:val="p"/>
                        </m:rPr>
                        <m:t>=</m:t>
                      </m:r>
                      <m:r>
                        <m:t>p</m:t>
                      </m:r>
                      <m:r>
                        <m:rPr>
                          <m:sty m:val="p"/>
                        </m:rPr>
                        <m:t>,</m:t>
                      </m:r>
                      <m:r>
                        <m:t> </m:t>
                      </m:r>
                      <m:r>
                        <m:t>V</m:t>
                      </m:r>
                      <m:r>
                        <m:t>a</m:t>
                      </m:r>
                      <m:r>
                        <m:t>r</m:t>
                      </m:r>
                      <m:d>
                        <m:dPr>
                          <m:begChr m:val="("/>
                          <m:endChr m:val=")"/>
                          <m:sepChr m:val=""/>
                          <m:grow/>
                        </m:dPr>
                        <m:e>
                          <m:r>
                            <m:t>X</m:t>
                          </m:r>
                        </m:e>
                      </m:d>
                      <m:r>
                        <m:rPr>
                          <m:sty m:val="p"/>
                        </m:rPr>
                        <m:t>=</m:t>
                      </m:r>
                      <m:r>
                        <m:t>p</m:t>
                      </m:r>
                      <m:d>
                        <m:dPr>
                          <m:begChr m:val="("/>
                          <m:endChr m:val=")"/>
                          <m:sepChr m:val=""/>
                          <m:grow/>
                        </m:dPr>
                        <m:e>
                          <m:r>
                            <m:t>1</m:t>
                          </m:r>
                          <m:r>
                            <m:rPr>
                              <m:sty m:val="p"/>
                            </m:rPr>
                            <m:t>−</m:t>
                          </m:r>
                          <m:r>
                            <m:t>p</m:t>
                          </m:r>
                        </m:e>
                      </m:d>
                    </m:oMath>
                  </m:oMathPara>
                </a14:m>
              </a:p>
              <a:p>
                <a:pPr lvl="0" indent="0" marL="0">
                  <a:buNone/>
                </a:pPr>
                <a14:m>
                  <m:oMathPara xmlns:m="http://schemas.openxmlformats.org/officeDocument/2006/math">
                    <m:oMathParaPr>
                      <m:jc m:val="center"/>
                    </m:oMathParaPr>
                    <m:oMath>
                      <m:r>
                        <m:t> </m:t>
                      </m:r>
                    </m:oMath>
                  </m:oMathPara>
                </a14:m>
              </a:p>
              <a:p>
                <a:pPr lvl="0" indent="0" marL="0">
                  <a:buNone/>
                </a:pPr>
                <a:r>
                  <a:rPr/>
                  <a:t>Example:</a:t>
                </a:r>
              </a:p>
              <a:p>
                <a:pPr lvl="0" indent="0" marL="0">
                  <a:buNone/>
                </a:pPr>
                <a:r>
                  <a:rPr/>
                  <a:t>Coin tossing experiment.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Probability theory: distributions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latin typeface="Courier"/>
              </a:rPr>
              <a:t>plotBern</a:t>
            </a:r>
            <a:r>
              <a:rPr>
                <a:solidFill>
                  <a:srgbClr val="007020"/>
                </a:solidFill>
                <a:latin typeface="Courier"/>
              </a:rPr>
              <a:t>&lt;-</a:t>
            </a:r>
            <a:r>
              <a:rPr b="1">
                <a:solidFill>
                  <a:srgbClr val="007020"/>
                </a:solidFill>
                <a:latin typeface="Courier"/>
              </a:rPr>
              <a:t>function</a:t>
            </a:r>
            <a:r>
              <a:rPr>
                <a:latin typeface="Courier"/>
              </a:rPr>
              <a:t>(p,col){</a:t>
            </a:r>
            <a:br/>
            <a:r>
              <a:rPr>
                <a:latin typeface="Courier"/>
              </a:rPr>
              <a:t>  x</a:t>
            </a:r>
            <a:r>
              <a:rPr>
                <a:solidFill>
                  <a:srgbClr val="007020"/>
                </a:solidFill>
                <a:latin typeface="Courier"/>
              </a:rPr>
              <a:t>&lt;-</a:t>
            </a:r>
            <a:r>
              <a:rPr>
                <a:solidFill>
                  <a:srgbClr val="06287E"/>
                </a:solidFill>
                <a:latin typeface="Courier"/>
              </a:rPr>
              <a:t>seq</a:t>
            </a:r>
            <a:r>
              <a:rPr>
                <a:latin typeface="Courier"/>
              </a:rPr>
              <a:t>(</a:t>
            </a:r>
            <a:r>
              <a:rPr>
                <a:solidFill>
                  <a:srgbClr val="40A070"/>
                </a:solidFill>
                <a:latin typeface="Courier"/>
              </a:rPr>
              <a:t>0</a:t>
            </a:r>
            <a:r>
              <a:rPr>
                <a:latin typeface="Courier"/>
              </a:rPr>
              <a:t>,</a:t>
            </a:r>
            <a:r>
              <a:rPr>
                <a:solidFill>
                  <a:srgbClr val="40A070"/>
                </a:solidFill>
                <a:latin typeface="Courier"/>
              </a:rPr>
              <a:t>1</a:t>
            </a:r>
            <a:r>
              <a:rPr>
                <a:latin typeface="Courier"/>
              </a:rPr>
              <a:t>,</a:t>
            </a:r>
            <a:r>
              <a:rPr>
                <a:solidFill>
                  <a:srgbClr val="7D9029"/>
                </a:solidFill>
                <a:latin typeface="Courier"/>
              </a:rPr>
              <a:t>by=</a:t>
            </a:r>
            <a:r>
              <a:rPr>
                <a:solidFill>
                  <a:srgbClr val="40A070"/>
                </a:solidFill>
                <a:latin typeface="Courier"/>
              </a:rPr>
              <a:t>1</a:t>
            </a:r>
            <a:r>
              <a:rPr>
                <a:latin typeface="Courier"/>
              </a:rPr>
              <a:t>)</a:t>
            </a:r>
            <a:br/>
            <a:r>
              <a:rPr>
                <a:latin typeface="Courier"/>
              </a:rPr>
              <a:t>  px</a:t>
            </a:r>
            <a:r>
              <a:rPr>
                <a:solidFill>
                  <a:srgbClr val="007020"/>
                </a:solidFill>
                <a:latin typeface="Courier"/>
              </a:rPr>
              <a:t>&lt;-</a:t>
            </a:r>
            <a:r>
              <a:rPr>
                <a:solidFill>
                  <a:srgbClr val="06287E"/>
                </a:solidFill>
                <a:latin typeface="Courier"/>
              </a:rPr>
              <a:t>dbinom</a:t>
            </a:r>
            <a:r>
              <a:rPr>
                <a:latin typeface="Courier"/>
              </a:rPr>
              <a:t>(x,</a:t>
            </a:r>
            <a:r>
              <a:rPr>
                <a:solidFill>
                  <a:srgbClr val="7D9029"/>
                </a:solidFill>
                <a:latin typeface="Courier"/>
              </a:rPr>
              <a:t>size=</a:t>
            </a:r>
            <a:r>
              <a:rPr>
                <a:solidFill>
                  <a:srgbClr val="40A070"/>
                </a:solidFill>
                <a:latin typeface="Courier"/>
              </a:rPr>
              <a:t>1</a:t>
            </a:r>
            <a:r>
              <a:rPr>
                <a:latin typeface="Courier"/>
              </a:rPr>
              <a:t>,</a:t>
            </a:r>
            <a:r>
              <a:rPr>
                <a:solidFill>
                  <a:srgbClr val="7D9029"/>
                </a:solidFill>
                <a:latin typeface="Courier"/>
              </a:rPr>
              <a:t>prob=</a:t>
            </a:r>
            <a:r>
              <a:rPr>
                <a:latin typeface="Courier"/>
              </a:rPr>
              <a:t>p)</a:t>
            </a:r>
            <a:br/>
            <a:r>
              <a:rPr>
                <a:latin typeface="Courier"/>
              </a:rPr>
              <a:t>  df</a:t>
            </a:r>
            <a:r>
              <a:rPr>
                <a:solidFill>
                  <a:srgbClr val="007020"/>
                </a:solidFill>
                <a:latin typeface="Courier"/>
              </a:rPr>
              <a:t>&lt;-</a:t>
            </a:r>
            <a:r>
              <a:rPr>
                <a:solidFill>
                  <a:srgbClr val="06287E"/>
                </a:solidFill>
                <a:latin typeface="Courier"/>
              </a:rPr>
              <a:t>tibble</a:t>
            </a:r>
            <a:r>
              <a:rPr>
                <a:latin typeface="Courier"/>
              </a:rPr>
              <a:t>(</a:t>
            </a:r>
            <a:r>
              <a:rPr>
                <a:solidFill>
                  <a:srgbClr val="7D9029"/>
                </a:solidFill>
                <a:latin typeface="Courier"/>
              </a:rPr>
              <a:t>x=</a:t>
            </a:r>
            <a:r>
              <a:rPr>
                <a:latin typeface="Courier"/>
              </a:rPr>
              <a:t>x,</a:t>
            </a:r>
            <a:r>
              <a:rPr>
                <a:solidFill>
                  <a:srgbClr val="7D9029"/>
                </a:solidFill>
                <a:latin typeface="Courier"/>
              </a:rPr>
              <a:t>px=</a:t>
            </a:r>
            <a:r>
              <a:rPr>
                <a:latin typeface="Courier"/>
              </a:rPr>
              <a:t>px)</a:t>
            </a:r>
            <a:br/>
            <a:r>
              <a:rPr>
                <a:latin typeface="Courier"/>
              </a:rPr>
              <a:t>  </a:t>
            </a:r>
            <a:br/>
            <a:r>
              <a:rPr>
                <a:latin typeface="Courier"/>
              </a:rPr>
              <a:t>  g</a:t>
            </a:r>
            <a:r>
              <a:rPr>
                <a:solidFill>
                  <a:srgbClr val="007020"/>
                </a:solidFill>
                <a:latin typeface="Courier"/>
              </a:rPr>
              <a:t>&lt;-</a:t>
            </a:r>
            <a:r>
              <a:rPr>
                <a:solidFill>
                  <a:srgbClr val="06287E"/>
                </a:solidFill>
                <a:latin typeface="Courier"/>
              </a:rPr>
              <a:t>ggplot</a:t>
            </a:r>
            <a:r>
              <a:rPr>
                <a:latin typeface="Courier"/>
              </a:rPr>
              <a:t>(</a:t>
            </a:r>
            <a:r>
              <a:rPr>
                <a:solidFill>
                  <a:srgbClr val="7D9029"/>
                </a:solidFill>
                <a:latin typeface="Courier"/>
              </a:rPr>
              <a:t>data=</a:t>
            </a:r>
            <a:r>
              <a:rPr>
                <a:latin typeface="Courier"/>
              </a:rPr>
              <a:t>df,</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x,</a:t>
            </a:r>
            <a:r>
              <a:rPr>
                <a:solidFill>
                  <a:srgbClr val="7D9029"/>
                </a:solidFill>
                <a:latin typeface="Courier"/>
              </a:rPr>
              <a:t>y=</a:t>
            </a:r>
            <a:r>
              <a:rPr>
                <a:latin typeface="Courier"/>
              </a:rPr>
              <a:t>px)) </a:t>
            </a:r>
            <a:r>
              <a:rPr>
                <a:solidFill>
                  <a:srgbClr val="4070A0"/>
                </a:solidFill>
                <a:latin typeface="Courier"/>
              </a:rPr>
              <a:t>+</a:t>
            </a:r>
            <a:br/>
            <a:r>
              <a:rPr>
                <a:latin typeface="Courier"/>
              </a:rPr>
              <a:t>    </a:t>
            </a:r>
            <a:r>
              <a:rPr>
                <a:solidFill>
                  <a:srgbClr val="06287E"/>
                </a:solidFill>
                <a:latin typeface="Courier"/>
              </a:rPr>
              <a:t>geom_bar</a:t>
            </a:r>
            <a:r>
              <a:rPr>
                <a:latin typeface="Courier"/>
              </a:rPr>
              <a:t>(</a:t>
            </a:r>
            <a:r>
              <a:rPr>
                <a:solidFill>
                  <a:srgbClr val="7D9029"/>
                </a:solidFill>
                <a:latin typeface="Courier"/>
              </a:rPr>
              <a:t>stat=</a:t>
            </a:r>
            <a:r>
              <a:rPr>
                <a:solidFill>
                  <a:srgbClr val="4070A0"/>
                </a:solidFill>
                <a:latin typeface="Courier"/>
              </a:rPr>
              <a:t>"identity"</a:t>
            </a:r>
            <a:r>
              <a:rPr>
                <a:latin typeface="Courier"/>
              </a:rPr>
              <a:t>,</a:t>
            </a:r>
            <a:r>
              <a:rPr>
                <a:solidFill>
                  <a:srgbClr val="7D9029"/>
                </a:solidFill>
                <a:latin typeface="Courier"/>
              </a:rPr>
              <a:t>fill=</a:t>
            </a:r>
            <a:r>
              <a:rPr>
                <a:latin typeface="Courier"/>
              </a:rPr>
              <a:t>col) </a:t>
            </a:r>
            <a:r>
              <a:rPr>
                <a:solidFill>
                  <a:srgbClr val="4070A0"/>
                </a:solidFill>
                <a:latin typeface="Courier"/>
              </a:rPr>
              <a:t>+</a:t>
            </a:r>
            <a:br/>
            <a:r>
              <a:rPr>
                <a:latin typeface="Courier"/>
              </a:rPr>
              <a:t>    </a:t>
            </a:r>
            <a:r>
              <a:rPr>
                <a:solidFill>
                  <a:srgbClr val="06287E"/>
                </a:solidFill>
                <a:latin typeface="Courier"/>
              </a:rPr>
              <a:t>ylab</a:t>
            </a:r>
            <a:r>
              <a:rPr>
                <a:latin typeface="Courier"/>
              </a:rPr>
              <a:t>(</a:t>
            </a:r>
            <a:r>
              <a:rPr>
                <a:solidFill>
                  <a:srgbClr val="4070A0"/>
                </a:solidFill>
                <a:latin typeface="Courier"/>
              </a:rPr>
              <a:t>"P(X=x)"</a:t>
            </a:r>
            <a:r>
              <a:rPr>
                <a:latin typeface="Courier"/>
              </a:rPr>
              <a:t>) </a:t>
            </a:r>
            <a:r>
              <a:rPr>
                <a:solidFill>
                  <a:srgbClr val="4070A0"/>
                </a:solidFill>
                <a:latin typeface="Courier"/>
              </a:rPr>
              <a:t>+</a:t>
            </a:r>
            <a:r>
              <a:rPr>
                <a:latin typeface="Courier"/>
              </a:rPr>
              <a:t> </a:t>
            </a:r>
            <a:r>
              <a:rPr>
                <a:solidFill>
                  <a:srgbClr val="06287E"/>
                </a:solidFill>
                <a:latin typeface="Courier"/>
              </a:rPr>
              <a:t>theme</a:t>
            </a:r>
            <a:r>
              <a:rPr>
                <a:latin typeface="Courier"/>
              </a:rPr>
              <a:t>(</a:t>
            </a:r>
            <a:r>
              <a:rPr>
                <a:solidFill>
                  <a:srgbClr val="7D9029"/>
                </a:solidFill>
                <a:latin typeface="Courier"/>
              </a:rPr>
              <a:t>text =</a:t>
            </a:r>
            <a:r>
              <a:rPr>
                <a:latin typeface="Courier"/>
              </a:rPr>
              <a:t> </a:t>
            </a:r>
            <a:r>
              <a:rPr>
                <a:solidFill>
                  <a:srgbClr val="06287E"/>
                </a:solidFill>
                <a:latin typeface="Courier"/>
              </a:rPr>
              <a:t>element_text</a:t>
            </a:r>
            <a:r>
              <a:rPr>
                <a:latin typeface="Courier"/>
              </a:rPr>
              <a:t>(</a:t>
            </a:r>
            <a:r>
              <a:rPr>
                <a:solidFill>
                  <a:srgbClr val="7D9029"/>
                </a:solidFill>
                <a:latin typeface="Courier"/>
              </a:rPr>
              <a:t>size=</a:t>
            </a:r>
            <a:r>
              <a:rPr>
                <a:solidFill>
                  <a:srgbClr val="40A070"/>
                </a:solidFill>
                <a:latin typeface="Courier"/>
              </a:rPr>
              <a:t>20</a:t>
            </a:r>
            <a:r>
              <a:rPr>
                <a:latin typeface="Courier"/>
              </a:rPr>
              <a:t>)) </a:t>
            </a:r>
            <a:r>
              <a:rPr>
                <a:solidFill>
                  <a:srgbClr val="4070A0"/>
                </a:solidFill>
                <a:latin typeface="Courier"/>
              </a:rPr>
              <a:t>+</a:t>
            </a:r>
            <a:br/>
            <a:r>
              <a:rPr>
                <a:latin typeface="Courier"/>
              </a:rPr>
              <a:t>    </a:t>
            </a:r>
            <a:r>
              <a:rPr>
                <a:solidFill>
                  <a:srgbClr val="06287E"/>
                </a:solidFill>
                <a:latin typeface="Courier"/>
              </a:rPr>
              <a:t>ggtitle</a:t>
            </a:r>
            <a:r>
              <a:rPr>
                <a:latin typeface="Courier"/>
              </a:rPr>
              <a:t>(</a:t>
            </a:r>
            <a:r>
              <a:rPr>
                <a:solidFill>
                  <a:srgbClr val="06287E"/>
                </a:solidFill>
                <a:latin typeface="Courier"/>
              </a:rPr>
              <a:t>paste</a:t>
            </a:r>
            <a:r>
              <a:rPr>
                <a:latin typeface="Courier"/>
              </a:rPr>
              <a:t>(</a:t>
            </a:r>
            <a:r>
              <a:rPr>
                <a:solidFill>
                  <a:srgbClr val="7D9029"/>
                </a:solidFill>
                <a:latin typeface="Courier"/>
              </a:rPr>
              <a:t>sep=</a:t>
            </a:r>
            <a:r>
              <a:rPr>
                <a:solidFill>
                  <a:srgbClr val="4070A0"/>
                </a:solidFill>
                <a:latin typeface="Courier"/>
              </a:rPr>
              <a:t>""</a:t>
            </a:r>
            <a:r>
              <a:rPr>
                <a:latin typeface="Courier"/>
              </a:rPr>
              <a:t>,</a:t>
            </a:r>
            <a:r>
              <a:rPr>
                <a:solidFill>
                  <a:srgbClr val="4070A0"/>
                </a:solidFill>
                <a:latin typeface="Courier"/>
              </a:rPr>
              <a:t>"Bernoulli with p="</a:t>
            </a:r>
            <a:r>
              <a:rPr>
                <a:latin typeface="Courier"/>
              </a:rPr>
              <a:t>,p)) </a:t>
            </a:r>
            <a:r>
              <a:rPr>
                <a:solidFill>
                  <a:srgbClr val="4070A0"/>
                </a:solidFill>
                <a:latin typeface="Courier"/>
              </a:rPr>
              <a:t>+</a:t>
            </a:r>
            <a:br/>
            <a:r>
              <a:rPr>
                <a:latin typeface="Courier"/>
              </a:rPr>
              <a:t>    </a:t>
            </a:r>
            <a:r>
              <a:rPr>
                <a:solidFill>
                  <a:srgbClr val="06287E"/>
                </a:solidFill>
                <a:latin typeface="Courier"/>
              </a:rPr>
              <a:t>scale_x_continuous</a:t>
            </a:r>
            <a:r>
              <a:rPr>
                <a:latin typeface="Courier"/>
              </a:rPr>
              <a:t>(</a:t>
            </a:r>
            <a:r>
              <a:rPr>
                <a:solidFill>
                  <a:srgbClr val="7D9029"/>
                </a:solidFill>
                <a:latin typeface="Courier"/>
              </a:rPr>
              <a:t>breaks=</a:t>
            </a:r>
            <a:r>
              <a:rPr>
                <a:solidFill>
                  <a:srgbClr val="40A070"/>
                </a:solidFill>
                <a:latin typeface="Courier"/>
              </a:rPr>
              <a:t>0</a:t>
            </a:r>
            <a:r>
              <a:rPr>
                <a:solidFill>
                  <a:srgbClr val="4070A0"/>
                </a:solidFill>
                <a:latin typeface="Courier"/>
              </a:rPr>
              <a:t>:</a:t>
            </a:r>
            <a:r>
              <a:rPr>
                <a:solidFill>
                  <a:srgbClr val="40A070"/>
                </a:solidFill>
                <a:latin typeface="Courier"/>
              </a:rPr>
              <a:t>1</a:t>
            </a:r>
            <a:r>
              <a:rPr>
                <a:latin typeface="Courier"/>
              </a:rPr>
              <a:t>) </a:t>
            </a:r>
            <a:r>
              <a:rPr>
                <a:solidFill>
                  <a:srgbClr val="4070A0"/>
                </a:solidFill>
                <a:latin typeface="Courier"/>
              </a:rPr>
              <a:t>+</a:t>
            </a:r>
            <a:br/>
            <a:r>
              <a:rPr>
                <a:latin typeface="Courier"/>
              </a:rPr>
              <a:t>    </a:t>
            </a:r>
            <a:r>
              <a:rPr>
                <a:solidFill>
                  <a:srgbClr val="06287E"/>
                </a:solidFill>
                <a:latin typeface="Courier"/>
              </a:rPr>
              <a:t>coord_cartesian</a:t>
            </a:r>
            <a:r>
              <a:rPr>
                <a:latin typeface="Courier"/>
              </a:rPr>
              <a:t>(</a:t>
            </a:r>
            <a:r>
              <a:rPr>
                <a:solidFill>
                  <a:srgbClr val="7D9029"/>
                </a:solidFill>
                <a:latin typeface="Courier"/>
              </a:rPr>
              <a:t>xlim=</a:t>
            </a:r>
            <a:r>
              <a:rPr>
                <a:solidFill>
                  <a:srgbClr val="06287E"/>
                </a:solidFill>
                <a:latin typeface="Courier"/>
              </a:rPr>
              <a:t>c</a:t>
            </a:r>
            <a:r>
              <a:rPr>
                <a:latin typeface="Courier"/>
              </a:rPr>
              <a:t>(</a:t>
            </a:r>
            <a:r>
              <a:rPr>
                <a:solidFill>
                  <a:srgbClr val="4070A0"/>
                </a:solidFill>
                <a:latin typeface="Courier"/>
              </a:rPr>
              <a:t>-</a:t>
            </a:r>
            <a:r>
              <a:rPr>
                <a:solidFill>
                  <a:srgbClr val="40A070"/>
                </a:solidFill>
                <a:latin typeface="Courier"/>
              </a:rPr>
              <a:t>0.5</a:t>
            </a:r>
            <a:r>
              <a:rPr>
                <a:latin typeface="Courier"/>
              </a:rPr>
              <a:t>,</a:t>
            </a:r>
            <a:r>
              <a:rPr>
                <a:solidFill>
                  <a:srgbClr val="40A070"/>
                </a:solidFill>
                <a:latin typeface="Courier"/>
              </a:rPr>
              <a:t>1.5</a:t>
            </a:r>
            <a:r>
              <a:rPr>
                <a:latin typeface="Courier"/>
              </a:rPr>
              <a:t>),</a:t>
            </a:r>
            <a:r>
              <a:rPr>
                <a:solidFill>
                  <a:srgbClr val="7D9029"/>
                </a:solidFill>
                <a:latin typeface="Courier"/>
              </a:rPr>
              <a:t>ylim=</a:t>
            </a:r>
            <a:r>
              <a:rPr>
                <a:solidFill>
                  <a:srgbClr val="06287E"/>
                </a:solidFill>
                <a:latin typeface="Courier"/>
              </a:rPr>
              <a:t>c</a:t>
            </a:r>
            <a:r>
              <a:rPr>
                <a:latin typeface="Courier"/>
              </a:rPr>
              <a:t>(</a:t>
            </a:r>
            <a:r>
              <a:rPr>
                <a:solidFill>
                  <a:srgbClr val="40A070"/>
                </a:solidFill>
                <a:latin typeface="Courier"/>
              </a:rPr>
              <a:t>0</a:t>
            </a:r>
            <a:r>
              <a:rPr>
                <a:latin typeface="Courier"/>
              </a:rPr>
              <a:t>,</a:t>
            </a:r>
            <a:r>
              <a:rPr>
                <a:solidFill>
                  <a:srgbClr val="40A070"/>
                </a:solidFill>
                <a:latin typeface="Courier"/>
              </a:rPr>
              <a:t>1</a:t>
            </a:r>
            <a:r>
              <a:rPr>
                <a:latin typeface="Courier"/>
              </a:rPr>
              <a:t>))</a:t>
            </a:r>
            <a:br/>
            <a:r>
              <a:rPr>
                <a:latin typeface="Courier"/>
              </a:rPr>
              <a:t>  </a:t>
            </a:r>
            <a:r>
              <a:rPr>
                <a:solidFill>
                  <a:srgbClr val="06287E"/>
                </a:solidFill>
                <a:latin typeface="Courier"/>
              </a:rPr>
              <a:t>return</a:t>
            </a:r>
            <a:r>
              <a:rPr>
                <a:latin typeface="Courier"/>
              </a:rPr>
              <a:t>(g)</a:t>
            </a:r>
            <a:br/>
            <a:r>
              <a:rPr>
                <a:latin typeface="Courier"/>
              </a:rPr>
              <a:t>}</a:t>
            </a:r>
            <a:br/>
            <a:r>
              <a:rPr>
                <a:latin typeface="Courier"/>
              </a:rPr>
              <a:t>  </a:t>
            </a:r>
            <a:br/>
            <a:r>
              <a:rPr>
                <a:latin typeface="Courier"/>
              </a:rPr>
              <a:t>g1</a:t>
            </a:r>
            <a:r>
              <a:rPr>
                <a:solidFill>
                  <a:srgbClr val="007020"/>
                </a:solidFill>
                <a:latin typeface="Courier"/>
              </a:rPr>
              <a:t>&lt;-</a:t>
            </a:r>
            <a:r>
              <a:rPr>
                <a:solidFill>
                  <a:srgbClr val="06287E"/>
                </a:solidFill>
                <a:latin typeface="Courier"/>
              </a:rPr>
              <a:t>plotBern</a:t>
            </a:r>
            <a:r>
              <a:rPr>
                <a:latin typeface="Courier"/>
              </a:rPr>
              <a:t>(</a:t>
            </a:r>
            <a:r>
              <a:rPr>
                <a:solidFill>
                  <a:srgbClr val="40A070"/>
                </a:solidFill>
                <a:latin typeface="Courier"/>
              </a:rPr>
              <a:t>0</a:t>
            </a:r>
            <a:r>
              <a:rPr>
                <a:latin typeface="Courier"/>
              </a:rPr>
              <a:t>,</a:t>
            </a:r>
            <a:r>
              <a:rPr>
                <a:solidFill>
                  <a:srgbClr val="4070A0"/>
                </a:solidFill>
                <a:latin typeface="Courier"/>
              </a:rPr>
              <a:t>"darkgrey"</a:t>
            </a:r>
            <a:r>
              <a:rPr>
                <a:latin typeface="Courier"/>
              </a:rPr>
              <a:t>); g2</a:t>
            </a:r>
            <a:r>
              <a:rPr>
                <a:solidFill>
                  <a:srgbClr val="007020"/>
                </a:solidFill>
                <a:latin typeface="Courier"/>
              </a:rPr>
              <a:t>&lt;-</a:t>
            </a:r>
            <a:r>
              <a:rPr>
                <a:solidFill>
                  <a:srgbClr val="06287E"/>
                </a:solidFill>
                <a:latin typeface="Courier"/>
              </a:rPr>
              <a:t>plotBern</a:t>
            </a:r>
            <a:r>
              <a:rPr>
                <a:latin typeface="Courier"/>
              </a:rPr>
              <a:t>(</a:t>
            </a:r>
            <a:r>
              <a:rPr>
                <a:solidFill>
                  <a:srgbClr val="40A070"/>
                </a:solidFill>
                <a:latin typeface="Courier"/>
              </a:rPr>
              <a:t>0.25</a:t>
            </a:r>
            <a:r>
              <a:rPr>
                <a:latin typeface="Courier"/>
              </a:rPr>
              <a:t>,</a:t>
            </a:r>
            <a:r>
              <a:rPr>
                <a:solidFill>
                  <a:srgbClr val="4070A0"/>
                </a:solidFill>
                <a:latin typeface="Courier"/>
              </a:rPr>
              <a:t>"steelblue"</a:t>
            </a:r>
            <a:r>
              <a:rPr>
                <a:latin typeface="Courier"/>
              </a:rPr>
              <a:t>)</a:t>
            </a:r>
            <a:br/>
            <a:r>
              <a:rPr>
                <a:latin typeface="Courier"/>
              </a:rPr>
              <a:t>g3</a:t>
            </a:r>
            <a:r>
              <a:rPr>
                <a:solidFill>
                  <a:srgbClr val="007020"/>
                </a:solidFill>
                <a:latin typeface="Courier"/>
              </a:rPr>
              <a:t>&lt;-</a:t>
            </a:r>
            <a:r>
              <a:rPr>
                <a:solidFill>
                  <a:srgbClr val="06287E"/>
                </a:solidFill>
                <a:latin typeface="Courier"/>
              </a:rPr>
              <a:t>plotBern</a:t>
            </a:r>
            <a:r>
              <a:rPr>
                <a:latin typeface="Courier"/>
              </a:rPr>
              <a:t>(</a:t>
            </a:r>
            <a:r>
              <a:rPr>
                <a:solidFill>
                  <a:srgbClr val="40A070"/>
                </a:solidFill>
                <a:latin typeface="Courier"/>
              </a:rPr>
              <a:t>0.5</a:t>
            </a:r>
            <a:r>
              <a:rPr>
                <a:latin typeface="Courier"/>
              </a:rPr>
              <a:t>,</a:t>
            </a:r>
            <a:r>
              <a:rPr>
                <a:solidFill>
                  <a:srgbClr val="4070A0"/>
                </a:solidFill>
                <a:latin typeface="Courier"/>
              </a:rPr>
              <a:t>"salmon"</a:t>
            </a:r>
            <a:r>
              <a:rPr>
                <a:latin typeface="Courier"/>
              </a:rPr>
              <a:t>); g4</a:t>
            </a:r>
            <a:r>
              <a:rPr>
                <a:solidFill>
                  <a:srgbClr val="007020"/>
                </a:solidFill>
                <a:latin typeface="Courier"/>
              </a:rPr>
              <a:t>&lt;-</a:t>
            </a:r>
            <a:r>
              <a:rPr>
                <a:solidFill>
                  <a:srgbClr val="06287E"/>
                </a:solidFill>
                <a:latin typeface="Courier"/>
              </a:rPr>
              <a:t>plotBern</a:t>
            </a:r>
            <a:r>
              <a:rPr>
                <a:latin typeface="Courier"/>
              </a:rPr>
              <a:t>(</a:t>
            </a:r>
            <a:r>
              <a:rPr>
                <a:solidFill>
                  <a:srgbClr val="40A070"/>
                </a:solidFill>
                <a:latin typeface="Courier"/>
              </a:rPr>
              <a:t>0.9</a:t>
            </a:r>
            <a:r>
              <a:rPr>
                <a:latin typeface="Courier"/>
              </a:rPr>
              <a:t>,</a:t>
            </a:r>
            <a:r>
              <a:rPr>
                <a:solidFill>
                  <a:srgbClr val="4070A0"/>
                </a:solidFill>
                <a:latin typeface="Courier"/>
              </a:rPr>
              <a:t>"orange"</a:t>
            </a:r>
            <a:r>
              <a:rPr>
                <a:latin typeface="Courier"/>
              </a:rPr>
              <a:t>)</a:t>
            </a:r>
            <a:br/>
            <a:r>
              <a:rPr>
                <a:solidFill>
                  <a:srgbClr val="06287E"/>
                </a:solidFill>
                <a:latin typeface="Courier"/>
              </a:rPr>
              <a:t>grid.arrange</a:t>
            </a:r>
            <a:r>
              <a:rPr>
                <a:latin typeface="Courier"/>
              </a:rPr>
              <a:t>(g1,g2,g3,g4)</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1371599" y="3955774"/>
            <a:ext cx="10401301" cy="869674"/>
          </a:xfrm>
        </p:spPr>
        <p:txBody>
          <a:bodyPr/>
          <a:lstStyle/>
          <a:p>
            <a:pPr lvl="0" indent="0" marL="0">
              <a:buNone/>
            </a:pPr>
            <a:r>
              <a:rPr/>
              <a:t>Introduction</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Probability theory: distributions</a:t>
            </a:r>
          </a:p>
        </p:txBody>
      </p:sp>
      <p:pic>
        <p:nvPicPr>
          <p:cNvPr descr="LIGHT_CSW_Session2_BasicStatisticalAnalysis_files/figure-pptx/unnamed-chunk-7-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Probability theory: 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Binomial distribution</a:t>
                </a:r>
              </a:p>
              <a:p>
                <a:pPr lvl="0" indent="0" marL="0">
                  <a:buNone/>
                </a:pPr>
                <a:r>
                  <a:rPr/>
                  <a:t>The binomial distribution arises when there is a finite number of repetitions of a Bernoulli experiment. It is the distribution that arises if you count the number of successes among </a:t>
                </a:r>
                <a14:m>
                  <m:oMath xmlns:m="http://schemas.openxmlformats.org/officeDocument/2006/math">
                    <m:r>
                      <m:t>n</m:t>
                    </m:r>
                  </m:oMath>
                </a14:m>
                <a:r>
                  <a:rPr/>
                  <a:t> independent Bernoulli trials, e.g. counting heads in 10 coin tosses. If </a:t>
                </a:r>
                <a14:m>
                  <m:oMath xmlns:m="http://schemas.openxmlformats.org/officeDocument/2006/math">
                    <m:sSub>
                      <m:e>
                        <m:r>
                          <m:t>X</m:t>
                        </m:r>
                      </m:e>
                      <m:sub>
                        <m:r>
                          <m:t>1</m:t>
                        </m:r>
                      </m:sub>
                    </m:sSub>
                    <m:r>
                      <m:rPr>
                        <m:sty m:val="p"/>
                      </m:rPr>
                      <m:t>,</m:t>
                    </m:r>
                    <m:sSub>
                      <m:e>
                        <m:r>
                          <m:t>X</m:t>
                        </m:r>
                      </m:e>
                      <m:sub>
                        <m:r>
                          <m:t>2</m:t>
                        </m:r>
                      </m:sub>
                    </m:sSub>
                    <m:r>
                      <m:rPr>
                        <m:sty m:val="p"/>
                      </m:rPr>
                      <m:t>,</m:t>
                    </m:r>
                    <m:r>
                      <m:rPr>
                        <m:sty m:val="p"/>
                      </m:rPr>
                      <m:t>…</m:t>
                    </m:r>
                    <m:r>
                      <m:rPr>
                        <m:sty m:val="p"/>
                      </m:rPr>
                      <m:t>,</m:t>
                    </m:r>
                    <m:sSub>
                      <m:e>
                        <m:r>
                          <m:t>X</m:t>
                        </m:r>
                      </m:e>
                      <m:sub>
                        <m:r>
                          <m:t>n</m:t>
                        </m:r>
                      </m:sub>
                    </m:sSub>
                  </m:oMath>
                </a14:m>
                <a:r>
                  <a:rPr/>
                  <a:t> are independent and identically distributed (iid) with </a:t>
                </a:r>
                <a14:m>
                  <m:oMath xmlns:m="http://schemas.openxmlformats.org/officeDocument/2006/math">
                    <m:sSub>
                      <m:e>
                        <m:r>
                          <m:t>X</m:t>
                        </m:r>
                      </m:e>
                      <m:sub>
                        <m:r>
                          <m:t>i</m:t>
                        </m:r>
                      </m:sub>
                    </m:sSub>
                    <m:r>
                      <m:rPr>
                        <m:sty m:val="p"/>
                      </m:rPr>
                      <m:t>∼</m:t>
                    </m:r>
                    <m:r>
                      <m:rPr>
                        <m:nor/>
                        <m:sty m:val="p"/>
                      </m:rPr>
                      <m:t> Bern(p)</m:t>
                    </m:r>
                  </m:oMath>
                </a14:m>
                <a:r>
                  <a:rPr/>
                  <a:t>, then </a:t>
                </a:r>
                <a14:m>
                  <m:oMath xmlns:m="http://schemas.openxmlformats.org/officeDocument/2006/math">
                    <m:r>
                      <m:t>Y</m:t>
                    </m:r>
                    <m:r>
                      <m:rPr>
                        <m:sty m:val="p"/>
                      </m:rPr>
                      <m:t>=</m:t>
                    </m:r>
                    <m:nary>
                      <m:naryPr>
                        <m:chr m:val="∑"/>
                        <m:limLoc m:val="undOvr"/>
                        <m:subHide m:val="0"/>
                        <m:supHide m:val="0"/>
                      </m:naryPr>
                      <m:sub>
                        <m:r>
                          <m:t>i</m:t>
                        </m:r>
                        <m:r>
                          <m:rPr>
                            <m:sty m:val="p"/>
                          </m:rPr>
                          <m:t>=</m:t>
                        </m:r>
                        <m:r>
                          <m:t>1</m:t>
                        </m:r>
                      </m:sub>
                      <m:sup>
                        <m:r>
                          <m:t>n</m:t>
                        </m:r>
                      </m:sup>
                      <m:e>
                        <m:sSub>
                          <m:e>
                            <m:r>
                              <m:t>X</m:t>
                            </m:r>
                          </m:e>
                          <m:sub>
                            <m:r>
                              <m:t>i</m:t>
                            </m:r>
                          </m:sub>
                        </m:sSub>
                      </m:e>
                    </m:nary>
                    <m:r>
                      <m:rPr>
                        <m:sty m:val="p"/>
                      </m:rPr>
                      <m:t>∼</m:t>
                    </m:r>
                    <m:r>
                      <m:rPr>
                        <m:nor/>
                        <m:sty m:val="p"/>
                      </m:rPr>
                      <m:t> Bin</m:t>
                    </m:r>
                    <m:d>
                      <m:dPr>
                        <m:begChr m:val="("/>
                        <m:endChr m:val=")"/>
                        <m:sepChr m:val=""/>
                        <m:grow/>
                      </m:dPr>
                      <m:e>
                        <m:r>
                          <m:t>n</m:t>
                        </m:r>
                        <m:r>
                          <m:rPr>
                            <m:sty m:val="p"/>
                          </m:rPr>
                          <m:t>,</m:t>
                        </m:r>
                        <m:r>
                          <m:t>p</m:t>
                        </m:r>
                      </m:e>
                    </m:d>
                  </m:oMath>
                </a14:m>
                <a:r>
                  <a:rPr/>
                  <a:t>.</a:t>
                </a:r>
              </a:p>
              <a:p>
                <a:pPr lvl="0" indent="0" marL="0">
                  <a:buNone/>
                </a:pPr>
                <a14:m>
                  <m:oMath xmlns:m="http://schemas.openxmlformats.org/officeDocument/2006/math">
                    <m:r>
                      <m:t>X</m:t>
                    </m:r>
                    <m:r>
                      <m:rPr>
                        <m:sty m:val="p"/>
                      </m:rPr>
                      <m:t>∼</m:t>
                    </m:r>
                    <m:r>
                      <m:rPr>
                        <m:nor/>
                        <m:sty m:val="p"/>
                      </m:rPr>
                      <m:t> Bin</m:t>
                    </m:r>
                    <m:d>
                      <m:dPr>
                        <m:begChr m:val="("/>
                        <m:endChr m:val=")"/>
                        <m:sepChr m:val=""/>
                        <m:grow/>
                      </m:dPr>
                      <m:e>
                        <m:r>
                          <m:t>n</m:t>
                        </m:r>
                        <m:r>
                          <m:rPr>
                            <m:sty m:val="p"/>
                          </m:rPr>
                          <m:t>,</m:t>
                        </m:r>
                        <m:r>
                          <m:t>p</m:t>
                        </m:r>
                      </m:e>
                    </m:d>
                  </m:oMath>
                </a14:m>
                <a:r>
                  <a:rPr/>
                  <a:t> if</a:t>
                </a:r>
              </a:p>
              <a:p>
                <a:pPr lvl="0" indent="0" marL="0">
                  <a:buNone/>
                </a:pPr>
                <a14:m>
                  <m:oMathPara xmlns:m="http://schemas.openxmlformats.org/officeDocument/2006/math">
                    <m:oMathParaPr>
                      <m:jc m:val="center"/>
                    </m:oMathParaPr>
                    <m:oMath>
                      <m:r>
                        <m:t>P</m:t>
                      </m:r>
                      <m:d>
                        <m:dPr>
                          <m:begChr m:val="("/>
                          <m:endChr m:val=")"/>
                          <m:sepChr m:val=""/>
                          <m:grow/>
                        </m:dPr>
                        <m:e>
                          <m:r>
                            <m:t>X</m:t>
                          </m:r>
                          <m:r>
                            <m:rPr>
                              <m:sty m:val="p"/>
                            </m:rPr>
                            <m:t>=</m:t>
                          </m:r>
                          <m:r>
                            <m:t>x</m:t>
                          </m:r>
                        </m:e>
                      </m:d>
                      <m:r>
                        <m:rPr>
                          <m:sty m:val="p"/>
                        </m:rPr>
                        <m:t>=</m:t>
                      </m:r>
                      <m:d>
                        <m:dPr>
                          <m:begChr m:val="{"/>
                          <m:endChr m:val=""/>
                          <m:sepChr m:val=""/>
                          <m:grow/>
                        </m:dPr>
                        <m:e>
                          <m:m>
                            <m:mPr>
                              <m:baseJc m:val="center"/>
                              <m:plcHide m:val="1"/>
                              <m:mcs>
                                <m:mc>
                                  <m:mcPr>
                                    <m:mcJc m:val="left"/>
                                    <m:count m:val="1"/>
                                  </m:mcPr>
                                </m:mc>
                                <m:mc>
                                  <m:mcPr>
                                    <m:mcJc m:val="left"/>
                                    <m:count m:val="1"/>
                                  </m:mcPr>
                                </m:mc>
                              </m:mcs>
                            </m:mPr>
                            <m:mr>
                              <m:e>
                                <m:d>
                                  <m:dPr>
                                    <m:begChr m:val="("/>
                                    <m:endChr m:val=")"/>
                                    <m:sepChr m:val=""/>
                                    <m:grow/>
                                  </m:dPr>
                                  <m:e>
                                    <m:f>
                                      <m:fPr>
                                        <m:type m:val="noBar"/>
                                      </m:fPr>
                                      <m:num>
                                        <m:r>
                                          <m:t>n</m:t>
                                        </m:r>
                                      </m:num>
                                      <m:den>
                                        <m:r>
                                          <m:t>x</m:t>
                                        </m:r>
                                      </m:den>
                                    </m:f>
                                  </m:e>
                                </m:d>
                                <m:r>
                                  <m:t> </m:t>
                                </m:r>
                                <m:sSup>
                                  <m:e>
                                    <m:r>
                                      <m:t>p</m:t>
                                    </m:r>
                                  </m:e>
                                  <m:sup>
                                    <m:r>
                                      <m:t>x</m:t>
                                    </m:r>
                                  </m:sup>
                                </m:sSup>
                                <m:r>
                                  <m:t> </m:t>
                                </m:r>
                                <m:sSup>
                                  <m:e>
                                    <m:d>
                                      <m:dPr>
                                        <m:begChr m:val="("/>
                                        <m:endChr m:val=")"/>
                                        <m:sepChr m:val=""/>
                                        <m:grow/>
                                      </m:dPr>
                                      <m:e>
                                        <m:r>
                                          <m:t>1</m:t>
                                        </m:r>
                                        <m:r>
                                          <m:rPr>
                                            <m:sty m:val="p"/>
                                          </m:rPr>
                                          <m:t>−</m:t>
                                        </m:r>
                                        <m:r>
                                          <m:t>p</m:t>
                                        </m:r>
                                      </m:e>
                                    </m:d>
                                  </m:e>
                                  <m:sup>
                                    <m:r>
                                      <m:t>n</m:t>
                                    </m:r>
                                    <m:r>
                                      <m:rPr>
                                        <m:sty m:val="p"/>
                                      </m:rPr>
                                      <m:t>−</m:t>
                                    </m:r>
                                    <m:r>
                                      <m:t>x</m:t>
                                    </m:r>
                                  </m:sup>
                                </m:sSup>
                              </m:e>
                              <m:e>
                                <m:r>
                                  <m:rPr>
                                    <m:nor/>
                                    <m:sty m:val="p"/>
                                  </m:rPr>
                                  <m:t> if </m:t>
                                </m:r>
                                <m:r>
                                  <m:t>x</m:t>
                                </m:r>
                                <m:r>
                                  <m:rPr>
                                    <m:sty m:val="p"/>
                                  </m:rPr>
                                  <m:t>∈</m:t>
                                </m:r>
                                <m:r>
                                  <m:rPr>
                                    <m:sty m:val="p"/>
                                  </m:rPr>
                                  <m:t>{</m:t>
                                </m:r>
                                <m:r>
                                  <m:t>0</m:t>
                                </m:r>
                                <m:r>
                                  <m:rPr>
                                    <m:sty m:val="p"/>
                                  </m:rPr>
                                  <m:t>,</m:t>
                                </m:r>
                                <m:r>
                                  <m:t>1</m:t>
                                </m:r>
                                <m:r>
                                  <m:rPr>
                                    <m:sty m:val="p"/>
                                  </m:rPr>
                                  <m:t>,</m:t>
                                </m:r>
                                <m:r>
                                  <m:rPr>
                                    <m:sty m:val="p"/>
                                  </m:rPr>
                                  <m:t>…</m:t>
                                </m:r>
                                <m:r>
                                  <m:rPr>
                                    <m:sty m:val="p"/>
                                  </m:rPr>
                                  <m:t>,</m:t>
                                </m:r>
                                <m:r>
                                  <m:t>n</m:t>
                                </m:r>
                                <m:r>
                                  <m:rPr>
                                    <m:sty m:val="p"/>
                                  </m:rPr>
                                  <m:t>}</m:t>
                                </m:r>
                              </m:e>
                            </m:mr>
                            <m:mr>
                              <m:e>
                                <m:r>
                                  <m:t>0</m:t>
                                </m:r>
                              </m:e>
                              <m:e>
                                <m:r>
                                  <m:rPr>
                                    <m:nor/>
                                    <m:sty m:val="p"/>
                                  </m:rPr>
                                  <m:t> otherwise</m:t>
                                </m:r>
                              </m:e>
                            </m:mr>
                          </m:m>
                        </m:e>
                      </m:d>
                    </m:oMath>
                  </m:oMathPara>
                </a14:m>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E</m:t>
                      </m:r>
                      <m:d>
                        <m:dPr>
                          <m:begChr m:val="("/>
                          <m:endChr m:val=")"/>
                          <m:sepChr m:val=""/>
                          <m:grow/>
                        </m:dPr>
                        <m:e>
                          <m:r>
                            <m:t>X</m:t>
                          </m:r>
                        </m:e>
                      </m:d>
                      <m:r>
                        <m:rPr>
                          <m:sty m:val="p"/>
                        </m:rPr>
                        <m:t>=</m:t>
                      </m:r>
                      <m:r>
                        <m:t>n</m:t>
                      </m:r>
                      <m:r>
                        <m:t>p</m:t>
                      </m:r>
                      <m:r>
                        <m:rPr>
                          <m:sty m:val="p"/>
                        </m:rPr>
                        <m:t>,</m:t>
                      </m:r>
                      <m:r>
                        <m:t> </m:t>
                      </m:r>
                      <m:r>
                        <m:t>V</m:t>
                      </m:r>
                      <m:r>
                        <m:t>a</m:t>
                      </m:r>
                      <m:r>
                        <m:t>r</m:t>
                      </m:r>
                      <m:d>
                        <m:dPr>
                          <m:begChr m:val="("/>
                          <m:endChr m:val=")"/>
                          <m:sepChr m:val=""/>
                          <m:grow/>
                        </m:dPr>
                        <m:e>
                          <m:r>
                            <m:t>X</m:t>
                          </m:r>
                        </m:e>
                      </m:d>
                      <m:r>
                        <m:rPr>
                          <m:sty m:val="p"/>
                        </m:rPr>
                        <m:t>=</m:t>
                      </m:r>
                      <m:r>
                        <m:t>n</m:t>
                      </m:r>
                      <m:r>
                        <m:t>p</m:t>
                      </m:r>
                      <m:d>
                        <m:dPr>
                          <m:begChr m:val="("/>
                          <m:endChr m:val=")"/>
                          <m:sepChr m:val=""/>
                          <m:grow/>
                        </m:dPr>
                        <m:e>
                          <m:r>
                            <m:t>1</m:t>
                          </m:r>
                          <m:r>
                            <m:rPr>
                              <m:sty m:val="p"/>
                            </m:rPr>
                            <m:t>−</m:t>
                          </m:r>
                          <m:r>
                            <m:t>p</m:t>
                          </m:r>
                        </m:e>
                      </m:d>
                    </m:oMath>
                  </m:oMathPara>
                </a14:m>
              </a:p>
              <a:p>
                <a:pPr lvl="0" indent="0" marL="0">
                  <a:buNone/>
                </a:pPr>
                <a:r>
                  <a:rPr/>
                  <a:t>The special case </a:t>
                </a:r>
                <a14:m>
                  <m:oMath xmlns:m="http://schemas.openxmlformats.org/officeDocument/2006/math">
                    <m:r>
                      <m:t>n</m:t>
                    </m:r>
                    <m:r>
                      <m:rPr>
                        <m:sty m:val="p"/>
                      </m:rPr>
                      <m:t>=</m:t>
                    </m:r>
                    <m:r>
                      <m:t>1</m:t>
                    </m:r>
                  </m:oMath>
                </a14:m>
                <a:r>
                  <a:rPr/>
                  <a:t> is the Bernoulli distribution.</a:t>
                </a:r>
              </a:p>
              <a:p>
                <a:pPr lvl="0" indent="0" marL="0">
                  <a:buNone/>
                </a:pPr>
                <a14:m>
                  <m:oMathPara xmlns:m="http://schemas.openxmlformats.org/officeDocument/2006/math">
                    <m:oMathParaPr>
                      <m:jc m:val="center"/>
                    </m:oMathParaPr>
                    <m:oMath>
                      <m:r>
                        <m:t> </m:t>
                      </m:r>
                    </m:oMath>
                  </m:oMathPara>
                </a14:m>
              </a:p>
              <a:p>
                <a:pPr lvl="0" indent="0" marL="0">
                  <a:buNone/>
                </a:pPr>
                <a:r>
                  <a:rPr/>
                  <a:t>Examples:</a:t>
                </a:r>
              </a:p>
              <a:p>
                <a:pPr lvl="0"/>
                <a:r>
                  <a:rPr/>
                  <a:t>Number of survivors of a ship wreck.</a:t>
                </a:r>
              </a:p>
              <a:p>
                <a:pPr lvl="0"/>
                <a:r>
                  <a:rPr/>
                  <a:t>Number of heads in 10 coin flips.</a:t>
                </a:r>
              </a:p>
              <a:p>
                <a:pPr lvl="0"/>
                <a: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Probability theory: distributions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latin typeface="Courier"/>
              </a:rPr>
              <a:t>plotBin</a:t>
            </a:r>
            <a:r>
              <a:rPr>
                <a:solidFill>
                  <a:srgbClr val="007020"/>
                </a:solidFill>
                <a:latin typeface="Courier"/>
              </a:rPr>
              <a:t>&lt;-</a:t>
            </a:r>
            <a:r>
              <a:rPr b="1">
                <a:solidFill>
                  <a:srgbClr val="007020"/>
                </a:solidFill>
                <a:latin typeface="Courier"/>
              </a:rPr>
              <a:t>function</a:t>
            </a:r>
            <a:r>
              <a:rPr>
                <a:latin typeface="Courier"/>
              </a:rPr>
              <a:t>(n,p,col,</a:t>
            </a:r>
            <a:r>
              <a:rPr>
                <a:solidFill>
                  <a:srgbClr val="7D9029"/>
                </a:solidFill>
                <a:latin typeface="Courier"/>
              </a:rPr>
              <a:t>maxN=</a:t>
            </a:r>
            <a:r>
              <a:rPr>
                <a:solidFill>
                  <a:srgbClr val="40A070"/>
                </a:solidFill>
                <a:latin typeface="Courier"/>
              </a:rPr>
              <a:t>10</a:t>
            </a:r>
            <a:r>
              <a:rPr>
                <a:latin typeface="Courier"/>
              </a:rPr>
              <a:t>){</a:t>
            </a:r>
            <a:br/>
            <a:r>
              <a:rPr>
                <a:latin typeface="Courier"/>
              </a:rPr>
              <a:t>  x</a:t>
            </a:r>
            <a:r>
              <a:rPr>
                <a:solidFill>
                  <a:srgbClr val="007020"/>
                </a:solidFill>
                <a:latin typeface="Courier"/>
              </a:rPr>
              <a:t>&lt;-</a:t>
            </a:r>
            <a:r>
              <a:rPr>
                <a:solidFill>
                  <a:srgbClr val="06287E"/>
                </a:solidFill>
                <a:latin typeface="Courier"/>
              </a:rPr>
              <a:t>seq</a:t>
            </a:r>
            <a:r>
              <a:rPr>
                <a:latin typeface="Courier"/>
              </a:rPr>
              <a:t>(</a:t>
            </a:r>
            <a:r>
              <a:rPr>
                <a:solidFill>
                  <a:srgbClr val="40A070"/>
                </a:solidFill>
                <a:latin typeface="Courier"/>
              </a:rPr>
              <a:t>0</a:t>
            </a:r>
            <a:r>
              <a:rPr>
                <a:latin typeface="Courier"/>
              </a:rPr>
              <a:t>,n,</a:t>
            </a:r>
            <a:r>
              <a:rPr>
                <a:solidFill>
                  <a:srgbClr val="7D9029"/>
                </a:solidFill>
                <a:latin typeface="Courier"/>
              </a:rPr>
              <a:t>by=</a:t>
            </a:r>
            <a:r>
              <a:rPr>
                <a:solidFill>
                  <a:srgbClr val="40A070"/>
                </a:solidFill>
                <a:latin typeface="Courier"/>
              </a:rPr>
              <a:t>1</a:t>
            </a:r>
            <a:r>
              <a:rPr>
                <a:latin typeface="Courier"/>
              </a:rPr>
              <a:t>)</a:t>
            </a:r>
            <a:br/>
            <a:r>
              <a:rPr>
                <a:latin typeface="Courier"/>
              </a:rPr>
              <a:t>  px</a:t>
            </a:r>
            <a:r>
              <a:rPr>
                <a:solidFill>
                  <a:srgbClr val="007020"/>
                </a:solidFill>
                <a:latin typeface="Courier"/>
              </a:rPr>
              <a:t>&lt;-</a:t>
            </a:r>
            <a:r>
              <a:rPr>
                <a:solidFill>
                  <a:srgbClr val="06287E"/>
                </a:solidFill>
                <a:latin typeface="Courier"/>
              </a:rPr>
              <a:t>dbinom</a:t>
            </a:r>
            <a:r>
              <a:rPr>
                <a:latin typeface="Courier"/>
              </a:rPr>
              <a:t>(x,</a:t>
            </a:r>
            <a:r>
              <a:rPr>
                <a:solidFill>
                  <a:srgbClr val="7D9029"/>
                </a:solidFill>
                <a:latin typeface="Courier"/>
              </a:rPr>
              <a:t>size=</a:t>
            </a:r>
            <a:r>
              <a:rPr>
                <a:latin typeface="Courier"/>
              </a:rPr>
              <a:t>n,</a:t>
            </a:r>
            <a:r>
              <a:rPr>
                <a:solidFill>
                  <a:srgbClr val="7D9029"/>
                </a:solidFill>
                <a:latin typeface="Courier"/>
              </a:rPr>
              <a:t>prob=</a:t>
            </a:r>
            <a:r>
              <a:rPr>
                <a:latin typeface="Courier"/>
              </a:rPr>
              <a:t>p)</a:t>
            </a:r>
            <a:br/>
            <a:r>
              <a:rPr>
                <a:latin typeface="Courier"/>
              </a:rPr>
              <a:t>  df</a:t>
            </a:r>
            <a:r>
              <a:rPr>
                <a:solidFill>
                  <a:srgbClr val="007020"/>
                </a:solidFill>
                <a:latin typeface="Courier"/>
              </a:rPr>
              <a:t>&lt;-</a:t>
            </a:r>
            <a:r>
              <a:rPr>
                <a:solidFill>
                  <a:srgbClr val="06287E"/>
                </a:solidFill>
                <a:latin typeface="Courier"/>
              </a:rPr>
              <a:t>tibble</a:t>
            </a:r>
            <a:r>
              <a:rPr>
                <a:latin typeface="Courier"/>
              </a:rPr>
              <a:t>(</a:t>
            </a:r>
            <a:r>
              <a:rPr>
                <a:solidFill>
                  <a:srgbClr val="7D9029"/>
                </a:solidFill>
                <a:latin typeface="Courier"/>
              </a:rPr>
              <a:t>x=</a:t>
            </a:r>
            <a:r>
              <a:rPr>
                <a:latin typeface="Courier"/>
              </a:rPr>
              <a:t>x,</a:t>
            </a:r>
            <a:r>
              <a:rPr>
                <a:solidFill>
                  <a:srgbClr val="7D9029"/>
                </a:solidFill>
                <a:latin typeface="Courier"/>
              </a:rPr>
              <a:t>px=</a:t>
            </a:r>
            <a:r>
              <a:rPr>
                <a:latin typeface="Courier"/>
              </a:rPr>
              <a:t>px)</a:t>
            </a:r>
            <a:br/>
            <a:r>
              <a:rPr>
                <a:latin typeface="Courier"/>
              </a:rPr>
              <a:t>  </a:t>
            </a:r>
            <a:br/>
            <a:r>
              <a:rPr>
                <a:latin typeface="Courier"/>
              </a:rPr>
              <a:t>  g</a:t>
            </a:r>
            <a:r>
              <a:rPr>
                <a:solidFill>
                  <a:srgbClr val="007020"/>
                </a:solidFill>
                <a:latin typeface="Courier"/>
              </a:rPr>
              <a:t>&lt;-</a:t>
            </a:r>
            <a:r>
              <a:rPr>
                <a:solidFill>
                  <a:srgbClr val="06287E"/>
                </a:solidFill>
                <a:latin typeface="Courier"/>
              </a:rPr>
              <a:t>ggplot</a:t>
            </a:r>
            <a:r>
              <a:rPr>
                <a:latin typeface="Courier"/>
              </a:rPr>
              <a:t>(</a:t>
            </a:r>
            <a:r>
              <a:rPr>
                <a:solidFill>
                  <a:srgbClr val="7D9029"/>
                </a:solidFill>
                <a:latin typeface="Courier"/>
              </a:rPr>
              <a:t>data=</a:t>
            </a:r>
            <a:r>
              <a:rPr>
                <a:latin typeface="Courier"/>
              </a:rPr>
              <a:t>df,</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x,</a:t>
            </a:r>
            <a:r>
              <a:rPr>
                <a:solidFill>
                  <a:srgbClr val="7D9029"/>
                </a:solidFill>
                <a:latin typeface="Courier"/>
              </a:rPr>
              <a:t>y=</a:t>
            </a:r>
            <a:r>
              <a:rPr>
                <a:latin typeface="Courier"/>
              </a:rPr>
              <a:t>px)) </a:t>
            </a:r>
            <a:r>
              <a:rPr>
                <a:solidFill>
                  <a:srgbClr val="4070A0"/>
                </a:solidFill>
                <a:latin typeface="Courier"/>
              </a:rPr>
              <a:t>+</a:t>
            </a:r>
            <a:br/>
            <a:r>
              <a:rPr>
                <a:latin typeface="Courier"/>
              </a:rPr>
              <a:t>    </a:t>
            </a:r>
            <a:r>
              <a:rPr>
                <a:solidFill>
                  <a:srgbClr val="06287E"/>
                </a:solidFill>
                <a:latin typeface="Courier"/>
              </a:rPr>
              <a:t>geom_bar</a:t>
            </a:r>
            <a:r>
              <a:rPr>
                <a:latin typeface="Courier"/>
              </a:rPr>
              <a:t>(</a:t>
            </a:r>
            <a:r>
              <a:rPr>
                <a:solidFill>
                  <a:srgbClr val="7D9029"/>
                </a:solidFill>
                <a:latin typeface="Courier"/>
              </a:rPr>
              <a:t>stat=</a:t>
            </a:r>
            <a:r>
              <a:rPr>
                <a:solidFill>
                  <a:srgbClr val="4070A0"/>
                </a:solidFill>
                <a:latin typeface="Courier"/>
              </a:rPr>
              <a:t>"identity"</a:t>
            </a:r>
            <a:r>
              <a:rPr>
                <a:latin typeface="Courier"/>
              </a:rPr>
              <a:t>,</a:t>
            </a:r>
            <a:r>
              <a:rPr>
                <a:solidFill>
                  <a:srgbClr val="7D9029"/>
                </a:solidFill>
                <a:latin typeface="Courier"/>
              </a:rPr>
              <a:t>fill=</a:t>
            </a:r>
            <a:r>
              <a:rPr>
                <a:latin typeface="Courier"/>
              </a:rPr>
              <a:t>col) </a:t>
            </a:r>
            <a:r>
              <a:rPr>
                <a:solidFill>
                  <a:srgbClr val="4070A0"/>
                </a:solidFill>
                <a:latin typeface="Courier"/>
              </a:rPr>
              <a:t>+</a:t>
            </a:r>
            <a:br/>
            <a:r>
              <a:rPr>
                <a:latin typeface="Courier"/>
              </a:rPr>
              <a:t>    </a:t>
            </a:r>
            <a:r>
              <a:rPr>
                <a:solidFill>
                  <a:srgbClr val="06287E"/>
                </a:solidFill>
                <a:latin typeface="Courier"/>
              </a:rPr>
              <a:t>ylab</a:t>
            </a:r>
            <a:r>
              <a:rPr>
                <a:latin typeface="Courier"/>
              </a:rPr>
              <a:t>(</a:t>
            </a:r>
            <a:r>
              <a:rPr>
                <a:solidFill>
                  <a:srgbClr val="4070A0"/>
                </a:solidFill>
                <a:latin typeface="Courier"/>
              </a:rPr>
              <a:t>"P(X=x)"</a:t>
            </a:r>
            <a:r>
              <a:rPr>
                <a:latin typeface="Courier"/>
              </a:rPr>
              <a:t>) </a:t>
            </a:r>
            <a:r>
              <a:rPr>
                <a:solidFill>
                  <a:srgbClr val="4070A0"/>
                </a:solidFill>
                <a:latin typeface="Courier"/>
              </a:rPr>
              <a:t>+</a:t>
            </a:r>
            <a:r>
              <a:rPr>
                <a:latin typeface="Courier"/>
              </a:rPr>
              <a:t> </a:t>
            </a:r>
            <a:r>
              <a:rPr>
                <a:solidFill>
                  <a:srgbClr val="06287E"/>
                </a:solidFill>
                <a:latin typeface="Courier"/>
              </a:rPr>
              <a:t>theme</a:t>
            </a:r>
            <a:r>
              <a:rPr>
                <a:latin typeface="Courier"/>
              </a:rPr>
              <a:t>(</a:t>
            </a:r>
            <a:r>
              <a:rPr>
                <a:solidFill>
                  <a:srgbClr val="7D9029"/>
                </a:solidFill>
                <a:latin typeface="Courier"/>
              </a:rPr>
              <a:t>text =</a:t>
            </a:r>
            <a:r>
              <a:rPr>
                <a:latin typeface="Courier"/>
              </a:rPr>
              <a:t> </a:t>
            </a:r>
            <a:r>
              <a:rPr>
                <a:solidFill>
                  <a:srgbClr val="06287E"/>
                </a:solidFill>
                <a:latin typeface="Courier"/>
              </a:rPr>
              <a:t>element_text</a:t>
            </a:r>
            <a:r>
              <a:rPr>
                <a:latin typeface="Courier"/>
              </a:rPr>
              <a:t>(</a:t>
            </a:r>
            <a:r>
              <a:rPr>
                <a:solidFill>
                  <a:srgbClr val="7D9029"/>
                </a:solidFill>
                <a:latin typeface="Courier"/>
              </a:rPr>
              <a:t>size=</a:t>
            </a:r>
            <a:r>
              <a:rPr>
                <a:solidFill>
                  <a:srgbClr val="40A070"/>
                </a:solidFill>
                <a:latin typeface="Courier"/>
              </a:rPr>
              <a:t>20</a:t>
            </a:r>
            <a:r>
              <a:rPr>
                <a:latin typeface="Courier"/>
              </a:rPr>
              <a:t>)) </a:t>
            </a:r>
            <a:r>
              <a:rPr>
                <a:solidFill>
                  <a:srgbClr val="4070A0"/>
                </a:solidFill>
                <a:latin typeface="Courier"/>
              </a:rPr>
              <a:t>+</a:t>
            </a:r>
            <a:br/>
            <a:r>
              <a:rPr>
                <a:latin typeface="Courier"/>
              </a:rPr>
              <a:t>    </a:t>
            </a:r>
            <a:r>
              <a:rPr>
                <a:solidFill>
                  <a:srgbClr val="06287E"/>
                </a:solidFill>
                <a:latin typeface="Courier"/>
              </a:rPr>
              <a:t>ggtitle</a:t>
            </a:r>
            <a:r>
              <a:rPr>
                <a:latin typeface="Courier"/>
              </a:rPr>
              <a:t>(</a:t>
            </a:r>
            <a:r>
              <a:rPr>
                <a:solidFill>
                  <a:srgbClr val="06287E"/>
                </a:solidFill>
                <a:latin typeface="Courier"/>
              </a:rPr>
              <a:t>paste</a:t>
            </a:r>
            <a:r>
              <a:rPr>
                <a:latin typeface="Courier"/>
              </a:rPr>
              <a:t>(</a:t>
            </a:r>
            <a:r>
              <a:rPr>
                <a:solidFill>
                  <a:srgbClr val="7D9029"/>
                </a:solidFill>
                <a:latin typeface="Courier"/>
              </a:rPr>
              <a:t>sep=</a:t>
            </a:r>
            <a:r>
              <a:rPr>
                <a:solidFill>
                  <a:srgbClr val="4070A0"/>
                </a:solidFill>
                <a:latin typeface="Courier"/>
              </a:rPr>
              <a:t>""</a:t>
            </a:r>
            <a:r>
              <a:rPr>
                <a:latin typeface="Courier"/>
              </a:rPr>
              <a:t>,</a:t>
            </a:r>
            <a:r>
              <a:rPr>
                <a:solidFill>
                  <a:srgbClr val="4070A0"/>
                </a:solidFill>
                <a:latin typeface="Courier"/>
              </a:rPr>
              <a:t>"Binomial with n="</a:t>
            </a:r>
            <a:r>
              <a:rPr>
                <a:latin typeface="Courier"/>
              </a:rPr>
              <a:t>,n,</a:t>
            </a:r>
            <a:r>
              <a:rPr>
                <a:solidFill>
                  <a:srgbClr val="4070A0"/>
                </a:solidFill>
                <a:latin typeface="Courier"/>
              </a:rPr>
              <a:t>", p="</a:t>
            </a:r>
            <a:r>
              <a:rPr>
                <a:latin typeface="Courier"/>
              </a:rPr>
              <a:t>,p)) </a:t>
            </a:r>
            <a:r>
              <a:rPr>
                <a:solidFill>
                  <a:srgbClr val="4070A0"/>
                </a:solidFill>
                <a:latin typeface="Courier"/>
              </a:rPr>
              <a:t>+</a:t>
            </a:r>
            <a:br/>
            <a:r>
              <a:rPr>
                <a:latin typeface="Courier"/>
              </a:rPr>
              <a:t>    </a:t>
            </a:r>
            <a:r>
              <a:rPr>
                <a:solidFill>
                  <a:srgbClr val="06287E"/>
                </a:solidFill>
                <a:latin typeface="Courier"/>
              </a:rPr>
              <a:t>scale_x_continuous</a:t>
            </a:r>
            <a:r>
              <a:rPr>
                <a:latin typeface="Courier"/>
              </a:rPr>
              <a:t>(</a:t>
            </a:r>
            <a:r>
              <a:rPr>
                <a:solidFill>
                  <a:srgbClr val="7D9029"/>
                </a:solidFill>
                <a:latin typeface="Courier"/>
              </a:rPr>
              <a:t>breaks=</a:t>
            </a:r>
            <a:r>
              <a:rPr>
                <a:solidFill>
                  <a:srgbClr val="40A070"/>
                </a:solidFill>
                <a:latin typeface="Courier"/>
              </a:rPr>
              <a:t>0</a:t>
            </a:r>
            <a:r>
              <a:rPr>
                <a:solidFill>
                  <a:srgbClr val="4070A0"/>
                </a:solidFill>
                <a:latin typeface="Courier"/>
              </a:rPr>
              <a:t>:</a:t>
            </a:r>
            <a:r>
              <a:rPr>
                <a:latin typeface="Courier"/>
              </a:rPr>
              <a:t>maxN) </a:t>
            </a:r>
            <a:r>
              <a:rPr>
                <a:solidFill>
                  <a:srgbClr val="4070A0"/>
                </a:solidFill>
                <a:latin typeface="Courier"/>
              </a:rPr>
              <a:t>+</a:t>
            </a:r>
            <a:br/>
            <a:r>
              <a:rPr>
                <a:latin typeface="Courier"/>
              </a:rPr>
              <a:t>    </a:t>
            </a:r>
            <a:r>
              <a:rPr>
                <a:solidFill>
                  <a:srgbClr val="06287E"/>
                </a:solidFill>
                <a:latin typeface="Courier"/>
              </a:rPr>
              <a:t>coord_cartesian</a:t>
            </a:r>
            <a:r>
              <a:rPr>
                <a:latin typeface="Courier"/>
              </a:rPr>
              <a:t>(</a:t>
            </a:r>
            <a:r>
              <a:rPr>
                <a:solidFill>
                  <a:srgbClr val="7D9029"/>
                </a:solidFill>
                <a:latin typeface="Courier"/>
              </a:rPr>
              <a:t>xlim=</a:t>
            </a:r>
            <a:r>
              <a:rPr>
                <a:solidFill>
                  <a:srgbClr val="06287E"/>
                </a:solidFill>
                <a:latin typeface="Courier"/>
              </a:rPr>
              <a:t>c</a:t>
            </a:r>
            <a:r>
              <a:rPr>
                <a:latin typeface="Courier"/>
              </a:rPr>
              <a:t>(</a:t>
            </a:r>
            <a:r>
              <a:rPr>
                <a:solidFill>
                  <a:srgbClr val="4070A0"/>
                </a:solidFill>
                <a:latin typeface="Courier"/>
              </a:rPr>
              <a:t>-</a:t>
            </a:r>
            <a:r>
              <a:rPr>
                <a:solidFill>
                  <a:srgbClr val="40A070"/>
                </a:solidFill>
                <a:latin typeface="Courier"/>
              </a:rPr>
              <a:t>0.5</a:t>
            </a:r>
            <a:r>
              <a:rPr>
                <a:latin typeface="Courier"/>
              </a:rPr>
              <a:t>,maxN</a:t>
            </a:r>
            <a:r>
              <a:rPr>
                <a:solidFill>
                  <a:srgbClr val="40A070"/>
                </a:solidFill>
                <a:latin typeface="Courier"/>
              </a:rPr>
              <a:t>+0.5</a:t>
            </a:r>
            <a:r>
              <a:rPr>
                <a:latin typeface="Courier"/>
              </a:rPr>
              <a:t>),</a:t>
            </a:r>
            <a:r>
              <a:rPr>
                <a:solidFill>
                  <a:srgbClr val="7D9029"/>
                </a:solidFill>
                <a:latin typeface="Courier"/>
              </a:rPr>
              <a:t>ylim=</a:t>
            </a:r>
            <a:r>
              <a:rPr>
                <a:solidFill>
                  <a:srgbClr val="06287E"/>
                </a:solidFill>
                <a:latin typeface="Courier"/>
              </a:rPr>
              <a:t>c</a:t>
            </a:r>
            <a:r>
              <a:rPr>
                <a:latin typeface="Courier"/>
              </a:rPr>
              <a:t>(</a:t>
            </a:r>
            <a:r>
              <a:rPr>
                <a:solidFill>
                  <a:srgbClr val="40A070"/>
                </a:solidFill>
                <a:latin typeface="Courier"/>
              </a:rPr>
              <a:t>0</a:t>
            </a:r>
            <a:r>
              <a:rPr>
                <a:latin typeface="Courier"/>
              </a:rPr>
              <a:t>,</a:t>
            </a:r>
            <a:r>
              <a:rPr>
                <a:solidFill>
                  <a:srgbClr val="40A070"/>
                </a:solidFill>
                <a:latin typeface="Courier"/>
              </a:rPr>
              <a:t>1</a:t>
            </a:r>
            <a:r>
              <a:rPr>
                <a:latin typeface="Courier"/>
              </a:rPr>
              <a:t>))</a:t>
            </a:r>
            <a:br/>
            <a:r>
              <a:rPr>
                <a:latin typeface="Courier"/>
              </a:rPr>
              <a:t>  </a:t>
            </a:r>
            <a:r>
              <a:rPr>
                <a:solidFill>
                  <a:srgbClr val="06287E"/>
                </a:solidFill>
                <a:latin typeface="Courier"/>
              </a:rPr>
              <a:t>return</a:t>
            </a:r>
            <a:r>
              <a:rPr>
                <a:latin typeface="Courier"/>
              </a:rPr>
              <a:t>(g)</a:t>
            </a:r>
            <a:br/>
            <a:r>
              <a:rPr>
                <a:latin typeface="Courier"/>
              </a:rPr>
              <a:t>}</a:t>
            </a:r>
            <a:br/>
            <a:r>
              <a:rPr>
                <a:latin typeface="Courier"/>
              </a:rPr>
              <a:t>  </a:t>
            </a:r>
            <a:br/>
            <a:r>
              <a:rPr>
                <a:latin typeface="Courier"/>
              </a:rPr>
              <a:t>g1</a:t>
            </a:r>
            <a:r>
              <a:rPr>
                <a:solidFill>
                  <a:srgbClr val="007020"/>
                </a:solidFill>
                <a:latin typeface="Courier"/>
              </a:rPr>
              <a:t>&lt;-</a:t>
            </a:r>
            <a:r>
              <a:rPr>
                <a:solidFill>
                  <a:srgbClr val="06287E"/>
                </a:solidFill>
                <a:latin typeface="Courier"/>
              </a:rPr>
              <a:t>plotBin</a:t>
            </a:r>
            <a:r>
              <a:rPr>
                <a:latin typeface="Courier"/>
              </a:rPr>
              <a:t>(</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70A0"/>
                </a:solidFill>
                <a:latin typeface="Courier"/>
              </a:rPr>
              <a:t>"darkgrey"</a:t>
            </a:r>
            <a:r>
              <a:rPr>
                <a:latin typeface="Courier"/>
              </a:rPr>
              <a:t>); g2</a:t>
            </a:r>
            <a:r>
              <a:rPr>
                <a:solidFill>
                  <a:srgbClr val="007020"/>
                </a:solidFill>
                <a:latin typeface="Courier"/>
              </a:rPr>
              <a:t>&lt;-</a:t>
            </a:r>
            <a:r>
              <a:rPr>
                <a:solidFill>
                  <a:srgbClr val="06287E"/>
                </a:solidFill>
                <a:latin typeface="Courier"/>
              </a:rPr>
              <a:t>plotBin</a:t>
            </a:r>
            <a:r>
              <a:rPr>
                <a:latin typeface="Courier"/>
              </a:rPr>
              <a:t>(</a:t>
            </a:r>
            <a:r>
              <a:rPr>
                <a:solidFill>
                  <a:srgbClr val="40A070"/>
                </a:solidFill>
                <a:latin typeface="Courier"/>
              </a:rPr>
              <a:t>2</a:t>
            </a:r>
            <a:r>
              <a:rPr>
                <a:latin typeface="Courier"/>
              </a:rPr>
              <a:t>,.</a:t>
            </a:r>
            <a:r>
              <a:rPr>
                <a:solidFill>
                  <a:srgbClr val="40A070"/>
                </a:solidFill>
                <a:latin typeface="Courier"/>
              </a:rPr>
              <a:t>2</a:t>
            </a:r>
            <a:r>
              <a:rPr>
                <a:latin typeface="Courier"/>
              </a:rPr>
              <a:t>,</a:t>
            </a:r>
            <a:r>
              <a:rPr>
                <a:solidFill>
                  <a:srgbClr val="4070A0"/>
                </a:solidFill>
                <a:latin typeface="Courier"/>
              </a:rPr>
              <a:t>"steelblue"</a:t>
            </a:r>
            <a:r>
              <a:rPr>
                <a:latin typeface="Courier"/>
              </a:rPr>
              <a:t>)</a:t>
            </a:r>
            <a:br/>
            <a:r>
              <a:rPr>
                <a:latin typeface="Courier"/>
              </a:rPr>
              <a:t>g3</a:t>
            </a:r>
            <a:r>
              <a:rPr>
                <a:solidFill>
                  <a:srgbClr val="007020"/>
                </a:solidFill>
                <a:latin typeface="Courier"/>
              </a:rPr>
              <a:t>&lt;-</a:t>
            </a:r>
            <a:r>
              <a:rPr>
                <a:solidFill>
                  <a:srgbClr val="06287E"/>
                </a:solidFill>
                <a:latin typeface="Courier"/>
              </a:rPr>
              <a:t>plotBin</a:t>
            </a:r>
            <a:r>
              <a:rPr>
                <a:latin typeface="Courier"/>
              </a:rPr>
              <a:t>(</a:t>
            </a:r>
            <a:r>
              <a:rPr>
                <a:solidFill>
                  <a:srgbClr val="40A070"/>
                </a:solidFill>
                <a:latin typeface="Courier"/>
              </a:rPr>
              <a:t>3</a:t>
            </a:r>
            <a:r>
              <a:rPr>
                <a:latin typeface="Courier"/>
              </a:rPr>
              <a:t>,.</a:t>
            </a:r>
            <a:r>
              <a:rPr>
                <a:solidFill>
                  <a:srgbClr val="40A070"/>
                </a:solidFill>
                <a:latin typeface="Courier"/>
              </a:rPr>
              <a:t>2</a:t>
            </a:r>
            <a:r>
              <a:rPr>
                <a:latin typeface="Courier"/>
              </a:rPr>
              <a:t>,</a:t>
            </a:r>
            <a:r>
              <a:rPr>
                <a:solidFill>
                  <a:srgbClr val="4070A0"/>
                </a:solidFill>
                <a:latin typeface="Courier"/>
              </a:rPr>
              <a:t>"salmon"</a:t>
            </a:r>
            <a:r>
              <a:rPr>
                <a:latin typeface="Courier"/>
              </a:rPr>
              <a:t>); g4</a:t>
            </a:r>
            <a:r>
              <a:rPr>
                <a:solidFill>
                  <a:srgbClr val="007020"/>
                </a:solidFill>
                <a:latin typeface="Courier"/>
              </a:rPr>
              <a:t>&lt;-</a:t>
            </a:r>
            <a:r>
              <a:rPr>
                <a:solidFill>
                  <a:srgbClr val="06287E"/>
                </a:solidFill>
                <a:latin typeface="Courier"/>
              </a:rPr>
              <a:t>plotBin</a:t>
            </a:r>
            <a:r>
              <a:rPr>
                <a:latin typeface="Courier"/>
              </a:rPr>
              <a:t>(</a:t>
            </a:r>
            <a:r>
              <a:rPr>
                <a:solidFill>
                  <a:srgbClr val="40A070"/>
                </a:solidFill>
                <a:latin typeface="Courier"/>
              </a:rPr>
              <a:t>4</a:t>
            </a:r>
            <a:r>
              <a:rPr>
                <a:latin typeface="Courier"/>
              </a:rPr>
              <a:t>,.</a:t>
            </a:r>
            <a:r>
              <a:rPr>
                <a:solidFill>
                  <a:srgbClr val="40A070"/>
                </a:solidFill>
                <a:latin typeface="Courier"/>
              </a:rPr>
              <a:t>2</a:t>
            </a:r>
            <a:r>
              <a:rPr>
                <a:latin typeface="Courier"/>
              </a:rPr>
              <a:t>,</a:t>
            </a:r>
            <a:r>
              <a:rPr>
                <a:solidFill>
                  <a:srgbClr val="4070A0"/>
                </a:solidFill>
                <a:latin typeface="Courier"/>
              </a:rPr>
              <a:t>"greenyellow"</a:t>
            </a:r>
            <a:r>
              <a:rPr>
                <a:latin typeface="Courier"/>
              </a:rPr>
              <a:t>)</a:t>
            </a:r>
            <a:br/>
            <a:r>
              <a:rPr>
                <a:latin typeface="Courier"/>
              </a:rPr>
              <a:t>g5</a:t>
            </a:r>
            <a:r>
              <a:rPr>
                <a:solidFill>
                  <a:srgbClr val="007020"/>
                </a:solidFill>
                <a:latin typeface="Courier"/>
              </a:rPr>
              <a:t>&lt;-</a:t>
            </a:r>
            <a:r>
              <a:rPr>
                <a:solidFill>
                  <a:srgbClr val="06287E"/>
                </a:solidFill>
                <a:latin typeface="Courier"/>
              </a:rPr>
              <a:t>plotBin</a:t>
            </a:r>
            <a:r>
              <a:rPr>
                <a:latin typeface="Courier"/>
              </a:rPr>
              <a:t>(</a:t>
            </a:r>
            <a:r>
              <a:rPr>
                <a:solidFill>
                  <a:srgbClr val="40A070"/>
                </a:solidFill>
                <a:latin typeface="Courier"/>
              </a:rPr>
              <a:t>5</a:t>
            </a:r>
            <a:r>
              <a:rPr>
                <a:latin typeface="Courier"/>
              </a:rPr>
              <a:t>,.</a:t>
            </a:r>
            <a:r>
              <a:rPr>
                <a:solidFill>
                  <a:srgbClr val="40A070"/>
                </a:solidFill>
                <a:latin typeface="Courier"/>
              </a:rPr>
              <a:t>2</a:t>
            </a:r>
            <a:r>
              <a:rPr>
                <a:latin typeface="Courier"/>
              </a:rPr>
              <a:t>,</a:t>
            </a:r>
            <a:r>
              <a:rPr>
                <a:solidFill>
                  <a:srgbClr val="4070A0"/>
                </a:solidFill>
                <a:latin typeface="Courier"/>
              </a:rPr>
              <a:t>"mediumorchid"</a:t>
            </a:r>
            <a:r>
              <a:rPr>
                <a:latin typeface="Courier"/>
              </a:rPr>
              <a:t>); g6</a:t>
            </a:r>
            <a:r>
              <a:rPr>
                <a:solidFill>
                  <a:srgbClr val="007020"/>
                </a:solidFill>
                <a:latin typeface="Courier"/>
              </a:rPr>
              <a:t>&lt;-</a:t>
            </a:r>
            <a:r>
              <a:rPr>
                <a:solidFill>
                  <a:srgbClr val="06287E"/>
                </a:solidFill>
                <a:latin typeface="Courier"/>
              </a:rPr>
              <a:t>plotBin</a:t>
            </a:r>
            <a:r>
              <a:rPr>
                <a:latin typeface="Courier"/>
              </a:rPr>
              <a:t>(</a:t>
            </a:r>
            <a:r>
              <a:rPr>
                <a:solidFill>
                  <a:srgbClr val="40A070"/>
                </a:solidFill>
                <a:latin typeface="Courier"/>
              </a:rPr>
              <a:t>10</a:t>
            </a:r>
            <a:r>
              <a:rPr>
                <a:latin typeface="Courier"/>
              </a:rPr>
              <a:t>,.</a:t>
            </a:r>
            <a:r>
              <a:rPr>
                <a:solidFill>
                  <a:srgbClr val="40A070"/>
                </a:solidFill>
                <a:latin typeface="Courier"/>
              </a:rPr>
              <a:t>2</a:t>
            </a:r>
            <a:r>
              <a:rPr>
                <a:latin typeface="Courier"/>
              </a:rPr>
              <a:t>,</a:t>
            </a:r>
            <a:r>
              <a:rPr>
                <a:solidFill>
                  <a:srgbClr val="4070A0"/>
                </a:solidFill>
                <a:latin typeface="Courier"/>
              </a:rPr>
              <a:t>"orange"</a:t>
            </a:r>
            <a:r>
              <a:rPr>
                <a:latin typeface="Courier"/>
              </a:rPr>
              <a:t>)</a:t>
            </a:r>
            <a:br/>
            <a:r>
              <a:rPr>
                <a:solidFill>
                  <a:srgbClr val="06287E"/>
                </a:solidFill>
                <a:latin typeface="Courier"/>
              </a:rPr>
              <a:t>grid.arrange</a:t>
            </a:r>
            <a:r>
              <a:rPr>
                <a:latin typeface="Courier"/>
              </a:rPr>
              <a:t>(g1,g2,g3,g4,g5,g6,</a:t>
            </a:r>
            <a:r>
              <a:rPr>
                <a:solidFill>
                  <a:srgbClr val="7D9029"/>
                </a:solidFill>
                <a:latin typeface="Courier"/>
              </a:rPr>
              <a:t>ncol=</a:t>
            </a:r>
            <a:r>
              <a:rPr>
                <a:solidFill>
                  <a:srgbClr val="40A070"/>
                </a:solidFill>
                <a:latin typeface="Courier"/>
              </a:rPr>
              <a:t>3</a:t>
            </a:r>
            <a:r>
              <a:rPr>
                <a:latin typeface="Courier"/>
              </a:rP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Probability theory: distributions</a:t>
            </a:r>
          </a:p>
        </p:txBody>
      </p:sp>
      <p:pic>
        <p:nvPicPr>
          <p:cNvPr descr="LIGHT_CSW_Session2_BasicStatisticalAnalysis_files/figure-pptx/unnamed-chunk-9-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Probability theory: 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Poisson distribution</a:t>
                </a:r>
              </a:p>
              <a:p>
                <a:pPr lvl="0" indent="0" marL="0">
                  <a:buNone/>
                </a:pPr>
                <a:r>
                  <a:rPr/>
                  <a:t>The Poisson distribution arises if you count the number of events that occur during a fixed interval, with </a:t>
                </a:r>
                <a14:m>
                  <m:oMath xmlns:m="http://schemas.openxmlformats.org/officeDocument/2006/math">
                    <m:r>
                      <m:t>λ</m:t>
                    </m:r>
                  </m:oMath>
                </a14:m>
                <a:r>
                  <a:rPr/>
                  <a:t> the rate with which events occur.</a:t>
                </a:r>
              </a:p>
              <a:p>
                <a:pPr lvl="0" indent="0" marL="0">
                  <a:buNone/>
                </a:pPr>
                <a14:m>
                  <m:oMath xmlns:m="http://schemas.openxmlformats.org/officeDocument/2006/math">
                    <m:r>
                      <m:t>X</m:t>
                    </m:r>
                    <m:r>
                      <m:rPr>
                        <m:sty m:val="p"/>
                      </m:rPr>
                      <m:t>∼</m:t>
                    </m:r>
                    <m:r>
                      <m:rPr>
                        <m:nor/>
                        <m:sty m:val="p"/>
                      </m:rPr>
                      <m:t> Poisson</m:t>
                    </m:r>
                    <m:d>
                      <m:dPr>
                        <m:begChr m:val="("/>
                        <m:endChr m:val=")"/>
                        <m:sepChr m:val=""/>
                        <m:grow/>
                      </m:dPr>
                      <m:e>
                        <m:r>
                          <m:t>λ</m:t>
                        </m:r>
                      </m:e>
                    </m:d>
                  </m:oMath>
                </a14:m>
                <a:r>
                  <a:rPr/>
                  <a:t> if</a:t>
                </a:r>
              </a:p>
              <a:p>
                <a:pPr lvl="0" indent="0" marL="0">
                  <a:buNone/>
                </a:pPr>
                <a14:m>
                  <m:oMathPara xmlns:m="http://schemas.openxmlformats.org/officeDocument/2006/math">
                    <m:oMathParaPr>
                      <m:jc m:val="center"/>
                    </m:oMathParaPr>
                    <m:oMath>
                      <m:r>
                        <m:t>P</m:t>
                      </m:r>
                      <m:d>
                        <m:dPr>
                          <m:begChr m:val="("/>
                          <m:endChr m:val=")"/>
                          <m:sepChr m:val=""/>
                          <m:grow/>
                        </m:dPr>
                        <m:e>
                          <m:r>
                            <m:t>X</m:t>
                          </m:r>
                          <m:r>
                            <m:rPr>
                              <m:sty m:val="p"/>
                            </m:rPr>
                            <m:t>=</m:t>
                          </m:r>
                          <m:r>
                            <m:t>x</m:t>
                          </m:r>
                        </m:e>
                      </m:d>
                      <m:r>
                        <m:rPr>
                          <m:sty m:val="p"/>
                        </m:rPr>
                        <m:t>=</m:t>
                      </m:r>
                      <m:d>
                        <m:dPr>
                          <m:begChr m:val="{"/>
                          <m:endChr m:val=""/>
                          <m:sepChr m:val=""/>
                          <m:grow/>
                        </m:dPr>
                        <m:e>
                          <m:m>
                            <m:mPr>
                              <m:baseJc m:val="center"/>
                              <m:plcHide m:val="1"/>
                              <m:mcs>
                                <m:mc>
                                  <m:mcPr>
                                    <m:mcJc m:val="left"/>
                                    <m:count m:val="1"/>
                                  </m:mcPr>
                                </m:mc>
                                <m:mc>
                                  <m:mcPr>
                                    <m:mcJc m:val="left"/>
                                    <m:count m:val="1"/>
                                  </m:mcPr>
                                </m:mc>
                              </m:mcs>
                            </m:mPr>
                            <m:mr>
                              <m:e>
                                <m:f>
                                  <m:fPr>
                                    <m:type m:val="bar"/>
                                  </m:fPr>
                                  <m:num>
                                    <m:sSup>
                                      <m:e>
                                        <m:r>
                                          <m:t>λ</m:t>
                                        </m:r>
                                      </m:e>
                                      <m:sup>
                                        <m:r>
                                          <m:t>x</m:t>
                                        </m:r>
                                      </m:sup>
                                    </m:sSup>
                                    <m:sSup>
                                      <m:e>
                                        <m:r>
                                          <m:t>e</m:t>
                                        </m:r>
                                      </m:e>
                                      <m:sup>
                                        <m:r>
                                          <m:rPr>
                                            <m:sty m:val="p"/>
                                          </m:rPr>
                                          <m:t>−</m:t>
                                        </m:r>
                                        <m:r>
                                          <m:t>λ</m:t>
                                        </m:r>
                                      </m:sup>
                                    </m:sSup>
                                  </m:num>
                                  <m:den>
                                    <m:r>
                                      <m:t>x</m:t>
                                    </m:r>
                                    <m:r>
                                      <m:rPr>
                                        <m:sty m:val="p"/>
                                      </m:rPr>
                                      <m:t>!</m:t>
                                    </m:r>
                                  </m:den>
                                </m:f>
                              </m:e>
                              <m:e>
                                <m:r>
                                  <m:rPr>
                                    <m:nor/>
                                    <m:sty m:val="p"/>
                                  </m:rPr>
                                  <m:t> if </m:t>
                                </m:r>
                                <m:r>
                                  <m:t>x</m:t>
                                </m:r>
                                <m:r>
                                  <m:rPr>
                                    <m:sty m:val="p"/>
                                  </m:rPr>
                                  <m:t>∈</m:t>
                                </m:r>
                                <m:r>
                                  <m:rPr>
                                    <m:sty m:val="p"/>
                                  </m:rPr>
                                  <m:t>{</m:t>
                                </m:r>
                                <m:r>
                                  <m:t>0</m:t>
                                </m:r>
                                <m:r>
                                  <m:rPr>
                                    <m:sty m:val="p"/>
                                  </m:rPr>
                                  <m:t>,</m:t>
                                </m:r>
                                <m:r>
                                  <m:t>1</m:t>
                                </m:r>
                                <m:r>
                                  <m:rPr>
                                    <m:sty m:val="p"/>
                                  </m:rPr>
                                  <m:t>,</m:t>
                                </m:r>
                                <m:r>
                                  <m:t>2</m:t>
                                </m:r>
                                <m:r>
                                  <m:rPr>
                                    <m:sty m:val="p"/>
                                  </m:rPr>
                                  <m:t>,</m:t>
                                </m:r>
                                <m:r>
                                  <m:t>3</m:t>
                                </m:r>
                                <m:r>
                                  <m:rPr>
                                    <m:sty m:val="p"/>
                                  </m:rPr>
                                  <m:t>…</m:t>
                                </m:r>
                                <m:r>
                                  <m:rPr>
                                    <m:sty m:val="p"/>
                                  </m:rPr>
                                  <m:t>}</m:t>
                                </m:r>
                              </m:e>
                            </m:mr>
                            <m:mr>
                              <m:e>
                                <m:r>
                                  <m:t>0</m:t>
                                </m:r>
                              </m:e>
                              <m:e>
                                <m:r>
                                  <m:rPr>
                                    <m:nor/>
                                    <m:sty m:val="p"/>
                                  </m:rPr>
                                  <m:t> otherwise</m:t>
                                </m:r>
                              </m:e>
                            </m:mr>
                          </m:m>
                        </m:e>
                      </m:d>
                    </m:oMath>
                  </m:oMathPara>
                </a14:m>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E</m:t>
                      </m:r>
                      <m:d>
                        <m:dPr>
                          <m:begChr m:val="("/>
                          <m:endChr m:val=")"/>
                          <m:sepChr m:val=""/>
                          <m:grow/>
                        </m:dPr>
                        <m:e>
                          <m:r>
                            <m:t>X</m:t>
                          </m:r>
                        </m:e>
                      </m:d>
                      <m:r>
                        <m:rPr>
                          <m:sty m:val="p"/>
                        </m:rPr>
                        <m:t>=</m:t>
                      </m:r>
                      <m:r>
                        <m:t>λ</m:t>
                      </m:r>
                      <m:r>
                        <m:rPr>
                          <m:sty m:val="p"/>
                        </m:rPr>
                        <m:t>,</m:t>
                      </m:r>
                      <m:r>
                        <m:t> </m:t>
                      </m:r>
                      <m:r>
                        <m:t>V</m:t>
                      </m:r>
                      <m:r>
                        <m:t>a</m:t>
                      </m:r>
                      <m:r>
                        <m:t>r</m:t>
                      </m:r>
                      <m:d>
                        <m:dPr>
                          <m:begChr m:val="("/>
                          <m:endChr m:val=")"/>
                          <m:sepChr m:val=""/>
                          <m:grow/>
                        </m:dPr>
                        <m:e>
                          <m:r>
                            <m:t>X</m:t>
                          </m:r>
                        </m:e>
                      </m:d>
                      <m:r>
                        <m:rPr>
                          <m:sty m:val="p"/>
                        </m:rPr>
                        <m:t>=</m:t>
                      </m:r>
                      <m:r>
                        <m:t>λ</m:t>
                      </m:r>
                    </m:oMath>
                  </m:oMathPara>
                </a14:m>
              </a:p>
              <a:p>
                <a:pPr lvl="0" indent="0" marL="0">
                  <a:buNone/>
                </a:pPr>
                <a:r>
                  <a:rPr/>
                  <a:t>Examples:</a:t>
                </a:r>
              </a:p>
              <a:p>
                <a:pPr lvl="0" indent="0" marL="0">
                  <a:buNone/>
                </a:pPr>
                <a14:m>
                  <m:oMathPara xmlns:m="http://schemas.openxmlformats.org/officeDocument/2006/math">
                    <m:oMathParaPr>
                      <m:jc m:val="center"/>
                    </m:oMathParaPr>
                    <m:oMath>
                      <m:r>
                        <m:t> </m:t>
                      </m:r>
                    </m:oMath>
                  </m:oMathPara>
                </a14:m>
              </a:p>
              <a:p>
                <a:pPr lvl="0"/>
                <a:r>
                  <a:rPr/>
                  <a:t>number of mutations on strand of DNA per unit time,</a:t>
                </a:r>
              </a:p>
              <a:p>
                <a:pPr lvl="0"/>
                <a:r>
                  <a:rPr/>
                  <a:t>number of asthma patient arrivals within a given hour of a walk-in clinic</a:t>
                </a:r>
              </a:p>
              <a:p>
                <a:pPr lvl="0"/>
                <a:r>
                  <a:rPr/>
                  <a:t>number of births, deaths, …, over a given period</a:t>
                </a:r>
              </a:p>
              <a:p>
                <a:pPr lvl="0"/>
                <a:r>
                  <a:rPr/>
                  <a:t>number of photons hitting a telescope image sensor</a:t>
                </a:r>
              </a:p>
              <a:p>
                <a:pPr lvl="0"/>
                <a: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Probability theory: distributions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latin typeface="Courier"/>
              </a:rPr>
              <a:t>plotPois</a:t>
            </a:r>
            <a:r>
              <a:rPr>
                <a:solidFill>
                  <a:srgbClr val="007020"/>
                </a:solidFill>
                <a:latin typeface="Courier"/>
              </a:rPr>
              <a:t>&lt;-</a:t>
            </a:r>
            <a:r>
              <a:rPr b="1">
                <a:solidFill>
                  <a:srgbClr val="007020"/>
                </a:solidFill>
                <a:latin typeface="Courier"/>
              </a:rPr>
              <a:t>function</a:t>
            </a:r>
            <a:r>
              <a:rPr>
                <a:latin typeface="Courier"/>
              </a:rPr>
              <a:t>(lambda,col,</a:t>
            </a:r>
            <a:r>
              <a:rPr>
                <a:solidFill>
                  <a:srgbClr val="7D9029"/>
                </a:solidFill>
                <a:latin typeface="Courier"/>
              </a:rPr>
              <a:t>maxK=</a:t>
            </a:r>
            <a:r>
              <a:rPr>
                <a:solidFill>
                  <a:srgbClr val="40A070"/>
                </a:solidFill>
                <a:latin typeface="Courier"/>
              </a:rPr>
              <a:t>10</a:t>
            </a:r>
            <a:r>
              <a:rPr>
                <a:latin typeface="Courier"/>
              </a:rPr>
              <a:t>){</a:t>
            </a:r>
            <a:br/>
            <a:r>
              <a:rPr>
                <a:latin typeface="Courier"/>
              </a:rPr>
              <a:t>  x</a:t>
            </a:r>
            <a:r>
              <a:rPr>
                <a:solidFill>
                  <a:srgbClr val="007020"/>
                </a:solidFill>
                <a:latin typeface="Courier"/>
              </a:rPr>
              <a:t>&lt;-</a:t>
            </a:r>
            <a:r>
              <a:rPr>
                <a:solidFill>
                  <a:srgbClr val="06287E"/>
                </a:solidFill>
                <a:latin typeface="Courier"/>
              </a:rPr>
              <a:t>seq</a:t>
            </a:r>
            <a:r>
              <a:rPr>
                <a:latin typeface="Courier"/>
              </a:rPr>
              <a:t>(</a:t>
            </a:r>
            <a:r>
              <a:rPr>
                <a:solidFill>
                  <a:srgbClr val="40A070"/>
                </a:solidFill>
                <a:latin typeface="Courier"/>
              </a:rPr>
              <a:t>0</a:t>
            </a:r>
            <a:r>
              <a:rPr>
                <a:latin typeface="Courier"/>
              </a:rPr>
              <a:t>,maxK,</a:t>
            </a:r>
            <a:r>
              <a:rPr>
                <a:solidFill>
                  <a:srgbClr val="7D9029"/>
                </a:solidFill>
                <a:latin typeface="Courier"/>
              </a:rPr>
              <a:t>by=</a:t>
            </a:r>
            <a:r>
              <a:rPr>
                <a:solidFill>
                  <a:srgbClr val="40A070"/>
                </a:solidFill>
                <a:latin typeface="Courier"/>
              </a:rPr>
              <a:t>1</a:t>
            </a:r>
            <a:r>
              <a:rPr>
                <a:latin typeface="Courier"/>
              </a:rPr>
              <a:t>)</a:t>
            </a:r>
            <a:br/>
            <a:r>
              <a:rPr>
                <a:latin typeface="Courier"/>
              </a:rPr>
              <a:t>  px</a:t>
            </a:r>
            <a:r>
              <a:rPr>
                <a:solidFill>
                  <a:srgbClr val="007020"/>
                </a:solidFill>
                <a:latin typeface="Courier"/>
              </a:rPr>
              <a:t>&lt;-</a:t>
            </a:r>
            <a:r>
              <a:rPr>
                <a:solidFill>
                  <a:srgbClr val="06287E"/>
                </a:solidFill>
                <a:latin typeface="Courier"/>
              </a:rPr>
              <a:t>dpois</a:t>
            </a:r>
            <a:r>
              <a:rPr>
                <a:latin typeface="Courier"/>
              </a:rPr>
              <a:t>(x,</a:t>
            </a:r>
            <a:r>
              <a:rPr>
                <a:solidFill>
                  <a:srgbClr val="7D9029"/>
                </a:solidFill>
                <a:latin typeface="Courier"/>
              </a:rPr>
              <a:t>lambda=</a:t>
            </a:r>
            <a:r>
              <a:rPr>
                <a:latin typeface="Courier"/>
              </a:rPr>
              <a:t>lambda)</a:t>
            </a:r>
            <a:br/>
            <a:r>
              <a:rPr>
                <a:latin typeface="Courier"/>
              </a:rPr>
              <a:t>  df</a:t>
            </a:r>
            <a:r>
              <a:rPr>
                <a:solidFill>
                  <a:srgbClr val="007020"/>
                </a:solidFill>
                <a:latin typeface="Courier"/>
              </a:rPr>
              <a:t>&lt;-</a:t>
            </a:r>
            <a:r>
              <a:rPr>
                <a:solidFill>
                  <a:srgbClr val="06287E"/>
                </a:solidFill>
                <a:latin typeface="Courier"/>
              </a:rPr>
              <a:t>tibble</a:t>
            </a:r>
            <a:r>
              <a:rPr>
                <a:latin typeface="Courier"/>
              </a:rPr>
              <a:t>(</a:t>
            </a:r>
            <a:r>
              <a:rPr>
                <a:solidFill>
                  <a:srgbClr val="7D9029"/>
                </a:solidFill>
                <a:latin typeface="Courier"/>
              </a:rPr>
              <a:t>x=</a:t>
            </a:r>
            <a:r>
              <a:rPr>
                <a:latin typeface="Courier"/>
              </a:rPr>
              <a:t>x,</a:t>
            </a:r>
            <a:r>
              <a:rPr>
                <a:solidFill>
                  <a:srgbClr val="7D9029"/>
                </a:solidFill>
                <a:latin typeface="Courier"/>
              </a:rPr>
              <a:t>px=</a:t>
            </a:r>
            <a:r>
              <a:rPr>
                <a:latin typeface="Courier"/>
              </a:rPr>
              <a:t>px)</a:t>
            </a:r>
            <a:br/>
            <a:r>
              <a:rPr>
                <a:latin typeface="Courier"/>
              </a:rPr>
              <a:t>  </a:t>
            </a:r>
            <a:br/>
            <a:r>
              <a:rPr>
                <a:latin typeface="Courier"/>
              </a:rPr>
              <a:t>  g</a:t>
            </a:r>
            <a:r>
              <a:rPr>
                <a:solidFill>
                  <a:srgbClr val="007020"/>
                </a:solidFill>
                <a:latin typeface="Courier"/>
              </a:rPr>
              <a:t>&lt;-</a:t>
            </a:r>
            <a:r>
              <a:rPr>
                <a:solidFill>
                  <a:srgbClr val="06287E"/>
                </a:solidFill>
                <a:latin typeface="Courier"/>
              </a:rPr>
              <a:t>ggplot</a:t>
            </a:r>
            <a:r>
              <a:rPr>
                <a:latin typeface="Courier"/>
              </a:rPr>
              <a:t>(</a:t>
            </a:r>
            <a:r>
              <a:rPr>
                <a:solidFill>
                  <a:srgbClr val="7D9029"/>
                </a:solidFill>
                <a:latin typeface="Courier"/>
              </a:rPr>
              <a:t>data=</a:t>
            </a:r>
            <a:r>
              <a:rPr>
                <a:latin typeface="Courier"/>
              </a:rPr>
              <a:t>df,</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x,</a:t>
            </a:r>
            <a:r>
              <a:rPr>
                <a:solidFill>
                  <a:srgbClr val="7D9029"/>
                </a:solidFill>
                <a:latin typeface="Courier"/>
              </a:rPr>
              <a:t>y=</a:t>
            </a:r>
            <a:r>
              <a:rPr>
                <a:latin typeface="Courier"/>
              </a:rPr>
              <a:t>px)) </a:t>
            </a:r>
            <a:r>
              <a:rPr>
                <a:solidFill>
                  <a:srgbClr val="4070A0"/>
                </a:solidFill>
                <a:latin typeface="Courier"/>
              </a:rPr>
              <a:t>+</a:t>
            </a:r>
            <a:br/>
            <a:r>
              <a:rPr>
                <a:latin typeface="Courier"/>
              </a:rPr>
              <a:t>    </a:t>
            </a:r>
            <a:r>
              <a:rPr>
                <a:solidFill>
                  <a:srgbClr val="06287E"/>
                </a:solidFill>
                <a:latin typeface="Courier"/>
              </a:rPr>
              <a:t>geom_bar</a:t>
            </a:r>
            <a:r>
              <a:rPr>
                <a:latin typeface="Courier"/>
              </a:rPr>
              <a:t>(</a:t>
            </a:r>
            <a:r>
              <a:rPr>
                <a:solidFill>
                  <a:srgbClr val="7D9029"/>
                </a:solidFill>
                <a:latin typeface="Courier"/>
              </a:rPr>
              <a:t>stat=</a:t>
            </a:r>
            <a:r>
              <a:rPr>
                <a:solidFill>
                  <a:srgbClr val="4070A0"/>
                </a:solidFill>
                <a:latin typeface="Courier"/>
              </a:rPr>
              <a:t>"identity"</a:t>
            </a:r>
            <a:r>
              <a:rPr>
                <a:latin typeface="Courier"/>
              </a:rPr>
              <a:t>,</a:t>
            </a:r>
            <a:r>
              <a:rPr>
                <a:solidFill>
                  <a:srgbClr val="7D9029"/>
                </a:solidFill>
                <a:latin typeface="Courier"/>
              </a:rPr>
              <a:t>fill=</a:t>
            </a:r>
            <a:r>
              <a:rPr>
                <a:latin typeface="Courier"/>
              </a:rPr>
              <a:t>col) </a:t>
            </a:r>
            <a:r>
              <a:rPr>
                <a:solidFill>
                  <a:srgbClr val="4070A0"/>
                </a:solidFill>
                <a:latin typeface="Courier"/>
              </a:rPr>
              <a:t>+</a:t>
            </a:r>
            <a:br/>
            <a:r>
              <a:rPr>
                <a:latin typeface="Courier"/>
              </a:rPr>
              <a:t>    </a:t>
            </a:r>
            <a:r>
              <a:rPr>
                <a:solidFill>
                  <a:srgbClr val="06287E"/>
                </a:solidFill>
                <a:latin typeface="Courier"/>
              </a:rPr>
              <a:t>ylab</a:t>
            </a:r>
            <a:r>
              <a:rPr>
                <a:latin typeface="Courier"/>
              </a:rPr>
              <a:t>(</a:t>
            </a:r>
            <a:r>
              <a:rPr>
                <a:solidFill>
                  <a:srgbClr val="4070A0"/>
                </a:solidFill>
                <a:latin typeface="Courier"/>
              </a:rPr>
              <a:t>"P(X=x)"</a:t>
            </a:r>
            <a:r>
              <a:rPr>
                <a:latin typeface="Courier"/>
              </a:rPr>
              <a:t>) </a:t>
            </a:r>
            <a:r>
              <a:rPr>
                <a:solidFill>
                  <a:srgbClr val="4070A0"/>
                </a:solidFill>
                <a:latin typeface="Courier"/>
              </a:rPr>
              <a:t>+</a:t>
            </a:r>
            <a:r>
              <a:rPr>
                <a:latin typeface="Courier"/>
              </a:rPr>
              <a:t> </a:t>
            </a:r>
            <a:r>
              <a:rPr>
                <a:solidFill>
                  <a:srgbClr val="06287E"/>
                </a:solidFill>
                <a:latin typeface="Courier"/>
              </a:rPr>
              <a:t>theme</a:t>
            </a:r>
            <a:r>
              <a:rPr>
                <a:latin typeface="Courier"/>
              </a:rPr>
              <a:t>(</a:t>
            </a:r>
            <a:r>
              <a:rPr>
                <a:solidFill>
                  <a:srgbClr val="7D9029"/>
                </a:solidFill>
                <a:latin typeface="Courier"/>
              </a:rPr>
              <a:t>text =</a:t>
            </a:r>
            <a:r>
              <a:rPr>
                <a:latin typeface="Courier"/>
              </a:rPr>
              <a:t> </a:t>
            </a:r>
            <a:r>
              <a:rPr>
                <a:solidFill>
                  <a:srgbClr val="06287E"/>
                </a:solidFill>
                <a:latin typeface="Courier"/>
              </a:rPr>
              <a:t>element_text</a:t>
            </a:r>
            <a:r>
              <a:rPr>
                <a:latin typeface="Courier"/>
              </a:rPr>
              <a:t>(</a:t>
            </a:r>
            <a:r>
              <a:rPr>
                <a:solidFill>
                  <a:srgbClr val="7D9029"/>
                </a:solidFill>
                <a:latin typeface="Courier"/>
              </a:rPr>
              <a:t>size=</a:t>
            </a:r>
            <a:r>
              <a:rPr>
                <a:solidFill>
                  <a:srgbClr val="40A070"/>
                </a:solidFill>
                <a:latin typeface="Courier"/>
              </a:rPr>
              <a:t>20</a:t>
            </a:r>
            <a:r>
              <a:rPr>
                <a:latin typeface="Courier"/>
              </a:rPr>
              <a:t>)) </a:t>
            </a:r>
            <a:r>
              <a:rPr>
                <a:solidFill>
                  <a:srgbClr val="4070A0"/>
                </a:solidFill>
                <a:latin typeface="Courier"/>
              </a:rPr>
              <a:t>+</a:t>
            </a:r>
            <a:br/>
            <a:r>
              <a:rPr>
                <a:latin typeface="Courier"/>
              </a:rPr>
              <a:t>    </a:t>
            </a:r>
            <a:r>
              <a:rPr>
                <a:solidFill>
                  <a:srgbClr val="06287E"/>
                </a:solidFill>
                <a:latin typeface="Courier"/>
              </a:rPr>
              <a:t>ggtitle</a:t>
            </a:r>
            <a:r>
              <a:rPr>
                <a:latin typeface="Courier"/>
              </a:rPr>
              <a:t>(</a:t>
            </a:r>
            <a:r>
              <a:rPr>
                <a:solidFill>
                  <a:srgbClr val="06287E"/>
                </a:solidFill>
                <a:latin typeface="Courier"/>
              </a:rPr>
              <a:t>paste</a:t>
            </a:r>
            <a:r>
              <a:rPr>
                <a:latin typeface="Courier"/>
              </a:rPr>
              <a:t>(</a:t>
            </a:r>
            <a:r>
              <a:rPr>
                <a:solidFill>
                  <a:srgbClr val="7D9029"/>
                </a:solidFill>
                <a:latin typeface="Courier"/>
              </a:rPr>
              <a:t>sep=</a:t>
            </a:r>
            <a:r>
              <a:rPr>
                <a:solidFill>
                  <a:srgbClr val="4070A0"/>
                </a:solidFill>
                <a:latin typeface="Courier"/>
              </a:rPr>
              <a:t>""</a:t>
            </a:r>
            <a:r>
              <a:rPr>
                <a:latin typeface="Courier"/>
              </a:rPr>
              <a:t>,</a:t>
            </a:r>
            <a:r>
              <a:rPr>
                <a:solidFill>
                  <a:srgbClr val="4070A0"/>
                </a:solidFill>
                <a:latin typeface="Courier"/>
              </a:rPr>
              <a:t>"Poisson with rate="</a:t>
            </a:r>
            <a:r>
              <a:rPr>
                <a:latin typeface="Courier"/>
              </a:rPr>
              <a:t>,lambda)) </a:t>
            </a:r>
            <a:r>
              <a:rPr>
                <a:solidFill>
                  <a:srgbClr val="4070A0"/>
                </a:solidFill>
                <a:latin typeface="Courier"/>
              </a:rPr>
              <a:t>+</a:t>
            </a:r>
            <a:br/>
            <a:r>
              <a:rPr>
                <a:latin typeface="Courier"/>
              </a:rPr>
              <a:t>    </a:t>
            </a:r>
            <a:r>
              <a:rPr>
                <a:solidFill>
                  <a:srgbClr val="06287E"/>
                </a:solidFill>
                <a:latin typeface="Courier"/>
              </a:rPr>
              <a:t>scale_x_continuous</a:t>
            </a:r>
            <a:r>
              <a:rPr>
                <a:latin typeface="Courier"/>
              </a:rPr>
              <a:t>(</a:t>
            </a:r>
            <a:r>
              <a:rPr>
                <a:solidFill>
                  <a:srgbClr val="7D9029"/>
                </a:solidFill>
                <a:latin typeface="Courier"/>
              </a:rPr>
              <a:t>breaks=</a:t>
            </a:r>
            <a:r>
              <a:rPr>
                <a:solidFill>
                  <a:srgbClr val="40A070"/>
                </a:solidFill>
                <a:latin typeface="Courier"/>
              </a:rPr>
              <a:t>0</a:t>
            </a:r>
            <a:r>
              <a:rPr>
                <a:solidFill>
                  <a:srgbClr val="4070A0"/>
                </a:solidFill>
                <a:latin typeface="Courier"/>
              </a:rPr>
              <a:t>:</a:t>
            </a:r>
            <a:r>
              <a:rPr>
                <a:latin typeface="Courier"/>
              </a:rPr>
              <a:t>maxK) </a:t>
            </a:r>
            <a:r>
              <a:rPr>
                <a:solidFill>
                  <a:srgbClr val="4070A0"/>
                </a:solidFill>
                <a:latin typeface="Courier"/>
              </a:rPr>
              <a:t>+</a:t>
            </a:r>
            <a:br/>
            <a:r>
              <a:rPr>
                <a:latin typeface="Courier"/>
              </a:rPr>
              <a:t>    </a:t>
            </a:r>
            <a:r>
              <a:rPr>
                <a:solidFill>
                  <a:srgbClr val="06287E"/>
                </a:solidFill>
                <a:latin typeface="Courier"/>
              </a:rPr>
              <a:t>coord_cartesian</a:t>
            </a:r>
            <a:r>
              <a:rPr>
                <a:latin typeface="Courier"/>
              </a:rPr>
              <a:t>(</a:t>
            </a:r>
            <a:r>
              <a:rPr>
                <a:solidFill>
                  <a:srgbClr val="7D9029"/>
                </a:solidFill>
                <a:latin typeface="Courier"/>
              </a:rPr>
              <a:t>xlim=</a:t>
            </a:r>
            <a:r>
              <a:rPr>
                <a:solidFill>
                  <a:srgbClr val="06287E"/>
                </a:solidFill>
                <a:latin typeface="Courier"/>
              </a:rPr>
              <a:t>c</a:t>
            </a:r>
            <a:r>
              <a:rPr>
                <a:latin typeface="Courier"/>
              </a:rPr>
              <a:t>(</a:t>
            </a:r>
            <a:r>
              <a:rPr>
                <a:solidFill>
                  <a:srgbClr val="4070A0"/>
                </a:solidFill>
                <a:latin typeface="Courier"/>
              </a:rPr>
              <a:t>-</a:t>
            </a:r>
            <a:r>
              <a:rPr>
                <a:solidFill>
                  <a:srgbClr val="40A070"/>
                </a:solidFill>
                <a:latin typeface="Courier"/>
              </a:rPr>
              <a:t>0.5</a:t>
            </a:r>
            <a:r>
              <a:rPr>
                <a:latin typeface="Courier"/>
              </a:rPr>
              <a:t>,maxK</a:t>
            </a:r>
            <a:r>
              <a:rPr>
                <a:solidFill>
                  <a:srgbClr val="40A070"/>
                </a:solidFill>
                <a:latin typeface="Courier"/>
              </a:rPr>
              <a:t>+0.5</a:t>
            </a:r>
            <a:r>
              <a:rPr>
                <a:latin typeface="Courier"/>
              </a:rPr>
              <a:t>),</a:t>
            </a:r>
            <a:r>
              <a:rPr>
                <a:solidFill>
                  <a:srgbClr val="7D9029"/>
                </a:solidFill>
                <a:latin typeface="Courier"/>
              </a:rPr>
              <a:t>ylim=</a:t>
            </a:r>
            <a:r>
              <a:rPr>
                <a:solidFill>
                  <a:srgbClr val="06287E"/>
                </a:solidFill>
                <a:latin typeface="Courier"/>
              </a:rPr>
              <a:t>c</a:t>
            </a:r>
            <a:r>
              <a:rPr>
                <a:latin typeface="Courier"/>
              </a:rPr>
              <a:t>(</a:t>
            </a:r>
            <a:r>
              <a:rPr>
                <a:solidFill>
                  <a:srgbClr val="40A070"/>
                </a:solidFill>
                <a:latin typeface="Courier"/>
              </a:rPr>
              <a:t>0</a:t>
            </a:r>
            <a:r>
              <a:rPr>
                <a:latin typeface="Courier"/>
              </a:rPr>
              <a:t>,</a:t>
            </a:r>
            <a:r>
              <a:rPr>
                <a:solidFill>
                  <a:srgbClr val="40A070"/>
                </a:solidFill>
                <a:latin typeface="Courier"/>
              </a:rPr>
              <a:t>1</a:t>
            </a:r>
            <a:r>
              <a:rPr>
                <a:latin typeface="Courier"/>
              </a:rPr>
              <a:t>))</a:t>
            </a:r>
            <a:br/>
            <a:r>
              <a:rPr>
                <a:latin typeface="Courier"/>
              </a:rPr>
              <a:t>  </a:t>
            </a:r>
            <a:r>
              <a:rPr>
                <a:solidFill>
                  <a:srgbClr val="06287E"/>
                </a:solidFill>
                <a:latin typeface="Courier"/>
              </a:rPr>
              <a:t>return</a:t>
            </a:r>
            <a:r>
              <a:rPr>
                <a:latin typeface="Courier"/>
              </a:rPr>
              <a:t>(g)</a:t>
            </a:r>
            <a:br/>
            <a:r>
              <a:rPr>
                <a:latin typeface="Courier"/>
              </a:rPr>
              <a:t>}</a:t>
            </a:r>
            <a:br/>
            <a:r>
              <a:rPr>
                <a:latin typeface="Courier"/>
              </a:rPr>
              <a:t>  </a:t>
            </a:r>
            <a:br/>
            <a:r>
              <a:rPr>
                <a:latin typeface="Courier"/>
              </a:rPr>
              <a:t>g1</a:t>
            </a:r>
            <a:r>
              <a:rPr>
                <a:solidFill>
                  <a:srgbClr val="007020"/>
                </a:solidFill>
                <a:latin typeface="Courier"/>
              </a:rPr>
              <a:t>&lt;-</a:t>
            </a:r>
            <a:r>
              <a:rPr>
                <a:solidFill>
                  <a:srgbClr val="06287E"/>
                </a:solidFill>
                <a:latin typeface="Courier"/>
              </a:rPr>
              <a:t>plotPois</a:t>
            </a:r>
            <a:r>
              <a:rPr>
                <a:latin typeface="Courier"/>
              </a:rPr>
              <a:t>(</a:t>
            </a:r>
            <a:r>
              <a:rPr>
                <a:solidFill>
                  <a:srgbClr val="40A070"/>
                </a:solidFill>
                <a:latin typeface="Courier"/>
              </a:rPr>
              <a:t>0</a:t>
            </a:r>
            <a:r>
              <a:rPr>
                <a:latin typeface="Courier"/>
              </a:rPr>
              <a:t>,</a:t>
            </a:r>
            <a:r>
              <a:rPr>
                <a:solidFill>
                  <a:srgbClr val="4070A0"/>
                </a:solidFill>
                <a:latin typeface="Courier"/>
              </a:rPr>
              <a:t>"darkgrey"</a:t>
            </a:r>
            <a:r>
              <a:rPr>
                <a:latin typeface="Courier"/>
              </a:rPr>
              <a:t>); g2</a:t>
            </a:r>
            <a:r>
              <a:rPr>
                <a:solidFill>
                  <a:srgbClr val="007020"/>
                </a:solidFill>
                <a:latin typeface="Courier"/>
              </a:rPr>
              <a:t>&lt;-</a:t>
            </a:r>
            <a:r>
              <a:rPr>
                <a:solidFill>
                  <a:srgbClr val="06287E"/>
                </a:solidFill>
                <a:latin typeface="Courier"/>
              </a:rPr>
              <a:t>plotPois</a:t>
            </a:r>
            <a:r>
              <a:rPr>
                <a:latin typeface="Courier"/>
              </a:rPr>
              <a:t>(</a:t>
            </a:r>
            <a:r>
              <a:rPr>
                <a:solidFill>
                  <a:srgbClr val="40A070"/>
                </a:solidFill>
                <a:latin typeface="Courier"/>
              </a:rPr>
              <a:t>0.5</a:t>
            </a:r>
            <a:r>
              <a:rPr>
                <a:latin typeface="Courier"/>
              </a:rPr>
              <a:t>,</a:t>
            </a:r>
            <a:r>
              <a:rPr>
                <a:solidFill>
                  <a:srgbClr val="4070A0"/>
                </a:solidFill>
                <a:latin typeface="Courier"/>
              </a:rPr>
              <a:t>"steelblue"</a:t>
            </a:r>
            <a:r>
              <a:rPr>
                <a:latin typeface="Courier"/>
              </a:rPr>
              <a:t>)</a:t>
            </a:r>
            <a:br/>
            <a:r>
              <a:rPr>
                <a:latin typeface="Courier"/>
              </a:rPr>
              <a:t>g3</a:t>
            </a:r>
            <a:r>
              <a:rPr>
                <a:solidFill>
                  <a:srgbClr val="007020"/>
                </a:solidFill>
                <a:latin typeface="Courier"/>
              </a:rPr>
              <a:t>&lt;-</a:t>
            </a:r>
            <a:r>
              <a:rPr>
                <a:solidFill>
                  <a:srgbClr val="06287E"/>
                </a:solidFill>
                <a:latin typeface="Courier"/>
              </a:rPr>
              <a:t>plotPois</a:t>
            </a:r>
            <a:r>
              <a:rPr>
                <a:latin typeface="Courier"/>
              </a:rPr>
              <a:t>(</a:t>
            </a:r>
            <a:r>
              <a:rPr>
                <a:solidFill>
                  <a:srgbClr val="40A070"/>
                </a:solidFill>
                <a:latin typeface="Courier"/>
              </a:rPr>
              <a:t>1</a:t>
            </a:r>
            <a:r>
              <a:rPr>
                <a:latin typeface="Courier"/>
              </a:rPr>
              <a:t>,</a:t>
            </a:r>
            <a:r>
              <a:rPr>
                <a:solidFill>
                  <a:srgbClr val="4070A0"/>
                </a:solidFill>
                <a:latin typeface="Courier"/>
              </a:rPr>
              <a:t>"salmon"</a:t>
            </a:r>
            <a:r>
              <a:rPr>
                <a:latin typeface="Courier"/>
              </a:rPr>
              <a:t>); g4</a:t>
            </a:r>
            <a:r>
              <a:rPr>
                <a:solidFill>
                  <a:srgbClr val="007020"/>
                </a:solidFill>
                <a:latin typeface="Courier"/>
              </a:rPr>
              <a:t>&lt;-</a:t>
            </a:r>
            <a:r>
              <a:rPr>
                <a:solidFill>
                  <a:srgbClr val="06287E"/>
                </a:solidFill>
                <a:latin typeface="Courier"/>
              </a:rPr>
              <a:t>plotPois</a:t>
            </a:r>
            <a:r>
              <a:rPr>
                <a:latin typeface="Courier"/>
              </a:rPr>
              <a:t>(</a:t>
            </a:r>
            <a:r>
              <a:rPr>
                <a:solidFill>
                  <a:srgbClr val="40A070"/>
                </a:solidFill>
                <a:latin typeface="Courier"/>
              </a:rPr>
              <a:t>2</a:t>
            </a:r>
            <a:r>
              <a:rPr>
                <a:latin typeface="Courier"/>
              </a:rPr>
              <a:t>,</a:t>
            </a:r>
            <a:r>
              <a:rPr>
                <a:solidFill>
                  <a:srgbClr val="4070A0"/>
                </a:solidFill>
                <a:latin typeface="Courier"/>
              </a:rPr>
              <a:t>"greenyellow"</a:t>
            </a:r>
            <a:r>
              <a:rPr>
                <a:latin typeface="Courier"/>
              </a:rPr>
              <a:t>)</a:t>
            </a:r>
            <a:br/>
            <a:r>
              <a:rPr>
                <a:latin typeface="Courier"/>
              </a:rPr>
              <a:t>g5</a:t>
            </a:r>
            <a:r>
              <a:rPr>
                <a:solidFill>
                  <a:srgbClr val="007020"/>
                </a:solidFill>
                <a:latin typeface="Courier"/>
              </a:rPr>
              <a:t>&lt;-</a:t>
            </a:r>
            <a:r>
              <a:rPr>
                <a:solidFill>
                  <a:srgbClr val="06287E"/>
                </a:solidFill>
                <a:latin typeface="Courier"/>
              </a:rPr>
              <a:t>plotPois</a:t>
            </a:r>
            <a:r>
              <a:rPr>
                <a:latin typeface="Courier"/>
              </a:rPr>
              <a:t>(</a:t>
            </a:r>
            <a:r>
              <a:rPr>
                <a:solidFill>
                  <a:srgbClr val="40A070"/>
                </a:solidFill>
                <a:latin typeface="Courier"/>
              </a:rPr>
              <a:t>3</a:t>
            </a:r>
            <a:r>
              <a:rPr>
                <a:latin typeface="Courier"/>
              </a:rPr>
              <a:t>,</a:t>
            </a:r>
            <a:r>
              <a:rPr>
                <a:solidFill>
                  <a:srgbClr val="4070A0"/>
                </a:solidFill>
                <a:latin typeface="Courier"/>
              </a:rPr>
              <a:t>"mediumorchid"</a:t>
            </a:r>
            <a:r>
              <a:rPr>
                <a:latin typeface="Courier"/>
              </a:rPr>
              <a:t>); g6</a:t>
            </a:r>
            <a:r>
              <a:rPr>
                <a:solidFill>
                  <a:srgbClr val="007020"/>
                </a:solidFill>
                <a:latin typeface="Courier"/>
              </a:rPr>
              <a:t>&lt;-</a:t>
            </a:r>
            <a:r>
              <a:rPr>
                <a:solidFill>
                  <a:srgbClr val="06287E"/>
                </a:solidFill>
                <a:latin typeface="Courier"/>
              </a:rPr>
              <a:t>plotPois</a:t>
            </a:r>
            <a:r>
              <a:rPr>
                <a:latin typeface="Courier"/>
              </a:rPr>
              <a:t>(</a:t>
            </a:r>
            <a:r>
              <a:rPr>
                <a:solidFill>
                  <a:srgbClr val="40A070"/>
                </a:solidFill>
                <a:latin typeface="Courier"/>
              </a:rPr>
              <a:t>5</a:t>
            </a:r>
            <a:r>
              <a:rPr>
                <a:latin typeface="Courier"/>
              </a:rPr>
              <a:t>,</a:t>
            </a:r>
            <a:r>
              <a:rPr>
                <a:solidFill>
                  <a:srgbClr val="4070A0"/>
                </a:solidFill>
                <a:latin typeface="Courier"/>
              </a:rPr>
              <a:t>"orange"</a:t>
            </a:r>
            <a:r>
              <a:rPr>
                <a:latin typeface="Courier"/>
              </a:rPr>
              <a:t>)</a:t>
            </a:r>
            <a:br/>
            <a:r>
              <a:rPr>
                <a:solidFill>
                  <a:srgbClr val="06287E"/>
                </a:solidFill>
                <a:latin typeface="Courier"/>
              </a:rPr>
              <a:t>grid.arrange</a:t>
            </a:r>
            <a:r>
              <a:rPr>
                <a:latin typeface="Courier"/>
              </a:rPr>
              <a:t>(g1,g2,g3,g4,g5,g6,</a:t>
            </a:r>
            <a:r>
              <a:rPr>
                <a:solidFill>
                  <a:srgbClr val="7D9029"/>
                </a:solidFill>
                <a:latin typeface="Courier"/>
              </a:rPr>
              <a:t>ncol=</a:t>
            </a:r>
            <a:r>
              <a:rPr>
                <a:solidFill>
                  <a:srgbClr val="40A070"/>
                </a:solidFill>
                <a:latin typeface="Courier"/>
              </a:rPr>
              <a:t>3</a:t>
            </a:r>
            <a:r>
              <a:rPr>
                <a:latin typeface="Courier"/>
              </a:rP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Probability theory: distributions</a:t>
            </a:r>
          </a:p>
        </p:txBody>
      </p:sp>
      <p:pic>
        <p:nvPicPr>
          <p:cNvPr descr="LIGHT_CSW_Session2_BasicStatisticalAnalysis_files/figure-pptx/unnamed-chunk-11-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Probability theory: 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Normal / Gaussian distribution</a:t>
                </a:r>
              </a:p>
              <a:p>
                <a:pPr lvl="0" indent="0" marL="0">
                  <a:buNone/>
                </a:pPr>
                <a:r>
                  <a:rPr/>
                  <a:t>This is the most important continuous distribution and is characterised by a symmetric bell-shaped curve around the mean.</a:t>
                </a:r>
              </a:p>
              <a:p>
                <a:pPr lvl="0" indent="0" marL="0">
                  <a:buNone/>
                </a:pPr>
                <a14:m>
                  <m:oMath xmlns:m="http://schemas.openxmlformats.org/officeDocument/2006/math">
                    <m:r>
                      <m:t>X</m:t>
                    </m:r>
                    <m:r>
                      <m:rPr>
                        <m:sty m:val="p"/>
                      </m:rPr>
                      <m:t>∼</m:t>
                    </m:r>
                    <m:r>
                      <m:rPr>
                        <m:sty m:val="p"/>
                        <m:scr m:val="script"/>
                      </m:rPr>
                      <m:t>N</m:t>
                    </m:r>
                    <m:d>
                      <m:dPr>
                        <m:begChr m:val="("/>
                        <m:endChr m:val=")"/>
                        <m:sepChr m:val=""/>
                        <m:grow/>
                      </m:dPr>
                      <m:e>
                        <m:r>
                          <m:t>μ</m:t>
                        </m:r>
                        <m:r>
                          <m:rPr>
                            <m:sty m:val="p"/>
                          </m:rPr>
                          <m:t>,</m:t>
                        </m:r>
                        <m:sSup>
                          <m:e>
                            <m:r>
                              <m:t>σ</m:t>
                            </m:r>
                          </m:e>
                          <m:sup>
                            <m:r>
                              <m:t>2</m:t>
                            </m:r>
                          </m:sup>
                        </m:sSup>
                      </m:e>
                    </m:d>
                  </m:oMath>
                </a14:m>
                <a:r>
                  <a:rPr/>
                  <a:t> if</a:t>
                </a:r>
              </a:p>
              <a:p>
                <a:pPr lvl="0" indent="0" marL="0">
                  <a:buNone/>
                </a:pPr>
                <a14:m>
                  <m:oMathPara xmlns:m="http://schemas.openxmlformats.org/officeDocument/2006/math">
                    <m:oMathParaPr>
                      <m:jc m:val="center"/>
                    </m:oMathParaPr>
                    <m:oMath>
                      <m:r>
                        <m:t>p</m:t>
                      </m:r>
                      <m:d>
                        <m:dPr>
                          <m:begChr m:val="("/>
                          <m:endChr m:val=")"/>
                          <m:sepChr m:val=""/>
                          <m:grow/>
                        </m:dPr>
                        <m:e>
                          <m:r>
                            <m:t>x</m:t>
                          </m:r>
                        </m:e>
                      </m:d>
                      <m:r>
                        <m:rPr>
                          <m:sty m:val="p"/>
                        </m:rPr>
                        <m:t>=</m:t>
                      </m:r>
                      <m:f>
                        <m:fPr>
                          <m:type m:val="bar"/>
                        </m:fPr>
                        <m:num>
                          <m:r>
                            <m:t>1</m:t>
                          </m:r>
                        </m:num>
                        <m:den>
                          <m:rad>
                            <m:radPr>
                              <m:degHide m:val="1"/>
                            </m:radPr>
                            <m:deg/>
                            <m:e>
                              <m:r>
                                <m:t>2</m:t>
                              </m:r>
                              <m:r>
                                <m:t>π</m:t>
                              </m:r>
                              <m:sSup>
                                <m:e>
                                  <m:r>
                                    <m:t>σ</m:t>
                                  </m:r>
                                </m:e>
                                <m:sup>
                                  <m:r>
                                    <m:t>2</m:t>
                                  </m:r>
                                </m:sup>
                              </m:sSup>
                            </m:e>
                          </m:rad>
                        </m:den>
                      </m:f>
                      <m:sSup>
                        <m:e>
                          <m:r>
                            <m:t>e</m:t>
                          </m:r>
                        </m:e>
                        <m:sup>
                          <m:r>
                            <m:rPr>
                              <m:sty m:val="p"/>
                            </m:rPr>
                            <m:t>−</m:t>
                          </m:r>
                          <m:f>
                            <m:fPr>
                              <m:type m:val="bar"/>
                            </m:fPr>
                            <m:num>
                              <m:sSup>
                                <m:e>
                                  <m:d>
                                    <m:dPr>
                                      <m:begChr m:val="("/>
                                      <m:endChr m:val=")"/>
                                      <m:sepChr m:val=""/>
                                      <m:grow/>
                                    </m:dPr>
                                    <m:e>
                                      <m:r>
                                        <m:t>x</m:t>
                                      </m:r>
                                      <m:r>
                                        <m:rPr>
                                          <m:sty m:val="p"/>
                                        </m:rPr>
                                        <m:t>−</m:t>
                                      </m:r>
                                      <m:r>
                                        <m:t>μ</m:t>
                                      </m:r>
                                    </m:e>
                                  </m:d>
                                </m:e>
                                <m:sup>
                                  <m:r>
                                    <m:t>2</m:t>
                                  </m:r>
                                </m:sup>
                              </m:sSup>
                            </m:num>
                            <m:den>
                              <m:r>
                                <m:t>2</m:t>
                              </m:r>
                              <m:sSup>
                                <m:e>
                                  <m:r>
                                    <m:t>σ</m:t>
                                  </m:r>
                                </m:e>
                                <m:sup>
                                  <m:r>
                                    <m:t>2</m:t>
                                  </m:r>
                                </m:sup>
                              </m:sSup>
                            </m:den>
                          </m:f>
                        </m:sup>
                      </m:sSup>
                    </m:oMath>
                  </m:oMathPara>
                </a14:m>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E</m:t>
                      </m:r>
                      <m:d>
                        <m:dPr>
                          <m:begChr m:val="("/>
                          <m:endChr m:val=")"/>
                          <m:sepChr m:val=""/>
                          <m:grow/>
                        </m:dPr>
                        <m:e>
                          <m:r>
                            <m:t>X</m:t>
                          </m:r>
                        </m:e>
                      </m:d>
                      <m:r>
                        <m:rPr>
                          <m:sty m:val="p"/>
                        </m:rPr>
                        <m:t>=</m:t>
                      </m:r>
                      <m:r>
                        <m:t>μ</m:t>
                      </m:r>
                      <m:r>
                        <m:rPr>
                          <m:sty m:val="p"/>
                        </m:rPr>
                        <m:t>,</m:t>
                      </m:r>
                      <m:r>
                        <m:t> </m:t>
                      </m:r>
                      <m:r>
                        <m:t>V</m:t>
                      </m:r>
                      <m:r>
                        <m:t>a</m:t>
                      </m:r>
                      <m:r>
                        <m:t>r</m:t>
                      </m:r>
                      <m:d>
                        <m:dPr>
                          <m:begChr m:val="("/>
                          <m:endChr m:val=")"/>
                          <m:sepChr m:val=""/>
                          <m:grow/>
                        </m:dPr>
                        <m:e>
                          <m:r>
                            <m:t>X</m:t>
                          </m:r>
                        </m:e>
                      </m:d>
                      <m:r>
                        <m:rPr>
                          <m:sty m:val="p"/>
                        </m:rPr>
                        <m:t>=</m:t>
                      </m:r>
                      <m:sSup>
                        <m:e>
                          <m:r>
                            <m:t>σ</m:t>
                          </m:r>
                        </m:e>
                        <m:sup>
                          <m:r>
                            <m:t>2</m:t>
                          </m:r>
                        </m:sup>
                      </m:sSup>
                    </m:oMath>
                  </m:oMathPara>
                </a14:m>
              </a:p>
              <a:p>
                <a:pPr lvl="0" indent="0" marL="0">
                  <a:buNone/>
                </a:pPr>
                <a:r>
                  <a:rPr/>
                  <a:t>Because of the </a:t>
                </a:r>
                <a:r>
                  <a:rPr i="1"/>
                  <a:t>Central Limit Theorem</a:t>
                </a:r>
                <a:r>
                  <a:rPr/>
                  <a:t>, the normal distribution both arises in many real life situations and plays a major role in statistical inference.</a:t>
                </a:r>
              </a:p>
              <a:p>
                <a:pPr lvl="0" indent="0" marL="0">
                  <a:buNone/>
                </a:pPr>
                <a:r>
                  <a:rPr/>
                  <a:t>Important special case: </a:t>
                </a:r>
                <a14:m>
                  <m:oMath xmlns:m="http://schemas.openxmlformats.org/officeDocument/2006/math">
                    <m:r>
                      <m:rPr>
                        <m:sty m:val="p"/>
                        <m:scr m:val="script"/>
                      </m:rPr>
                      <m:t>N</m:t>
                    </m:r>
                    <m:d>
                      <m:dPr>
                        <m:begChr m:val="("/>
                        <m:endChr m:val=")"/>
                        <m:sepChr m:val=""/>
                        <m:grow/>
                      </m:dPr>
                      <m:e>
                        <m:r>
                          <m:t>0</m:t>
                        </m:r>
                        <m:r>
                          <m:rPr>
                            <m:sty m:val="p"/>
                          </m:rPr>
                          <m:t>,</m:t>
                        </m:r>
                        <m:r>
                          <m:t>1</m:t>
                        </m:r>
                      </m:e>
                    </m:d>
                  </m:oMath>
                </a14:m>
                <a:r>
                  <a:rPr/>
                  <a:t>, the </a:t>
                </a:r>
                <a:r>
                  <a:rPr i="1"/>
                  <a:t>standard normal</a:t>
                </a:r>
                <a:r>
                  <a:rPr/>
                  <a:t>.</a:t>
                </a:r>
              </a:p>
              <a:p>
                <a:pPr lvl="0" indent="0" marL="0">
                  <a:buNone/>
                </a:pPr>
                <a14:m>
                  <m:oMathPara xmlns:m="http://schemas.openxmlformats.org/officeDocument/2006/math">
                    <m:oMathParaPr>
                      <m:jc m:val="center"/>
                    </m:oMathParaPr>
                    <m:oMath>
                      <m:r>
                        <m:t> </m:t>
                      </m:r>
                    </m:oMath>
                  </m:oMathPara>
                </a14:m>
              </a:p>
              <a:p>
                <a:pPr lvl="0" indent="0" marL="0">
                  <a:buNone/>
                </a:pPr>
                <a:r>
                  <a:rPr/>
                  <a:t>Example:</a:t>
                </a:r>
              </a:p>
              <a:p>
                <a:pPr lvl="0" indent="0" marL="0">
                  <a:buNone/>
                </a:pPr>
                <a:r>
                  <a:rPr/>
                  <a:t>A random variable measuring the height of men.</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Probability theory: distributions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latin typeface="Courier"/>
              </a:rPr>
              <a:t>l</a:t>
            </a:r>
            <a:r>
              <a:rPr>
                <a:solidFill>
                  <a:srgbClr val="007020"/>
                </a:solidFill>
                <a:latin typeface="Courier"/>
              </a:rPr>
              <a:t>&lt;-</a:t>
            </a:r>
            <a:r>
              <a:rPr>
                <a:solidFill>
                  <a:srgbClr val="40A070"/>
                </a:solidFill>
                <a:latin typeface="Courier"/>
              </a:rPr>
              <a:t>1000</a:t>
            </a:r>
            <a:r>
              <a:rPr>
                <a:latin typeface="Courier"/>
              </a:rPr>
              <a:t>; x</a:t>
            </a:r>
            <a:r>
              <a:rPr>
                <a:solidFill>
                  <a:srgbClr val="007020"/>
                </a:solidFill>
                <a:latin typeface="Courier"/>
              </a:rPr>
              <a:t>&lt;-</a:t>
            </a:r>
            <a:r>
              <a:rPr>
                <a:solidFill>
                  <a:srgbClr val="06287E"/>
                </a:solidFill>
                <a:latin typeface="Courier"/>
              </a:rPr>
              <a:t>seq</a:t>
            </a:r>
            <a:r>
              <a:rPr>
                <a:latin typeface="Courier"/>
              </a:rPr>
              <a:t>(</a:t>
            </a:r>
            <a:r>
              <a:rPr>
                <a:solidFill>
                  <a:srgbClr val="4070A0"/>
                </a:solidFill>
                <a:latin typeface="Courier"/>
              </a:rPr>
              <a:t>-</a:t>
            </a:r>
            <a:r>
              <a:rPr>
                <a:solidFill>
                  <a:srgbClr val="40A070"/>
                </a:solidFill>
                <a:latin typeface="Courier"/>
              </a:rPr>
              <a:t>5</a:t>
            </a:r>
            <a:r>
              <a:rPr>
                <a:latin typeface="Courier"/>
              </a:rPr>
              <a:t>,</a:t>
            </a:r>
            <a:r>
              <a:rPr>
                <a:solidFill>
                  <a:srgbClr val="40A070"/>
                </a:solidFill>
                <a:latin typeface="Courier"/>
              </a:rPr>
              <a:t>5</a:t>
            </a:r>
            <a:r>
              <a:rPr>
                <a:latin typeface="Courier"/>
              </a:rPr>
              <a:t>,</a:t>
            </a:r>
            <a:r>
              <a:rPr>
                <a:solidFill>
                  <a:srgbClr val="7D9029"/>
                </a:solidFill>
                <a:latin typeface="Courier"/>
              </a:rPr>
              <a:t>length=</a:t>
            </a:r>
            <a:r>
              <a:rPr>
                <a:latin typeface="Courier"/>
              </a:rPr>
              <a:t>l)</a:t>
            </a:r>
            <a:br/>
            <a:r>
              <a:rPr>
                <a:latin typeface="Courier"/>
              </a:rPr>
              <a:t>p1x</a:t>
            </a:r>
            <a:r>
              <a:rPr>
                <a:solidFill>
                  <a:srgbClr val="007020"/>
                </a:solidFill>
                <a:latin typeface="Courier"/>
              </a:rPr>
              <a:t>&lt;-</a:t>
            </a:r>
            <a:r>
              <a:rPr>
                <a:solidFill>
                  <a:srgbClr val="06287E"/>
                </a:solidFill>
                <a:latin typeface="Courier"/>
              </a:rPr>
              <a:t>dnorm</a:t>
            </a:r>
            <a:r>
              <a:rPr>
                <a:latin typeface="Courier"/>
              </a:rPr>
              <a:t>(x,</a:t>
            </a:r>
            <a:r>
              <a:rPr>
                <a:solidFill>
                  <a:srgbClr val="7D9029"/>
                </a:solidFill>
                <a:latin typeface="Courier"/>
              </a:rPr>
              <a:t>mean=</a:t>
            </a:r>
            <a:r>
              <a:rPr>
                <a:solidFill>
                  <a:srgbClr val="40A070"/>
                </a:solidFill>
                <a:latin typeface="Courier"/>
              </a:rPr>
              <a:t>0</a:t>
            </a:r>
            <a:r>
              <a:rPr>
                <a:latin typeface="Courier"/>
              </a:rPr>
              <a:t>,</a:t>
            </a:r>
            <a:r>
              <a:rPr>
                <a:solidFill>
                  <a:srgbClr val="7D9029"/>
                </a:solidFill>
                <a:latin typeface="Courier"/>
              </a:rPr>
              <a:t>sd=</a:t>
            </a:r>
            <a:r>
              <a:rPr>
                <a:solidFill>
                  <a:srgbClr val="40A070"/>
                </a:solidFill>
                <a:latin typeface="Courier"/>
              </a:rPr>
              <a:t>1</a:t>
            </a:r>
            <a:r>
              <a:rPr>
                <a:latin typeface="Courier"/>
              </a:rPr>
              <a:t>); p2x</a:t>
            </a:r>
            <a:r>
              <a:rPr>
                <a:solidFill>
                  <a:srgbClr val="007020"/>
                </a:solidFill>
                <a:latin typeface="Courier"/>
              </a:rPr>
              <a:t>&lt;-</a:t>
            </a:r>
            <a:r>
              <a:rPr>
                <a:solidFill>
                  <a:srgbClr val="06287E"/>
                </a:solidFill>
                <a:latin typeface="Courier"/>
              </a:rPr>
              <a:t>dnorm</a:t>
            </a:r>
            <a:r>
              <a:rPr>
                <a:latin typeface="Courier"/>
              </a:rPr>
              <a:t>(x,</a:t>
            </a:r>
            <a:r>
              <a:rPr>
                <a:solidFill>
                  <a:srgbClr val="7D9029"/>
                </a:solidFill>
                <a:latin typeface="Courier"/>
              </a:rPr>
              <a:t>mean=</a:t>
            </a:r>
            <a:r>
              <a:rPr>
                <a:solidFill>
                  <a:srgbClr val="40A070"/>
                </a:solidFill>
                <a:latin typeface="Courier"/>
              </a:rPr>
              <a:t>0</a:t>
            </a:r>
            <a:r>
              <a:rPr>
                <a:latin typeface="Courier"/>
              </a:rPr>
              <a:t>,</a:t>
            </a:r>
            <a:r>
              <a:rPr>
                <a:solidFill>
                  <a:srgbClr val="7D9029"/>
                </a:solidFill>
                <a:latin typeface="Courier"/>
              </a:rPr>
              <a:t>sd=</a:t>
            </a:r>
            <a:r>
              <a:rPr>
                <a:solidFill>
                  <a:srgbClr val="40A070"/>
                </a:solidFill>
                <a:latin typeface="Courier"/>
              </a:rPr>
              <a:t>2</a:t>
            </a:r>
            <a:r>
              <a:rPr>
                <a:latin typeface="Courier"/>
              </a:rPr>
              <a:t>)</a:t>
            </a:r>
            <a:br/>
            <a:r>
              <a:rPr>
                <a:latin typeface="Courier"/>
              </a:rPr>
              <a:t>p3x</a:t>
            </a:r>
            <a:r>
              <a:rPr>
                <a:solidFill>
                  <a:srgbClr val="007020"/>
                </a:solidFill>
                <a:latin typeface="Courier"/>
              </a:rPr>
              <a:t>&lt;-</a:t>
            </a:r>
            <a:r>
              <a:rPr>
                <a:solidFill>
                  <a:srgbClr val="06287E"/>
                </a:solidFill>
                <a:latin typeface="Courier"/>
              </a:rPr>
              <a:t>dnorm</a:t>
            </a:r>
            <a:r>
              <a:rPr>
                <a:latin typeface="Courier"/>
              </a:rPr>
              <a:t>(x,</a:t>
            </a:r>
            <a:r>
              <a:rPr>
                <a:solidFill>
                  <a:srgbClr val="7D9029"/>
                </a:solidFill>
                <a:latin typeface="Courier"/>
              </a:rPr>
              <a:t>mean=</a:t>
            </a:r>
            <a:r>
              <a:rPr>
                <a:solidFill>
                  <a:srgbClr val="40A070"/>
                </a:solidFill>
                <a:latin typeface="Courier"/>
              </a:rPr>
              <a:t>0</a:t>
            </a:r>
            <a:r>
              <a:rPr>
                <a:latin typeface="Courier"/>
              </a:rPr>
              <a:t>,</a:t>
            </a:r>
            <a:r>
              <a:rPr>
                <a:solidFill>
                  <a:srgbClr val="7D9029"/>
                </a:solidFill>
                <a:latin typeface="Courier"/>
              </a:rPr>
              <a:t>sd=</a:t>
            </a:r>
            <a:r>
              <a:rPr>
                <a:solidFill>
                  <a:srgbClr val="40A070"/>
                </a:solidFill>
                <a:latin typeface="Courier"/>
              </a:rPr>
              <a:t>0.5</a:t>
            </a:r>
            <a:r>
              <a:rPr>
                <a:latin typeface="Courier"/>
              </a:rPr>
              <a:t>); p4x</a:t>
            </a:r>
            <a:r>
              <a:rPr>
                <a:solidFill>
                  <a:srgbClr val="007020"/>
                </a:solidFill>
                <a:latin typeface="Courier"/>
              </a:rPr>
              <a:t>&lt;-</a:t>
            </a:r>
            <a:r>
              <a:rPr>
                <a:solidFill>
                  <a:srgbClr val="06287E"/>
                </a:solidFill>
                <a:latin typeface="Courier"/>
              </a:rPr>
              <a:t>dnorm</a:t>
            </a:r>
            <a:r>
              <a:rPr>
                <a:latin typeface="Courier"/>
              </a:rPr>
              <a:t>(x,</a:t>
            </a:r>
            <a:r>
              <a:rPr>
                <a:solidFill>
                  <a:srgbClr val="7D9029"/>
                </a:solidFill>
                <a:latin typeface="Courier"/>
              </a:rPr>
              <a:t>mean=</a:t>
            </a:r>
            <a:r>
              <a:rPr>
                <a:solidFill>
                  <a:srgbClr val="40A070"/>
                </a:solidFill>
                <a:latin typeface="Courier"/>
              </a:rPr>
              <a:t>2</a:t>
            </a:r>
            <a:r>
              <a:rPr>
                <a:latin typeface="Courier"/>
              </a:rPr>
              <a:t>,</a:t>
            </a:r>
            <a:r>
              <a:rPr>
                <a:solidFill>
                  <a:srgbClr val="7D9029"/>
                </a:solidFill>
                <a:latin typeface="Courier"/>
              </a:rPr>
              <a:t>sd=</a:t>
            </a:r>
            <a:r>
              <a:rPr>
                <a:solidFill>
                  <a:srgbClr val="40A070"/>
                </a:solidFill>
                <a:latin typeface="Courier"/>
              </a:rPr>
              <a:t>1</a:t>
            </a:r>
            <a:r>
              <a:rPr>
                <a:latin typeface="Courier"/>
              </a:rPr>
              <a:t>)</a:t>
            </a:r>
            <a:br/>
            <a:r>
              <a:rPr>
                <a:latin typeface="Courier"/>
              </a:rPr>
              <a:t>xFull</a:t>
            </a:r>
            <a:r>
              <a:rPr>
                <a:solidFill>
                  <a:srgbClr val="007020"/>
                </a:solidFill>
                <a:latin typeface="Courier"/>
              </a:rPr>
              <a:t>&lt;-</a:t>
            </a:r>
            <a:r>
              <a:rPr>
                <a:solidFill>
                  <a:srgbClr val="06287E"/>
                </a:solidFill>
                <a:latin typeface="Courier"/>
              </a:rPr>
              <a:t>rep</a:t>
            </a:r>
            <a:r>
              <a:rPr>
                <a:latin typeface="Courier"/>
              </a:rPr>
              <a:t>(x,</a:t>
            </a:r>
            <a:r>
              <a:rPr>
                <a:solidFill>
                  <a:srgbClr val="40A070"/>
                </a:solidFill>
                <a:latin typeface="Courier"/>
              </a:rPr>
              <a:t>4</a:t>
            </a:r>
            <a:r>
              <a:rPr>
                <a:latin typeface="Courier"/>
              </a:rPr>
              <a:t>); pFull</a:t>
            </a:r>
            <a:r>
              <a:rPr>
                <a:solidFill>
                  <a:srgbClr val="007020"/>
                </a:solidFill>
                <a:latin typeface="Courier"/>
              </a:rPr>
              <a:t>&lt;-</a:t>
            </a:r>
            <a:r>
              <a:rPr>
                <a:solidFill>
                  <a:srgbClr val="06287E"/>
                </a:solidFill>
                <a:latin typeface="Courier"/>
              </a:rPr>
              <a:t>c</a:t>
            </a:r>
            <a:r>
              <a:rPr>
                <a:latin typeface="Courier"/>
              </a:rPr>
              <a:t>(p1x,p2x,p3x,p4x)</a:t>
            </a:r>
            <a:br/>
            <a:r>
              <a:rPr>
                <a:latin typeface="Courier"/>
              </a:rPr>
              <a:t>pars</a:t>
            </a:r>
            <a:r>
              <a:rPr>
                <a:solidFill>
                  <a:srgbClr val="007020"/>
                </a:solidFill>
                <a:latin typeface="Courier"/>
              </a:rPr>
              <a:t>&lt;-</a:t>
            </a:r>
            <a:r>
              <a:rPr>
                <a:solidFill>
                  <a:srgbClr val="06287E"/>
                </a:solidFill>
                <a:latin typeface="Courier"/>
              </a:rPr>
              <a:t>factor</a:t>
            </a:r>
            <a:r>
              <a:rPr>
                <a:latin typeface="Courier"/>
              </a:rPr>
              <a:t>(</a:t>
            </a:r>
            <a:r>
              <a:rPr>
                <a:solidFill>
                  <a:srgbClr val="06287E"/>
                </a:solidFill>
                <a:latin typeface="Courier"/>
              </a:rPr>
              <a:t>c</a:t>
            </a:r>
            <a:r>
              <a:rPr>
                <a:latin typeface="Courier"/>
              </a:rPr>
              <a:t>(</a:t>
            </a:r>
            <a:r>
              <a:rPr>
                <a:solidFill>
                  <a:srgbClr val="06287E"/>
                </a:solidFill>
                <a:latin typeface="Courier"/>
              </a:rPr>
              <a:t>rep</a:t>
            </a:r>
            <a:r>
              <a:rPr>
                <a:latin typeface="Courier"/>
              </a:rPr>
              <a:t>(</a:t>
            </a:r>
            <a:r>
              <a:rPr>
                <a:solidFill>
                  <a:srgbClr val="40A070"/>
                </a:solidFill>
                <a:latin typeface="Courier"/>
              </a:rPr>
              <a:t>1</a:t>
            </a:r>
            <a:r>
              <a:rPr>
                <a:latin typeface="Courier"/>
              </a:rPr>
              <a:t>,l),</a:t>
            </a:r>
            <a:r>
              <a:rPr>
                <a:solidFill>
                  <a:srgbClr val="06287E"/>
                </a:solidFill>
                <a:latin typeface="Courier"/>
              </a:rPr>
              <a:t>rep</a:t>
            </a:r>
            <a:r>
              <a:rPr>
                <a:latin typeface="Courier"/>
              </a:rPr>
              <a:t>(</a:t>
            </a:r>
            <a:r>
              <a:rPr>
                <a:solidFill>
                  <a:srgbClr val="40A070"/>
                </a:solidFill>
                <a:latin typeface="Courier"/>
              </a:rPr>
              <a:t>2</a:t>
            </a:r>
            <a:r>
              <a:rPr>
                <a:latin typeface="Courier"/>
              </a:rPr>
              <a:t>,l),</a:t>
            </a:r>
            <a:r>
              <a:rPr>
                <a:solidFill>
                  <a:srgbClr val="06287E"/>
                </a:solidFill>
                <a:latin typeface="Courier"/>
              </a:rPr>
              <a:t>rep</a:t>
            </a:r>
            <a:r>
              <a:rPr>
                <a:latin typeface="Courier"/>
              </a:rPr>
              <a:t>(</a:t>
            </a:r>
            <a:r>
              <a:rPr>
                <a:solidFill>
                  <a:srgbClr val="40A070"/>
                </a:solidFill>
                <a:latin typeface="Courier"/>
              </a:rPr>
              <a:t>3</a:t>
            </a:r>
            <a:r>
              <a:rPr>
                <a:latin typeface="Courier"/>
              </a:rPr>
              <a:t>,l),</a:t>
            </a:r>
            <a:r>
              <a:rPr>
                <a:solidFill>
                  <a:srgbClr val="06287E"/>
                </a:solidFill>
                <a:latin typeface="Courier"/>
              </a:rPr>
              <a:t>rep</a:t>
            </a:r>
            <a:r>
              <a:rPr>
                <a:latin typeface="Courier"/>
              </a:rPr>
              <a:t>(</a:t>
            </a:r>
            <a:r>
              <a:rPr>
                <a:solidFill>
                  <a:srgbClr val="40A070"/>
                </a:solidFill>
                <a:latin typeface="Courier"/>
              </a:rPr>
              <a:t>4</a:t>
            </a:r>
            <a:r>
              <a:rPr>
                <a:latin typeface="Courier"/>
              </a:rPr>
              <a:t>,l)))</a:t>
            </a:r>
            <a:br/>
            <a:r>
              <a:rPr>
                <a:latin typeface="Courier"/>
              </a:rPr>
              <a:t>df</a:t>
            </a:r>
            <a:r>
              <a:rPr>
                <a:solidFill>
                  <a:srgbClr val="007020"/>
                </a:solidFill>
                <a:latin typeface="Courier"/>
              </a:rPr>
              <a:t>&lt;-</a:t>
            </a:r>
            <a:r>
              <a:rPr>
                <a:solidFill>
                  <a:srgbClr val="06287E"/>
                </a:solidFill>
                <a:latin typeface="Courier"/>
              </a:rPr>
              <a:t>tibble</a:t>
            </a:r>
            <a:r>
              <a:rPr>
                <a:latin typeface="Courier"/>
              </a:rPr>
              <a:t>(</a:t>
            </a:r>
            <a:r>
              <a:rPr>
                <a:solidFill>
                  <a:srgbClr val="7D9029"/>
                </a:solidFill>
                <a:latin typeface="Courier"/>
              </a:rPr>
              <a:t>x=</a:t>
            </a:r>
            <a:r>
              <a:rPr>
                <a:latin typeface="Courier"/>
              </a:rPr>
              <a:t>xFull,</a:t>
            </a:r>
            <a:r>
              <a:rPr>
                <a:solidFill>
                  <a:srgbClr val="7D9029"/>
                </a:solidFill>
                <a:latin typeface="Courier"/>
              </a:rPr>
              <a:t>p=</a:t>
            </a:r>
            <a:r>
              <a:rPr>
                <a:latin typeface="Courier"/>
              </a:rPr>
              <a:t>pFull,</a:t>
            </a:r>
            <a:r>
              <a:rPr>
                <a:solidFill>
                  <a:srgbClr val="7D9029"/>
                </a:solidFill>
                <a:latin typeface="Courier"/>
              </a:rPr>
              <a:t>pars=</a:t>
            </a:r>
            <a:r>
              <a:rPr>
                <a:latin typeface="Courier"/>
              </a:rPr>
              <a:t>pars)</a:t>
            </a:r>
            <a:br/>
            <a:br/>
            <a:r>
              <a:rPr>
                <a:latin typeface="Courier"/>
              </a:rPr>
              <a:t>cols</a:t>
            </a:r>
            <a:r>
              <a:rPr>
                <a:solidFill>
                  <a:srgbClr val="007020"/>
                </a:solidFill>
                <a:latin typeface="Courier"/>
              </a:rPr>
              <a:t>&lt;-</a:t>
            </a:r>
            <a:r>
              <a:rPr>
                <a:solidFill>
                  <a:srgbClr val="06287E"/>
                </a:solidFill>
                <a:latin typeface="Courier"/>
              </a:rPr>
              <a:t>c</a:t>
            </a:r>
            <a:r>
              <a:rPr>
                <a:latin typeface="Courier"/>
              </a:rPr>
              <a:t>(</a:t>
            </a:r>
            <a:r>
              <a:rPr>
                <a:solidFill>
                  <a:srgbClr val="4070A0"/>
                </a:solidFill>
                <a:latin typeface="Courier"/>
              </a:rPr>
              <a:t>"darkgrey"</a:t>
            </a:r>
            <a:r>
              <a:rPr>
                <a:latin typeface="Courier"/>
              </a:rPr>
              <a:t>, </a:t>
            </a:r>
            <a:r>
              <a:rPr>
                <a:solidFill>
                  <a:srgbClr val="4070A0"/>
                </a:solidFill>
                <a:latin typeface="Courier"/>
              </a:rPr>
              <a:t>"steelblue"</a:t>
            </a:r>
            <a:r>
              <a:rPr>
                <a:latin typeface="Courier"/>
              </a:rPr>
              <a:t>, </a:t>
            </a:r>
            <a:r>
              <a:rPr>
                <a:solidFill>
                  <a:srgbClr val="4070A0"/>
                </a:solidFill>
                <a:latin typeface="Courier"/>
              </a:rPr>
              <a:t>"salmon"</a:t>
            </a:r>
            <a:r>
              <a:rPr>
                <a:latin typeface="Courier"/>
              </a:rPr>
              <a:t>, </a:t>
            </a:r>
            <a:r>
              <a:rPr>
                <a:solidFill>
                  <a:srgbClr val="4070A0"/>
                </a:solidFill>
                <a:latin typeface="Courier"/>
              </a:rPr>
              <a:t>"orange"</a:t>
            </a:r>
            <a:r>
              <a:rPr>
                <a:latin typeface="Courier"/>
              </a:rPr>
              <a:t>)</a:t>
            </a:r>
            <a:br/>
            <a:r>
              <a:rPr>
                <a:latin typeface="Courier"/>
              </a:rPr>
              <a:t>labs</a:t>
            </a:r>
            <a:r>
              <a:rPr>
                <a:solidFill>
                  <a:srgbClr val="007020"/>
                </a:solidFill>
                <a:latin typeface="Courier"/>
              </a:rPr>
              <a:t>&lt;-</a:t>
            </a:r>
            <a:r>
              <a:rPr>
                <a:solidFill>
                  <a:srgbClr val="06287E"/>
                </a:solidFill>
                <a:latin typeface="Courier"/>
              </a:rPr>
              <a:t>c</a:t>
            </a:r>
            <a:r>
              <a:rPr>
                <a:latin typeface="Courier"/>
              </a:rPr>
              <a:t>(</a:t>
            </a:r>
            <a:r>
              <a:rPr>
                <a:solidFill>
                  <a:srgbClr val="06287E"/>
                </a:solidFill>
                <a:latin typeface="Courier"/>
              </a:rPr>
              <a:t>expression</a:t>
            </a:r>
            <a:r>
              <a:rPr>
                <a:latin typeface="Courier"/>
              </a:rPr>
              <a:t>(</a:t>
            </a:r>
            <a:r>
              <a:rPr>
                <a:solidFill>
                  <a:srgbClr val="06287E"/>
                </a:solidFill>
                <a:latin typeface="Courier"/>
              </a:rPr>
              <a:t>paste</a:t>
            </a:r>
            <a:r>
              <a:rPr>
                <a:latin typeface="Courier"/>
              </a:rPr>
              <a:t>(</a:t>
            </a:r>
            <a:r>
              <a:rPr>
                <a:solidFill>
                  <a:srgbClr val="7D9029"/>
                </a:solidFill>
                <a:latin typeface="Courier"/>
              </a:rPr>
              <a:t>sep=</a:t>
            </a:r>
            <a:r>
              <a:rPr>
                <a:solidFill>
                  <a:srgbClr val="4070A0"/>
                </a:solidFill>
                <a:latin typeface="Courier"/>
              </a:rPr>
              <a:t>""</a:t>
            </a:r>
            <a:r>
              <a:rPr>
                <a:latin typeface="Courier"/>
              </a:rPr>
              <a:t>,mu,</a:t>
            </a:r>
            <a:r>
              <a:rPr>
                <a:solidFill>
                  <a:srgbClr val="4070A0"/>
                </a:solidFill>
                <a:latin typeface="Courier"/>
              </a:rPr>
              <a:t>"=0, "</a:t>
            </a:r>
            <a:r>
              <a:rPr>
                <a:latin typeface="Courier"/>
              </a:rPr>
              <a:t>,sigma,</a:t>
            </a:r>
            <a:r>
              <a:rPr>
                <a:solidFill>
                  <a:srgbClr val="4070A0"/>
                </a:solidFill>
                <a:latin typeface="Courier"/>
              </a:rPr>
              <a:t>"=1"</a:t>
            </a:r>
            <a:r>
              <a:rPr>
                <a:latin typeface="Courier"/>
              </a:rPr>
              <a:t>)),</a:t>
            </a:r>
            <a:br/>
            <a:r>
              <a:rPr>
                <a:latin typeface="Courier"/>
              </a:rPr>
              <a:t>        </a:t>
            </a:r>
            <a:r>
              <a:rPr>
                <a:solidFill>
                  <a:srgbClr val="06287E"/>
                </a:solidFill>
                <a:latin typeface="Courier"/>
              </a:rPr>
              <a:t>expression</a:t>
            </a:r>
            <a:r>
              <a:rPr>
                <a:latin typeface="Courier"/>
              </a:rPr>
              <a:t>(</a:t>
            </a:r>
            <a:r>
              <a:rPr>
                <a:solidFill>
                  <a:srgbClr val="06287E"/>
                </a:solidFill>
                <a:latin typeface="Courier"/>
              </a:rPr>
              <a:t>paste</a:t>
            </a:r>
            <a:r>
              <a:rPr>
                <a:latin typeface="Courier"/>
              </a:rPr>
              <a:t>(</a:t>
            </a:r>
            <a:r>
              <a:rPr>
                <a:solidFill>
                  <a:srgbClr val="7D9029"/>
                </a:solidFill>
                <a:latin typeface="Courier"/>
              </a:rPr>
              <a:t>sep=</a:t>
            </a:r>
            <a:r>
              <a:rPr>
                <a:solidFill>
                  <a:srgbClr val="4070A0"/>
                </a:solidFill>
                <a:latin typeface="Courier"/>
              </a:rPr>
              <a:t>""</a:t>
            </a:r>
            <a:r>
              <a:rPr>
                <a:latin typeface="Courier"/>
              </a:rPr>
              <a:t>,mu,</a:t>
            </a:r>
            <a:r>
              <a:rPr>
                <a:solidFill>
                  <a:srgbClr val="4070A0"/>
                </a:solidFill>
                <a:latin typeface="Courier"/>
              </a:rPr>
              <a:t>"=0, "</a:t>
            </a:r>
            <a:r>
              <a:rPr>
                <a:latin typeface="Courier"/>
              </a:rPr>
              <a:t>,sigma,</a:t>
            </a:r>
            <a:r>
              <a:rPr>
                <a:solidFill>
                  <a:srgbClr val="4070A0"/>
                </a:solidFill>
                <a:latin typeface="Courier"/>
              </a:rPr>
              <a:t>"=2"</a:t>
            </a:r>
            <a:r>
              <a:rPr>
                <a:latin typeface="Courier"/>
              </a:rPr>
              <a:t>)),</a:t>
            </a:r>
            <a:br/>
            <a:r>
              <a:rPr>
                <a:latin typeface="Courier"/>
              </a:rPr>
              <a:t>        </a:t>
            </a:r>
            <a:r>
              <a:rPr>
                <a:solidFill>
                  <a:srgbClr val="06287E"/>
                </a:solidFill>
                <a:latin typeface="Courier"/>
              </a:rPr>
              <a:t>expression</a:t>
            </a:r>
            <a:r>
              <a:rPr>
                <a:latin typeface="Courier"/>
              </a:rPr>
              <a:t>(</a:t>
            </a:r>
            <a:r>
              <a:rPr>
                <a:solidFill>
                  <a:srgbClr val="06287E"/>
                </a:solidFill>
                <a:latin typeface="Courier"/>
              </a:rPr>
              <a:t>paste</a:t>
            </a:r>
            <a:r>
              <a:rPr>
                <a:latin typeface="Courier"/>
              </a:rPr>
              <a:t>(</a:t>
            </a:r>
            <a:r>
              <a:rPr>
                <a:solidFill>
                  <a:srgbClr val="7D9029"/>
                </a:solidFill>
                <a:latin typeface="Courier"/>
              </a:rPr>
              <a:t>sep=</a:t>
            </a:r>
            <a:r>
              <a:rPr>
                <a:solidFill>
                  <a:srgbClr val="4070A0"/>
                </a:solidFill>
                <a:latin typeface="Courier"/>
              </a:rPr>
              <a:t>""</a:t>
            </a:r>
            <a:r>
              <a:rPr>
                <a:latin typeface="Courier"/>
              </a:rPr>
              <a:t>,mu,</a:t>
            </a:r>
            <a:r>
              <a:rPr>
                <a:solidFill>
                  <a:srgbClr val="4070A0"/>
                </a:solidFill>
                <a:latin typeface="Courier"/>
              </a:rPr>
              <a:t>"=0, "</a:t>
            </a:r>
            <a:r>
              <a:rPr>
                <a:latin typeface="Courier"/>
              </a:rPr>
              <a:t>,sigma,</a:t>
            </a:r>
            <a:r>
              <a:rPr>
                <a:solidFill>
                  <a:srgbClr val="4070A0"/>
                </a:solidFill>
                <a:latin typeface="Courier"/>
              </a:rPr>
              <a:t>"=0.5"</a:t>
            </a:r>
            <a:r>
              <a:rPr>
                <a:latin typeface="Courier"/>
              </a:rPr>
              <a:t>)),</a:t>
            </a:r>
            <a:br/>
            <a:r>
              <a:rPr>
                <a:latin typeface="Courier"/>
              </a:rPr>
              <a:t>        </a:t>
            </a:r>
            <a:r>
              <a:rPr>
                <a:solidFill>
                  <a:srgbClr val="06287E"/>
                </a:solidFill>
                <a:latin typeface="Courier"/>
              </a:rPr>
              <a:t>expression</a:t>
            </a:r>
            <a:r>
              <a:rPr>
                <a:latin typeface="Courier"/>
              </a:rPr>
              <a:t>(</a:t>
            </a:r>
            <a:r>
              <a:rPr>
                <a:solidFill>
                  <a:srgbClr val="06287E"/>
                </a:solidFill>
                <a:latin typeface="Courier"/>
              </a:rPr>
              <a:t>paste</a:t>
            </a:r>
            <a:r>
              <a:rPr>
                <a:latin typeface="Courier"/>
              </a:rPr>
              <a:t>(</a:t>
            </a:r>
            <a:r>
              <a:rPr>
                <a:solidFill>
                  <a:srgbClr val="7D9029"/>
                </a:solidFill>
                <a:latin typeface="Courier"/>
              </a:rPr>
              <a:t>sep=</a:t>
            </a:r>
            <a:r>
              <a:rPr>
                <a:solidFill>
                  <a:srgbClr val="4070A0"/>
                </a:solidFill>
                <a:latin typeface="Courier"/>
              </a:rPr>
              <a:t>""</a:t>
            </a:r>
            <a:r>
              <a:rPr>
                <a:latin typeface="Courier"/>
              </a:rPr>
              <a:t>,mu,</a:t>
            </a:r>
            <a:r>
              <a:rPr>
                <a:solidFill>
                  <a:srgbClr val="4070A0"/>
                </a:solidFill>
                <a:latin typeface="Courier"/>
              </a:rPr>
              <a:t>"=2, "</a:t>
            </a:r>
            <a:r>
              <a:rPr>
                <a:latin typeface="Courier"/>
              </a:rPr>
              <a:t>,sigma,</a:t>
            </a:r>
            <a:r>
              <a:rPr>
                <a:solidFill>
                  <a:srgbClr val="4070A0"/>
                </a:solidFill>
                <a:latin typeface="Courier"/>
              </a:rPr>
              <a:t>"=1"</a:t>
            </a:r>
            <a:r>
              <a:rPr>
                <a:latin typeface="Courier"/>
              </a:rPr>
              <a:t>)))</a:t>
            </a:r>
            <a:br/>
            <a:br/>
            <a:r>
              <a:rPr>
                <a:solidFill>
                  <a:srgbClr val="06287E"/>
                </a:solidFill>
                <a:latin typeface="Courier"/>
              </a:rPr>
              <a:t>ggplot</a:t>
            </a:r>
            <a:r>
              <a:rPr>
                <a:latin typeface="Courier"/>
              </a:rPr>
              <a:t>(</a:t>
            </a:r>
            <a:r>
              <a:rPr>
                <a:solidFill>
                  <a:srgbClr val="7D9029"/>
                </a:solidFill>
                <a:latin typeface="Courier"/>
              </a:rPr>
              <a:t>data=</a:t>
            </a:r>
            <a:r>
              <a:rPr>
                <a:latin typeface="Courier"/>
              </a:rPr>
              <a:t>df,</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x,</a:t>
            </a:r>
            <a:r>
              <a:rPr>
                <a:solidFill>
                  <a:srgbClr val="7D9029"/>
                </a:solidFill>
                <a:latin typeface="Courier"/>
              </a:rPr>
              <a:t>y=</a:t>
            </a:r>
            <a:r>
              <a:rPr>
                <a:latin typeface="Courier"/>
              </a:rPr>
              <a:t>p,</a:t>
            </a:r>
            <a:r>
              <a:rPr>
                <a:solidFill>
                  <a:srgbClr val="7D9029"/>
                </a:solidFill>
                <a:latin typeface="Courier"/>
              </a:rPr>
              <a:t>colour=</a:t>
            </a:r>
            <a:r>
              <a:rPr>
                <a:latin typeface="Courier"/>
              </a:rPr>
              <a:t>pars,</a:t>
            </a:r>
            <a:r>
              <a:rPr>
                <a:solidFill>
                  <a:srgbClr val="7D9029"/>
                </a:solidFill>
                <a:latin typeface="Courier"/>
              </a:rPr>
              <a:t>fill=</a:t>
            </a:r>
            <a:r>
              <a:rPr>
                <a:latin typeface="Courier"/>
              </a:rPr>
              <a:t>pars)) </a:t>
            </a:r>
            <a:r>
              <a:rPr>
                <a:solidFill>
                  <a:srgbClr val="4070A0"/>
                </a:solidFill>
                <a:latin typeface="Courier"/>
              </a:rPr>
              <a:t>+</a:t>
            </a:r>
            <a:br/>
            <a:r>
              <a:rPr>
                <a:latin typeface="Courier"/>
              </a:rPr>
              <a:t>  </a:t>
            </a:r>
            <a:r>
              <a:rPr>
                <a:solidFill>
                  <a:srgbClr val="06287E"/>
                </a:solidFill>
                <a:latin typeface="Courier"/>
              </a:rPr>
              <a:t>geom_line</a:t>
            </a:r>
            <a:r>
              <a:rPr>
                <a:latin typeface="Courier"/>
              </a:rPr>
              <a:t>(</a:t>
            </a:r>
            <a:r>
              <a:rPr>
                <a:solidFill>
                  <a:srgbClr val="7D9029"/>
                </a:solidFill>
                <a:latin typeface="Courier"/>
              </a:rPr>
              <a:t>lwd=</a:t>
            </a:r>
            <a:r>
              <a:rPr>
                <a:solidFill>
                  <a:srgbClr val="40A070"/>
                </a:solidFill>
                <a:latin typeface="Courier"/>
              </a:rPr>
              <a:t>1</a:t>
            </a:r>
            <a:r>
              <a:rPr>
                <a:latin typeface="Courier"/>
              </a:rPr>
              <a:t>,</a:t>
            </a:r>
            <a:r>
              <a:rPr>
                <a:solidFill>
                  <a:srgbClr val="7D9029"/>
                </a:solidFill>
                <a:latin typeface="Courier"/>
              </a:rPr>
              <a:t>alpha=</a:t>
            </a:r>
            <a:r>
              <a:rPr>
                <a:solidFill>
                  <a:srgbClr val="40A070"/>
                </a:solidFill>
                <a:latin typeface="Courier"/>
              </a:rPr>
              <a:t>0.75</a:t>
            </a:r>
            <a:r>
              <a:rPr>
                <a:latin typeface="Courier"/>
              </a:rPr>
              <a:t>) </a:t>
            </a:r>
            <a:r>
              <a:rPr>
                <a:solidFill>
                  <a:srgbClr val="4070A0"/>
                </a:solidFill>
                <a:latin typeface="Courier"/>
              </a:rPr>
              <a:t>+</a:t>
            </a:r>
            <a:br/>
            <a:r>
              <a:rPr>
                <a:latin typeface="Courier"/>
              </a:rPr>
              <a:t>  </a:t>
            </a:r>
            <a:r>
              <a:rPr>
                <a:solidFill>
                  <a:srgbClr val="06287E"/>
                </a:solidFill>
                <a:latin typeface="Courier"/>
              </a:rPr>
              <a:t>geom_area</a:t>
            </a:r>
            <a:r>
              <a:rPr>
                <a:latin typeface="Courier"/>
              </a:rPr>
              <a:t>(</a:t>
            </a:r>
            <a:r>
              <a:rPr>
                <a:solidFill>
                  <a:srgbClr val="7D9029"/>
                </a:solidFill>
                <a:latin typeface="Courier"/>
              </a:rPr>
              <a:t>alpha=</a:t>
            </a:r>
            <a:r>
              <a:rPr>
                <a:solidFill>
                  <a:srgbClr val="40A070"/>
                </a:solidFill>
                <a:latin typeface="Courier"/>
              </a:rPr>
              <a:t>0.25</a:t>
            </a:r>
            <a:r>
              <a:rPr>
                <a:latin typeface="Courier"/>
              </a:rPr>
              <a:t>,</a:t>
            </a:r>
            <a:r>
              <a:rPr>
                <a:solidFill>
                  <a:srgbClr val="7D9029"/>
                </a:solidFill>
                <a:latin typeface="Courier"/>
              </a:rPr>
              <a:t>position=</a:t>
            </a:r>
            <a:r>
              <a:rPr>
                <a:solidFill>
                  <a:srgbClr val="4070A0"/>
                </a:solidFill>
                <a:latin typeface="Courier"/>
              </a:rPr>
              <a:t>"dodge"</a:t>
            </a:r>
            <a:r>
              <a:rPr>
                <a:latin typeface="Courier"/>
              </a:rPr>
              <a:t>) </a:t>
            </a:r>
            <a:r>
              <a:rPr>
                <a:solidFill>
                  <a:srgbClr val="4070A0"/>
                </a:solidFill>
                <a:latin typeface="Courier"/>
              </a:rPr>
              <a:t>+</a:t>
            </a:r>
            <a:br/>
            <a:r>
              <a:rPr>
                <a:latin typeface="Courier"/>
              </a:rPr>
              <a:t>  </a:t>
            </a:r>
            <a:r>
              <a:rPr>
                <a:solidFill>
                  <a:srgbClr val="06287E"/>
                </a:solidFill>
                <a:latin typeface="Courier"/>
              </a:rPr>
              <a:t>scale_color_manual</a:t>
            </a:r>
            <a:r>
              <a:rPr>
                <a:latin typeface="Courier"/>
              </a:rPr>
              <a:t>(</a:t>
            </a:r>
            <a:r>
              <a:rPr>
                <a:solidFill>
                  <a:srgbClr val="7D9029"/>
                </a:solidFill>
                <a:latin typeface="Courier"/>
              </a:rPr>
              <a:t>values=</a:t>
            </a:r>
            <a:r>
              <a:rPr>
                <a:latin typeface="Courier"/>
              </a:rPr>
              <a:t>cols) </a:t>
            </a:r>
            <a:r>
              <a:rPr>
                <a:solidFill>
                  <a:srgbClr val="4070A0"/>
                </a:solidFill>
                <a:latin typeface="Courier"/>
              </a:rPr>
              <a:t>+</a:t>
            </a:r>
            <a:br/>
            <a:r>
              <a:rPr>
                <a:latin typeface="Courier"/>
              </a:rPr>
              <a:t>  </a:t>
            </a:r>
            <a:r>
              <a:rPr>
                <a:solidFill>
                  <a:srgbClr val="06287E"/>
                </a:solidFill>
                <a:latin typeface="Courier"/>
              </a:rPr>
              <a:t>scale_fill_manual</a:t>
            </a:r>
            <a:r>
              <a:rPr>
                <a:latin typeface="Courier"/>
              </a:rPr>
              <a:t>(</a:t>
            </a:r>
            <a:r>
              <a:rPr>
                <a:solidFill>
                  <a:srgbClr val="7D9029"/>
                </a:solidFill>
                <a:latin typeface="Courier"/>
              </a:rPr>
              <a:t>values=</a:t>
            </a:r>
            <a:r>
              <a:rPr>
                <a:latin typeface="Courier"/>
              </a:rPr>
              <a:t>cols,</a:t>
            </a:r>
            <a:r>
              <a:rPr>
                <a:solidFill>
                  <a:srgbClr val="7D9029"/>
                </a:solidFill>
                <a:latin typeface="Courier"/>
              </a:rPr>
              <a:t>labels=</a:t>
            </a:r>
            <a:r>
              <a:rPr>
                <a:latin typeface="Courier"/>
              </a:rPr>
              <a:t>labs)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fill=</a:t>
            </a:r>
            <a:r>
              <a:rPr>
                <a:solidFill>
                  <a:srgbClr val="4070A0"/>
                </a:solidFill>
                <a:latin typeface="Courier"/>
              </a:rPr>
              <a:t>"parameters"</a:t>
            </a:r>
            <a:r>
              <a:rPr>
                <a:latin typeface="Courier"/>
              </a:rPr>
              <a:t>) </a:t>
            </a:r>
            <a:r>
              <a:rPr>
                <a:solidFill>
                  <a:srgbClr val="4070A0"/>
                </a:solidFill>
                <a:latin typeface="Courier"/>
              </a:rPr>
              <a:t>+</a:t>
            </a:r>
            <a:r>
              <a:rPr>
                <a:latin typeface="Courier"/>
              </a:rPr>
              <a:t> </a:t>
            </a:r>
            <a:r>
              <a:rPr>
                <a:solidFill>
                  <a:srgbClr val="06287E"/>
                </a:solidFill>
                <a:latin typeface="Courier"/>
              </a:rPr>
              <a:t>guides</a:t>
            </a:r>
            <a:r>
              <a:rPr>
                <a:latin typeface="Courier"/>
              </a:rPr>
              <a:t>(</a:t>
            </a:r>
            <a:r>
              <a:rPr>
                <a:solidFill>
                  <a:srgbClr val="7D9029"/>
                </a:solidFill>
                <a:latin typeface="Courier"/>
              </a:rPr>
              <a:t>colour=</a:t>
            </a:r>
            <a:r>
              <a:rPr>
                <a:latin typeface="Courier"/>
              </a:rPr>
              <a:t>F) </a:t>
            </a:r>
            <a:r>
              <a:rPr>
                <a:solidFill>
                  <a:srgbClr val="4070A0"/>
                </a:solidFill>
                <a:latin typeface="Courier"/>
              </a:rPr>
              <a:t>+</a:t>
            </a:r>
            <a:br/>
            <a:r>
              <a:rPr>
                <a:latin typeface="Courier"/>
              </a:rPr>
              <a:t>  </a:t>
            </a:r>
            <a:r>
              <a:rPr>
                <a:solidFill>
                  <a:srgbClr val="06287E"/>
                </a:solidFill>
                <a:latin typeface="Courier"/>
              </a:rPr>
              <a:t>ylab</a:t>
            </a:r>
            <a:r>
              <a:rPr>
                <a:latin typeface="Courier"/>
              </a:rPr>
              <a:t>(</a:t>
            </a:r>
            <a:r>
              <a:rPr>
                <a:solidFill>
                  <a:srgbClr val="4070A0"/>
                </a:solidFill>
                <a:latin typeface="Courier"/>
              </a:rPr>
              <a:t>"density"</a:t>
            </a:r>
            <a:r>
              <a:rPr>
                <a:latin typeface="Courier"/>
              </a:rPr>
              <a:t>) </a:t>
            </a:r>
            <a:r>
              <a:rPr>
                <a:solidFill>
                  <a:srgbClr val="4070A0"/>
                </a:solidFill>
                <a:latin typeface="Courier"/>
              </a:rPr>
              <a:t>+</a:t>
            </a:r>
            <a:r>
              <a:rPr>
                <a:latin typeface="Courier"/>
              </a:rPr>
              <a:t> </a:t>
            </a:r>
            <a:r>
              <a:rPr>
                <a:solidFill>
                  <a:srgbClr val="06287E"/>
                </a:solidFill>
                <a:latin typeface="Courier"/>
              </a:rPr>
              <a:t>ggtitle</a:t>
            </a:r>
            <a:r>
              <a:rPr>
                <a:latin typeface="Courier"/>
              </a:rPr>
              <a:t>(</a:t>
            </a:r>
            <a:r>
              <a:rPr>
                <a:solidFill>
                  <a:srgbClr val="4070A0"/>
                </a:solidFill>
                <a:latin typeface="Courier"/>
              </a:rPr>
              <a:t>"Normal distribution"</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theme</a:t>
            </a:r>
            <a:r>
              <a:rPr>
                <a:latin typeface="Courier"/>
              </a:rPr>
              <a:t>(</a:t>
            </a:r>
            <a:r>
              <a:rPr>
                <a:solidFill>
                  <a:srgbClr val="7D9029"/>
                </a:solidFill>
                <a:latin typeface="Courier"/>
              </a:rPr>
              <a:t>text =</a:t>
            </a:r>
            <a:r>
              <a:rPr>
                <a:latin typeface="Courier"/>
              </a:rPr>
              <a:t> </a:t>
            </a:r>
            <a:r>
              <a:rPr>
                <a:solidFill>
                  <a:srgbClr val="06287E"/>
                </a:solidFill>
                <a:latin typeface="Courier"/>
              </a:rPr>
              <a:t>element_text</a:t>
            </a:r>
            <a:r>
              <a:rPr>
                <a:latin typeface="Courier"/>
              </a:rPr>
              <a:t>(</a:t>
            </a:r>
            <a:r>
              <a:rPr>
                <a:solidFill>
                  <a:srgbClr val="7D9029"/>
                </a:solidFill>
                <a:latin typeface="Courier"/>
              </a:rPr>
              <a:t>size=</a:t>
            </a:r>
            <a:r>
              <a:rPr>
                <a:solidFill>
                  <a:srgbClr val="40A070"/>
                </a:solidFill>
                <a:latin typeface="Courier"/>
              </a:rPr>
              <a:t>20</a:t>
            </a:r>
            <a:r>
              <a:rPr>
                <a:latin typeface="Courier"/>
              </a:rP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Probability theory: distributions</a:t>
            </a:r>
          </a:p>
        </p:txBody>
      </p:sp>
      <p:pic>
        <p:nvPicPr>
          <p:cNvPr descr="LIGHT_CSW_Session2_BasicStatisticalAnalysis_files/figure-pptx/unnamed-chunk-1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Introduction: Preliminaries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a:t>Course website / GitHub: </a:t>
                </a:r>
                <a:r>
                  <a:rPr>
                    <a:hlinkClick r:id="rId2"/>
                  </a:rPr>
                  <a:t>https://github.com/mlw-stats/LIGHT_CSW2</a:t>
                </a:r>
              </a:p>
              <a:p>
                <a:pPr lvl="0" indent="0" marL="0">
                  <a:buNone/>
                </a:pPr>
                <a14:m>
                  <m:oMathPara xmlns:m="http://schemas.openxmlformats.org/officeDocument/2006/math">
                    <m:oMathParaPr>
                      <m:jc m:val="center"/>
                    </m:oMathParaPr>
                    <m:oMath>
                      <m:r>
                        <m:t> </m:t>
                      </m:r>
                    </m:oMath>
                  </m:oMathPara>
                </a14:m>
              </a:p>
              <a:p>
                <a:pPr lvl="0"/>
                <a:r>
                  <a:rPr/>
                  <a:t>Housekeeping</a:t>
                </a:r>
              </a:p>
              <a:p>
                <a:pPr lvl="1"/>
                <a:r>
                  <a:rPr/>
                  <a:t>Refreshments &amp; lunch</a:t>
                </a:r>
              </a:p>
              <a:p>
                <a:pPr lvl="1"/>
                <a:r>
                  <a:rPr/>
                  <a:t>Fire exits &amp; bathrooms</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Probability theory: Central Limit Theorem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Central Limit Theorem</a:t>
                </a:r>
                <a:r>
                  <a:rPr/>
                  <a:t> (CLT)</a:t>
                </a:r>
              </a:p>
              <a:p>
                <a:pPr lvl="0" indent="0" marL="0">
                  <a:buNone/>
                </a:pPr>
                <a14:m>
                  <m:oMathPara xmlns:m="http://schemas.openxmlformats.org/officeDocument/2006/math">
                    <m:oMathParaPr>
                      <m:jc m:val="center"/>
                    </m:oMathParaPr>
                    <m:oMath>
                      <m:r>
                        <m:t> </m:t>
                      </m:r>
                    </m:oMath>
                  </m:oMathPara>
                </a14:m>
              </a:p>
              <a:p>
                <a:pPr lvl="0" indent="0" marL="0">
                  <a:buNone/>
                </a:pPr>
                <a:r>
                  <a:rPr/>
                  <a:t>The CLT is central / key in statistics because:</a:t>
                </a:r>
              </a:p>
              <a:p>
                <a:pPr lvl="0" indent="0" marL="0">
                  <a:buNone/>
                </a:pPr>
                <a14:m>
                  <m:oMathPara xmlns:m="http://schemas.openxmlformats.org/officeDocument/2006/math">
                    <m:oMathParaPr>
                      <m:jc m:val="center"/>
                    </m:oMathParaPr>
                    <m:oMath>
                      <m:r>
                        <m:t> </m:t>
                      </m:r>
                    </m:oMath>
                  </m:oMathPara>
                </a14:m>
              </a:p>
              <a:p>
                <a:pPr lvl="0"/>
                <a:r>
                  <a:rPr/>
                  <a:t>Any statistic that is a sum of enough random variables with similar distributions will be approximately normally distributed.</a:t>
                </a:r>
              </a:p>
              <a:p>
                <a:pPr lvl="0" indent="0" marL="0">
                  <a:buNone/>
                </a:pPr>
                <a14:m>
                  <m:oMathPara xmlns:m="http://schemas.openxmlformats.org/officeDocument/2006/math">
                    <m:oMathParaPr>
                      <m:jc m:val="center"/>
                    </m:oMathParaPr>
                    <m:oMath>
                      <m:r>
                        <m:t> </m:t>
                      </m:r>
                    </m:oMath>
                  </m:oMathPara>
                </a14:m>
              </a:p>
              <a:p>
                <a:pPr lvl="0"/>
                <a:r>
                  <a:rPr/>
                  <a:t>The normal distribution can be used to approximate the sampling distributions of many statistics, and the statistical theory for the normal distribution can be used to derive properties.</a:t>
                </a:r>
              </a:p>
              <a:p>
                <a:pPr lvl="0" indent="0" marL="0">
                  <a:buNone/>
                </a:pPr>
                <a14:m>
                  <m:oMathPara xmlns:m="http://schemas.openxmlformats.org/officeDocument/2006/math">
                    <m:oMathParaPr>
                      <m:jc m:val="center"/>
                    </m:oMathParaPr>
                    <m:oMath>
                      <m:r>
                        <m:t> </m:t>
                      </m:r>
                    </m:oMath>
                  </m:oMathPara>
                </a14:m>
              </a:p>
              <a:p>
                <a:pPr lvl="0" indent="0" marL="0">
                  <a:buNone/>
                </a:pPr>
                <a:r>
                  <a:rPr/>
                  <a:t>Examples</a:t>
                </a:r>
              </a:p>
              <a:p>
                <a:pPr lvl="0"/>
                <a:r>
                  <a:rPr/>
                  <a:t>Normal approximation to the binomial.</a:t>
                </a:r>
              </a:p>
              <a:p>
                <a:pPr lvl="0"/>
                <a:r>
                  <a:rPr/>
                  <a:t>t-test robust against deviations from normality.</a:t>
                </a:r>
              </a:p>
              <a:p>
                <a:pPr lvl="0"/>
                <a:r>
                  <a:rPr/>
                  <a:t>Height distributions of humans.</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Probability theory: Central Limit Theorem</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br/>
            <a:r>
              <a:rPr>
                <a:latin typeface="Courier"/>
              </a:rPr>
              <a:t>cols</a:t>
            </a:r>
            <a:r>
              <a:rPr>
                <a:solidFill>
                  <a:srgbClr val="007020"/>
                </a:solidFill>
                <a:latin typeface="Courier"/>
              </a:rPr>
              <a:t>&lt;-</a:t>
            </a:r>
            <a:r>
              <a:rPr>
                <a:solidFill>
                  <a:srgbClr val="06287E"/>
                </a:solidFill>
                <a:latin typeface="Courier"/>
              </a:rPr>
              <a:t>c</a:t>
            </a:r>
            <a:r>
              <a:rPr>
                <a:latin typeface="Courier"/>
              </a:rPr>
              <a:t>(</a:t>
            </a:r>
            <a:r>
              <a:rPr>
                <a:solidFill>
                  <a:srgbClr val="4070A0"/>
                </a:solidFill>
                <a:latin typeface="Courier"/>
              </a:rPr>
              <a:t>"darkgrey"</a:t>
            </a:r>
            <a:r>
              <a:rPr>
                <a:latin typeface="Courier"/>
              </a:rPr>
              <a:t>,</a:t>
            </a:r>
            <a:r>
              <a:rPr>
                <a:solidFill>
                  <a:srgbClr val="4070A0"/>
                </a:solidFill>
                <a:latin typeface="Courier"/>
              </a:rPr>
              <a:t>"steelblue"</a:t>
            </a:r>
            <a:r>
              <a:rPr>
                <a:latin typeface="Courier"/>
              </a:rPr>
              <a:t>,</a:t>
            </a:r>
            <a:r>
              <a:rPr>
                <a:solidFill>
                  <a:srgbClr val="4070A0"/>
                </a:solidFill>
                <a:latin typeface="Courier"/>
              </a:rPr>
              <a:t>"salmon"</a:t>
            </a:r>
            <a:r>
              <a:rPr>
                <a:latin typeface="Courier"/>
              </a:rPr>
              <a:t>,</a:t>
            </a:r>
            <a:r>
              <a:rPr>
                <a:solidFill>
                  <a:srgbClr val="4070A0"/>
                </a:solidFill>
                <a:latin typeface="Courier"/>
              </a:rPr>
              <a:t>"orange"</a:t>
            </a:r>
            <a:r>
              <a:rPr>
                <a:latin typeface="Courier"/>
              </a:rPr>
              <a:t>,</a:t>
            </a:r>
            <a:r>
              <a:rPr>
                <a:solidFill>
                  <a:srgbClr val="4070A0"/>
                </a:solidFill>
                <a:latin typeface="Courier"/>
              </a:rPr>
              <a:t>"greenyellow"</a:t>
            </a:r>
            <a:r>
              <a:rPr>
                <a:latin typeface="Courier"/>
              </a:rPr>
              <a:t>,</a:t>
            </a:r>
            <a:r>
              <a:rPr>
                <a:solidFill>
                  <a:srgbClr val="4070A0"/>
                </a:solidFill>
                <a:latin typeface="Courier"/>
              </a:rPr>
              <a:t>"mediumorchid"</a:t>
            </a:r>
            <a:r>
              <a:rPr>
                <a:latin typeface="Courier"/>
              </a:rPr>
              <a:t>,</a:t>
            </a:r>
            <a:r>
              <a:rPr>
                <a:solidFill>
                  <a:srgbClr val="4070A0"/>
                </a:solidFill>
                <a:latin typeface="Courier"/>
              </a:rPr>
              <a:t>"lightcyan"</a:t>
            </a:r>
            <a:r>
              <a:rPr>
                <a:latin typeface="Courier"/>
              </a:rPr>
              <a:t>,</a:t>
            </a:r>
            <a:r>
              <a:rPr>
                <a:solidFill>
                  <a:srgbClr val="4070A0"/>
                </a:solidFill>
                <a:latin typeface="Courier"/>
              </a:rPr>
              <a:t>"brown"</a:t>
            </a:r>
            <a:r>
              <a:rPr>
                <a:latin typeface="Courier"/>
              </a:rPr>
              <a:t>)</a:t>
            </a:r>
            <a:br/>
            <a:br/>
            <a:r>
              <a:rPr>
                <a:latin typeface="Courier"/>
              </a:rPr>
              <a:t>generateMeans</a:t>
            </a:r>
            <a:r>
              <a:rPr>
                <a:solidFill>
                  <a:srgbClr val="007020"/>
                </a:solidFill>
                <a:latin typeface="Courier"/>
              </a:rPr>
              <a:t>&lt;-</a:t>
            </a:r>
            <a:r>
              <a:rPr b="1">
                <a:solidFill>
                  <a:srgbClr val="007020"/>
                </a:solidFill>
                <a:latin typeface="Courier"/>
              </a:rPr>
              <a:t>function</a:t>
            </a:r>
            <a:r>
              <a:rPr>
                <a:latin typeface="Courier"/>
              </a:rPr>
              <a:t>(</a:t>
            </a:r>
            <a:r>
              <a:rPr>
                <a:solidFill>
                  <a:srgbClr val="7D9029"/>
                </a:solidFill>
                <a:latin typeface="Courier"/>
              </a:rPr>
              <a:t>n=</a:t>
            </a:r>
            <a:r>
              <a:rPr>
                <a:solidFill>
                  <a:srgbClr val="06287E"/>
                </a:solidFill>
                <a:latin typeface="Courier"/>
              </a:rPr>
              <a:t>c</a:t>
            </a:r>
            <a:r>
              <a:rPr>
                <a:latin typeface="Courier"/>
              </a:rPr>
              <a:t>(</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5</a:t>
            </a:r>
            <a:r>
              <a:rPr>
                <a:latin typeface="Courier"/>
              </a:rPr>
              <a:t>,</a:t>
            </a:r>
            <a:r>
              <a:rPr>
                <a:solidFill>
                  <a:srgbClr val="40A070"/>
                </a:solidFill>
                <a:latin typeface="Courier"/>
              </a:rPr>
              <a:t>10</a:t>
            </a:r>
            <a:r>
              <a:rPr>
                <a:latin typeface="Courier"/>
              </a:rPr>
              <a:t>,</a:t>
            </a:r>
            <a:r>
              <a:rPr>
                <a:solidFill>
                  <a:srgbClr val="40A070"/>
                </a:solidFill>
                <a:latin typeface="Courier"/>
              </a:rPr>
              <a:t>50</a:t>
            </a:r>
            <a:r>
              <a:rPr>
                <a:latin typeface="Courier"/>
              </a:rPr>
              <a:t>,</a:t>
            </a:r>
            <a:r>
              <a:rPr>
                <a:solidFill>
                  <a:srgbClr val="40A070"/>
                </a:solidFill>
                <a:latin typeface="Courier"/>
              </a:rPr>
              <a:t>100</a:t>
            </a:r>
            <a:r>
              <a:rPr>
                <a:latin typeface="Courier"/>
              </a:rPr>
              <a:t>,</a:t>
            </a:r>
            <a:r>
              <a:rPr>
                <a:solidFill>
                  <a:srgbClr val="40A070"/>
                </a:solidFill>
                <a:latin typeface="Courier"/>
              </a:rPr>
              <a:t>500</a:t>
            </a:r>
            <a:r>
              <a:rPr>
                <a:latin typeface="Courier"/>
              </a:rPr>
              <a:t>,</a:t>
            </a:r>
            <a:r>
              <a:rPr>
                <a:solidFill>
                  <a:srgbClr val="40A070"/>
                </a:solidFill>
                <a:latin typeface="Courier"/>
              </a:rPr>
              <a:t>1000</a:t>
            </a:r>
            <a:r>
              <a:rPr>
                <a:latin typeface="Courier"/>
              </a:rPr>
              <a:t>),</a:t>
            </a:r>
            <a:r>
              <a:rPr>
                <a:solidFill>
                  <a:srgbClr val="7D9029"/>
                </a:solidFill>
                <a:latin typeface="Courier"/>
              </a:rPr>
              <a:t>col=</a:t>
            </a:r>
            <a:r>
              <a:rPr>
                <a:latin typeface="Courier"/>
              </a:rPr>
              <a:t>cols,</a:t>
            </a:r>
            <a:r>
              <a:rPr>
                <a:solidFill>
                  <a:srgbClr val="7D9029"/>
                </a:solidFill>
                <a:latin typeface="Courier"/>
              </a:rPr>
              <a:t>N=</a:t>
            </a:r>
            <a:r>
              <a:rPr>
                <a:solidFill>
                  <a:srgbClr val="40A070"/>
                </a:solidFill>
                <a:latin typeface="Courier"/>
              </a:rPr>
              <a:t>1e4</a:t>
            </a:r>
            <a:r>
              <a:rPr>
                <a:latin typeface="Courier"/>
              </a:rPr>
              <a:t>,rDistFun,</a:t>
            </a:r>
            <a:r>
              <a:rPr>
                <a:solidFill>
                  <a:srgbClr val="7D9029"/>
                </a:solidFill>
                <a:latin typeface="Courier"/>
              </a:rPr>
              <a:t>xlim=</a:t>
            </a:r>
            <a:r>
              <a:rPr>
                <a:solidFill>
                  <a:srgbClr val="880000"/>
                </a:solidFill>
                <a:latin typeface="Courier"/>
              </a:rPr>
              <a:t>NULL</a:t>
            </a:r>
            <a:r>
              <a:rPr>
                <a:latin typeface="Courier"/>
              </a:rPr>
              <a:t>,...){</a:t>
            </a:r>
            <a:br/>
            <a:r>
              <a:rPr>
                <a:latin typeface="Courier"/>
              </a:rPr>
              <a:t>    sim</a:t>
            </a:r>
            <a:r>
              <a:rPr>
                <a:solidFill>
                  <a:srgbClr val="007020"/>
                </a:solidFill>
                <a:latin typeface="Courier"/>
              </a:rPr>
              <a:t>&lt;-</a:t>
            </a:r>
            <a:r>
              <a:rPr>
                <a:solidFill>
                  <a:srgbClr val="06287E"/>
                </a:solidFill>
                <a:latin typeface="Courier"/>
              </a:rPr>
              <a:t>matrix</a:t>
            </a:r>
            <a:r>
              <a:rPr>
                <a:latin typeface="Courier"/>
              </a:rPr>
              <a:t>(</a:t>
            </a:r>
            <a:r>
              <a:rPr>
                <a:solidFill>
                  <a:srgbClr val="7D9029"/>
                </a:solidFill>
                <a:latin typeface="Courier"/>
              </a:rPr>
              <a:t>nrow=</a:t>
            </a:r>
            <a:r>
              <a:rPr>
                <a:latin typeface="Courier"/>
              </a:rPr>
              <a:t>N,</a:t>
            </a:r>
            <a:r>
              <a:rPr>
                <a:solidFill>
                  <a:srgbClr val="7D9029"/>
                </a:solidFill>
                <a:latin typeface="Courier"/>
              </a:rPr>
              <a:t>ncol=</a:t>
            </a:r>
            <a:r>
              <a:rPr>
                <a:solidFill>
                  <a:srgbClr val="06287E"/>
                </a:solidFill>
                <a:latin typeface="Courier"/>
              </a:rPr>
              <a:t>length</a:t>
            </a:r>
            <a:r>
              <a:rPr>
                <a:latin typeface="Courier"/>
              </a:rPr>
              <a:t>(n))</a:t>
            </a:r>
            <a:br/>
            <a:r>
              <a:rPr>
                <a:latin typeface="Courier"/>
              </a:rPr>
              <a:t>    </a:t>
            </a:r>
            <a:r>
              <a:rPr b="1">
                <a:solidFill>
                  <a:srgbClr val="007020"/>
                </a:solidFill>
                <a:latin typeface="Courier"/>
              </a:rPr>
              <a:t>for</a:t>
            </a:r>
            <a:r>
              <a:rPr>
                <a:latin typeface="Courier"/>
              </a:rPr>
              <a:t>(j </a:t>
            </a:r>
            <a:r>
              <a:rPr b="1">
                <a:solidFill>
                  <a:srgbClr val="007020"/>
                </a:solidFill>
                <a:latin typeface="Courier"/>
              </a:rPr>
              <a:t>in</a:t>
            </a:r>
            <a:r>
              <a:rPr>
                <a:latin typeface="Courier"/>
              </a:rPr>
              <a:t> </a:t>
            </a:r>
            <a:r>
              <a:rPr>
                <a:solidFill>
                  <a:srgbClr val="40A070"/>
                </a:solidFill>
                <a:latin typeface="Courier"/>
              </a:rPr>
              <a:t>1</a:t>
            </a:r>
            <a:r>
              <a:rPr>
                <a:solidFill>
                  <a:srgbClr val="4070A0"/>
                </a:solidFill>
                <a:latin typeface="Courier"/>
              </a:rPr>
              <a:t>:</a:t>
            </a:r>
            <a:r>
              <a:rPr>
                <a:solidFill>
                  <a:srgbClr val="06287E"/>
                </a:solidFill>
                <a:latin typeface="Courier"/>
              </a:rPr>
              <a:t>length</a:t>
            </a:r>
            <a:r>
              <a:rPr>
                <a:latin typeface="Courier"/>
              </a:rPr>
              <a:t>(n)){</a:t>
            </a:r>
            <a:r>
              <a:rPr b="1">
                <a:solidFill>
                  <a:srgbClr val="007020"/>
                </a:solidFill>
                <a:latin typeface="Courier"/>
              </a:rPr>
              <a:t>for</a:t>
            </a:r>
            <a:r>
              <a:rPr>
                <a:latin typeface="Courier"/>
              </a:rPr>
              <a:t>(i </a:t>
            </a:r>
            <a:r>
              <a:rPr b="1">
                <a:solidFill>
                  <a:srgbClr val="007020"/>
                </a:solidFill>
                <a:latin typeface="Courier"/>
              </a:rPr>
              <a:t>in</a:t>
            </a:r>
            <a:r>
              <a:rPr>
                <a:latin typeface="Courier"/>
              </a:rPr>
              <a:t> </a:t>
            </a:r>
            <a:r>
              <a:rPr>
                <a:solidFill>
                  <a:srgbClr val="40A070"/>
                </a:solidFill>
                <a:latin typeface="Courier"/>
              </a:rPr>
              <a:t>1</a:t>
            </a:r>
            <a:r>
              <a:rPr>
                <a:solidFill>
                  <a:srgbClr val="4070A0"/>
                </a:solidFill>
                <a:latin typeface="Courier"/>
              </a:rPr>
              <a:t>:</a:t>
            </a:r>
            <a:r>
              <a:rPr>
                <a:latin typeface="Courier"/>
              </a:rPr>
              <a:t>N){</a:t>
            </a:r>
            <a:br/>
            <a:r>
              <a:rPr>
                <a:latin typeface="Courier"/>
              </a:rPr>
              <a:t>            sim[i,j]</a:t>
            </a:r>
            <a:r>
              <a:rPr>
                <a:solidFill>
                  <a:srgbClr val="007020"/>
                </a:solidFill>
                <a:latin typeface="Courier"/>
              </a:rPr>
              <a:t>&lt;-</a:t>
            </a:r>
            <a:r>
              <a:rPr>
                <a:solidFill>
                  <a:srgbClr val="06287E"/>
                </a:solidFill>
                <a:latin typeface="Courier"/>
              </a:rPr>
              <a:t>mean</a:t>
            </a:r>
            <a:r>
              <a:rPr>
                <a:latin typeface="Courier"/>
              </a:rPr>
              <a:t>(</a:t>
            </a:r>
            <a:r>
              <a:rPr>
                <a:solidFill>
                  <a:srgbClr val="06287E"/>
                </a:solidFill>
                <a:latin typeface="Courier"/>
              </a:rPr>
              <a:t>rDistFun</a:t>
            </a:r>
            <a:r>
              <a:rPr>
                <a:latin typeface="Courier"/>
              </a:rPr>
              <a:t>(n[j],...))</a:t>
            </a:r>
            <a:br/>
            <a:r>
              <a:rPr>
                <a:latin typeface="Courier"/>
              </a:rPr>
              <a:t>    }}</a:t>
            </a:r>
            <a:br/>
            <a:br/>
            <a:r>
              <a:rPr>
                <a:latin typeface="Courier"/>
              </a:rPr>
              <a:t>    </a:t>
            </a:r>
            <a:r>
              <a:rPr>
                <a:solidFill>
                  <a:srgbClr val="06287E"/>
                </a:solidFill>
                <a:latin typeface="Courier"/>
              </a:rPr>
              <a:t>par</a:t>
            </a:r>
            <a:r>
              <a:rPr>
                <a:latin typeface="Courier"/>
              </a:rPr>
              <a:t>(</a:t>
            </a:r>
            <a:r>
              <a:rPr>
                <a:solidFill>
                  <a:srgbClr val="7D9029"/>
                </a:solidFill>
                <a:latin typeface="Courier"/>
              </a:rPr>
              <a:t>mar=</a:t>
            </a:r>
            <a:r>
              <a:rPr>
                <a:solidFill>
                  <a:srgbClr val="06287E"/>
                </a:solidFill>
                <a:latin typeface="Courier"/>
              </a:rPr>
              <a:t>c</a:t>
            </a:r>
            <a:r>
              <a:rPr>
                <a:latin typeface="Courier"/>
              </a:rPr>
              <a:t>(</a:t>
            </a:r>
            <a:r>
              <a:rPr>
                <a:solidFill>
                  <a:srgbClr val="40A070"/>
                </a:solidFill>
                <a:latin typeface="Courier"/>
              </a:rPr>
              <a:t>1.5</a:t>
            </a:r>
            <a:r>
              <a:rPr>
                <a:latin typeface="Courier"/>
              </a:rPr>
              <a:t>,</a:t>
            </a:r>
            <a:r>
              <a:rPr>
                <a:solidFill>
                  <a:srgbClr val="40A070"/>
                </a:solidFill>
                <a:latin typeface="Courier"/>
              </a:rPr>
              <a:t>2.5</a:t>
            </a:r>
            <a:r>
              <a:rPr>
                <a:latin typeface="Courier"/>
              </a:rPr>
              <a:t>,</a:t>
            </a:r>
            <a:r>
              <a:rPr>
                <a:solidFill>
                  <a:srgbClr val="40A070"/>
                </a:solidFill>
                <a:latin typeface="Courier"/>
              </a:rPr>
              <a:t>1.5</a:t>
            </a:r>
            <a:r>
              <a:rPr>
                <a:latin typeface="Courier"/>
              </a:rPr>
              <a:t>,</a:t>
            </a:r>
            <a:r>
              <a:rPr>
                <a:solidFill>
                  <a:srgbClr val="40A070"/>
                </a:solidFill>
                <a:latin typeface="Courier"/>
              </a:rPr>
              <a:t>0.5</a:t>
            </a:r>
            <a:r>
              <a:rPr>
                <a:latin typeface="Courier"/>
              </a:rPr>
              <a:t>),</a:t>
            </a:r>
            <a:r>
              <a:rPr>
                <a:solidFill>
                  <a:srgbClr val="7D9029"/>
                </a:solidFill>
                <a:latin typeface="Courier"/>
              </a:rPr>
              <a:t>mfrow=</a:t>
            </a:r>
            <a:r>
              <a:rPr>
                <a:solidFill>
                  <a:srgbClr val="06287E"/>
                </a:solidFill>
                <a:latin typeface="Courier"/>
              </a:rPr>
              <a:t>c</a:t>
            </a:r>
            <a:r>
              <a:rPr>
                <a:latin typeface="Courier"/>
              </a:rPr>
              <a:t>(</a:t>
            </a:r>
            <a:r>
              <a:rPr>
                <a:solidFill>
                  <a:srgbClr val="06287E"/>
                </a:solidFill>
                <a:latin typeface="Courier"/>
              </a:rPr>
              <a:t>length</a:t>
            </a:r>
            <a:r>
              <a:rPr>
                <a:latin typeface="Courier"/>
              </a:rPr>
              <a:t>(n),</a:t>
            </a:r>
            <a:r>
              <a:rPr>
                <a:solidFill>
                  <a:srgbClr val="40A070"/>
                </a:solidFill>
                <a:latin typeface="Courier"/>
              </a:rPr>
              <a:t>1</a:t>
            </a:r>
            <a:r>
              <a:rPr>
                <a:latin typeface="Courier"/>
              </a:rPr>
              <a:t>))</a:t>
            </a:r>
            <a:br/>
            <a:r>
              <a:rPr>
                <a:latin typeface="Courier"/>
              </a:rPr>
              <a:t>    </a:t>
            </a:r>
            <a:r>
              <a:rPr b="1">
                <a:solidFill>
                  <a:srgbClr val="007020"/>
                </a:solidFill>
                <a:latin typeface="Courier"/>
              </a:rPr>
              <a:t>for</a:t>
            </a:r>
            <a:r>
              <a:rPr>
                <a:latin typeface="Courier"/>
              </a:rPr>
              <a:t>(j </a:t>
            </a:r>
            <a:r>
              <a:rPr b="1">
                <a:solidFill>
                  <a:srgbClr val="007020"/>
                </a:solidFill>
                <a:latin typeface="Courier"/>
              </a:rPr>
              <a:t>in</a:t>
            </a:r>
            <a:r>
              <a:rPr>
                <a:latin typeface="Courier"/>
              </a:rPr>
              <a:t> </a:t>
            </a:r>
            <a:r>
              <a:rPr>
                <a:solidFill>
                  <a:srgbClr val="40A070"/>
                </a:solidFill>
                <a:latin typeface="Courier"/>
              </a:rPr>
              <a:t>1</a:t>
            </a:r>
            <a:r>
              <a:rPr>
                <a:solidFill>
                  <a:srgbClr val="4070A0"/>
                </a:solidFill>
                <a:latin typeface="Courier"/>
              </a:rPr>
              <a:t>:</a:t>
            </a:r>
            <a:r>
              <a:rPr>
                <a:solidFill>
                  <a:srgbClr val="06287E"/>
                </a:solidFill>
                <a:latin typeface="Courier"/>
              </a:rPr>
              <a:t>length</a:t>
            </a:r>
            <a:r>
              <a:rPr>
                <a:latin typeface="Courier"/>
              </a:rPr>
              <a:t>(n)){</a:t>
            </a:r>
            <a:br/>
            <a:r>
              <a:rPr>
                <a:latin typeface="Courier"/>
              </a:rPr>
              <a:t>        </a:t>
            </a:r>
            <a:r>
              <a:rPr b="1">
                <a:solidFill>
                  <a:srgbClr val="007020"/>
                </a:solidFill>
                <a:latin typeface="Courier"/>
              </a:rPr>
              <a:t>if</a:t>
            </a:r>
            <a:r>
              <a:rPr>
                <a:latin typeface="Courier"/>
              </a:rPr>
              <a:t>(</a:t>
            </a:r>
            <a:r>
              <a:rPr>
                <a:solidFill>
                  <a:srgbClr val="06287E"/>
                </a:solidFill>
                <a:latin typeface="Courier"/>
              </a:rPr>
              <a:t>length</a:t>
            </a:r>
            <a:r>
              <a:rPr>
                <a:latin typeface="Courier"/>
              </a:rPr>
              <a:t>(xlim)</a:t>
            </a:r>
            <a:r>
              <a:rPr>
                <a:solidFill>
                  <a:srgbClr val="4070A0"/>
                </a:solidFill>
                <a:latin typeface="Courier"/>
              </a:rPr>
              <a:t>&lt;</a:t>
            </a:r>
            <a:r>
              <a:rPr>
                <a:solidFill>
                  <a:srgbClr val="40A070"/>
                </a:solidFill>
                <a:latin typeface="Courier"/>
              </a:rPr>
              <a:t>2</a:t>
            </a:r>
            <a:r>
              <a:rPr>
                <a:latin typeface="Courier"/>
              </a:rPr>
              <a:t>){</a:t>
            </a:r>
            <a:br/>
            <a:r>
              <a:rPr>
                <a:latin typeface="Courier"/>
              </a:rPr>
              <a:t>            </a:t>
            </a:r>
            <a:r>
              <a:rPr>
                <a:solidFill>
                  <a:srgbClr val="06287E"/>
                </a:solidFill>
                <a:latin typeface="Courier"/>
              </a:rPr>
              <a:t>hist</a:t>
            </a:r>
            <a:r>
              <a:rPr>
                <a:latin typeface="Courier"/>
              </a:rPr>
              <a:t>(</a:t>
            </a:r>
            <a:r>
              <a:rPr>
                <a:solidFill>
                  <a:srgbClr val="7D9029"/>
                </a:solidFill>
                <a:latin typeface="Courier"/>
              </a:rPr>
              <a:t>breaks=</a:t>
            </a:r>
            <a:r>
              <a:rPr>
                <a:solidFill>
                  <a:srgbClr val="40A070"/>
                </a:solidFill>
                <a:latin typeface="Courier"/>
              </a:rPr>
              <a:t>100</a:t>
            </a:r>
            <a:r>
              <a:rPr>
                <a:latin typeface="Courier"/>
              </a:rPr>
              <a:t>,sim[,j],</a:t>
            </a:r>
            <a:r>
              <a:rPr>
                <a:solidFill>
                  <a:srgbClr val="7D9029"/>
                </a:solidFill>
                <a:latin typeface="Courier"/>
              </a:rPr>
              <a:t>main=</a:t>
            </a:r>
            <a:r>
              <a:rPr>
                <a:solidFill>
                  <a:srgbClr val="06287E"/>
                </a:solidFill>
                <a:latin typeface="Courier"/>
              </a:rPr>
              <a:t>paste</a:t>
            </a:r>
            <a:r>
              <a:rPr>
                <a:latin typeface="Courier"/>
              </a:rPr>
              <a:t>(</a:t>
            </a:r>
            <a:r>
              <a:rPr>
                <a:solidFill>
                  <a:srgbClr val="7D9029"/>
                </a:solidFill>
                <a:latin typeface="Courier"/>
              </a:rPr>
              <a:t>sep=</a:t>
            </a:r>
            <a:r>
              <a:rPr>
                <a:solidFill>
                  <a:srgbClr val="4070A0"/>
                </a:solidFill>
                <a:latin typeface="Courier"/>
              </a:rPr>
              <a:t>""</a:t>
            </a:r>
            <a:r>
              <a:rPr>
                <a:latin typeface="Courier"/>
              </a:rPr>
              <a:t>,</a:t>
            </a:r>
            <a:r>
              <a:rPr>
                <a:solidFill>
                  <a:srgbClr val="4070A0"/>
                </a:solidFill>
                <a:latin typeface="Courier"/>
              </a:rPr>
              <a:t>"n = "</a:t>
            </a:r>
            <a:r>
              <a:rPr>
                <a:latin typeface="Courier"/>
              </a:rPr>
              <a:t>,n[j]),</a:t>
            </a:r>
            <a:r>
              <a:rPr>
                <a:solidFill>
                  <a:srgbClr val="7D9029"/>
                </a:solidFill>
                <a:latin typeface="Courier"/>
              </a:rPr>
              <a:t>yaxt=</a:t>
            </a:r>
            <a:r>
              <a:rPr>
                <a:solidFill>
                  <a:srgbClr val="4070A0"/>
                </a:solidFill>
                <a:latin typeface="Courier"/>
              </a:rPr>
              <a:t>"n"</a:t>
            </a:r>
            <a:r>
              <a:rPr>
                <a:latin typeface="Courier"/>
              </a:rPr>
              <a:t>,</a:t>
            </a:r>
            <a:r>
              <a:rPr>
                <a:solidFill>
                  <a:srgbClr val="7D9029"/>
                </a:solidFill>
                <a:latin typeface="Courier"/>
              </a:rPr>
              <a:t>col=</a:t>
            </a:r>
            <a:r>
              <a:rPr>
                <a:latin typeface="Courier"/>
              </a:rPr>
              <a:t>col[j])</a:t>
            </a:r>
            <a:br/>
            <a:r>
              <a:rPr>
                <a:latin typeface="Courier"/>
              </a:rPr>
              <a:t>        }</a:t>
            </a:r>
            <a:r>
              <a:rPr b="1">
                <a:solidFill>
                  <a:srgbClr val="007020"/>
                </a:solidFill>
                <a:latin typeface="Courier"/>
              </a:rPr>
              <a:t>else</a:t>
            </a:r>
            <a:r>
              <a:rPr>
                <a:latin typeface="Courier"/>
              </a:rPr>
              <a:t>{</a:t>
            </a:r>
            <a:br/>
            <a:r>
              <a:rPr>
                <a:latin typeface="Courier"/>
              </a:rPr>
              <a:t>            </a:t>
            </a:r>
            <a:r>
              <a:rPr>
                <a:solidFill>
                  <a:srgbClr val="06287E"/>
                </a:solidFill>
                <a:latin typeface="Courier"/>
              </a:rPr>
              <a:t>hist</a:t>
            </a:r>
            <a:r>
              <a:rPr>
                <a:latin typeface="Courier"/>
              </a:rPr>
              <a:t>(</a:t>
            </a:r>
            <a:r>
              <a:rPr>
                <a:solidFill>
                  <a:srgbClr val="7D9029"/>
                </a:solidFill>
                <a:latin typeface="Courier"/>
              </a:rPr>
              <a:t>breaks=</a:t>
            </a:r>
            <a:r>
              <a:rPr>
                <a:solidFill>
                  <a:srgbClr val="40A070"/>
                </a:solidFill>
                <a:latin typeface="Courier"/>
              </a:rPr>
              <a:t>100</a:t>
            </a:r>
            <a:r>
              <a:rPr>
                <a:latin typeface="Courier"/>
              </a:rPr>
              <a:t>,sim[,j],</a:t>
            </a:r>
            <a:r>
              <a:rPr>
                <a:solidFill>
                  <a:srgbClr val="7D9029"/>
                </a:solidFill>
                <a:latin typeface="Courier"/>
              </a:rPr>
              <a:t>main=</a:t>
            </a:r>
            <a:r>
              <a:rPr>
                <a:solidFill>
                  <a:srgbClr val="06287E"/>
                </a:solidFill>
                <a:latin typeface="Courier"/>
              </a:rPr>
              <a:t>paste</a:t>
            </a:r>
            <a:r>
              <a:rPr>
                <a:latin typeface="Courier"/>
              </a:rPr>
              <a:t>(</a:t>
            </a:r>
            <a:r>
              <a:rPr>
                <a:solidFill>
                  <a:srgbClr val="7D9029"/>
                </a:solidFill>
                <a:latin typeface="Courier"/>
              </a:rPr>
              <a:t>sep=</a:t>
            </a:r>
            <a:r>
              <a:rPr>
                <a:solidFill>
                  <a:srgbClr val="4070A0"/>
                </a:solidFill>
                <a:latin typeface="Courier"/>
              </a:rPr>
              <a:t>""</a:t>
            </a:r>
            <a:r>
              <a:rPr>
                <a:latin typeface="Courier"/>
              </a:rPr>
              <a:t>,</a:t>
            </a:r>
            <a:r>
              <a:rPr>
                <a:solidFill>
                  <a:srgbClr val="4070A0"/>
                </a:solidFill>
                <a:latin typeface="Courier"/>
              </a:rPr>
              <a:t>"n = "</a:t>
            </a:r>
            <a:r>
              <a:rPr>
                <a:latin typeface="Courier"/>
              </a:rPr>
              <a:t>,n[j]),</a:t>
            </a:r>
            <a:r>
              <a:rPr>
                <a:solidFill>
                  <a:srgbClr val="7D9029"/>
                </a:solidFill>
                <a:latin typeface="Courier"/>
              </a:rPr>
              <a:t>xlim=</a:t>
            </a:r>
            <a:r>
              <a:rPr>
                <a:latin typeface="Courier"/>
              </a:rPr>
              <a:t>xlim,</a:t>
            </a:r>
            <a:r>
              <a:rPr>
                <a:solidFill>
                  <a:srgbClr val="7D9029"/>
                </a:solidFill>
                <a:latin typeface="Courier"/>
              </a:rPr>
              <a:t>yaxt=</a:t>
            </a:r>
            <a:r>
              <a:rPr>
                <a:solidFill>
                  <a:srgbClr val="4070A0"/>
                </a:solidFill>
                <a:latin typeface="Courier"/>
              </a:rPr>
              <a:t>"n"</a:t>
            </a:r>
            <a:r>
              <a:rPr>
                <a:latin typeface="Courier"/>
              </a:rPr>
              <a:t>,</a:t>
            </a:r>
            <a:r>
              <a:rPr>
                <a:solidFill>
                  <a:srgbClr val="7D9029"/>
                </a:solidFill>
                <a:latin typeface="Courier"/>
              </a:rPr>
              <a:t>col=</a:t>
            </a:r>
            <a:r>
              <a:rPr>
                <a:latin typeface="Courier"/>
              </a:rPr>
              <a:t>col[j])</a:t>
            </a:r>
            <a:br/>
            <a:r>
              <a:rPr>
                <a:latin typeface="Courier"/>
              </a:rPr>
              <a:t>        }</a:t>
            </a:r>
            <a:br/>
            <a:r>
              <a:rPr>
                <a:latin typeface="Courier"/>
              </a:rPr>
              <a:t>    }</a:t>
            </a:r>
            <a:br/>
            <a:r>
              <a:rPr>
                <a:latin typeface="Courier"/>
              </a:rP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Probability theory: Central Limit Theorem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14:m>
                  <m:oMathPara xmlns:m="http://schemas.openxmlformats.org/officeDocument/2006/math">
                    <m:oMathParaPr>
                      <m:jc m:val="center"/>
                    </m:oMathParaPr>
                    <m:oMath>
                      <m:r>
                        <m:t> </m:t>
                      </m:r>
                    </m:oMath>
                  </m:oMathPara>
                </a14:m>
              </a:p>
              <a:p>
                <a:pPr lvl="0" indent="0" marL="0">
                  <a:buNone/>
                </a:pPr>
                <a:r>
                  <a:rPr/>
                  <a:t>To illustrate the CLT, you can use a simple shiny app I developed:</a:t>
                </a:r>
              </a:p>
              <a:p>
                <a:pPr lvl="0" indent="0" marL="0">
                  <a:buNone/>
                </a:pPr>
                <a14:m>
                  <m:oMathPara xmlns:m="http://schemas.openxmlformats.org/officeDocument/2006/math">
                    <m:oMathParaPr>
                      <m:jc m:val="center"/>
                    </m:oMathParaPr>
                    <m:oMath>
                      <m:r>
                        <m:t> </m:t>
                      </m:r>
                    </m:oMath>
                  </m:oMathPara>
                </a14:m>
              </a:p>
              <a:p>
                <a:pPr lvl="0" indent="0" marL="0">
                  <a:buNone/>
                </a:pPr>
                <a:r>
                  <a:rPr>
                    <a:hlinkClick r:id="rId2"/>
                  </a:rPr>
                  <a:t>https://mlw-stats.shinyapps.io/DemonstrateTheCLT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0" y="-57227"/>
            <a:ext cx="8590643" cy="1223969"/>
          </a:xfrm>
        </p:spPr>
        <p:txBody>
          <a:bodyPr/>
          <a:lstStyle/>
          <a:p>
            <a:pPr lvl="0" indent="0" marL="0">
              <a:buNone/>
            </a:pPr>
            <a:r>
              <a:rPr/>
              <a:t>Probability theory: Central Limit Theorem</a:t>
            </a:r>
          </a:p>
        </p:txBody>
      </p:sp>
      <p:sp>
        <p:nvSpPr>
          <p:cNvPr id="4" name="Text Placeholder 3">
            <a:extLst>
              <a:ext uri="{FF2B5EF4-FFF2-40B4-BE49-F238E27FC236}">
                <a16:creationId xmlns:a16="http://schemas.microsoft.com/office/drawing/2014/main" id="{F6C278EB-CD3C-4569-8B41-D3DDD3B4004E}"/>
              </a:ext>
            </a:extLst>
          </p:cNvPr>
          <p:cNvSpPr>
            <a:spLocks noGrp="1"/>
          </p:cNvSpPr>
          <p:nvPr>
            <p:ph idx="2" sz="half" type="body"/>
          </p:nvPr>
        </p:nvSpPr>
        <p:spPr/>
        <p:txBody>
          <a:bodyPr/>
          <a:lstStyle/>
          <a:p>
            <a:pPr lvl="0" indent="0">
              <a:buNone/>
            </a:pPr>
            <a:r>
              <a:rPr>
                <a:solidFill>
                  <a:srgbClr val="06287E"/>
                </a:solidFill>
                <a:latin typeface="Courier"/>
              </a:rPr>
              <a:t>generateMeans</a:t>
            </a:r>
            <a:r>
              <a:rPr>
                <a:latin typeface="Courier"/>
              </a:rPr>
              <a:t>(</a:t>
            </a:r>
            <a:r>
              <a:rPr>
                <a:solidFill>
                  <a:srgbClr val="7D9029"/>
                </a:solidFill>
                <a:latin typeface="Courier"/>
              </a:rPr>
              <a:t>rDistFun=</a:t>
            </a:r>
            <a:r>
              <a:rPr>
                <a:latin typeface="Courier"/>
              </a:rPr>
              <a:t>rnorm,</a:t>
            </a:r>
            <a:r>
              <a:rPr>
                <a:solidFill>
                  <a:srgbClr val="7D9029"/>
                </a:solidFill>
                <a:latin typeface="Courier"/>
              </a:rPr>
              <a:t>xlim=</a:t>
            </a:r>
            <a:r>
              <a:rPr>
                <a:solidFill>
                  <a:srgbClr val="06287E"/>
                </a:solidFill>
                <a:latin typeface="Courier"/>
              </a:rPr>
              <a:t>c</a:t>
            </a:r>
            <a:r>
              <a:rPr>
                <a:latin typeface="Courier"/>
              </a:rPr>
              <a:t>(</a:t>
            </a:r>
            <a:r>
              <a:rPr>
                <a:solidFill>
                  <a:srgbClr val="4070A0"/>
                </a:solidFill>
                <a:latin typeface="Courier"/>
              </a:rPr>
              <a:t>-</a:t>
            </a:r>
            <a:r>
              <a:rPr>
                <a:solidFill>
                  <a:srgbClr val="40A070"/>
                </a:solidFill>
                <a:latin typeface="Courier"/>
              </a:rPr>
              <a:t>3</a:t>
            </a:r>
            <a:r>
              <a:rPr>
                <a:latin typeface="Courier"/>
              </a:rPr>
              <a:t>,</a:t>
            </a:r>
            <a:r>
              <a:rPr>
                <a:solidFill>
                  <a:srgbClr val="40A070"/>
                </a:solidFill>
                <a:latin typeface="Courier"/>
              </a:rPr>
              <a:t>3</a:t>
            </a:r>
            <a:r>
              <a:rPr>
                <a:latin typeface="Courier"/>
              </a:rPr>
              <a:t>))</a:t>
            </a:r>
          </a:p>
        </p:txBody>
      </p:sp>
      <p:pic>
        <p:nvPicPr>
          <p:cNvPr descr="LIGHT_CSW_Session2_BasicStatisticalAnalysis_files/figure-pptx/unnamed-chunk-15-1.png" id="0" name="Picture 1"/>
          <p:cNvPicPr>
            <a:picLocks noGrp="1" noChangeAspect="1"/>
          </p:cNvPicPr>
          <p:nvPr/>
        </p:nvPicPr>
        <p:blipFill>
          <a:blip r:embed="rId2"/>
          <a:stretch>
            <a:fillRect/>
          </a:stretch>
        </p:blipFill>
        <p:spPr bwMode="auto">
          <a:xfrm>
            <a:off x="5181600" y="18161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0" y="-57227"/>
            <a:ext cx="8590643" cy="1223969"/>
          </a:xfrm>
        </p:spPr>
        <p:txBody>
          <a:bodyPr/>
          <a:lstStyle/>
          <a:p>
            <a:pPr lvl="0" indent="0" marL="0">
              <a:buNone/>
            </a:pPr>
            <a:r>
              <a:rPr/>
              <a:t>Probability theory: Central Limit Theorem</a:t>
            </a:r>
          </a:p>
        </p:txBody>
      </p:sp>
      <p:sp>
        <p:nvSpPr>
          <p:cNvPr id="4" name="Text Placeholder 3">
            <a:extLst>
              <a:ext uri="{FF2B5EF4-FFF2-40B4-BE49-F238E27FC236}">
                <a16:creationId xmlns:a16="http://schemas.microsoft.com/office/drawing/2014/main" id="{F6C278EB-CD3C-4569-8B41-D3DDD3B4004E}"/>
              </a:ext>
            </a:extLst>
          </p:cNvPr>
          <p:cNvSpPr>
            <a:spLocks noGrp="1"/>
          </p:cNvSpPr>
          <p:nvPr>
            <p:ph idx="2" sz="half" type="body"/>
          </p:nvPr>
        </p:nvSpPr>
        <p:spPr/>
        <p:txBody>
          <a:bodyPr/>
          <a:lstStyle/>
          <a:p>
            <a:pPr lvl="0" indent="0">
              <a:buNone/>
            </a:pPr>
            <a:r>
              <a:rPr>
                <a:solidFill>
                  <a:srgbClr val="06287E"/>
                </a:solidFill>
                <a:latin typeface="Courier"/>
              </a:rPr>
              <a:t>generateMeans</a:t>
            </a:r>
            <a:r>
              <a:rPr>
                <a:latin typeface="Courier"/>
              </a:rPr>
              <a:t>(</a:t>
            </a:r>
            <a:r>
              <a:rPr>
                <a:solidFill>
                  <a:srgbClr val="7D9029"/>
                </a:solidFill>
                <a:latin typeface="Courier"/>
              </a:rPr>
              <a:t>rDistFun=</a:t>
            </a:r>
            <a:r>
              <a:rPr>
                <a:latin typeface="Courier"/>
              </a:rPr>
              <a:t>rbeta,</a:t>
            </a:r>
            <a:r>
              <a:rPr>
                <a:solidFill>
                  <a:srgbClr val="7D9029"/>
                </a:solidFill>
                <a:latin typeface="Courier"/>
              </a:rPr>
              <a:t>shape1=</a:t>
            </a:r>
            <a:r>
              <a:rPr>
                <a:solidFill>
                  <a:srgbClr val="40A070"/>
                </a:solidFill>
                <a:latin typeface="Courier"/>
              </a:rPr>
              <a:t>0.5</a:t>
            </a:r>
            <a:r>
              <a:rPr>
                <a:latin typeface="Courier"/>
              </a:rPr>
              <a:t>,</a:t>
            </a:r>
            <a:r>
              <a:rPr>
                <a:solidFill>
                  <a:srgbClr val="7D9029"/>
                </a:solidFill>
                <a:latin typeface="Courier"/>
              </a:rPr>
              <a:t>shape2=</a:t>
            </a:r>
            <a:r>
              <a:rPr>
                <a:solidFill>
                  <a:srgbClr val="40A070"/>
                </a:solidFill>
                <a:latin typeface="Courier"/>
              </a:rPr>
              <a:t>0.5</a:t>
            </a:r>
            <a:r>
              <a:rPr>
                <a:latin typeface="Courier"/>
              </a:rPr>
              <a:t>,</a:t>
            </a:r>
            <a:r>
              <a:rPr>
                <a:solidFill>
                  <a:srgbClr val="7D9029"/>
                </a:solidFill>
                <a:latin typeface="Courier"/>
              </a:rPr>
              <a:t>xlim=</a:t>
            </a:r>
            <a:r>
              <a:rPr>
                <a:solidFill>
                  <a:srgbClr val="06287E"/>
                </a:solidFill>
                <a:latin typeface="Courier"/>
              </a:rPr>
              <a:t>c</a:t>
            </a:r>
            <a:r>
              <a:rPr>
                <a:latin typeface="Courier"/>
              </a:rPr>
              <a:t>(</a:t>
            </a:r>
            <a:r>
              <a:rPr>
                <a:solidFill>
                  <a:srgbClr val="40A070"/>
                </a:solidFill>
                <a:latin typeface="Courier"/>
              </a:rPr>
              <a:t>0</a:t>
            </a:r>
            <a:r>
              <a:rPr>
                <a:latin typeface="Courier"/>
              </a:rPr>
              <a:t>,</a:t>
            </a:r>
            <a:r>
              <a:rPr>
                <a:solidFill>
                  <a:srgbClr val="40A070"/>
                </a:solidFill>
                <a:latin typeface="Courier"/>
              </a:rPr>
              <a:t>1</a:t>
            </a:r>
            <a:r>
              <a:rPr>
                <a:latin typeface="Courier"/>
              </a:rPr>
              <a:t>))</a:t>
            </a:r>
          </a:p>
        </p:txBody>
      </p:sp>
      <p:pic>
        <p:nvPicPr>
          <p:cNvPr descr="LIGHT_CSW_Session2_BasicStatisticalAnalysis_files/figure-pptx/unnamed-chunk-16-1.png" id="0" name="Picture 1"/>
          <p:cNvPicPr>
            <a:picLocks noGrp="1" noChangeAspect="1"/>
          </p:cNvPicPr>
          <p:nvPr/>
        </p:nvPicPr>
        <p:blipFill>
          <a:blip r:embed="rId2"/>
          <a:stretch>
            <a:fillRect/>
          </a:stretch>
        </p:blipFill>
        <p:spPr bwMode="auto">
          <a:xfrm>
            <a:off x="5181600" y="18161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0" y="-57227"/>
            <a:ext cx="8590643" cy="1223969"/>
          </a:xfrm>
        </p:spPr>
        <p:txBody>
          <a:bodyPr/>
          <a:lstStyle/>
          <a:p>
            <a:pPr lvl="0" indent="0" marL="0">
              <a:buNone/>
            </a:pPr>
            <a:r>
              <a:rPr/>
              <a:t>Probability theory: Central Limit Theorem</a:t>
            </a:r>
          </a:p>
        </p:txBody>
      </p:sp>
      <p:sp>
        <p:nvSpPr>
          <p:cNvPr id="4" name="Text Placeholder 3">
            <a:extLst>
              <a:ext uri="{FF2B5EF4-FFF2-40B4-BE49-F238E27FC236}">
                <a16:creationId xmlns:a16="http://schemas.microsoft.com/office/drawing/2014/main" id="{F6C278EB-CD3C-4569-8B41-D3DDD3B4004E}"/>
              </a:ext>
            </a:extLst>
          </p:cNvPr>
          <p:cNvSpPr>
            <a:spLocks noGrp="1"/>
          </p:cNvSpPr>
          <p:nvPr>
            <p:ph idx="2" sz="half" type="body"/>
          </p:nvPr>
        </p:nvSpPr>
        <p:spPr/>
        <p:txBody>
          <a:bodyPr/>
          <a:lstStyle/>
          <a:p>
            <a:pPr lvl="0" indent="0">
              <a:buNone/>
            </a:pPr>
            <a:r>
              <a:rPr>
                <a:solidFill>
                  <a:srgbClr val="06287E"/>
                </a:solidFill>
                <a:latin typeface="Courier"/>
              </a:rPr>
              <a:t>generateMeans</a:t>
            </a:r>
            <a:r>
              <a:rPr>
                <a:latin typeface="Courier"/>
              </a:rPr>
              <a:t>(</a:t>
            </a:r>
            <a:r>
              <a:rPr>
                <a:solidFill>
                  <a:srgbClr val="7D9029"/>
                </a:solidFill>
                <a:latin typeface="Courier"/>
              </a:rPr>
              <a:t>rDistFun=</a:t>
            </a:r>
            <a:r>
              <a:rPr>
                <a:latin typeface="Courier"/>
              </a:rPr>
              <a:t>rbinom,</a:t>
            </a:r>
            <a:r>
              <a:rPr>
                <a:solidFill>
                  <a:srgbClr val="7D9029"/>
                </a:solidFill>
                <a:latin typeface="Courier"/>
              </a:rPr>
              <a:t>size=</a:t>
            </a:r>
            <a:r>
              <a:rPr>
                <a:solidFill>
                  <a:srgbClr val="40A070"/>
                </a:solidFill>
                <a:latin typeface="Courier"/>
              </a:rPr>
              <a:t>2</a:t>
            </a:r>
            <a:r>
              <a:rPr>
                <a:latin typeface="Courier"/>
              </a:rPr>
              <a:t>,</a:t>
            </a:r>
            <a:r>
              <a:rPr>
                <a:solidFill>
                  <a:srgbClr val="7D9029"/>
                </a:solidFill>
                <a:latin typeface="Courier"/>
              </a:rPr>
              <a:t>prob=</a:t>
            </a:r>
            <a:r>
              <a:rPr>
                <a:solidFill>
                  <a:srgbClr val="40A070"/>
                </a:solidFill>
                <a:latin typeface="Courier"/>
              </a:rPr>
              <a:t>0.25</a:t>
            </a:r>
            <a:r>
              <a:rPr>
                <a:latin typeface="Courier"/>
              </a:rPr>
              <a:t>,</a:t>
            </a:r>
            <a:r>
              <a:rPr>
                <a:solidFill>
                  <a:srgbClr val="7D9029"/>
                </a:solidFill>
                <a:latin typeface="Courier"/>
              </a:rPr>
              <a:t>xlim=</a:t>
            </a:r>
            <a:r>
              <a:rPr>
                <a:solidFill>
                  <a:srgbClr val="06287E"/>
                </a:solidFill>
                <a:latin typeface="Courier"/>
              </a:rPr>
              <a:t>c</a:t>
            </a:r>
            <a:r>
              <a:rPr>
                <a:latin typeface="Courier"/>
              </a:rPr>
              <a:t>(</a:t>
            </a:r>
            <a:r>
              <a:rPr>
                <a:solidFill>
                  <a:srgbClr val="40A070"/>
                </a:solidFill>
                <a:latin typeface="Courier"/>
              </a:rPr>
              <a:t>0</a:t>
            </a:r>
            <a:r>
              <a:rPr>
                <a:latin typeface="Courier"/>
              </a:rPr>
              <a:t>,</a:t>
            </a:r>
            <a:r>
              <a:rPr>
                <a:solidFill>
                  <a:srgbClr val="40A070"/>
                </a:solidFill>
                <a:latin typeface="Courier"/>
              </a:rPr>
              <a:t>2</a:t>
            </a:r>
            <a:r>
              <a:rPr>
                <a:latin typeface="Courier"/>
              </a:rPr>
              <a:t>))</a:t>
            </a:r>
          </a:p>
        </p:txBody>
      </p:sp>
      <p:pic>
        <p:nvPicPr>
          <p:cNvPr descr="LIGHT_CSW_Session2_BasicStatisticalAnalysis_files/figure-pptx/unnamed-chunk-17-1.png" id="0" name="Picture 1"/>
          <p:cNvPicPr>
            <a:picLocks noGrp="1" noChangeAspect="1"/>
          </p:cNvPicPr>
          <p:nvPr/>
        </p:nvPicPr>
        <p:blipFill>
          <a:blip r:embed="rId2"/>
          <a:stretch>
            <a:fillRect/>
          </a:stretch>
        </p:blipFill>
        <p:spPr bwMode="auto">
          <a:xfrm>
            <a:off x="5181600" y="18161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1371599" y="3955774"/>
            <a:ext cx="10401301" cy="869674"/>
          </a:xfrm>
        </p:spPr>
        <p:txBody>
          <a:bodyPr/>
          <a:lstStyle/>
          <a:p>
            <a:pPr lvl="0" indent="0" marL="0">
              <a:buNone/>
            </a:pPr>
            <a:r>
              <a:rPr/>
              <a:t>Study designs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Study design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Research question</a:t>
                </a:r>
              </a:p>
              <a:p>
                <a:pPr lvl="0" indent="0" marL="0">
                  <a:buNone/>
                </a:pPr>
                <a14:m>
                  <m:oMathPara xmlns:m="http://schemas.openxmlformats.org/officeDocument/2006/math">
                    <m:oMathParaPr>
                      <m:jc m:val="center"/>
                    </m:oMathParaPr>
                    <m:oMath>
                      <m:r>
                        <m:t> </m:t>
                      </m:r>
                    </m:oMath>
                  </m:oMathPara>
                </a14:m>
              </a:p>
              <a:p>
                <a:pPr lvl="0" indent="0" marL="0">
                  <a:buNone/>
                </a:pPr>
                <a:r>
                  <a:rPr/>
                  <a:t>Any study starts with a hypothesis which in turn is used to define one or several study question(s).</a:t>
                </a:r>
              </a:p>
              <a:p>
                <a:pPr lvl="0" indent="0" marL="0">
                  <a:buNone/>
                </a:pPr>
                <a:r>
                  <a:rPr/>
                  <a:t>The study question determines what design is needed or optimal to answer the question.</a:t>
                </a:r>
              </a:p>
              <a:p>
                <a:pPr lvl="0" indent="0" marL="0">
                  <a:buNone/>
                </a:pPr>
                <a:r>
                  <a:rPr/>
                  <a:t>(Medical) research questions should follow the </a:t>
                </a:r>
                <a:r>
                  <a:rPr b="1"/>
                  <a:t>PICOT</a:t>
                </a:r>
                <a:r>
                  <a:rPr/>
                  <a:t> mnemonic:</a:t>
                </a:r>
              </a:p>
              <a:p>
                <a:pPr lvl="0"/>
                <a:r>
                  <a:rPr b="1"/>
                  <a:t>P</a:t>
                </a:r>
                <a:r>
                  <a:rPr/>
                  <a:t>opulation - who do you need to study?</a:t>
                </a:r>
              </a:p>
              <a:p>
                <a:pPr lvl="0"/>
                <a:r>
                  <a:rPr b="1"/>
                  <a:t>I</a:t>
                </a:r>
                <a:r>
                  <a:rPr/>
                  <a:t>ntervention (if applicable) - what treatment are you investigating?</a:t>
                </a:r>
              </a:p>
              <a:p>
                <a:pPr lvl="0"/>
                <a:r>
                  <a:rPr b="1"/>
                  <a:t>C</a:t>
                </a:r>
                <a:r>
                  <a:rPr/>
                  <a:t>omparison - which groups / exposures are you comparing, what is the control?</a:t>
                </a:r>
              </a:p>
              <a:p>
                <a:pPr lvl="0"/>
                <a:r>
                  <a:rPr b="1"/>
                  <a:t>O</a:t>
                </a:r>
                <a:r>
                  <a:rPr/>
                  <a:t>utcome - what are you planning to measure?</a:t>
                </a:r>
              </a:p>
              <a:p>
                <a:pPr lvl="0"/>
                <a:r>
                  <a:rPr b="1"/>
                  <a:t>T</a:t>
                </a:r>
                <a:r>
                  <a:rPr/>
                  <a:t>ime - over what duration will you collect data?</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Study design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Cross-sectional studies</a:t>
                </a:r>
              </a:p>
              <a:p>
                <a:pPr lvl="0" indent="0" marL="0">
                  <a:buNone/>
                </a:pPr>
                <a14:m>
                  <m:oMathPara xmlns:m="http://schemas.openxmlformats.org/officeDocument/2006/math">
                    <m:oMathParaPr>
                      <m:jc m:val="center"/>
                    </m:oMathParaPr>
                    <m:oMath>
                      <m:r>
                        <m:t> </m:t>
                      </m:r>
                    </m:oMath>
                  </m:oMathPara>
                </a14:m>
              </a:p>
              <a:p>
                <a:pPr lvl="0"/>
                <a:r>
                  <a:rPr/>
                  <a:t>The study is conducted once in a defined population at a specific point in time.</a:t>
                </a:r>
              </a:p>
              <a:p>
                <a:pPr lvl="0"/>
                <a:r>
                  <a:rPr/>
                  <a:t>Get a snapshot of variables of interest (e.g. frequency of an exposure or prevalence of an outcome) for study population at that point in time.</a:t>
                </a:r>
              </a:p>
              <a:p>
                <a:pPr lvl="0"/>
                <a:r>
                  <a:rPr/>
                  <a:t>Can be descriptive or analytical (e.g. if frequency of outcome is compared according to exposure status).</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Study design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Cohort studies</a:t>
                </a:r>
              </a:p>
              <a:p>
                <a:pPr lvl="0" indent="0" marL="0">
                  <a:buNone/>
                </a:pPr>
                <a14:m>
                  <m:oMathPara xmlns:m="http://schemas.openxmlformats.org/officeDocument/2006/math">
                    <m:oMathParaPr>
                      <m:jc m:val="center"/>
                    </m:oMathParaPr>
                    <m:oMath>
                      <m:r>
                        <m:t> </m:t>
                      </m:r>
                    </m:oMath>
                  </m:oMathPara>
                </a14:m>
              </a:p>
              <a:p>
                <a:pPr lvl="0"/>
                <a:r>
                  <a:rPr/>
                  <a:t>Recruit from study population at a specific point in time, but then follow this group / cohort over time.</a:t>
                </a:r>
              </a:p>
              <a:p>
                <a:pPr lvl="0"/>
                <a:r>
                  <a:rPr/>
                  <a:t>Usually individuals already with the outcome of interest are excluded from recruitment.</a:t>
                </a:r>
              </a:p>
              <a:p>
                <a:pPr lvl="0"/>
                <a:r>
                  <a:rPr/>
                  <a:t>Observe outcome(s) of interest as they occur.</a:t>
                </a:r>
              </a:p>
              <a:p>
                <a:pPr lvl="0"/>
                <a:r>
                  <a:rPr/>
                  <a:t>Can be prospective or retrospective.</a:t>
                </a:r>
              </a:p>
              <a:p>
                <a:pPr lvl="0"/>
                <a:r>
                  <a:rPr/>
                  <a:t>Can be descriptive or analytical (e.g. if frequency of outcome is compared according to exposure status).</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Introduction: Learning outcomes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457200" marL="457200">
              <a:buAutoNum type="arabicPeriod"/>
            </a:pPr>
            <a:r>
              <a:rPr b="1"/>
              <a:t>KNOW R</a:t>
            </a:r>
            <a:r>
              <a:rPr/>
              <a:t>: Explain know what R is &amp; what it can do.</a:t>
            </a:r>
          </a:p>
          <a:p>
            <a:pPr lvl="0" indent="-457200" marL="457200">
              <a:buAutoNum type="arabicPeriod"/>
            </a:pPr>
            <a:r>
              <a:rPr b="1"/>
              <a:t>KNOW R RESOURCES</a:t>
            </a:r>
            <a:r>
              <a:rPr/>
              <a:t>: List useful R resources and access them.</a:t>
            </a:r>
          </a:p>
          <a:p>
            <a:pPr lvl="0" indent="-457200" marL="457200">
              <a:buAutoNum type="arabicPeriod"/>
            </a:pPr>
            <a:r>
              <a:rPr b="1"/>
              <a:t>DO R</a:t>
            </a:r>
            <a:r>
              <a:rPr/>
              <a:t>: Perform basic operations relevant for your research in R:</a:t>
            </a:r>
          </a:p>
          <a:p>
            <a:pPr lvl="1" indent="-457200" marL="914400">
              <a:buAutoNum type="alphaLcPeriod"/>
            </a:pPr>
            <a:r>
              <a:rPr/>
              <a:t>Read data into R &amp; write data or results to the harddrive.</a:t>
            </a:r>
          </a:p>
          <a:p>
            <a:pPr lvl="1" indent="-457200" marL="914400">
              <a:buAutoNum type="alphaLcPeriod"/>
            </a:pPr>
            <a:r>
              <a:rPr/>
              <a:t>Manipulate &amp; use different object types.</a:t>
            </a:r>
          </a:p>
          <a:p>
            <a:pPr lvl="1" indent="-457200" marL="914400">
              <a:buAutoNum type="alphaLcPeriod"/>
            </a:pPr>
            <a:r>
              <a:rPr/>
              <a:t>Write &amp; use functions in R</a:t>
            </a:r>
          </a:p>
          <a:p>
            <a:pPr lvl="1" indent="-457200" marL="914400">
              <a:buAutoNum type="alphaLcPeriod"/>
            </a:pPr>
            <a:r>
              <a:rPr/>
              <a:t>Perform basic analyses on a dataset: mean, standard deviation, linear regression.</a:t>
            </a:r>
          </a:p>
          <a:p>
            <a:pPr lvl="1" indent="-457200" marL="914400">
              <a:buAutoNum type="alphaLcPeriod"/>
            </a:pPr>
            <a:r>
              <a:rPr/>
              <a:t>Produce various standard graphs and tables</a:t>
            </a:r>
          </a:p>
          <a:p>
            <a:pPr lvl="0" indent="-457200" marL="457200">
              <a:buAutoNum type="arabicPeriod"/>
            </a:pPr>
            <a:r>
              <a:rPr b="1"/>
              <a:t>UNDERSTAND STUDY DESIGNS</a:t>
            </a:r>
            <a:r>
              <a:rPr/>
              <a:t>: Recommend appropriate designs &amp; analyses.</a:t>
            </a:r>
          </a:p>
          <a:p>
            <a:pPr lvl="0" indent="-457200" marL="457200">
              <a:buAutoNum type="arabicPeriod"/>
            </a:pPr>
            <a:r>
              <a:rPr b="1"/>
              <a:t>COMPREHEND OPEN SCIENCE</a:t>
            </a:r>
            <a:r>
              <a:rPr/>
              <a:t>: Summarise principles of open, reproducible research.</a:t>
            </a:r>
          </a:p>
          <a:p>
            <a:pPr lvl="0" indent="-457200" marL="457200">
              <a:buAutoNum type="arabicPeriod"/>
            </a:pPr>
            <a:r>
              <a:rPr b="1"/>
              <a:t>DO OPEN SCIENCE WITH R</a:t>
            </a:r>
            <a:r>
              <a:rPr/>
              <a:t>: Use R scripts, R markdown / quarto, &amp; GitHub.</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Study design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Case-control studies</a:t>
                </a:r>
              </a:p>
              <a:p>
                <a:pPr lvl="0" indent="0" marL="0">
                  <a:buNone/>
                </a:pPr>
                <a14:m>
                  <m:oMathPara xmlns:m="http://schemas.openxmlformats.org/officeDocument/2006/math">
                    <m:oMathParaPr>
                      <m:jc m:val="center"/>
                    </m:oMathParaPr>
                    <m:oMath>
                      <m:r>
                        <m:t> </m:t>
                      </m:r>
                    </m:oMath>
                  </m:oMathPara>
                </a14:m>
              </a:p>
              <a:p>
                <a:pPr lvl="0"/>
                <a:r>
                  <a:rPr/>
                  <a:t>Recruit individuals with a specific outcome of interest (cases).</a:t>
                </a:r>
              </a:p>
              <a:p>
                <a:pPr lvl="0"/>
                <a:r>
                  <a:rPr/>
                  <a:t>Recruit from a representative group of individuals without the outcome (controls).</a:t>
                </a:r>
              </a:p>
              <a:p>
                <a:pPr lvl="0"/>
                <a:r>
                  <a:rPr/>
                  <a:t>Compare cases and controls to assess differences in past exposures or personal characteristics to identify one or more risk factors.</a:t>
                </a:r>
              </a:p>
              <a:p>
                <a:pPr lvl="0"/>
                <a:r>
                  <a:rPr/>
                  <a:t>Useful / efficient when cases are rare in the population.</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Study design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Interventional and experimental studies</a:t>
                </a:r>
              </a:p>
              <a:p>
                <a:pPr lvl="0" indent="0" marL="0">
                  <a:buNone/>
                </a:pPr>
                <a14:m>
                  <m:oMathPara xmlns:m="http://schemas.openxmlformats.org/officeDocument/2006/math">
                    <m:oMathParaPr>
                      <m:jc m:val="center"/>
                    </m:oMathParaPr>
                    <m:oMath>
                      <m:r>
                        <m:t> </m:t>
                      </m:r>
                    </m:oMath>
                  </m:oMathPara>
                </a14:m>
              </a:p>
              <a:p>
                <a:pPr lvl="0"/>
                <a:r>
                  <a:rPr/>
                  <a:t>Rather than </a:t>
                </a:r>
                <a:r>
                  <a:rPr i="1"/>
                  <a:t>observing</a:t>
                </a:r>
                <a:r>
                  <a:rPr/>
                  <a:t> exposures and outcomes, researcher is in control of exposure:</a:t>
                </a:r>
              </a:p>
              <a:p>
                <a:pPr lvl="1"/>
                <a:r>
                  <a:rPr/>
                  <a:t>Allocate (typically randomly) exposure (the intervention) to one group.</a:t>
                </a:r>
              </a:p>
              <a:p>
                <a:pPr lvl="1"/>
                <a:r>
                  <a:rPr/>
                  <a:t>Another group allocated to no intervention (control or standard of care).</a:t>
                </a:r>
              </a:p>
              <a:p>
                <a:pPr lvl="0"/>
                <a:r>
                  <a:rPr/>
                  <a:t>Follow the groups up over time.</a:t>
                </a:r>
              </a:p>
              <a:p>
                <a:pPr lvl="0"/>
                <a:r>
                  <a:rPr/>
                  <a:t>Compare outcome(s) of interest in the intervention and control groups.</a:t>
                </a:r>
              </a:p>
              <a:p>
                <a:pPr lvl="0"/>
                <a:r>
                  <a:rPr/>
                  <a:t>Can have more than one intervention arm.</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Study design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Types of interventional studies</a:t>
                </a:r>
              </a:p>
              <a:p>
                <a:pPr lvl="0" indent="0" marL="0">
                  <a:buNone/>
                </a:pPr>
                <a14:m>
                  <m:oMathPara xmlns:m="http://schemas.openxmlformats.org/officeDocument/2006/math">
                    <m:oMathParaPr>
                      <m:jc m:val="center"/>
                    </m:oMathParaPr>
                    <m:oMath>
                      <m:r>
                        <m:t> </m:t>
                      </m:r>
                    </m:oMath>
                  </m:oMathPara>
                </a14:m>
              </a:p>
              <a:p>
                <a:pPr lvl="0"/>
                <a:r>
                  <a:rPr/>
                  <a:t>Randomised controlled trial (gold standard)</a:t>
                </a:r>
              </a:p>
              <a:p>
                <a:pPr lvl="1"/>
                <a:r>
                  <a:rPr/>
                  <a:t>Randomised means allocation to the groups is random (note that random allocation is not the same as random sampling)</a:t>
                </a:r>
              </a:p>
              <a:p>
                <a:pPr lvl="1"/>
                <a:r>
                  <a:rPr/>
                  <a:t>Controlled means one group receives the intervention while another does not</a:t>
                </a:r>
              </a:p>
              <a:p>
                <a:pPr lvl="1"/>
                <a:r>
                  <a:rPr/>
                  <a:t>Trial means experiment or study</a:t>
                </a:r>
              </a:p>
              <a:p>
                <a:pPr lvl="1"/>
                <a:r>
                  <a:rPr/>
                  <a:t>Randomisation can be at individual or group / cluster (e.g. households, schools, health centres, …) level (CRT)</a:t>
                </a:r>
              </a:p>
              <a:p>
                <a:pPr lvl="1"/>
                <a:r>
                  <a:rPr/>
                  <a:t>CRTs require special sample size and analysis methods</a:t>
                </a:r>
              </a:p>
              <a:p>
                <a:pPr lvl="0"/>
                <a:r>
                  <a:rPr/>
                  <a:t>Quasi-experimental design: no randomization</a:t>
                </a:r>
              </a:p>
              <a:p>
                <a:pPr lvl="1"/>
                <a:r>
                  <a:rPr/>
                  <a:t>Before - after designs.</a:t>
                </a:r>
              </a:p>
              <a:p>
                <a:pPr lvl="1"/>
                <a:r>
                  <a:rPr/>
                  <a:t>Stepped wedge designs.</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Study design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Quick note on ethics in RCTs</a:t>
                </a:r>
              </a:p>
              <a:p>
                <a:pPr lvl="0" indent="0" marL="0">
                  <a:buNone/>
                </a:pPr>
                <a14:m>
                  <m:oMathPara xmlns:m="http://schemas.openxmlformats.org/officeDocument/2006/math">
                    <m:oMathParaPr>
                      <m:jc m:val="center"/>
                    </m:oMathParaPr>
                    <m:oMath>
                      <m:r>
                        <m:t> </m:t>
                      </m:r>
                    </m:oMath>
                  </m:oMathPara>
                </a14:m>
              </a:p>
              <a:p>
                <a:pPr lvl="0"/>
                <a:r>
                  <a:rPr/>
                  <a:t>Recall that an RCT is similar to a cohort (observational) study.</a:t>
                </a:r>
              </a:p>
              <a:p>
                <a:pPr lvl="0"/>
                <a:r>
                  <a:rPr/>
                  <a:t>Differs because RCT allocates the exposure (intervention) rather than observing a naturally occurring exposure.</a:t>
                </a:r>
              </a:p>
              <a:p>
                <a:pPr lvl="0"/>
                <a:r>
                  <a:rPr/>
                  <a:t>Investigator cannot allocate a harmful or withhold a beneficial intervention.</a:t>
                </a:r>
              </a:p>
              <a:p>
                <a:pPr lvl="0"/>
                <a:r>
                  <a:rPr/>
                  <a:t>Equipoise means that there is no evidence that one of the interventions is superior to the other.</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Study design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General design considerations</a:t>
                </a:r>
              </a:p>
              <a:p>
                <a:pPr lvl="0" indent="0" marL="0">
                  <a:buNone/>
                </a:pPr>
                <a14:m>
                  <m:oMathPara xmlns:m="http://schemas.openxmlformats.org/officeDocument/2006/math">
                    <m:oMathParaPr>
                      <m:jc m:val="center"/>
                    </m:oMathParaPr>
                    <m:oMath>
                      <m:r>
                        <m:t> </m:t>
                      </m:r>
                    </m:oMath>
                  </m:oMathPara>
                </a14:m>
              </a:p>
              <a:p>
                <a:pPr lvl="0"/>
                <a:r>
                  <a:rPr/>
                  <a:t>Research question / hypothesis</a:t>
                </a:r>
              </a:p>
              <a:p>
                <a:pPr lvl="0"/>
                <a:r>
                  <a:rPr/>
                  <a:t>Power &amp; sample size</a:t>
                </a:r>
              </a:p>
              <a:p>
                <a:pPr lvl="0"/>
                <a:r>
                  <a:rPr/>
                  <a:t>Budget</a:t>
                </a:r>
              </a:p>
              <a:p>
                <a:pPr lvl="0"/>
                <a:r>
                  <a:rPr/>
                  <a:t>Logistics</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1371599" y="3955774"/>
            <a:ext cx="10401301" cy="869674"/>
          </a:xfrm>
        </p:spPr>
        <p:txBody>
          <a:bodyPr/>
          <a:lstStyle/>
          <a:p>
            <a:pPr lvl="0" indent="0" marL="0">
              <a:buNone/>
            </a:pPr>
            <a:r>
              <a:rPr/>
              <a:t>Common statistical tests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Studies are designed so as to allow answering one or more </a:t>
            </a:r>
            <a:r>
              <a:rPr b="1"/>
              <a:t>research questions</a:t>
            </a:r>
            <a:r>
              <a:rPr/>
              <a:t> which fall broadly into 2 categories:</a:t>
            </a:r>
          </a:p>
          <a:p>
            <a:pPr lvl="0"/>
            <a:r>
              <a:rPr/>
              <a:t>Estimation of a parameter of interest.</a:t>
            </a:r>
          </a:p>
          <a:p>
            <a:pPr lvl="0"/>
            <a:r>
              <a:rPr/>
              <a:t>Testing a specific hypothesis (e.g. to compare 2 or more group, to interrogate an association between 2 variables, …).</a:t>
            </a:r>
          </a:p>
          <a:p>
            <a:pPr lvl="0" indent="0" marL="0">
              <a:buNone/>
            </a:pPr>
            <a:r>
              <a:rPr/>
              <a:t>A </a:t>
            </a:r>
            <a:r>
              <a:rPr b="1"/>
              <a:t>hypothesis</a:t>
            </a:r>
            <a:r>
              <a:rPr/>
              <a:t> is defined as:</a:t>
            </a:r>
          </a:p>
          <a:p>
            <a:pPr lvl="0"/>
            <a:r>
              <a:rPr/>
              <a:t>A supposition, arrived at from observation or reflection, that leads to refutable predictions.</a:t>
            </a:r>
          </a:p>
          <a:p>
            <a:pPr lvl="0"/>
            <a:r>
              <a:rPr/>
              <a:t>Any claim cast in a form that will allow it to be tested and refuted if necessary.</a:t>
            </a:r>
          </a:p>
          <a:p>
            <a:pPr lvl="0" indent="0" marL="0">
              <a:buNone/>
            </a:pPr>
            <a:r>
              <a:rPr/>
              <a:t>Underlying Statistical Principles:</a:t>
            </a:r>
          </a:p>
          <a:p>
            <a:pPr lvl="0"/>
            <a:r>
              <a:rPr/>
              <a:t>A hypothesis is either true or not in the real world.</a:t>
            </a:r>
          </a:p>
          <a:p>
            <a:pPr lvl="0"/>
            <a:r>
              <a:rPr/>
              <a:t>We cannot study the whole world; therefore we must test a hypothesis in a sample.</a:t>
            </a:r>
          </a:p>
          <a:p>
            <a:pPr lvl="0"/>
            <a:r>
              <a:rPr/>
              <a:t>Can never absolutely prove (or disprove) the hypothesis.</a:t>
            </a:r>
          </a:p>
          <a:p>
            <a:pPr lvl="0"/>
            <a:r>
              <a:rPr/>
              <a:t>Therefore we use statistical tests to determine whether there is sufficient evidence to reject the null hypothesis.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For a formal, statistically principled analysis to test a specific hypothesis, we need several things:</a:t>
            </a:r>
          </a:p>
          <a:p>
            <a:pPr lvl="0"/>
            <a:r>
              <a:rPr/>
              <a:t>A </a:t>
            </a:r>
            <a:r>
              <a:rPr b="1"/>
              <a:t>null hypothesis</a:t>
            </a:r>
            <a:r>
              <a:rPr/>
              <a:t>: a narrow hypothesis about the data which the researchers aim to refute with observed data. This informs the choice of the </a:t>
            </a:r>
            <a:r>
              <a:rPr b="1"/>
              <a:t>alternative hypothesis</a:t>
            </a:r>
            <a:r>
              <a:rPr/>
              <a:t>; this is a usually wide hypothesis about the parameter of interest and is mutually exclusive with the null.</a:t>
            </a:r>
          </a:p>
          <a:p>
            <a:pPr lvl="0"/>
            <a:r>
              <a:rPr/>
              <a:t>A </a:t>
            </a:r>
            <a:r>
              <a:rPr b="1"/>
              <a:t>test statistic</a:t>
            </a:r>
            <a:r>
              <a:rPr/>
              <a:t>: a random variable dervied from the variables recorded in the data being interrogated.</a:t>
            </a:r>
          </a:p>
          <a:p>
            <a:pPr lvl="0"/>
            <a:r>
              <a:rPr b="1"/>
              <a:t>A distribution of the test statistic under the null</a:t>
            </a:r>
            <a:r>
              <a:rPr/>
              <a:t>: Assuming the null hypothesis to be true, this is the distribution of the test statistic. The test statistic is chosen so that if the null is not true, it should have a very different distribution and that difference allows then rejecting the null.</a:t>
            </a:r>
          </a:p>
          <a:p>
            <a:pPr lvl="0"/>
            <a:r>
              <a:rPr b="1"/>
              <a:t>Data</a:t>
            </a:r>
            <a:r>
              <a:rPr/>
              <a:t>: Finally data are needed to compute the observed value of the test statistic and to then compute the likelihood of observing that value if the null hypothesis is true.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There are many different statistical tests and we will cover several today. The general procedure / algorithm for all of these is the same:</a:t>
            </a:r>
          </a:p>
          <a:p>
            <a:pPr lvl="0"/>
            <a:r>
              <a:rPr/>
              <a:t>Articulate a research question.</a:t>
            </a:r>
          </a:p>
          <a:p>
            <a:pPr lvl="0"/>
            <a:r>
              <a:rPr/>
              <a:t>Formulate a testable (narrow) null hypothesis H</a:t>
            </a:r>
            <a:r>
              <a:rPr baseline="-25000"/>
              <a:t>0</a:t>
            </a:r>
            <a:r>
              <a:rPr/>
              <a:t> and a (wide) alternative hypothesis H</a:t>
            </a:r>
            <a:r>
              <a:rPr baseline="-25000"/>
              <a:t>1</a:t>
            </a:r>
            <a:r>
              <a:rPr/>
              <a:t> reflecting the research question.</a:t>
            </a:r>
          </a:p>
          <a:p>
            <a:pPr lvl="0"/>
            <a:r>
              <a:rPr/>
              <a:t>Define the decision rule:</a:t>
            </a:r>
          </a:p>
          <a:p>
            <a:pPr lvl="1"/>
            <a:r>
              <a:rPr/>
              <a:t>Define a test statistic.</a:t>
            </a:r>
          </a:p>
          <a:p>
            <a:pPr lvl="1"/>
            <a:r>
              <a:rPr/>
              <a:t>Derive the distribution of the test statistics under H</a:t>
            </a:r>
            <a:r>
              <a:rPr baseline="-25000"/>
              <a:t>0</a:t>
            </a:r>
            <a:r>
              <a:rPr/>
              <a:t>.</a:t>
            </a:r>
          </a:p>
          <a:p>
            <a:pPr lvl="1"/>
            <a:r>
              <a:rPr/>
              <a:t>Define the decision rule (based on the p-value - see below).</a:t>
            </a:r>
          </a:p>
          <a:p>
            <a:pPr lvl="0"/>
            <a:r>
              <a:rPr/>
              <a:t>Collect data.</a:t>
            </a:r>
          </a:p>
          <a:p>
            <a:pPr lvl="0"/>
            <a:r>
              <a:rPr/>
              <a:t>Calculate the test statistic and calculate the probability, the so-called </a:t>
            </a:r>
            <a:r>
              <a:rPr b="1"/>
              <a:t>p-value</a:t>
            </a:r>
            <a:r>
              <a:rPr/>
              <a:t>, of observing a value of the test statistic that is as extreme or more extreme than the observed value, assuming the null distribution to hold.</a:t>
            </a:r>
          </a:p>
          <a:p>
            <a:pPr lvl="0"/>
            <a:r>
              <a:rPr/>
              <a:t>Make a decision to reject H</a:t>
            </a:r>
            <a:r>
              <a:rPr baseline="-25000"/>
              <a:t>0</a:t>
            </a:r>
            <a:r>
              <a:rPr/>
              <a:t> in favour of H</a:t>
            </a:r>
            <a:r>
              <a:rPr baseline="-25000"/>
              <a:t>1</a:t>
            </a:r>
            <a:r>
              <a:rPr/>
              <a:t> or not.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One- and two-tailed hypotheses</a:t>
            </a:r>
          </a:p>
          <a:p>
            <a:pPr lvl="0"/>
            <a:r>
              <a:rPr/>
              <a:t>One-tailed (one-sided) hypotheses specify a direction of effect (e.g. direction of an association between a predictor and outcome variable).</a:t>
            </a:r>
          </a:p>
          <a:p>
            <a:pPr lvl="1"/>
            <a:r>
              <a:rPr/>
              <a:t>E.g. A new drug (Drug A) for malaria prophylaxis has better efficacy in preventing malaria in contrast to a currently approved drug (Drug B).</a:t>
            </a:r>
          </a:p>
          <a:p>
            <a:pPr lvl="0"/>
            <a:r>
              <a:rPr/>
              <a:t>Two-tailed (two-sided) hypotheses specify only that there is an effect or that a certain parameter is equal to a specific value; they does not specify a direction.</a:t>
            </a:r>
          </a:p>
          <a:p>
            <a:pPr lvl="1"/>
            <a:r>
              <a:rPr/>
              <a:t>E.g. The new drug (Drug A) for malaria prophylaxis has a different efficacy in preventing malaria in contrast to a currently approved drug (Drug B).</a:t>
            </a:r>
          </a:p>
          <a:p>
            <a:pPr lvl="1"/>
            <a:r>
              <a:rPr/>
              <a:t>In other words, Drug A could be worse than Drug B OR Drug A could be better than Drug B.</a:t>
            </a:r>
          </a:p>
          <a:p>
            <a:pPr lvl="0"/>
            <a:r>
              <a:rPr/>
              <a:t>Unless there are very clear reasons why a direction can only be in a certain direction, a two-tailed test should be preferred and is also, for the same level of significance, more conservative.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Introduction: Data for today’s session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Please download and read into R the 2 datasets from GitHub:</a:t>
            </a:r>
          </a:p>
          <a:p>
            <a:pPr lvl="0"/>
            <a:r>
              <a:rPr>
                <a:latin typeface="Courier"/>
              </a:rPr>
              <a:t>btTBreg.csv</a:t>
            </a:r>
            <a:r>
              <a:rPr/>
              <a:t> - TB registration data from Blantyre, Malawi</a:t>
            </a:r>
          </a:p>
          <a:p>
            <a:pPr lvl="0"/>
            <a:r>
              <a:rPr>
                <a:latin typeface="Courier"/>
              </a:rPr>
              <a:t>adolescent_small.csv</a:t>
            </a:r>
            <a:r>
              <a:rPr/>
              <a:t> - a dataset on adolescents admitted to a hospital in Malawi</a:t>
            </a:r>
          </a:p>
          <a:p>
            <a:pPr lvl="0"/>
            <a:r>
              <a:rPr>
                <a:latin typeface="Courier"/>
              </a:rPr>
              <a:t>stcp-Rdataset-birthweight_reduced.csv</a:t>
            </a:r>
            <a:r>
              <a:rPr/>
              <a:t> - a data containing data from 42 babies and their mothers in the UK</a:t>
            </a:r>
          </a:p>
          <a:p>
            <a:pPr lvl="0" indent="0">
              <a:buNone/>
            </a:pPr>
            <a:r>
              <a:rPr>
                <a:latin typeface="Courier"/>
              </a:rPr>
              <a:t>dfTb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4070A0"/>
                </a:solidFill>
                <a:latin typeface="Courier"/>
              </a:rPr>
              <a:t>"dataAndSupportDocs/btTBreg.csv"</a:t>
            </a:r>
            <a:r>
              <a:rPr>
                <a:latin typeface="Courier"/>
              </a:rPr>
              <a:t>,</a:t>
            </a:r>
            <a:r>
              <a:rPr>
                <a:solidFill>
                  <a:srgbClr val="7D9029"/>
                </a:solidFill>
                <a:latin typeface="Courier"/>
              </a:rPr>
              <a:t>header =</a:t>
            </a:r>
            <a:r>
              <a:rPr>
                <a:latin typeface="Courier"/>
              </a:rPr>
              <a:t> </a:t>
            </a:r>
            <a:r>
              <a:rPr>
                <a:solidFill>
                  <a:srgbClr val="880000"/>
                </a:solidFill>
                <a:latin typeface="Courier"/>
              </a:rPr>
              <a:t>TRUE</a:t>
            </a:r>
            <a:r>
              <a:rPr>
                <a:latin typeface="Courier"/>
              </a:rPr>
              <a:t>)</a:t>
            </a:r>
            <a:br/>
            <a:r>
              <a:rPr>
                <a:latin typeface="Courier"/>
              </a:rPr>
              <a:t>dfAdo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4070A0"/>
                </a:solidFill>
                <a:latin typeface="Courier"/>
              </a:rPr>
              <a:t>"dataAndSupportDocs/adolescent_small.csv"</a:t>
            </a:r>
            <a:r>
              <a:rPr>
                <a:latin typeface="Courier"/>
              </a:rPr>
              <a:t>,</a:t>
            </a:r>
            <a:r>
              <a:rPr>
                <a:solidFill>
                  <a:srgbClr val="7D9029"/>
                </a:solidFill>
                <a:latin typeface="Courier"/>
              </a:rPr>
              <a:t>header =</a:t>
            </a:r>
            <a:r>
              <a:rPr>
                <a:latin typeface="Courier"/>
              </a:rPr>
              <a:t> </a:t>
            </a:r>
            <a:r>
              <a:rPr>
                <a:solidFill>
                  <a:srgbClr val="880000"/>
                </a:solidFill>
                <a:latin typeface="Courier"/>
              </a:rPr>
              <a:t>TRUE</a:t>
            </a:r>
            <a:r>
              <a:rPr>
                <a:latin typeface="Courier"/>
              </a:rPr>
              <a:t>)</a:t>
            </a:r>
            <a:br/>
            <a:r>
              <a:rPr>
                <a:latin typeface="Courier"/>
              </a:rPr>
              <a:t>dfBw</a:t>
            </a:r>
            <a:r>
              <a:rPr>
                <a:solidFill>
                  <a:srgbClr val="007020"/>
                </a:solidFill>
                <a:latin typeface="Courier"/>
              </a:rPr>
              <a:t>&lt;-</a:t>
            </a:r>
            <a:r>
              <a:rPr>
                <a:solidFill>
                  <a:srgbClr val="06287E"/>
                </a:solidFill>
                <a:latin typeface="Courier"/>
              </a:rPr>
              <a:t>read.csv</a:t>
            </a:r>
            <a:r>
              <a:rPr>
                <a:latin typeface="Courier"/>
              </a:rPr>
              <a:t>(</a:t>
            </a:r>
            <a:r>
              <a:rPr>
                <a:solidFill>
                  <a:srgbClr val="4070A0"/>
                </a:solidFill>
                <a:latin typeface="Courier"/>
              </a:rPr>
              <a:t>"dataAndSupportDocs/stcp-Rdataset-birthweight_reduced.csv"</a:t>
            </a:r>
            <a:r>
              <a:rPr>
                <a:latin typeface="Courier"/>
              </a:rPr>
              <a:t>)</a:t>
            </a:r>
            <a:br/>
            <a:r>
              <a:rPr>
                <a:latin typeface="Courier"/>
              </a:rPr>
              <a:t>  </a:t>
            </a:r>
            <a:r>
              <a:rPr i="1">
                <a:solidFill>
                  <a:srgbClr val="60A0B0"/>
                </a:solidFill>
                <a:latin typeface="Courier"/>
              </a:rPr>
              <a:t># Data contributed by Ellen Marshall, Sheffield Hallam University</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0" y="-57227"/>
            <a:ext cx="8590643" cy="1223969"/>
          </a:xfrm>
        </p:spPr>
        <p:txBody>
          <a:bodyPr/>
          <a:lstStyle/>
          <a:p>
            <a:pPr lvl="0" indent="0" marL="0">
              <a:buNone/>
            </a:pPr>
            <a:r>
              <a:rPr/>
              <a:t>Common statistical tests</a:t>
            </a:r>
          </a:p>
        </p:txBody>
      </p:sp>
      <p:sp>
        <p:nvSpPr>
          <p:cNvPr id="4" name="Text Placeholder 3">
            <a:extLst>
              <a:ext uri="{FF2B5EF4-FFF2-40B4-BE49-F238E27FC236}">
                <a16:creationId xmlns:a16="http://schemas.microsoft.com/office/drawing/2014/main" id="{F6C278EB-CD3C-4569-8B41-D3DDD3B4004E}"/>
              </a:ext>
            </a:extLst>
          </p:cNvPr>
          <p:cNvSpPr>
            <a:spLocks noGrp="1"/>
          </p:cNvSpPr>
          <p:nvPr>
            <p:ph idx="2" sz="half" type="body"/>
          </p:nvPr>
        </p:nvSpPr>
        <p:spPr/>
        <p:txBody>
          <a:bodyPr/>
          <a:lstStyle/>
          <a:p>
            <a:pPr lvl="0" indent="0" marL="0">
              <a:buNone/>
            </a:pPr>
            <a:r>
              <a:rPr/>
              <a:t>When doing a statistical test, we can end up making two different types of error:</a:t>
            </a:r>
          </a:p>
          <a:p>
            <a:pPr lvl="0" indent="-457200" marL="457200">
              <a:buAutoNum type="arabicPeriod"/>
            </a:pPr>
            <a:r>
              <a:rPr/>
              <a:t>FALSE POSITIVE: We falsely reject a null hypothesis that is true. This is called a </a:t>
            </a:r>
            <a:r>
              <a:rPr b="1"/>
              <a:t>Type I error</a:t>
            </a:r>
            <a:r>
              <a:rPr/>
              <a:t>.</a:t>
            </a:r>
          </a:p>
          <a:p>
            <a:pPr lvl="0" indent="-457200" marL="457200">
              <a:buAutoNum type="arabicPeriod"/>
            </a:pPr>
            <a:r>
              <a:rPr/>
              <a:t>FALSE NEGATIVE: We falsely fail to reject a null hypothesis that is not true. This is called a </a:t>
            </a:r>
            <a:r>
              <a:rPr b="1"/>
              <a:t>Type II error</a:t>
            </a:r>
            <a:r>
              <a:rPr/>
              <a:t>.</a:t>
            </a:r>
          </a:p>
        </p:txBody>
      </p:sp>
      <p:pic>
        <p:nvPicPr>
          <p:cNvPr descr="fig:  dataAndSupportDocs/errors.png" id="0" name="Picture 1"/>
          <p:cNvPicPr>
            <a:picLocks noGrp="1" noChangeAspect="1"/>
          </p:cNvPicPr>
          <p:nvPr/>
        </p:nvPicPr>
        <p:blipFill>
          <a:blip r:embed="rId2"/>
          <a:stretch>
            <a:fillRect/>
          </a:stretch>
        </p:blipFill>
        <p:spPr bwMode="auto">
          <a:xfrm>
            <a:off x="5181600" y="1739900"/>
            <a:ext cx="6172200" cy="3111500"/>
          </a:xfrm>
          <a:prstGeom prst="rect">
            <a:avLst/>
          </a:prstGeom>
          <a:noFill/>
          <a:ln w="9525">
            <a:noFill/>
            <a:headEnd/>
            <a:tailEnd/>
          </a:ln>
        </p:spPr>
      </p:pic>
      <p:sp>
        <p:nvSpPr>
          <p:cNvPr id="1" name="TextBox 3"/>
          <p:cNvSpPr txBox="1"/>
          <p:nvPr/>
        </p:nvSpPr>
        <p:spPr>
          <a:xfrm>
            <a:off x="5181600" y="5334000"/>
            <a:ext cx="6172200" cy="508000"/>
          </a:xfrm>
          <a:prstGeom prst="rect">
            <a:avLst/>
          </a:prstGeom>
          <a:noFill/>
        </p:spPr>
        <p:txBody>
          <a:bodyPr/>
          <a:lstStyle/>
          <a:p>
            <a:pPr lvl="0" indent="0" marL="0" algn="ctr">
              <a:buNone/>
            </a:pPr>
            <a:r>
              <a:rPr/>
              <a:t>Types of errors in hypothesis testing</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Confidence level</a:t>
                </a:r>
                <a:r>
                  <a:rPr/>
                  <a:t> and </a:t>
                </a:r>
                <a:r>
                  <a:rPr b="1"/>
                  <a:t>statistical power</a:t>
                </a:r>
                <a:r>
                  <a:rPr/>
                  <a:t> of a test:</a:t>
                </a:r>
              </a:p>
              <a:p>
                <a:pPr lvl="0"/>
                <a:r>
                  <a:rPr/>
                  <a:t>Confidence level </a:t>
                </a:r>
                <a14:m>
                  <m:oMath xmlns:m="http://schemas.openxmlformats.org/officeDocument/2006/math">
                    <m:r>
                      <m:t>α</m:t>
                    </m:r>
                  </m:oMath>
                </a14:m>
                <a:r>
                  <a:rPr/>
                  <a:t>: This is the probability of making a Type I error (rejecting the null hypothesis when it is true).</a:t>
                </a:r>
              </a:p>
              <a:p>
                <a:pPr lvl="0"/>
                <a:r>
                  <a:rPr/>
                  <a:t>Statistical power: This is the probability of correctly rejecting the null hypothesis. In other words, it is equal to </a:t>
                </a:r>
                <a14:m>
                  <m:oMath xmlns:m="http://schemas.openxmlformats.org/officeDocument/2006/math">
                    <m:r>
                      <m:t>1</m:t>
                    </m:r>
                    <m:r>
                      <m:rPr>
                        <m:sty m:val="p"/>
                      </m:rPr>
                      <m:t>−</m:t>
                    </m:r>
                    <m:r>
                      <m:t>β</m:t>
                    </m:r>
                  </m:oMath>
                </a14:m>
                <a:r>
                  <a:rPr/>
                  <a:t> where </a:t>
                </a:r>
                <a14:m>
                  <m:oMath xmlns:m="http://schemas.openxmlformats.org/officeDocument/2006/math">
                    <m:r>
                      <m:t>β</m:t>
                    </m:r>
                  </m:oMath>
                </a14:m>
                <a:r>
                  <a:rPr/>
                  <a:t> is the probability of making a Type II error (failing to reject the null hypothesis when it is actually false).</a:t>
                </a:r>
              </a:p>
              <a:p>
                <a:pPr lvl="0"/>
                <a:r>
                  <a:rPr/>
                  <a:t>Ideally </a:t>
                </a:r>
                <a14:m>
                  <m:oMath xmlns:m="http://schemas.openxmlformats.org/officeDocument/2006/math">
                    <m:r>
                      <m:t>α</m:t>
                    </m:r>
                  </m:oMath>
                </a14:m>
                <a:r>
                  <a:rPr/>
                  <a:t> and </a:t>
                </a:r>
                <a14:m>
                  <m:oMath xmlns:m="http://schemas.openxmlformats.org/officeDocument/2006/math">
                    <m:r>
                      <m:t>β</m:t>
                    </m:r>
                  </m:oMath>
                </a14:m>
                <a:r>
                  <a:rPr/>
                  <a:t> would be set to zero.</a:t>
                </a:r>
              </a:p>
              <a:p>
                <a:pPr lvl="0"/>
                <a:r>
                  <a:rPr/>
                  <a:t>In practice they are made as small as possible (with an obvious trade-off between the two).</a:t>
                </a:r>
              </a:p>
              <a:p>
                <a:pPr lvl="0"/>
                <a:r>
                  <a:rPr/>
                  <a:t>Reducing them both together requires an increase in sample size.</a:t>
                </a:r>
              </a:p>
              <a:p>
                <a:pPr lvl="0"/>
                <a:r>
                  <a:rPr/>
                  <a:t>Most studies use </a:t>
                </a:r>
                <a14:m>
                  <m:oMath xmlns:m="http://schemas.openxmlformats.org/officeDocument/2006/math">
                    <m:r>
                      <m:t>α</m:t>
                    </m:r>
                    <m:r>
                      <m:rPr>
                        <m:sty m:val="p"/>
                      </m:rPr>
                      <m:t>=</m:t>
                    </m:r>
                    <m:r>
                      <m:t>0.05</m:t>
                    </m:r>
                  </m:oMath>
                </a14:m>
                <a:r>
                  <a:rPr/>
                  <a:t> and a </a:t>
                </a:r>
                <a14:m>
                  <m:oMath xmlns:m="http://schemas.openxmlformats.org/officeDocument/2006/math">
                    <m:r>
                      <m:t>β</m:t>
                    </m:r>
                    <m:r>
                      <m:rPr>
                        <m:sty m:val="p"/>
                      </m:rPr>
                      <m:t>=</m:t>
                    </m:r>
                    <m:r>
                      <m:t>0.20</m:t>
                    </m:r>
                  </m:oMath>
                </a14:m>
                <a:r>
                  <a:rPr/>
                  <a:t> or </a:t>
                </a:r>
                <a14:m>
                  <m:oMath xmlns:m="http://schemas.openxmlformats.org/officeDocument/2006/math">
                    <m:r>
                      <m:t>β</m:t>
                    </m:r>
                    <m:r>
                      <m:rPr>
                        <m:sty m:val="p"/>
                      </m:rPr>
                      <m:t>=</m:t>
                    </m:r>
                    <m:r>
                      <m:t>0.10</m:t>
                    </m:r>
                  </m:oMath>
                </a14:m>
                <a: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Hypothesis testing can be done in different scenarios:</a:t>
            </a:r>
          </a:p>
          <a:p>
            <a:pPr lvl="0"/>
            <a:r>
              <a:rPr/>
              <a:t>Is there a difference in means?</a:t>
            </a:r>
          </a:p>
          <a:p>
            <a:pPr lvl="0"/>
            <a:r>
              <a:rPr/>
              <a:t>Is there a difference in proportions?</a:t>
            </a:r>
          </a:p>
          <a:p>
            <a:pPr lvl="0"/>
            <a:r>
              <a:rPr/>
              <a:t>Difference in odds ratios or relative risks?</a:t>
            </a:r>
          </a:p>
          <a:p>
            <a:pPr lvl="0"/>
            <a:r>
              <a:rPr/>
              <a:t>Is a slope of a regression line different from 0?</a:t>
            </a:r>
          </a:p>
          <a:p>
            <a:pPr lvl="0" indent="0" marL="0">
              <a:buNone/>
            </a:pPr>
            <a:r>
              <a:rPr/>
              <a:t>More about null and alternative hypotheses:</a:t>
            </a:r>
          </a:p>
          <a:p>
            <a:pPr lvl="0"/>
            <a:r>
              <a:rPr/>
              <a:t>Null hypothesis</a:t>
            </a:r>
          </a:p>
          <a:p>
            <a:pPr lvl="1"/>
            <a:r>
              <a:rPr/>
              <a:t>Narrow (in two-sided tests) - test statistic takes a single, specific value.</a:t>
            </a:r>
          </a:p>
          <a:p>
            <a:pPr lvl="1"/>
            <a:r>
              <a:rPr/>
              <a:t>Usually the hypothesis of no effect / association / difference.</a:t>
            </a:r>
          </a:p>
          <a:p>
            <a:pPr lvl="0"/>
            <a:r>
              <a:rPr/>
              <a:t>Alternative hypothesis</a:t>
            </a:r>
          </a:p>
          <a:p>
            <a:pPr lvl="1"/>
            <a:r>
              <a:rPr/>
              <a:t>Wide - test statistic can take a large range of values.</a:t>
            </a:r>
          </a:p>
          <a:p>
            <a:pPr lvl="1"/>
            <a:r>
              <a:rPr/>
              <a:t>Often the hypothesis held by the researcher.</a:t>
            </a:r>
          </a:p>
          <a:p>
            <a:pPr lvl="1"/>
            <a:r>
              <a:rPr/>
              <a:t>Is the opposite of the null hypothesis.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Word of warning: to p or not to p</a:t>
                </a:r>
              </a:p>
              <a:p>
                <a:pPr lvl="0"/>
                <a:r>
                  <a:rPr/>
                  <a:t>Null hypothesis significance testing can overly simplify complex research questions and nuance in analysis can be lost.</a:t>
                </a:r>
              </a:p>
              <a:p>
                <a:pPr lvl="0"/>
                <a:r>
                  <a:rPr/>
                  <a:t>The common choices of </a:t>
                </a:r>
                <a14:m>
                  <m:oMath xmlns:m="http://schemas.openxmlformats.org/officeDocument/2006/math">
                    <m:r>
                      <m:t>α</m:t>
                    </m:r>
                  </m:oMath>
                </a14:m>
                <a:r>
                  <a:rPr/>
                  <a:t> and </a:t>
                </a:r>
                <a14:m>
                  <m:oMath xmlns:m="http://schemas.openxmlformats.org/officeDocument/2006/math">
                    <m:r>
                      <m:t>β</m:t>
                    </m:r>
                  </m:oMath>
                </a14:m>
                <a:r>
                  <a:rPr/>
                  <a:t> are </a:t>
                </a:r>
                <a:r>
                  <a:rPr i="1"/>
                  <a:t>completely</a:t>
                </a:r>
                <a:r>
                  <a:rPr/>
                  <a:t> arbitrary, set by a bunch of statisticians in the 1930s over a cup of tea (literally – </a:t>
                </a:r>
                <a:r>
                  <a:rPr>
                    <a:hlinkClick r:id="rId2"/>
                  </a:rPr>
                  <a:t>https://en.wikipedia.org/wiki/Lady_tasting_tea</a:t>
                </a:r>
                <a:r>
                  <a:rPr/>
                  <a:t>).</a:t>
                </a:r>
              </a:p>
              <a:p>
                <a:pPr lvl="0"/>
                <a:r>
                  <a:rPr/>
                  <a:t>Overall risk of a Type I error increases the more tests you do.</a:t>
                </a:r>
              </a:p>
              <a:p>
                <a:pPr lvl="0"/>
                <a:r>
                  <a:rPr/>
                  <a:t>If you do several tests or fit several models but only report the one that was statistically significant, </a:t>
                </a:r>
                <a:r>
                  <a:rPr b="1"/>
                  <a:t>you are misleading your readers</a:t>
                </a:r>
                <a:r>
                  <a:rPr/>
                  <a:t>.</a:t>
                </a:r>
              </a:p>
              <a:p>
                <a:pPr lvl="0"/>
                <a:r>
                  <a:rPr/>
                  <a:t>Publication bias and pressure to publish means very bad practices have become established (e.g. p-hacking), contributing to the reproducibility crisis.</a:t>
                </a:r>
              </a:p>
              <a:p>
                <a:pPr lvl="0"/>
                <a:r>
                  <a:rPr/>
                  <a:t>Please read </a:t>
                </a:r>
                <a:r>
                  <a:rPr>
                    <a:hlinkClick r:id="rId3"/>
                  </a:rPr>
                  <a:t>https://doi.org/10.1080/00031305.2019.1583913</a:t>
                </a:r>
                <a: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One-sample t-test</a:t>
            </a:r>
          </a:p>
          <a:p>
            <a:pPr lvl="0"/>
            <a:r>
              <a:rPr/>
              <a:t>This test is used to check whether a sample mean is different from a known / hypothesized mean.</a:t>
            </a:r>
          </a:p>
          <a:p>
            <a:pPr lvl="1"/>
            <a:r>
              <a:rPr/>
              <a:t>How different is the sample mean from the true population mean?</a:t>
            </a:r>
          </a:p>
          <a:p>
            <a:pPr lvl="0"/>
            <a:r>
              <a:rPr/>
              <a:t>Continuous data.</a:t>
            </a:r>
          </a:p>
          <a:p>
            <a:pPr lvl="0" indent="0" marL="0">
              <a:buNone/>
            </a:pPr>
            <a:r>
              <a:rPr/>
              <a:t>Assumptions:</a:t>
            </a:r>
          </a:p>
          <a:p>
            <a:pPr lvl="0"/>
            <a:r>
              <a:rPr/>
              <a:t>Random sample from the population.</a:t>
            </a:r>
          </a:p>
          <a:p>
            <a:pPr lvl="0"/>
            <a:r>
              <a:rPr/>
              <a:t>The data must be continuous.</a:t>
            </a:r>
          </a:p>
          <a:p>
            <a:pPr lvl="0"/>
            <a:r>
              <a:rPr/>
              <a:t>The sample mean must follow a normal distribution.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One-sample t-test</a:t>
                </a:r>
              </a:p>
              <a:p>
                <a:pPr lvl="0" indent="0" marL="0">
                  <a:buNone/>
                </a:pPr>
                <a:r>
                  <a:rPr/>
                  <a:t>Let </a:t>
                </a:r>
                <a14:m>
                  <m:oMath xmlns:m="http://schemas.openxmlformats.org/officeDocument/2006/math">
                    <m:r>
                      <m:t>X</m:t>
                    </m:r>
                  </m:oMath>
                </a14:m>
                <a:r>
                  <a:rPr/>
                  <a:t> be the random variable for data that we wish to observe. Let </a:t>
                </a:r>
                <a14:m>
                  <m:oMath xmlns:m="http://schemas.openxmlformats.org/officeDocument/2006/math">
                    <m:r>
                      <m:t>μ</m:t>
                    </m:r>
                  </m:oMath>
                </a14:m>
                <a:r>
                  <a:rPr/>
                  <a:t> be the population mean, </a:t>
                </a:r>
                <a14:m>
                  <m:oMath xmlns:m="http://schemas.openxmlformats.org/officeDocument/2006/math">
                    <m:acc>
                      <m:accPr>
                        <m:chr m:val="‾"/>
                      </m:accPr>
                      <m:e>
                        <m:r>
                          <m:t>x</m:t>
                        </m:r>
                      </m:e>
                    </m:acc>
                  </m:oMath>
                </a14:m>
                <a:r>
                  <a:rPr/>
                  <a:t> the sample mean of the observed data, </a:t>
                </a:r>
                <a14:m>
                  <m:oMath xmlns:m="http://schemas.openxmlformats.org/officeDocument/2006/math">
                    <m:r>
                      <m:t>s</m:t>
                    </m:r>
                  </m:oMath>
                </a14:m>
                <a:r>
                  <a:rPr/>
                  <a:t> the sample standard deviation and </a:t>
                </a:r>
                <a14:m>
                  <m:oMath xmlns:m="http://schemas.openxmlformats.org/officeDocument/2006/math">
                    <m:r>
                      <m:t>n</m:t>
                    </m:r>
                  </m:oMath>
                </a14:m>
                <a:r>
                  <a:rPr/>
                  <a:t> the number of observations. Let </a:t>
                </a:r>
                <a14:m>
                  <m:oMath xmlns:m="http://schemas.openxmlformats.org/officeDocument/2006/math">
                    <m:sSub>
                      <m:e>
                        <m:r>
                          <m:t>μ</m:t>
                        </m:r>
                      </m:e>
                      <m:sub>
                        <m:r>
                          <m:t>0</m:t>
                        </m:r>
                      </m:sub>
                    </m:sSub>
                  </m:oMath>
                </a14:m>
                <a:r>
                  <a:rPr/>
                  <a:t> be the hypothsized null value of the population mean.</a:t>
                </a:r>
              </a:p>
              <a:p>
                <a:pPr lvl="0"/>
                <a:r>
                  <a:rPr/>
                  <a:t>Hypotheses:</a:t>
                </a:r>
              </a:p>
              <a:p>
                <a:pPr lvl="1"/>
                <a:r>
                  <a:rPr/>
                  <a:t>H</a:t>
                </a:r>
                <a:r>
                  <a:rPr baseline="-25000"/>
                  <a:t>0</a:t>
                </a:r>
                <a:r>
                  <a:rPr/>
                  <a:t>: </a:t>
                </a:r>
                <a14:m>
                  <m:oMath xmlns:m="http://schemas.openxmlformats.org/officeDocument/2006/math">
                    <m:r>
                      <m:t>μ</m:t>
                    </m:r>
                    <m:r>
                      <m:rPr>
                        <m:sty m:val="p"/>
                      </m:rPr>
                      <m:t>=</m:t>
                    </m:r>
                    <m:sSub>
                      <m:e>
                        <m:r>
                          <m:t>μ</m:t>
                        </m:r>
                      </m:e>
                      <m:sub>
                        <m:r>
                          <m:t>0</m:t>
                        </m:r>
                      </m:sub>
                    </m:sSub>
                  </m:oMath>
                </a14:m>
              </a:p>
              <a:p>
                <a:pPr lvl="1"/>
                <a:r>
                  <a:rPr/>
                  <a:t>H</a:t>
                </a:r>
                <a:r>
                  <a:rPr baseline="-25000"/>
                  <a:t>1</a:t>
                </a:r>
                <a:r>
                  <a:rPr/>
                  <a:t>: </a:t>
                </a:r>
                <a14:m>
                  <m:oMath xmlns:m="http://schemas.openxmlformats.org/officeDocument/2006/math">
                    <m:r>
                      <m:t>μ</m:t>
                    </m:r>
                    <m:r>
                      <m:rPr>
                        <m:sty m:val="p"/>
                      </m:rPr>
                      <m:t>≠</m:t>
                    </m:r>
                    <m:sSub>
                      <m:e>
                        <m:r>
                          <m:t>μ</m:t>
                        </m:r>
                      </m:e>
                      <m:sub>
                        <m:r>
                          <m:t>0</m:t>
                        </m:r>
                      </m:sub>
                    </m:sSub>
                  </m:oMath>
                </a14:m>
              </a:p>
              <a:p>
                <a:pPr lvl="0"/>
                <a:r>
                  <a:rPr/>
                  <a:t>Test statistic: difference between sample mean and null value </a:t>
                </a:r>
                <a14:m>
                  <m:oMath xmlns:m="http://schemas.openxmlformats.org/officeDocument/2006/math">
                    <m:sSub>
                      <m:e>
                        <m:r>
                          <m:t>μ</m:t>
                        </m:r>
                      </m:e>
                      <m:sub>
                        <m:r>
                          <m:t>0</m:t>
                        </m:r>
                      </m:sub>
                    </m:sSub>
                  </m:oMath>
                </a14:m>
                <a:r>
                  <a:rPr/>
                  <a:t> scaled by the standard error</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T</m:t>
                      </m:r>
                      <m:r>
                        <m:rPr>
                          <m:sty m:val="p"/>
                        </m:rPr>
                        <m:t>=</m:t>
                      </m:r>
                      <m:f>
                        <m:fPr>
                          <m:type m:val="bar"/>
                        </m:fPr>
                        <m:num>
                          <m:acc>
                            <m:accPr>
                              <m:chr m:val="‾"/>
                            </m:accPr>
                            <m:e>
                              <m:r>
                                <m:t>x</m:t>
                              </m:r>
                            </m:e>
                          </m:acc>
                          <m:r>
                            <m:rPr>
                              <m:sty m:val="p"/>
                            </m:rPr>
                            <m:t>−</m:t>
                          </m:r>
                          <m:sSub>
                            <m:e>
                              <m:r>
                                <m:t>μ</m:t>
                              </m:r>
                            </m:e>
                            <m:sub>
                              <m:r>
                                <m:t>0</m:t>
                              </m:r>
                            </m:sub>
                          </m:sSub>
                        </m:num>
                        <m:den>
                          <m:r>
                            <m:t>s</m:t>
                          </m:r>
                          <m:r>
                            <m:rPr>
                              <m:sty m:val="p"/>
                            </m:rPr>
                            <m:t>/</m:t>
                          </m:r>
                          <m:rad>
                            <m:radPr>
                              <m:degHide m:val="1"/>
                            </m:radPr>
                            <m:deg/>
                            <m:e>
                              <m:r>
                                <m:t>n</m:t>
                              </m:r>
                            </m:e>
                          </m:rad>
                        </m:den>
                      </m:f>
                      <m:r>
                        <m:rPr>
                          <m:sty m:val="p"/>
                        </m:rPr>
                        <m:t>∼</m:t>
                      </m:r>
                      <m:sSub>
                        <m:e>
                          <m:r>
                            <m:t>t</m:t>
                          </m:r>
                        </m:e>
                        <m:sub>
                          <m:r>
                            <m:t>n</m:t>
                          </m:r>
                          <m:r>
                            <m:rPr>
                              <m:sty m:val="p"/>
                            </m:rPr>
                            <m:t>−</m:t>
                          </m:r>
                          <m:r>
                            <m:t>1</m:t>
                          </m:r>
                        </m:sub>
                      </m:sSub>
                      <m:r>
                        <m:t> </m:t>
                      </m:r>
                      <m:r>
                        <m:rPr>
                          <m:nor/>
                          <m:sty m:val="p"/>
                        </m:rPr>
                        <m:t> under </m:t>
                      </m:r>
                      <m:sSub>
                        <m:e>
                          <m:r>
                            <m:t>H</m:t>
                          </m:r>
                        </m:e>
                        <m:sub>
                          <m:r>
                            <m:t>0</m:t>
                          </m:r>
                        </m:sub>
                      </m:sSub>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One-sample t-test - PRACTICAL</a:t>
                </a:r>
              </a:p>
              <a:p>
                <a:pPr lvl="0" indent="0" marL="0">
                  <a:buNone/>
                </a:pPr>
                <a:r>
                  <a:rPr/>
                  <a:t>Suppose we want to test the hypothesis that the mean age is 24</a:t>
                </a:r>
              </a:p>
              <a:p>
                <a:pPr lvl="0" indent="0" marL="0">
                  <a:buNone/>
                </a:pPr>
                <a14:m>
                  <m:oMathPara xmlns:m="http://schemas.openxmlformats.org/officeDocument/2006/math">
                    <m:oMathParaPr>
                      <m:jc m:val="center"/>
                    </m:oMathParaPr>
                    <m:oMath>
                      <m:sSub>
                        <m:e>
                          <m:r>
                            <m:t>H</m:t>
                          </m:r>
                        </m:e>
                        <m:sub>
                          <m:r>
                            <m:t>0</m:t>
                          </m:r>
                        </m:sub>
                      </m:sSub>
                      <m:r>
                        <m:rPr>
                          <m:sty m:val="p"/>
                        </m:rPr>
                        <m:t>:</m:t>
                      </m:r>
                      <m:r>
                        <m:t>μ</m:t>
                      </m:r>
                      <m:r>
                        <m:rPr>
                          <m:sty m:val="p"/>
                        </m:rPr>
                        <m:t>=</m:t>
                      </m:r>
                      <m:r>
                        <m:t>24</m:t>
                      </m:r>
                    </m:oMath>
                  </m:oMathPara>
                </a14:m>
              </a:p>
              <a:p>
                <a:pPr lvl="0" indent="0" marL="0">
                  <a:buNone/>
                </a:pPr>
                <a14:m>
                  <m:oMathPara xmlns:m="http://schemas.openxmlformats.org/officeDocument/2006/math">
                    <m:oMathParaPr>
                      <m:jc m:val="center"/>
                    </m:oMathParaPr>
                    <m:oMath>
                      <m:sSub>
                        <m:e>
                          <m:r>
                            <m:t>H</m:t>
                          </m:r>
                        </m:e>
                        <m:sub>
                          <m:r>
                            <m:t>1</m:t>
                          </m:r>
                        </m:sub>
                      </m:sSub>
                      <m:r>
                        <m:rPr>
                          <m:sty m:val="p"/>
                        </m:rPr>
                        <m:t>:</m:t>
                      </m:r>
                      <m:r>
                        <m:t>μ</m:t>
                      </m:r>
                      <m:r>
                        <m:rPr>
                          <m:sty m:val="p"/>
                        </m:rPr>
                        <m:t>≠</m:t>
                      </m:r>
                      <m:r>
                        <m:t>24</m:t>
                      </m:r>
                    </m:oMath>
                  </m:oMathPara>
                </a14:m>
              </a:p>
              <a:p>
                <a:pPr lvl="0"/>
                <a:r>
                  <a:rPr/>
                  <a:t>This is a two-sided test.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0" y="-57227"/>
            <a:ext cx="8590643" cy="1223969"/>
          </a:xfrm>
        </p:spPr>
        <p:txBody>
          <a:bodyPr/>
          <a:lstStyle/>
          <a:p>
            <a:pPr lvl="0" indent="0" marL="0">
              <a:buNone/>
            </a:pPr>
            <a:r>
              <a:rPr/>
              <a:t>Common statistical tests</a:t>
            </a:r>
          </a:p>
        </p:txBody>
      </p:sp>
      <p:sp>
        <p:nvSpPr>
          <p:cNvPr id="4" name="Text Placeholder 3">
            <a:extLst>
              <a:ext uri="{FF2B5EF4-FFF2-40B4-BE49-F238E27FC236}">
                <a16:creationId xmlns:a16="http://schemas.microsoft.com/office/drawing/2014/main" id="{F6C278EB-CD3C-4569-8B41-D3DDD3B4004E}"/>
              </a:ext>
            </a:extLst>
          </p:cNvPr>
          <p:cNvSpPr>
            <a:spLocks noGrp="1"/>
          </p:cNvSpPr>
          <p:nvPr>
            <p:ph idx="2" sz="half" type="body"/>
          </p:nvPr>
        </p:nvSpPr>
        <p:spPr/>
        <p:txBody>
          <a:bodyPr/>
          <a:lstStyle/>
          <a:p>
            <a:pPr lvl="0" indent="0" marL="0">
              <a:buNone/>
            </a:pPr>
            <a:r>
              <a:rPr b="1"/>
              <a:t>One-sample t-test - PRACTICAL</a:t>
            </a:r>
          </a:p>
          <a:p>
            <a:pPr lvl="0" indent="0" marL="0">
              <a:buNone/>
            </a:pPr>
            <a:r>
              <a:rPr/>
              <a:t>ASSUMPTIONS</a:t>
            </a:r>
          </a:p>
          <a:p>
            <a:pPr lvl="0" indent="0" marL="0">
              <a:buNone/>
            </a:pPr>
            <a:r>
              <a:rPr/>
              <a:t>Histogram to check normality. We only require the sample mean not the actual data to be normally distributed. However we only have a single observation of the sample mean. Thanks to the CLT, if the sample size is large enough and the distribution of the data is not too wildly non-normal (really severe skew, outliers and extreme values), then this will be met. So check the histogram for the data, but focus on evidence for severe non-normality.</a:t>
            </a:r>
          </a:p>
          <a:p>
            <a:pPr lvl="0" indent="0">
              <a:buNone/>
            </a:pPr>
            <a:r>
              <a:rPr>
                <a:latin typeface="Courier"/>
              </a:rPr>
              <a:t>dfTb </a:t>
            </a:r>
            <a:r>
              <a:rPr>
                <a:solidFill>
                  <a:srgbClr val="4070A0"/>
                </a:solidFill>
                <a:latin typeface="Courier"/>
              </a:rPr>
              <a:t>%&gt;%</a:t>
            </a:r>
            <a:br/>
            <a:r>
              <a:rPr>
                <a:latin typeface="Courier"/>
              </a:rPr>
              <a:t>  </a:t>
            </a:r>
            <a:r>
              <a:rPr>
                <a:solidFill>
                  <a:srgbClr val="06287E"/>
                </a:solidFill>
                <a:latin typeface="Courier"/>
              </a:rPr>
              <a:t>ggplot</a:t>
            </a:r>
            <a:r>
              <a:rPr>
                <a:latin typeface="Courier"/>
              </a:rPr>
              <a:t>(</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age)) </a:t>
            </a:r>
            <a:r>
              <a:rPr>
                <a:solidFill>
                  <a:srgbClr val="4070A0"/>
                </a:solidFill>
                <a:latin typeface="Courier"/>
              </a:rPr>
              <a:t>+</a:t>
            </a:r>
            <a:br/>
            <a:r>
              <a:rPr>
                <a:latin typeface="Courier"/>
              </a:rPr>
              <a:t>  </a:t>
            </a:r>
            <a:r>
              <a:rPr>
                <a:solidFill>
                  <a:srgbClr val="06287E"/>
                </a:solidFill>
                <a:latin typeface="Courier"/>
              </a:rPr>
              <a:t>geom_histogram</a:t>
            </a:r>
            <a:r>
              <a:rPr>
                <a:latin typeface="Courier"/>
              </a:rPr>
              <a:t>(</a:t>
            </a:r>
            <a:r>
              <a:rPr>
                <a:solidFill>
                  <a:srgbClr val="7D9029"/>
                </a:solidFill>
                <a:latin typeface="Courier"/>
              </a:rPr>
              <a:t>bins=</a:t>
            </a:r>
            <a:r>
              <a:rPr>
                <a:solidFill>
                  <a:srgbClr val="40A070"/>
                </a:solidFill>
                <a:latin typeface="Courier"/>
              </a:rPr>
              <a:t>20</a:t>
            </a:r>
            <a:r>
              <a:rPr>
                <a:latin typeface="Courier"/>
              </a:rPr>
              <a:t>,</a:t>
            </a:r>
            <a:r>
              <a:rPr>
                <a:solidFill>
                  <a:srgbClr val="7D9029"/>
                </a:solidFill>
                <a:latin typeface="Courier"/>
              </a:rPr>
              <a:t>fill=</a:t>
            </a:r>
            <a:r>
              <a:rPr>
                <a:solidFill>
                  <a:srgbClr val="4070A0"/>
                </a:solidFill>
                <a:latin typeface="Courier"/>
              </a:rPr>
              <a:t>"#ffa500"</a:t>
            </a:r>
            <a:r>
              <a:rPr>
                <a:latin typeface="Courier"/>
              </a:rPr>
              <a:t>)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"Age"</a:t>
            </a:r>
            <a:r>
              <a:rPr>
                <a:latin typeface="Courier"/>
              </a:rPr>
              <a:t>) </a:t>
            </a:r>
          </a:p>
        </p:txBody>
      </p:sp>
      <p:pic>
        <p:nvPicPr>
          <p:cNvPr descr="LIGHT_CSW_Session2_BasicStatisticalAnalysis_files/figure-pptx/unnamed-chunk-18-1.png" id="0" name="Picture 1"/>
          <p:cNvPicPr>
            <a:picLocks noGrp="1" noChangeAspect="1"/>
          </p:cNvPicPr>
          <p:nvPr/>
        </p:nvPicPr>
        <p:blipFill>
          <a:blip r:embed="rId2"/>
          <a:stretch>
            <a:fillRect/>
          </a:stretch>
        </p:blipFill>
        <p:spPr bwMode="auto">
          <a:xfrm>
            <a:off x="5181600" y="18161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One-sample t-test - PRACTICAL</a:t>
            </a:r>
          </a:p>
          <a:p>
            <a:pPr lvl="0" indent="0" marL="0">
              <a:buNone/>
            </a:pPr>
            <a:r>
              <a:rPr/>
              <a:t>DO THE TEST</a:t>
            </a:r>
          </a:p>
          <a:p>
            <a:pPr lvl="0" indent="0">
              <a:buNone/>
            </a:pPr>
            <a:r>
              <a:rPr>
                <a:solidFill>
                  <a:srgbClr val="06287E"/>
                </a:solidFill>
                <a:latin typeface="Courier"/>
              </a:rPr>
              <a:t>t.test</a:t>
            </a:r>
            <a:r>
              <a:rPr>
                <a:latin typeface="Courier"/>
              </a:rPr>
              <a:t>(dfTb</a:t>
            </a:r>
            <a:r>
              <a:rPr>
                <a:solidFill>
                  <a:srgbClr val="4070A0"/>
                </a:solidFill>
                <a:latin typeface="Courier"/>
              </a:rPr>
              <a:t>$</a:t>
            </a:r>
            <a:r>
              <a:rPr>
                <a:latin typeface="Courier"/>
              </a:rPr>
              <a:t>age,</a:t>
            </a:r>
            <a:r>
              <a:rPr>
                <a:solidFill>
                  <a:srgbClr val="7D9029"/>
                </a:solidFill>
                <a:latin typeface="Courier"/>
              </a:rPr>
              <a:t>mu=</a:t>
            </a:r>
            <a:r>
              <a:rPr>
                <a:solidFill>
                  <a:srgbClr val="40A070"/>
                </a:solidFill>
                <a:latin typeface="Courier"/>
              </a:rPr>
              <a:t>24</a:t>
            </a:r>
            <a:r>
              <a:rPr>
                <a:latin typeface="Courier"/>
              </a:rPr>
              <a:t>)</a:t>
            </a:r>
            <a:br/>
            <a:r>
              <a:rPr i="1">
                <a:solidFill>
                  <a:srgbClr val="BA2121"/>
                </a:solidFill>
                <a:latin typeface="Courier"/>
              </a:rPr>
              <a:t>## </a:t>
            </a:r>
            <a:br/>
            <a:r>
              <a:rPr i="1">
                <a:solidFill>
                  <a:srgbClr val="BA2121"/>
                </a:solidFill>
                <a:latin typeface="Courier"/>
              </a:rPr>
              <a:t>##  One Sample t-test</a:t>
            </a:r>
            <a:br/>
            <a:r>
              <a:rPr i="1">
                <a:solidFill>
                  <a:srgbClr val="BA2121"/>
                </a:solidFill>
                <a:latin typeface="Courier"/>
              </a:rPr>
              <a:t>## </a:t>
            </a:r>
            <a:br/>
            <a:r>
              <a:rPr i="1">
                <a:solidFill>
                  <a:srgbClr val="BA2121"/>
                </a:solidFill>
                <a:latin typeface="Courier"/>
              </a:rPr>
              <a:t>## data:  dfTb$age</a:t>
            </a:r>
            <a:br/>
            <a:r>
              <a:rPr i="1">
                <a:solidFill>
                  <a:srgbClr val="BA2121"/>
                </a:solidFill>
                <a:latin typeface="Courier"/>
              </a:rPr>
              <a:t>## t = 98.616, df = 2999, p-value &lt; 2.2e-16</a:t>
            </a:r>
            <a:br/>
            <a:r>
              <a:rPr i="1">
                <a:solidFill>
                  <a:srgbClr val="BA2121"/>
                </a:solidFill>
                <a:latin typeface="Courier"/>
              </a:rPr>
              <a:t>## alternative hypothesis: true mean is not equal to 24</a:t>
            </a:r>
            <a:br/>
            <a:r>
              <a:rPr i="1">
                <a:solidFill>
                  <a:srgbClr val="BA2121"/>
                </a:solidFill>
                <a:latin typeface="Courier"/>
              </a:rPr>
              <a:t>## 95 percent confidence interval:</a:t>
            </a:r>
            <a:br/>
            <a:r>
              <a:rPr i="1">
                <a:solidFill>
                  <a:srgbClr val="BA2121"/>
                </a:solidFill>
                <a:latin typeface="Courier"/>
              </a:rPr>
              <a:t>##  32.76225 33.11775</a:t>
            </a:r>
            <a:br/>
            <a:r>
              <a:rPr i="1">
                <a:solidFill>
                  <a:srgbClr val="BA2121"/>
                </a:solidFill>
                <a:latin typeface="Courier"/>
              </a:rPr>
              <a:t>## sample estimates:</a:t>
            </a:r>
            <a:br/>
            <a:r>
              <a:rPr i="1">
                <a:solidFill>
                  <a:srgbClr val="BA2121"/>
                </a:solidFill>
                <a:latin typeface="Courier"/>
              </a:rPr>
              <a:t>## mean of x </a:t>
            </a:r>
            <a:br/>
            <a:r>
              <a:rPr i="1">
                <a:solidFill>
                  <a:srgbClr val="BA2121"/>
                </a:solidFill>
                <a:latin typeface="Courier"/>
              </a:rPr>
              <a:t>##     32.94</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One-sample t-test - PRACTICAL</a:t>
                </a:r>
              </a:p>
              <a:p>
                <a:pPr lvl="0" indent="0" marL="0">
                  <a:buNone/>
                </a:pPr>
                <a:r>
                  <a:rPr/>
                  <a:t>DO THE TEST</a:t>
                </a:r>
              </a:p>
              <a:p>
                <a:pPr lvl="0" indent="0" marL="0">
                  <a:buNone/>
                </a:pPr>
                <a14:m>
                  <m:oMathPara xmlns:m="http://schemas.openxmlformats.org/officeDocument/2006/math">
                    <m:oMathParaPr>
                      <m:jc m:val="center"/>
                    </m:oMathParaPr>
                    <m:oMath>
                      <m:r>
                        <m:t> </m:t>
                      </m:r>
                    </m:oMath>
                  </m:oMathPara>
                </a14:m>
              </a:p>
              <a:p>
                <a:pPr lvl="0" indent="0" marL="0">
                  <a:buNone/>
                </a:pPr>
                <a:r>
                  <a:rPr/>
                  <a:t>We note that:</a:t>
                </a:r>
              </a:p>
              <a:p>
                <a:pPr lvl="0" indent="0" marL="0">
                  <a:buNone/>
                </a:pPr>
                <a14:m>
                  <m:oMathPara xmlns:m="http://schemas.openxmlformats.org/officeDocument/2006/math">
                    <m:oMathParaPr>
                      <m:jc m:val="center"/>
                    </m:oMathParaPr>
                    <m:oMath>
                      <m:r>
                        <m:t> </m:t>
                      </m:r>
                    </m:oMath>
                  </m:oMathPara>
                </a14:m>
              </a:p>
              <a:p>
                <a:pPr lvl="0"/>
                <a:r>
                  <a:rPr/>
                  <a:t>Sample mean = 32.94</a:t>
                </a:r>
              </a:p>
              <a:p>
                <a:pPr lvl="0"/>
                <a:r>
                  <a:rPr/>
                  <a:t>p-value </a:t>
                </a:r>
                <a14:m>
                  <m:oMath xmlns:m="http://schemas.openxmlformats.org/officeDocument/2006/math">
                    <m:r>
                      <m:rPr>
                        <m:sty m:val="p"/>
                      </m:rPr>
                      <m:t>&lt;</m:t>
                    </m:r>
                    <m:r>
                      <m:t>2.2</m:t>
                    </m:r>
                    <m:r>
                      <m:rPr>
                        <m:sty m:val="p"/>
                      </m:rPr>
                      <m:t>⋅</m:t>
                    </m:r>
                    <m:sSup>
                      <m:e>
                        <m:r>
                          <m:t>10</m:t>
                        </m:r>
                      </m:e>
                      <m:sup>
                        <m:r>
                          <m:rPr>
                            <m:sty m:val="p"/>
                          </m:rPr>
                          <m:t>−</m:t>
                        </m:r>
                        <m:r>
                          <m:t>16</m:t>
                        </m:r>
                      </m:sup>
                    </m:sSup>
                  </m:oMath>
                </a14:m>
                <a:r>
                  <a:rPr/>
                  <a:t> so much lower than the typical </a:t>
                </a:r>
                <a14:m>
                  <m:oMath xmlns:m="http://schemas.openxmlformats.org/officeDocument/2006/math">
                    <m:r>
                      <m:t>α</m:t>
                    </m:r>
                  </m:oMath>
                </a14:m>
                <a:r>
                  <a:rPr/>
                  <a:t> level of 0.05.</a:t>
                </a:r>
              </a:p>
              <a:p>
                <a:pPr lvl="0"/>
                <a:r>
                  <a:rPr/>
                  <a:t>We reject the null hypothesis </a:t>
                </a:r>
                <a14:m>
                  <m:oMath xmlns:m="http://schemas.openxmlformats.org/officeDocument/2006/math">
                    <m:sSub>
                      <m:e>
                        <m:r>
                          <m:t>H</m:t>
                        </m:r>
                      </m:e>
                      <m:sub>
                        <m:r>
                          <m:t>0</m:t>
                        </m:r>
                      </m:sub>
                    </m:sSub>
                  </m:oMath>
                </a14:m>
                <a:r>
                  <a:rPr/>
                  <a:t> and conclude there is substantial evidence that the population mean is different from </a:t>
                </a:r>
                <a14:m>
                  <m:oMath xmlns:m="http://schemas.openxmlformats.org/officeDocument/2006/math">
                    <m:sSub>
                      <m:e>
                        <m:r>
                          <m:t>μ</m:t>
                        </m:r>
                      </m:e>
                      <m:sub>
                        <m:r>
                          <m:t>0</m:t>
                        </m:r>
                      </m:sub>
                    </m:sSub>
                    <m:r>
                      <m:rPr>
                        <m:sty m:val="p"/>
                      </m:rPr>
                      <m:t>=</m:t>
                    </m:r>
                    <m:r>
                      <m:t>24</m:t>
                    </m:r>
                  </m:oMath>
                </a14:m>
                <a: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Introduction: Data for today’s session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We are going to look at a subset of data taken from an electronic tuberculosis (TB) register of Blantyre which shows total number of TB registrations from April 2011 to December 2012. The dataset was constructed from available data that is routinely collected at the time of registering for TB drugs. Some variables have been simulated to allow specific statistical techniques in this workshop to be performed.</a:t>
            </a:r>
          </a:p>
          <a:p>
            <a:pPr lvl="0" indent="0" marL="0">
              <a:buNone/>
            </a:pPr>
            <a:r>
              <a:rPr/>
              <a:t>The dataset saved </a:t>
            </a:r>
            <a:r>
              <a:rPr>
                <a:latin typeface="Courier"/>
              </a:rPr>
              <a:t>btTBreg.csv</a:t>
            </a:r>
            <a:r>
              <a:rPr/>
              <a:t> has the following variables:</a:t>
            </a:r>
          </a:p>
          <a:p>
            <a:pPr lvl="0"/>
            <a:r>
              <a:rPr>
                <a:latin typeface="Courier"/>
              </a:rPr>
              <a:t>id</a:t>
            </a:r>
            <a:r>
              <a:rPr/>
              <a:t>: ID number</a:t>
            </a:r>
          </a:p>
          <a:p>
            <a:pPr lvl="0"/>
            <a:r>
              <a:rPr>
                <a:latin typeface="Courier"/>
              </a:rPr>
              <a:t>sex</a:t>
            </a:r>
            <a:r>
              <a:rPr/>
              <a:t>: Gender 1=male; 2=female</a:t>
            </a:r>
          </a:p>
          <a:p>
            <a:pPr lvl="0"/>
            <a:r>
              <a:rPr>
                <a:latin typeface="Courier"/>
              </a:rPr>
              <a:t>age</a:t>
            </a:r>
            <a:r>
              <a:rPr/>
              <a:t>: of participants in years - numeric</a:t>
            </a:r>
          </a:p>
          <a:p>
            <a:pPr lvl="0"/>
            <a:r>
              <a:rPr>
                <a:latin typeface="Courier"/>
              </a:rPr>
              <a:t>hiv</a:t>
            </a:r>
            <a:r>
              <a:rPr/>
              <a:t>: HIV status 1=positive; 0=negative</a:t>
            </a:r>
          </a:p>
          <a:p>
            <a:pPr lvl="0"/>
            <a:r>
              <a:rPr>
                <a:latin typeface="Courier"/>
              </a:rPr>
              <a:t>bmi</a:t>
            </a:r>
            <a:r>
              <a:rPr/>
              <a:t>: Body mass index</a:t>
            </a:r>
          </a:p>
          <a:p>
            <a:pPr lvl="0"/>
            <a:r>
              <a:rPr>
                <a:latin typeface="Courier"/>
              </a:rPr>
              <a:t>ses</a:t>
            </a:r>
            <a:r>
              <a:rPr/>
              <a:t>: social economic status index; 1=poorest, 2=poor, 3=middle, 4=rich, 5=richest</a:t>
            </a:r>
          </a:p>
          <a:p>
            <a:pPr lvl="0"/>
            <a:r>
              <a:rPr>
                <a:latin typeface="Courier"/>
              </a:rPr>
              <a:t>cd41</a:t>
            </a:r>
            <a:r>
              <a:rPr/>
              <a:t>: CD4 count on entry - numeric</a:t>
            </a:r>
          </a:p>
          <a:p>
            <a:pPr lvl="0"/>
            <a:r>
              <a:rPr>
                <a:latin typeface="Courier"/>
              </a:rPr>
              <a:t>cd42</a:t>
            </a:r>
            <a:r>
              <a:rPr/>
              <a:t>: CD4 count on exit - numeric</a:t>
            </a:r>
          </a:p>
          <a:p>
            <a:pPr lvl="0"/>
            <a:r>
              <a:rPr>
                <a:latin typeface="Courier"/>
              </a:rPr>
              <a:t>hosp</a:t>
            </a:r>
            <a:r>
              <a:rPr/>
              <a:t>: code for central hospitals; 1=QECH, 2=KCH,3=ZCH,4=MCH,5=Mlambe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Two-sample t-test</a:t>
                </a:r>
              </a:p>
              <a:p>
                <a:pPr lvl="0" indent="0" marL="0">
                  <a:buNone/>
                </a:pPr>
                <a:r>
                  <a:rPr/>
                  <a:t>We now have 2 samples (or 1 sample with 2 groups of observations) and we compare the sample means to make inference about the population means estimated by these sample means.</a:t>
                </a:r>
              </a:p>
              <a:p>
                <a:pPr lvl="0" indent="0" marL="0">
                  <a:buNone/>
                </a:pPr>
                <a:r>
                  <a:rPr/>
                  <a:t>Let </a:t>
                </a:r>
                <a14:m>
                  <m:oMath xmlns:m="http://schemas.openxmlformats.org/officeDocument/2006/math">
                    <m:sSub>
                      <m:e>
                        <m:r>
                          <m:t>X</m:t>
                        </m:r>
                      </m:e>
                      <m:sub>
                        <m:r>
                          <m:t>1</m:t>
                        </m:r>
                      </m:sub>
                    </m:sSub>
                    <m:r>
                      <m:rPr>
                        <m:sty m:val="p"/>
                      </m:rPr>
                      <m:t>,</m:t>
                    </m:r>
                    <m:sSub>
                      <m:e>
                        <m:r>
                          <m:t>X</m:t>
                        </m:r>
                      </m:e>
                      <m:sub>
                        <m:r>
                          <m:t>2</m:t>
                        </m:r>
                      </m:sub>
                    </m:sSub>
                  </m:oMath>
                </a14:m>
                <a:r>
                  <a:rPr/>
                  <a:t> be the random variables for data that we wish to observe. Let </a:t>
                </a:r>
                <a14:m>
                  <m:oMath xmlns:m="http://schemas.openxmlformats.org/officeDocument/2006/math">
                    <m:sSub>
                      <m:e>
                        <m:acc>
                          <m:accPr>
                            <m:chr m:val="‾"/>
                          </m:accPr>
                          <m:e>
                            <m:r>
                              <m:t>x</m:t>
                            </m:r>
                          </m:e>
                        </m:acc>
                      </m:e>
                      <m:sub>
                        <m:r>
                          <m:t>1</m:t>
                        </m:r>
                      </m:sub>
                    </m:sSub>
                    <m:r>
                      <m:rPr>
                        <m:sty m:val="p"/>
                      </m:rPr>
                      <m:t>,</m:t>
                    </m:r>
                    <m:sSub>
                      <m:e>
                        <m:acc>
                          <m:accPr>
                            <m:chr m:val="‾"/>
                          </m:accPr>
                          <m:e>
                            <m:r>
                              <m:t>x</m:t>
                            </m:r>
                          </m:e>
                        </m:acc>
                      </m:e>
                      <m:sub>
                        <m:r>
                          <m:t>2</m:t>
                        </m:r>
                      </m:sub>
                    </m:sSub>
                  </m:oMath>
                </a14:m>
                <a:r>
                  <a:rPr/>
                  <a:t> be the sample means of the observed data, </a:t>
                </a:r>
                <a14:m>
                  <m:oMath xmlns:m="http://schemas.openxmlformats.org/officeDocument/2006/math">
                    <m:sSub>
                      <m:e>
                        <m:r>
                          <m:t>s</m:t>
                        </m:r>
                      </m:e>
                      <m:sub>
                        <m:r>
                          <m:t>1</m:t>
                        </m:r>
                      </m:sub>
                    </m:sSub>
                    <m:r>
                      <m:rPr>
                        <m:sty m:val="p"/>
                      </m:rPr>
                      <m:t>,</m:t>
                    </m:r>
                    <m:sSub>
                      <m:e>
                        <m:r>
                          <m:t>s</m:t>
                        </m:r>
                      </m:e>
                      <m:sub>
                        <m:r>
                          <m:t>2</m:t>
                        </m:r>
                      </m:sub>
                    </m:sSub>
                  </m:oMath>
                </a14:m>
                <a:r>
                  <a:rPr/>
                  <a:t> the sample standard deviations and </a:t>
                </a:r>
                <a14:m>
                  <m:oMath xmlns:m="http://schemas.openxmlformats.org/officeDocument/2006/math">
                    <m:sSub>
                      <m:e>
                        <m:r>
                          <m:t>n</m:t>
                        </m:r>
                      </m:e>
                      <m:sub>
                        <m:r>
                          <m:t>1</m:t>
                        </m:r>
                      </m:sub>
                    </m:sSub>
                    <m:r>
                      <m:rPr>
                        <m:sty m:val="p"/>
                      </m:rPr>
                      <m:t>,</m:t>
                    </m:r>
                    <m:sSub>
                      <m:e>
                        <m:r>
                          <m:t>n</m:t>
                        </m:r>
                      </m:e>
                      <m:sub>
                        <m:r>
                          <m:t>2</m:t>
                        </m:r>
                      </m:sub>
                    </m:sSub>
                  </m:oMath>
                </a14:m>
                <a:r>
                  <a:rPr/>
                  <a:t> the numbers of observations in each group.</a:t>
                </a:r>
              </a:p>
              <a:p>
                <a:pPr lvl="0"/>
                <a:r>
                  <a:rPr/>
                  <a:t>Hypotheses:</a:t>
                </a:r>
              </a:p>
              <a:p>
                <a:pPr lvl="1"/>
                <a:r>
                  <a:rPr/>
                  <a:t>H</a:t>
                </a:r>
                <a:r>
                  <a:rPr baseline="-25000"/>
                  <a:t>0</a:t>
                </a:r>
                <a:r>
                  <a:rPr/>
                  <a:t>: </a:t>
                </a:r>
                <a14:m>
                  <m:oMath xmlns:m="http://schemas.openxmlformats.org/officeDocument/2006/math">
                    <m:sSub>
                      <m:e>
                        <m:r>
                          <m:t>μ</m:t>
                        </m:r>
                      </m:e>
                      <m:sub>
                        <m:r>
                          <m:t>1</m:t>
                        </m:r>
                      </m:sub>
                    </m:sSub>
                    <m:r>
                      <m:rPr>
                        <m:sty m:val="p"/>
                      </m:rPr>
                      <m:t>=</m:t>
                    </m:r>
                    <m:sSub>
                      <m:e>
                        <m:r>
                          <m:t>μ</m:t>
                        </m:r>
                      </m:e>
                      <m:sub>
                        <m:r>
                          <m:t>2</m:t>
                        </m:r>
                      </m:sub>
                    </m:sSub>
                  </m:oMath>
                </a14:m>
                <a:r>
                  <a:rPr/>
                  <a:t> (equal population means)</a:t>
                </a:r>
              </a:p>
              <a:p>
                <a:pPr lvl="1"/>
                <a:r>
                  <a:rPr/>
                  <a:t>H</a:t>
                </a:r>
                <a:r>
                  <a:rPr baseline="-25000"/>
                  <a:t>1</a:t>
                </a:r>
                <a:r>
                  <a:rPr/>
                  <a:t>: </a:t>
                </a:r>
                <a14:m>
                  <m:oMath xmlns:m="http://schemas.openxmlformats.org/officeDocument/2006/math">
                    <m:sSub>
                      <m:e>
                        <m:r>
                          <m:t>μ</m:t>
                        </m:r>
                      </m:e>
                      <m:sub>
                        <m:r>
                          <m:t>1</m:t>
                        </m:r>
                      </m:sub>
                    </m:sSub>
                    <m:r>
                      <m:rPr>
                        <m:sty m:val="p"/>
                      </m:rPr>
                      <m:t>≠</m:t>
                    </m:r>
                    <m:sSub>
                      <m:e>
                        <m:r>
                          <m:t>μ</m:t>
                        </m:r>
                      </m:e>
                      <m:sub>
                        <m:r>
                          <m:t>2</m:t>
                        </m:r>
                      </m:sub>
                    </m:sSub>
                  </m:oMath>
                </a14:m>
                <a:r>
                  <a:rPr/>
                  <a:t> (different population means)</a:t>
                </a:r>
              </a:p>
              <a:p>
                <a:pPr lvl="0"/>
                <a:r>
                  <a:rPr/>
                  <a:t>Test statistic: difference between sample means scaled by the standard error</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T</m:t>
                      </m:r>
                      <m:r>
                        <m:rPr>
                          <m:sty m:val="p"/>
                        </m:rPr>
                        <m:t>=</m:t>
                      </m:r>
                      <m:f>
                        <m:fPr>
                          <m:type m:val="bar"/>
                        </m:fPr>
                        <m:num>
                          <m:sSub>
                            <m:e>
                              <m:acc>
                                <m:accPr>
                                  <m:chr m:val="‾"/>
                                </m:accPr>
                                <m:e>
                                  <m:r>
                                    <m:t>x</m:t>
                                  </m:r>
                                </m:e>
                              </m:acc>
                            </m:e>
                            <m:sub>
                              <m:r>
                                <m:t>1</m:t>
                              </m:r>
                            </m:sub>
                          </m:sSub>
                          <m:r>
                            <m:rPr>
                              <m:sty m:val="p"/>
                            </m:rPr>
                            <m:t>−</m:t>
                          </m:r>
                          <m:sSub>
                            <m:e>
                              <m:acc>
                                <m:accPr>
                                  <m:chr m:val="‾"/>
                                </m:accPr>
                                <m:e>
                                  <m:r>
                                    <m:t>x</m:t>
                                  </m:r>
                                </m:e>
                              </m:acc>
                            </m:e>
                            <m:sub>
                              <m:r>
                                <m:t>2</m:t>
                              </m:r>
                            </m:sub>
                          </m:sSub>
                        </m:num>
                        <m:den>
                          <m:rad>
                            <m:radPr>
                              <m:degHide m:val="1"/>
                            </m:radPr>
                            <m:deg/>
                            <m:e>
                              <m:sSubSup>
                                <m:e>
                                  <m:r>
                                    <m:t>s</m:t>
                                  </m:r>
                                </m:e>
                                <m:sub>
                                  <m:r>
                                    <m:t>1</m:t>
                                  </m:r>
                                </m:sub>
                                <m:sup>
                                  <m:r>
                                    <m:t>2</m:t>
                                  </m:r>
                                </m:sup>
                              </m:sSubSup>
                              <m:r>
                                <m:rPr>
                                  <m:sty m:val="p"/>
                                </m:rPr>
                                <m:t>/</m:t>
                              </m:r>
                              <m:r>
                                <m:t>n</m:t>
                              </m:r>
                              <m:r>
                                <m:t>1</m:t>
                              </m:r>
                              <m:r>
                                <m:rPr>
                                  <m:sty m:val="p"/>
                                </m:rPr>
                                <m:t>+</m:t>
                              </m:r>
                              <m:r>
                                <m:t>s</m:t>
                              </m:r>
                              <m:sSup>
                                <m:e>
                                  <m:r>
                                    <m:t>2</m:t>
                                  </m:r>
                                </m:e>
                                <m:sup>
                                  <m:r>
                                    <m:t>2</m:t>
                                  </m:r>
                                </m:sup>
                              </m:sSup>
                              <m:r>
                                <m:rPr>
                                  <m:sty m:val="p"/>
                                </m:rPr>
                                <m:t>/</m:t>
                              </m:r>
                              <m:sSub>
                                <m:e>
                                  <m:r>
                                    <m:t>n</m:t>
                                  </m:r>
                                </m:e>
                                <m:sub>
                                  <m:r>
                                    <m:t>2</m:t>
                                  </m:r>
                                </m:sub>
                              </m:sSub>
                            </m:e>
                          </m:rad>
                        </m:den>
                      </m:f>
                      <m:r>
                        <m:rPr>
                          <m:sty m:val="p"/>
                        </m:rPr>
                        <m:t>∼</m:t>
                      </m:r>
                      <m:sSub>
                        <m:e>
                          <m:r>
                            <m:t>t</m:t>
                          </m:r>
                        </m:e>
                        <m:sub>
                          <m:r>
                            <m:t>k</m:t>
                          </m:r>
                        </m:sub>
                      </m:sSub>
                      <m:r>
                        <m:t> </m:t>
                      </m:r>
                      <m:r>
                        <m:rPr>
                          <m:nor/>
                          <m:sty m:val="p"/>
                        </m:rPr>
                        <m:t> under </m:t>
                      </m:r>
                      <m:sSub>
                        <m:e>
                          <m:r>
                            <m:t>H</m:t>
                          </m:r>
                        </m:e>
                        <m:sub>
                          <m:r>
                            <m:t>0</m:t>
                          </m:r>
                        </m:sub>
                      </m:sSub>
                    </m:oMath>
                  </m:oMathPara>
                </a14:m>
              </a:p>
              <a:p>
                <a:pPr lvl="0" indent="0" marL="0">
                  <a:buNone/>
                </a:pPr>
                <a:r>
                  <a:rPr/>
                  <a:t>The degrees of freedom </a:t>
                </a:r>
                <a14:m>
                  <m:oMath xmlns:m="http://schemas.openxmlformats.org/officeDocument/2006/math">
                    <m:r>
                      <m:t>k</m:t>
                    </m:r>
                  </m:oMath>
                </a14:m>
                <a:r>
                  <a:rPr/>
                  <a:t> needs to be computed using an approximation. The statistical software you will be using,m will do this for you. Note that there is a simpler expression for the standard error if you assume equal variances (</a:t>
                </a:r>
                <a:r>
                  <a:rPr>
                    <a:latin typeface="Courier"/>
                  </a:rPr>
                  <a:t>t.test()</a:t>
                </a:r>
                <a:r>
                  <a:rPr/>
                  <a:t> has an argument </a:t>
                </a:r>
                <a:r>
                  <a:rPr>
                    <a:latin typeface="Courier"/>
                  </a:rPr>
                  <a:t>var.equal</a:t>
                </a:r>
                <a:r>
                  <a:rPr/>
                  <a:t> that you could specify).</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Two-sample t-test</a:t>
                </a:r>
              </a:p>
              <a:p>
                <a:pPr lvl="0" indent="0" marL="0">
                  <a:buNone/>
                </a:pPr>
                <a14:m>
                  <m:oMathPara xmlns:m="http://schemas.openxmlformats.org/officeDocument/2006/math">
                    <m:oMathParaPr>
                      <m:jc m:val="center"/>
                    </m:oMathParaPr>
                    <m:oMath>
                      <m:r>
                        <m:t> </m:t>
                      </m:r>
                    </m:oMath>
                  </m:oMathPara>
                </a14:m>
              </a:p>
              <a:p>
                <a:pPr lvl="0" indent="0" marL="0">
                  <a:buNone/>
                </a:pPr>
                <a:r>
                  <a:rPr/>
                  <a:t>Assumptions:</a:t>
                </a:r>
              </a:p>
              <a:p>
                <a:pPr lvl="0" indent="0" marL="0">
                  <a:buNone/>
                </a:pPr>
                <a14:m>
                  <m:oMathPara xmlns:m="http://schemas.openxmlformats.org/officeDocument/2006/math">
                    <m:oMathParaPr>
                      <m:jc m:val="center"/>
                    </m:oMathParaPr>
                    <m:oMath>
                      <m:r>
                        <m:t> </m:t>
                      </m:r>
                    </m:oMath>
                  </m:oMathPara>
                </a14:m>
              </a:p>
              <a:p>
                <a:pPr lvl="0"/>
                <a:r>
                  <a:rPr/>
                  <a:t>The data are continuous.</a:t>
                </a:r>
              </a:p>
              <a:p>
                <a:pPr lvl="0"/>
                <a:r>
                  <a:rPr/>
                  <a:t>The sample means are normally distributed.</a:t>
                </a:r>
              </a:p>
              <a:p>
                <a:pPr lvl="0"/>
                <a:r>
                  <a:rPr/>
                  <a:t>The two samples are independent.</a:t>
                </a:r>
              </a:p>
              <a:p>
                <a:pPr lvl="0"/>
                <a:r>
                  <a:rPr/>
                  <a:t>Both samples are random samples of the respective underlying populations.</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Two-sample t-test - PRACTICAL</a:t>
                </a:r>
              </a:p>
              <a:p>
                <a:pPr lvl="0" indent="0" marL="0">
                  <a:buNone/>
                </a:pPr>
                <a:r>
                  <a:rPr/>
                  <a:t>In the TB dataset provided (read into R as </a:t>
                </a:r>
                <a:r>
                  <a:rPr>
                    <a:latin typeface="Courier"/>
                  </a:rPr>
                  <a:t>dfTb</a:t>
                </a:r>
                <a:r>
                  <a:rPr/>
                  <a:t>), it is hypothesized that the mean age is the same for both men and women.</a:t>
                </a:r>
              </a:p>
              <a:p>
                <a:pPr lvl="0"/>
                <a:r>
                  <a:rPr/>
                  <a:t>We can test this hypothesis</a:t>
                </a:r>
              </a:p>
              <a:p>
                <a:pPr lvl="0" indent="0" marL="0">
                  <a:buNone/>
                </a:pPr>
                <a14:m>
                  <m:oMathPara xmlns:m="http://schemas.openxmlformats.org/officeDocument/2006/math">
                    <m:oMathParaPr>
                      <m:jc m:val="center"/>
                    </m:oMathParaPr>
                    <m:oMath>
                      <m:sSub>
                        <m:e>
                          <m:r>
                            <m:t>H</m:t>
                          </m:r>
                        </m:e>
                        <m:sub>
                          <m:r>
                            <m:t>0</m:t>
                          </m:r>
                        </m:sub>
                      </m:sSub>
                      <m:r>
                        <m:rPr>
                          <m:sty m:val="p"/>
                        </m:rPr>
                        <m:t>:</m:t>
                      </m:r>
                      <m:sSub>
                        <m:e>
                          <m:r>
                            <m:t>μ</m:t>
                          </m:r>
                        </m:e>
                        <m:sub>
                          <m:r>
                            <m:t>M</m:t>
                          </m:r>
                        </m:sub>
                      </m:sSub>
                      <m:r>
                        <m:rPr>
                          <m:sty m:val="p"/>
                        </m:rPr>
                        <m:t>=</m:t>
                      </m:r>
                      <m:sSub>
                        <m:e>
                          <m:r>
                            <m:t>μ</m:t>
                          </m:r>
                        </m:e>
                        <m:sub>
                          <m:r>
                            <m:t>F</m:t>
                          </m:r>
                        </m:sub>
                      </m:sSub>
                    </m:oMath>
                  </m:oMathPara>
                </a14:m>
              </a:p>
              <a:p>
                <a:pPr lvl="0" indent="0" marL="0">
                  <a:buNone/>
                </a:pPr>
                <a14:m>
                  <m:oMathPara xmlns:m="http://schemas.openxmlformats.org/officeDocument/2006/math">
                    <m:oMathParaPr>
                      <m:jc m:val="center"/>
                    </m:oMathParaPr>
                    <m:oMath>
                      <m:sSub>
                        <m:e>
                          <m:r>
                            <m:t>H</m:t>
                          </m:r>
                        </m:e>
                        <m:sub>
                          <m:r>
                            <m:t>1</m:t>
                          </m:r>
                        </m:sub>
                      </m:sSub>
                      <m:r>
                        <m:rPr>
                          <m:sty m:val="p"/>
                        </m:rPr>
                        <m:t>:</m:t>
                      </m:r>
                      <m:sSub>
                        <m:e>
                          <m:r>
                            <m:t>μ</m:t>
                          </m:r>
                        </m:e>
                        <m:sub>
                          <m:r>
                            <m:t>M</m:t>
                          </m:r>
                        </m:sub>
                      </m:sSub>
                      <m:r>
                        <m:rPr>
                          <m:sty m:val="p"/>
                        </m:rPr>
                        <m:t>≠</m:t>
                      </m:r>
                      <m:sSub>
                        <m:e>
                          <m:r>
                            <m:t>μ</m:t>
                          </m:r>
                        </m:e>
                        <m:sub>
                          <m:r>
                            <m:t>F</m:t>
                          </m:r>
                        </m:sub>
                      </m:sSub>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0" y="-57227"/>
            <a:ext cx="8590643" cy="1223969"/>
          </a:xfrm>
        </p:spPr>
        <p:txBody>
          <a:bodyPr/>
          <a:lstStyle/>
          <a:p>
            <a:pPr lvl="0" indent="0" marL="0">
              <a:buNone/>
            </a:pPr>
            <a:r>
              <a:rPr/>
              <a:t>Common statistical tests</a:t>
            </a:r>
          </a:p>
        </p:txBody>
      </p:sp>
      <p:sp>
        <p:nvSpPr>
          <p:cNvPr id="4" name="Text Placeholder 3">
            <a:extLst>
              <a:ext uri="{FF2B5EF4-FFF2-40B4-BE49-F238E27FC236}">
                <a16:creationId xmlns:a16="http://schemas.microsoft.com/office/drawing/2014/main" id="{F6C278EB-CD3C-4569-8B41-D3DDD3B4004E}"/>
              </a:ext>
            </a:extLst>
          </p:cNvPr>
          <p:cNvSpPr>
            <a:spLocks noGrp="1"/>
          </p:cNvSpPr>
          <p:nvPr>
            <p:ph idx="2" sz="half" type="body"/>
          </p:nvPr>
        </p:nvSpPr>
        <p:spPr/>
        <p:txBody>
          <a:bodyPr/>
          <a:lstStyle/>
          <a:p>
            <a:pPr lvl="0" indent="0" marL="0">
              <a:buNone/>
            </a:pPr>
            <a:r>
              <a:rPr b="1"/>
              <a:t>Two-sample t-test - PRACTICAL</a:t>
            </a:r>
          </a:p>
          <a:p>
            <a:pPr lvl="0" indent="0" marL="0">
              <a:buNone/>
            </a:pPr>
            <a:r>
              <a:rPr/>
              <a:t>ASSUMPTIONS</a:t>
            </a:r>
          </a:p>
          <a:p>
            <a:pPr lvl="0"/>
            <a:r>
              <a:rPr/>
              <a:t>Check if the two populations are normally distributed. We really just need to check for severe non-normality as the normality assumption only applies to the sample means (and since these are sums of random variables, the CLT helps us).</a:t>
            </a:r>
          </a:p>
          <a:p>
            <a:pPr lvl="0" indent="0">
              <a:buNone/>
            </a:pPr>
            <a:r>
              <a:rPr>
                <a:latin typeface="Courier"/>
              </a:rPr>
              <a:t>dfTb </a:t>
            </a:r>
            <a:r>
              <a:rPr>
                <a:solidFill>
                  <a:srgbClr val="4070A0"/>
                </a:solidFill>
                <a:latin typeface="Courier"/>
              </a:rPr>
              <a:t>%&gt;%</a:t>
            </a:r>
            <a:br/>
            <a:r>
              <a:rPr>
                <a:latin typeface="Courier"/>
              </a:rPr>
              <a:t>  </a:t>
            </a:r>
            <a:r>
              <a:rPr>
                <a:solidFill>
                  <a:srgbClr val="06287E"/>
                </a:solidFill>
                <a:latin typeface="Courier"/>
              </a:rPr>
              <a:t>ggplot</a:t>
            </a:r>
            <a:r>
              <a:rPr>
                <a:latin typeface="Courier"/>
              </a:rPr>
              <a:t>(</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age)) </a:t>
            </a:r>
            <a:r>
              <a:rPr>
                <a:solidFill>
                  <a:srgbClr val="4070A0"/>
                </a:solidFill>
                <a:latin typeface="Courier"/>
              </a:rPr>
              <a:t>+</a:t>
            </a:r>
            <a:br/>
            <a:r>
              <a:rPr>
                <a:latin typeface="Courier"/>
              </a:rPr>
              <a:t>  </a:t>
            </a:r>
            <a:r>
              <a:rPr>
                <a:solidFill>
                  <a:srgbClr val="06287E"/>
                </a:solidFill>
                <a:latin typeface="Courier"/>
              </a:rPr>
              <a:t>geom_histogram</a:t>
            </a:r>
            <a:r>
              <a:rPr>
                <a:latin typeface="Courier"/>
              </a:rPr>
              <a:t>(</a:t>
            </a:r>
            <a:r>
              <a:rPr>
                <a:solidFill>
                  <a:srgbClr val="7D9029"/>
                </a:solidFill>
                <a:latin typeface="Courier"/>
              </a:rPr>
              <a:t>bins=</a:t>
            </a:r>
            <a:r>
              <a:rPr>
                <a:solidFill>
                  <a:srgbClr val="40A070"/>
                </a:solidFill>
                <a:latin typeface="Courier"/>
              </a:rPr>
              <a:t>20</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a:t>
            </a:r>
            <a:r>
              <a:rPr>
                <a:solidFill>
                  <a:srgbClr val="4070A0"/>
                </a:solidFill>
                <a:latin typeface="Courier"/>
              </a:rPr>
              <a:t>"Histogram for Age by sex"</a:t>
            </a:r>
            <a:r>
              <a:rPr>
                <a:latin typeface="Courier"/>
              </a:rPr>
              <a:t>)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"Age"</a:t>
            </a:r>
            <a:r>
              <a:rPr>
                <a:latin typeface="Courier"/>
              </a:rPr>
              <a:t>) </a:t>
            </a:r>
            <a:r>
              <a:rPr>
                <a:solidFill>
                  <a:srgbClr val="4070A0"/>
                </a:solidFill>
                <a:latin typeface="Courier"/>
              </a:rPr>
              <a:t>+</a:t>
            </a:r>
            <a:br/>
            <a:r>
              <a:rPr>
                <a:latin typeface="Courier"/>
              </a:rPr>
              <a:t>  </a:t>
            </a:r>
            <a:r>
              <a:rPr>
                <a:solidFill>
                  <a:srgbClr val="06287E"/>
                </a:solidFill>
                <a:latin typeface="Courier"/>
              </a:rPr>
              <a:t>facet_wrap</a:t>
            </a:r>
            <a:r>
              <a:rPr>
                <a:latin typeface="Courier"/>
              </a:rPr>
              <a:t>(</a:t>
            </a:r>
            <a:r>
              <a:rPr>
                <a:solidFill>
                  <a:srgbClr val="4070A0"/>
                </a:solidFill>
                <a:latin typeface="Courier"/>
              </a:rPr>
              <a:t>~</a:t>
            </a:r>
            <a:r>
              <a:rPr>
                <a:solidFill>
                  <a:srgbClr val="06287E"/>
                </a:solidFill>
                <a:latin typeface="Courier"/>
              </a:rPr>
              <a:t>ifelse</a:t>
            </a:r>
            <a:r>
              <a:rPr>
                <a:latin typeface="Courier"/>
              </a:rPr>
              <a:t>(sex</a:t>
            </a:r>
            <a:r>
              <a:rPr>
                <a:solidFill>
                  <a:srgbClr val="4070A0"/>
                </a:solidFill>
                <a:latin typeface="Courier"/>
              </a:rPr>
              <a:t>==</a:t>
            </a:r>
            <a:r>
              <a:rPr>
                <a:solidFill>
                  <a:srgbClr val="40A070"/>
                </a:solidFill>
                <a:latin typeface="Courier"/>
              </a:rPr>
              <a:t>1</a:t>
            </a:r>
            <a:r>
              <a:rPr>
                <a:latin typeface="Courier"/>
              </a:rPr>
              <a:t>,</a:t>
            </a:r>
            <a:r>
              <a:rPr>
                <a:solidFill>
                  <a:srgbClr val="4070A0"/>
                </a:solidFill>
                <a:latin typeface="Courier"/>
              </a:rPr>
              <a:t>"Male"</a:t>
            </a:r>
            <a:r>
              <a:rPr>
                <a:latin typeface="Courier"/>
              </a:rPr>
              <a:t>,</a:t>
            </a:r>
            <a:r>
              <a:rPr>
                <a:solidFill>
                  <a:srgbClr val="4070A0"/>
                </a:solidFill>
                <a:latin typeface="Courier"/>
              </a:rPr>
              <a:t>"Female"</a:t>
            </a:r>
            <a:r>
              <a:rPr>
                <a:latin typeface="Courier"/>
              </a:rPr>
              <a:t>))</a:t>
            </a:r>
          </a:p>
        </p:txBody>
      </p:sp>
      <p:pic>
        <p:nvPicPr>
          <p:cNvPr descr="LIGHT_CSW_Session2_BasicStatisticalAnalysis_files/figure-pptx/unnamed-chunk-20-1.png" id="0" name="Picture 1"/>
          <p:cNvPicPr>
            <a:picLocks noGrp="1" noChangeAspect="1"/>
          </p:cNvPicPr>
          <p:nvPr/>
        </p:nvPicPr>
        <p:blipFill>
          <a:blip r:embed="rId2"/>
          <a:stretch>
            <a:fillRect/>
          </a:stretch>
        </p:blipFill>
        <p:spPr bwMode="auto">
          <a:xfrm>
            <a:off x="5181600" y="18161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0" y="-57227"/>
            <a:ext cx="8590643" cy="1223969"/>
          </a:xfrm>
        </p:spPr>
        <p:txBody>
          <a:bodyPr/>
          <a:lstStyle/>
          <a:p>
            <a:pPr lvl="0" indent="0" marL="0">
              <a:buNone/>
            </a:pPr>
            <a:r>
              <a:rPr/>
              <a:t>Common statistical tests</a:t>
            </a:r>
          </a:p>
        </p:txBody>
      </p:sp>
      <p:sp>
        <p:nvSpPr>
          <p:cNvPr id="4" name="Text Placeholder 3">
            <a:extLst>
              <a:ext uri="{FF2B5EF4-FFF2-40B4-BE49-F238E27FC236}">
                <a16:creationId xmlns:a16="http://schemas.microsoft.com/office/drawing/2014/main" id="{F6C278EB-CD3C-4569-8B41-D3DDD3B4004E}"/>
              </a:ext>
            </a:extLst>
          </p:cNvPr>
          <p:cNvSpPr>
            <a:spLocks noGrp="1"/>
          </p:cNvSpPr>
          <p:nvPr>
            <p:ph idx="2" sz="half" type="body"/>
          </p:nvPr>
        </p:nvSpPr>
        <p:spPr/>
        <p:txBody>
          <a:bodyPr/>
          <a:lstStyle/>
          <a:p>
            <a:pPr lvl="0" indent="0" marL="0">
              <a:buNone/>
            </a:pPr>
            <a:r>
              <a:rPr b="1"/>
              <a:t>Two-sample t-test - PRACTICAL</a:t>
            </a:r>
          </a:p>
          <a:p>
            <a:pPr lvl="0" indent="0" marL="0">
              <a:buNone/>
            </a:pPr>
            <a:r>
              <a:rPr/>
              <a:t>ASSUMPTIONS</a:t>
            </a:r>
          </a:p>
          <a:p>
            <a:pPr lvl="0"/>
            <a:r>
              <a:rPr/>
              <a:t>Check if the variances are the same (only needed if you specify </a:t>
            </a:r>
            <a:r>
              <a:rPr>
                <a:latin typeface="Courier"/>
              </a:rPr>
              <a:t>var.equal=TRUE</a:t>
            </a:r>
            <a:r>
              <a:rPr/>
              <a:t>). By default </a:t>
            </a:r>
            <a:r>
              <a:rPr>
                <a:latin typeface="Courier"/>
              </a:rPr>
              <a:t>var.equal</a:t>
            </a:r>
            <a:r>
              <a:rPr/>
              <a:t> is set to </a:t>
            </a:r>
            <a:r>
              <a:rPr>
                <a:latin typeface="Courier"/>
              </a:rPr>
              <a:t>FALSE</a:t>
            </a:r>
            <a:r>
              <a:rPr/>
              <a:t> in the function </a:t>
            </a:r>
            <a:r>
              <a:rPr>
                <a:latin typeface="Courier"/>
              </a:rPr>
              <a:t>t.test()</a:t>
            </a:r>
            <a:r>
              <a:rPr/>
              <a:t> and you do NOT need to check this assumption. However, this uses an approximation to the distribution used to compute the p-value and if you don’t want to make that approximation, you could set </a:t>
            </a:r>
            <a:r>
              <a:rPr>
                <a:latin typeface="Courier"/>
              </a:rPr>
              <a:t>var.equal=TRUE</a:t>
            </a:r>
            <a:r>
              <a:rPr/>
              <a:t> but then you need to check this assumption of equal variances. A visual inspection is usually good enough for most situations.</a:t>
            </a:r>
          </a:p>
          <a:p>
            <a:pPr lvl="0" indent="0">
              <a:buNone/>
            </a:pPr>
            <a:r>
              <a:rPr>
                <a:latin typeface="Courier"/>
              </a:rPr>
              <a:t>dfTb </a:t>
            </a:r>
            <a:r>
              <a:rPr>
                <a:solidFill>
                  <a:srgbClr val="4070A0"/>
                </a:solidFill>
                <a:latin typeface="Courier"/>
              </a:rPr>
              <a:t>%&gt;%</a:t>
            </a:r>
            <a:br/>
            <a:r>
              <a:rPr>
                <a:latin typeface="Courier"/>
              </a:rPr>
              <a:t>  </a:t>
            </a:r>
            <a:r>
              <a:rPr>
                <a:solidFill>
                  <a:srgbClr val="06287E"/>
                </a:solidFill>
                <a:latin typeface="Courier"/>
              </a:rPr>
              <a:t>ggplot</a:t>
            </a:r>
            <a:r>
              <a:rPr>
                <a:latin typeface="Courier"/>
              </a:rPr>
              <a:t>(</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solidFill>
                  <a:srgbClr val="06287E"/>
                </a:solidFill>
                <a:latin typeface="Courier"/>
              </a:rPr>
              <a:t>ifelse</a:t>
            </a:r>
            <a:r>
              <a:rPr>
                <a:latin typeface="Courier"/>
              </a:rPr>
              <a:t>(sex</a:t>
            </a:r>
            <a:r>
              <a:rPr>
                <a:solidFill>
                  <a:srgbClr val="4070A0"/>
                </a:solidFill>
                <a:latin typeface="Courier"/>
              </a:rPr>
              <a:t>==</a:t>
            </a:r>
            <a:r>
              <a:rPr>
                <a:solidFill>
                  <a:srgbClr val="40A070"/>
                </a:solidFill>
                <a:latin typeface="Courier"/>
              </a:rPr>
              <a:t>1</a:t>
            </a:r>
            <a:r>
              <a:rPr>
                <a:latin typeface="Courier"/>
              </a:rPr>
              <a:t>,</a:t>
            </a:r>
            <a:r>
              <a:rPr>
                <a:solidFill>
                  <a:srgbClr val="4070A0"/>
                </a:solidFill>
                <a:latin typeface="Courier"/>
              </a:rPr>
              <a:t>"Male"</a:t>
            </a:r>
            <a:r>
              <a:rPr>
                <a:latin typeface="Courier"/>
              </a:rPr>
              <a:t>,</a:t>
            </a:r>
            <a:r>
              <a:rPr>
                <a:solidFill>
                  <a:srgbClr val="4070A0"/>
                </a:solidFill>
                <a:latin typeface="Courier"/>
              </a:rPr>
              <a:t>"Female"</a:t>
            </a:r>
            <a:r>
              <a:rPr>
                <a:latin typeface="Courier"/>
              </a:rPr>
              <a:t>),</a:t>
            </a:r>
            <a:r>
              <a:rPr>
                <a:solidFill>
                  <a:srgbClr val="7D9029"/>
                </a:solidFill>
                <a:latin typeface="Courier"/>
              </a:rPr>
              <a:t>y=</a:t>
            </a:r>
            <a:r>
              <a:rPr>
                <a:latin typeface="Courier"/>
              </a:rPr>
              <a:t>age,</a:t>
            </a:r>
            <a:r>
              <a:rPr>
                <a:solidFill>
                  <a:srgbClr val="7D9029"/>
                </a:solidFill>
                <a:latin typeface="Courier"/>
              </a:rPr>
              <a:t>fill=</a:t>
            </a:r>
            <a:r>
              <a:rPr>
                <a:solidFill>
                  <a:srgbClr val="06287E"/>
                </a:solidFill>
                <a:latin typeface="Courier"/>
              </a:rPr>
              <a:t>ifelse</a:t>
            </a:r>
            <a:r>
              <a:rPr>
                <a:latin typeface="Courier"/>
              </a:rPr>
              <a:t>(sex</a:t>
            </a:r>
            <a:r>
              <a:rPr>
                <a:solidFill>
                  <a:srgbClr val="4070A0"/>
                </a:solidFill>
                <a:latin typeface="Courier"/>
              </a:rPr>
              <a:t>==</a:t>
            </a:r>
            <a:r>
              <a:rPr>
                <a:solidFill>
                  <a:srgbClr val="40A070"/>
                </a:solidFill>
                <a:latin typeface="Courier"/>
              </a:rPr>
              <a:t>1</a:t>
            </a:r>
            <a:r>
              <a:rPr>
                <a:latin typeface="Courier"/>
              </a:rPr>
              <a:t>,</a:t>
            </a:r>
            <a:r>
              <a:rPr>
                <a:solidFill>
                  <a:srgbClr val="4070A0"/>
                </a:solidFill>
                <a:latin typeface="Courier"/>
              </a:rPr>
              <a:t>"Male"</a:t>
            </a:r>
            <a:r>
              <a:rPr>
                <a:latin typeface="Courier"/>
              </a:rPr>
              <a:t>,</a:t>
            </a:r>
            <a:r>
              <a:rPr>
                <a:solidFill>
                  <a:srgbClr val="4070A0"/>
                </a:solidFill>
                <a:latin typeface="Courier"/>
              </a:rPr>
              <a:t>"Female"</a:t>
            </a:r>
            <a:r>
              <a:rPr>
                <a:latin typeface="Courier"/>
              </a:rPr>
              <a:t>))) </a:t>
            </a:r>
            <a:r>
              <a:rPr>
                <a:solidFill>
                  <a:srgbClr val="4070A0"/>
                </a:solidFill>
                <a:latin typeface="Courier"/>
              </a:rPr>
              <a:t>+</a:t>
            </a:r>
            <a:br/>
            <a:r>
              <a:rPr>
                <a:latin typeface="Courier"/>
              </a:rPr>
              <a:t>  </a:t>
            </a:r>
            <a:r>
              <a:rPr>
                <a:solidFill>
                  <a:srgbClr val="06287E"/>
                </a:solidFill>
                <a:latin typeface="Courier"/>
              </a:rPr>
              <a:t>scale_fill_manual</a:t>
            </a:r>
            <a:r>
              <a:rPr>
                <a:latin typeface="Courier"/>
              </a:rPr>
              <a:t>(</a:t>
            </a:r>
            <a:r>
              <a:rPr>
                <a:solidFill>
                  <a:srgbClr val="7D9029"/>
                </a:solidFill>
                <a:latin typeface="Courier"/>
              </a:rPr>
              <a:t>values=</a:t>
            </a:r>
            <a:r>
              <a:rPr>
                <a:solidFill>
                  <a:srgbClr val="06287E"/>
                </a:solidFill>
                <a:latin typeface="Courier"/>
              </a:rPr>
              <a:t>c</a:t>
            </a:r>
            <a:r>
              <a:rPr>
                <a:latin typeface="Courier"/>
              </a:rPr>
              <a:t>(</a:t>
            </a:r>
            <a:r>
              <a:rPr>
                <a:solidFill>
                  <a:srgbClr val="4070A0"/>
                </a:solidFill>
                <a:latin typeface="Courier"/>
              </a:rPr>
              <a:t>"steelblue"</a:t>
            </a:r>
            <a:r>
              <a:rPr>
                <a:latin typeface="Courier"/>
              </a:rPr>
              <a:t>,</a:t>
            </a:r>
            <a:r>
              <a:rPr>
                <a:solidFill>
                  <a:srgbClr val="4070A0"/>
                </a:solidFill>
                <a:latin typeface="Courier"/>
              </a:rPr>
              <a:t>"orange"</a:t>
            </a:r>
            <a:r>
              <a:rPr>
                <a:latin typeface="Courier"/>
              </a:rPr>
              <a:t>),</a:t>
            </a:r>
            <a:r>
              <a:rPr>
                <a:solidFill>
                  <a:srgbClr val="7D9029"/>
                </a:solidFill>
                <a:latin typeface="Courier"/>
              </a:rPr>
              <a:t>name=</a:t>
            </a:r>
            <a:r>
              <a:rPr>
                <a:solidFill>
                  <a:srgbClr val="4070A0"/>
                </a:solidFill>
                <a:latin typeface="Courier"/>
              </a:rPr>
              <a:t>"Sex"</a:t>
            </a:r>
            <a:r>
              <a:rPr>
                <a:latin typeface="Courier"/>
              </a:rPr>
              <a:t>) </a:t>
            </a:r>
            <a:r>
              <a:rPr>
                <a:solidFill>
                  <a:srgbClr val="4070A0"/>
                </a:solidFill>
                <a:latin typeface="Courier"/>
              </a:rPr>
              <a:t>+</a:t>
            </a:r>
            <a:br/>
            <a:r>
              <a:rPr>
                <a:latin typeface="Courier"/>
              </a:rPr>
              <a:t>  </a:t>
            </a:r>
            <a:r>
              <a:rPr>
                <a:solidFill>
                  <a:srgbClr val="06287E"/>
                </a:solidFill>
                <a:latin typeface="Courier"/>
              </a:rPr>
              <a:t>geom_boxplot</a:t>
            </a:r>
            <a:r>
              <a:rPr>
                <a:latin typeface="Courier"/>
              </a:rPr>
              <a:t>()</a:t>
            </a:r>
          </a:p>
        </p:txBody>
      </p:sp>
      <p:pic>
        <p:nvPicPr>
          <p:cNvPr descr="LIGHT_CSW_Session2_BasicStatisticalAnalysis_files/figure-pptx/unnamed-chunk-21-1.png" id="0" name="Picture 1"/>
          <p:cNvPicPr>
            <a:picLocks noGrp="1" noChangeAspect="1"/>
          </p:cNvPicPr>
          <p:nvPr/>
        </p:nvPicPr>
        <p:blipFill>
          <a:blip r:embed="rId2"/>
          <a:stretch>
            <a:fillRect/>
          </a:stretch>
        </p:blipFill>
        <p:spPr bwMode="auto">
          <a:xfrm>
            <a:off x="5181600" y="18161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Two-sample t-test - PRACTICAL</a:t>
            </a:r>
          </a:p>
          <a:p>
            <a:pPr lvl="0" indent="0" marL="0">
              <a:buNone/>
            </a:pPr>
            <a:r>
              <a:rPr/>
              <a:t>DO THE TEST</a:t>
            </a:r>
          </a:p>
          <a:p>
            <a:pPr lvl="0" indent="0">
              <a:buNone/>
            </a:pPr>
            <a:r>
              <a:rPr>
                <a:solidFill>
                  <a:srgbClr val="06287E"/>
                </a:solidFill>
                <a:latin typeface="Courier"/>
              </a:rPr>
              <a:t>t.test</a:t>
            </a:r>
            <a:r>
              <a:rPr>
                <a:latin typeface="Courier"/>
              </a:rPr>
              <a:t>(age</a:t>
            </a:r>
            <a:r>
              <a:rPr>
                <a:solidFill>
                  <a:srgbClr val="4070A0"/>
                </a:solidFill>
                <a:latin typeface="Courier"/>
              </a:rPr>
              <a:t>~</a:t>
            </a:r>
            <a:r>
              <a:rPr>
                <a:latin typeface="Courier"/>
              </a:rPr>
              <a:t>sex,</a:t>
            </a:r>
            <a:r>
              <a:rPr>
                <a:solidFill>
                  <a:srgbClr val="7D9029"/>
                </a:solidFill>
                <a:latin typeface="Courier"/>
              </a:rPr>
              <a:t>data=</a:t>
            </a:r>
            <a:r>
              <a:rPr>
                <a:latin typeface="Courier"/>
              </a:rPr>
              <a:t>dfTb)</a:t>
            </a:r>
            <a:br/>
            <a:r>
              <a:rPr i="1">
                <a:solidFill>
                  <a:srgbClr val="BA2121"/>
                </a:solidFill>
                <a:latin typeface="Courier"/>
              </a:rPr>
              <a:t>## </a:t>
            </a:r>
            <a:br/>
            <a:r>
              <a:rPr i="1">
                <a:solidFill>
                  <a:srgbClr val="BA2121"/>
                </a:solidFill>
                <a:latin typeface="Courier"/>
              </a:rPr>
              <a:t>##  Welch Two Sample t-test</a:t>
            </a:r>
            <a:br/>
            <a:r>
              <a:rPr i="1">
                <a:solidFill>
                  <a:srgbClr val="BA2121"/>
                </a:solidFill>
                <a:latin typeface="Courier"/>
              </a:rPr>
              <a:t>## </a:t>
            </a:r>
            <a:br/>
            <a:r>
              <a:rPr i="1">
                <a:solidFill>
                  <a:srgbClr val="BA2121"/>
                </a:solidFill>
                <a:latin typeface="Courier"/>
              </a:rPr>
              <a:t>## data:  age by sex</a:t>
            </a:r>
            <a:br/>
            <a:r>
              <a:rPr i="1">
                <a:solidFill>
                  <a:srgbClr val="BA2121"/>
                </a:solidFill>
                <a:latin typeface="Courier"/>
              </a:rPr>
              <a:t>## t = -0.69127, df = 2982.6, p-value = 0.4895</a:t>
            </a:r>
            <a:br/>
            <a:r>
              <a:rPr i="1">
                <a:solidFill>
                  <a:srgbClr val="BA2121"/>
                </a:solidFill>
                <a:latin typeface="Courier"/>
              </a:rPr>
              <a:t>## alternative hypothesis: true difference in means between group 1 and group 2 is not equal to 0</a:t>
            </a:r>
            <a:br/>
            <a:r>
              <a:rPr i="1">
                <a:solidFill>
                  <a:srgbClr val="BA2121"/>
                </a:solidFill>
                <a:latin typeface="Courier"/>
              </a:rPr>
              <a:t>## 95 percent confidence interval:</a:t>
            </a:r>
            <a:br/>
            <a:r>
              <a:rPr i="1">
                <a:solidFill>
                  <a:srgbClr val="BA2121"/>
                </a:solidFill>
                <a:latin typeface="Courier"/>
              </a:rPr>
              <a:t>##  -0.4812899  0.2303877</a:t>
            </a:r>
            <a:br/>
            <a:r>
              <a:rPr i="1">
                <a:solidFill>
                  <a:srgbClr val="BA2121"/>
                </a:solidFill>
                <a:latin typeface="Courier"/>
              </a:rPr>
              <a:t>## sample estimates:</a:t>
            </a:r>
            <a:br/>
            <a:r>
              <a:rPr i="1">
                <a:solidFill>
                  <a:srgbClr val="BA2121"/>
                </a:solidFill>
                <a:latin typeface="Courier"/>
              </a:rPr>
              <a:t>## mean in group 1 mean in group 2 </a:t>
            </a:r>
            <a:br/>
            <a:r>
              <a:rPr i="1">
                <a:solidFill>
                  <a:srgbClr val="BA2121"/>
                </a:solidFill>
                <a:latin typeface="Courier"/>
              </a:rPr>
              <a:t>##        32.87585        33.00130</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Two-sample t-test - PRACTICAL</a:t>
                </a:r>
              </a:p>
              <a:p>
                <a:pPr lvl="0" indent="0" marL="0">
                  <a:buNone/>
                </a:pPr>
                <a:r>
                  <a:rPr/>
                  <a:t>DO THE TEST</a:t>
                </a:r>
              </a:p>
              <a:p>
                <a:pPr lvl="0" indent="0" marL="0">
                  <a:buNone/>
                </a:pPr>
                <a14:m>
                  <m:oMathPara xmlns:m="http://schemas.openxmlformats.org/officeDocument/2006/math">
                    <m:oMathParaPr>
                      <m:jc m:val="center"/>
                    </m:oMathParaPr>
                    <m:oMath>
                      <m:r>
                        <m:t> </m:t>
                      </m:r>
                    </m:oMath>
                  </m:oMathPara>
                </a14:m>
              </a:p>
              <a:p>
                <a:pPr lvl="0" indent="0" marL="0">
                  <a:buNone/>
                </a:pPr>
                <a:r>
                  <a:rPr/>
                  <a:t>We note that:</a:t>
                </a:r>
              </a:p>
              <a:p>
                <a:pPr lvl="0" indent="0" marL="0">
                  <a:buNone/>
                </a:pPr>
                <a14:m>
                  <m:oMathPara xmlns:m="http://schemas.openxmlformats.org/officeDocument/2006/math">
                    <m:oMathParaPr>
                      <m:jc m:val="center"/>
                    </m:oMathParaPr>
                    <m:oMath>
                      <m:r>
                        <m:t> </m:t>
                      </m:r>
                    </m:oMath>
                  </m:oMathPara>
                </a14:m>
              </a:p>
              <a:p>
                <a:pPr lvl="0"/>
                <a:r>
                  <a:rPr/>
                  <a:t>The observed difference in sample means is (32.87585 - 33.00130) = -0.12545.</a:t>
                </a:r>
              </a:p>
              <a:p>
                <a:pPr lvl="0"/>
                <a:r>
                  <a:rPr/>
                  <a:t>p = 0.4895 which is larger than 0.05, the typical significance level.</a:t>
                </a:r>
              </a:p>
              <a:p>
                <a:pPr lvl="0"/>
                <a:r>
                  <a:rPr/>
                  <a:t>From this we conclude that there is not enough evidence to reject the null hypothesis of no difference in mean age between men and women in this dataset.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Paired t-test</a:t>
                </a:r>
              </a:p>
              <a:p>
                <a:pPr lvl="0" indent="0" marL="0">
                  <a:buNone/>
                </a:pPr>
                <a:r>
                  <a:rPr/>
                  <a:t>When observations are </a:t>
                </a:r>
                <a:r>
                  <a:rPr b="1"/>
                  <a:t>paired</a:t>
                </a:r>
                <a:r>
                  <a:rPr/>
                  <a:t> (e.g. repeat observations in the same individual; for example before and after a treatment or at 2 different time points), we cannot use the two-sample t-test (assumption of independent observations in both groups not met). However we can compute the pairwise difference and do a one-sample t-test to test the null hypothesis that the mean of these pairwise differences is 0.</a:t>
                </a:r>
              </a:p>
              <a:p>
                <a:pPr lvl="0" indent="0" marL="0">
                  <a:buNone/>
                </a:pPr>
                <a:r>
                  <a:rPr/>
                  <a:t>For example we can test whether CD4 levels are the same T time points 1 and 2:</a:t>
                </a:r>
              </a:p>
              <a:p>
                <a:pPr lvl="0" indent="0" marL="0">
                  <a:buNone/>
                </a:pPr>
                <a14:m>
                  <m:oMathPara xmlns:m="http://schemas.openxmlformats.org/officeDocument/2006/math">
                    <m:oMathParaPr>
                      <m:jc m:val="center"/>
                    </m:oMathParaPr>
                    <m:oMath>
                      <m:sSub>
                        <m:e>
                          <m:r>
                            <m:t>H</m:t>
                          </m:r>
                        </m:e>
                        <m:sub>
                          <m:r>
                            <m:t>0</m:t>
                          </m:r>
                        </m:sub>
                      </m:sSub>
                      <m:r>
                        <m:rPr>
                          <m:sty m:val="p"/>
                        </m:rPr>
                        <m:t>:</m:t>
                      </m:r>
                      <m:sSub>
                        <m:e>
                          <m:r>
                            <m:t>μ</m:t>
                          </m:r>
                        </m:e>
                        <m:sub>
                          <m:r>
                            <m:t>1</m:t>
                          </m:r>
                        </m:sub>
                      </m:sSub>
                      <m:r>
                        <m:rPr>
                          <m:sty m:val="p"/>
                        </m:rPr>
                        <m:t>=</m:t>
                      </m:r>
                      <m:sSub>
                        <m:e>
                          <m:r>
                            <m:t>μ</m:t>
                          </m:r>
                        </m:e>
                        <m:sub>
                          <m:r>
                            <m:t>2</m:t>
                          </m:r>
                        </m:sub>
                      </m:sSub>
                    </m:oMath>
                  </m:oMathPara>
                </a14:m>
              </a:p>
              <a:p>
                <a:pPr lvl="0" indent="0" marL="0">
                  <a:buNone/>
                </a:pPr>
                <a14:m>
                  <m:oMathPara xmlns:m="http://schemas.openxmlformats.org/officeDocument/2006/math">
                    <m:oMathParaPr>
                      <m:jc m:val="center"/>
                    </m:oMathParaPr>
                    <m:oMath>
                      <m:sSub>
                        <m:e>
                          <m:r>
                            <m:t>H</m:t>
                          </m:r>
                        </m:e>
                        <m:sub>
                          <m:r>
                            <m:t>1</m:t>
                          </m:r>
                        </m:sub>
                      </m:sSub>
                      <m:r>
                        <m:rPr>
                          <m:sty m:val="p"/>
                        </m:rPr>
                        <m:t>:</m:t>
                      </m:r>
                      <m:sSub>
                        <m:e>
                          <m:r>
                            <m:t>μ</m:t>
                          </m:r>
                        </m:e>
                        <m:sub>
                          <m:r>
                            <m:t>1</m:t>
                          </m:r>
                        </m:sub>
                      </m:sSub>
                      <m:r>
                        <m:rPr>
                          <m:sty m:val="p"/>
                        </m:rPr>
                        <m:t>≠</m:t>
                      </m:r>
                      <m:sSub>
                        <m:e>
                          <m:r>
                            <m:t>μ</m:t>
                          </m:r>
                        </m:e>
                        <m:sub>
                          <m:r>
                            <m:t>2</m:t>
                          </m:r>
                        </m:sub>
                      </m:sSub>
                    </m:oMath>
                  </m:oMathPara>
                </a14:m>
              </a:p>
              <a:p>
                <a:pPr lvl="0" indent="0">
                  <a:buNone/>
                </a:pPr>
                <a:r>
                  <a:rPr>
                    <a:solidFill>
                      <a:srgbClr val="06287E"/>
                    </a:solidFill>
                    <a:latin typeface="Courier"/>
                  </a:rPr>
                  <a:t>t.test</a:t>
                </a:r>
                <a:r>
                  <a:rPr>
                    <a:latin typeface="Courier"/>
                  </a:rPr>
                  <a:t>(dfTb</a:t>
                </a:r>
                <a:r>
                  <a:rPr>
                    <a:solidFill>
                      <a:srgbClr val="4070A0"/>
                    </a:solidFill>
                    <a:latin typeface="Courier"/>
                  </a:rPr>
                  <a:t>$</a:t>
                </a:r>
                <a:r>
                  <a:rPr>
                    <a:latin typeface="Courier"/>
                  </a:rPr>
                  <a:t>cd41,dfTb</a:t>
                </a:r>
                <a:r>
                  <a:rPr>
                    <a:solidFill>
                      <a:srgbClr val="4070A0"/>
                    </a:solidFill>
                    <a:latin typeface="Courier"/>
                  </a:rPr>
                  <a:t>$</a:t>
                </a:r>
                <a:r>
                  <a:rPr>
                    <a:latin typeface="Courier"/>
                  </a:rPr>
                  <a:t>cd42,</a:t>
                </a:r>
                <a:r>
                  <a:rPr>
                    <a:solidFill>
                      <a:srgbClr val="7D9029"/>
                    </a:solidFill>
                    <a:latin typeface="Courier"/>
                  </a:rPr>
                  <a:t>paired =</a:t>
                </a:r>
                <a:r>
                  <a:rPr>
                    <a:latin typeface="Courier"/>
                  </a:rPr>
                  <a:t> </a:t>
                </a:r>
                <a:r>
                  <a:rPr>
                    <a:solidFill>
                      <a:srgbClr val="880000"/>
                    </a:solidFill>
                    <a:latin typeface="Courier"/>
                  </a:rPr>
                  <a:t>TRUE</a:t>
                </a:r>
                <a:r>
                  <a:rPr>
                    <a:latin typeface="Courier"/>
                  </a:rPr>
                  <a:t>)</a:t>
                </a:r>
                <a:br/>
                <a:r>
                  <a:rPr i="1">
                    <a:solidFill>
                      <a:srgbClr val="BA2121"/>
                    </a:solidFill>
                    <a:latin typeface="Courier"/>
                  </a:rPr>
                  <a:t>## </a:t>
                </a:r>
                <a:br/>
                <a:r>
                  <a:rPr i="1">
                    <a:solidFill>
                      <a:srgbClr val="BA2121"/>
                    </a:solidFill>
                    <a:latin typeface="Courier"/>
                  </a:rPr>
                  <a:t>##  Paired t-test</a:t>
                </a:r>
                <a:br/>
                <a:r>
                  <a:rPr i="1">
                    <a:solidFill>
                      <a:srgbClr val="BA2121"/>
                    </a:solidFill>
                    <a:latin typeface="Courier"/>
                  </a:rPr>
                  <a:t>## </a:t>
                </a:r>
                <a:br/>
                <a:r>
                  <a:rPr i="1">
                    <a:solidFill>
                      <a:srgbClr val="BA2121"/>
                    </a:solidFill>
                    <a:latin typeface="Courier"/>
                  </a:rPr>
                  <a:t>## data:  dfTb$cd41 and dfTb$cd42</a:t>
                </a:r>
                <a:br/>
                <a:r>
                  <a:rPr i="1">
                    <a:solidFill>
                      <a:srgbClr val="BA2121"/>
                    </a:solidFill>
                    <a:latin typeface="Courier"/>
                  </a:rPr>
                  <a:t>## t = -98.346, df = 2999, p-value &lt; 2.2e-16</a:t>
                </a:r>
                <a:br/>
                <a:r>
                  <a:rPr i="1">
                    <a:solidFill>
                      <a:srgbClr val="BA2121"/>
                    </a:solidFill>
                    <a:latin typeface="Courier"/>
                  </a:rPr>
                  <a:t>## alternative hypothesis: true mean difference is not equal to 0</a:t>
                </a:r>
                <a:br/>
                <a:r>
                  <a:rPr i="1">
                    <a:solidFill>
                      <a:srgbClr val="BA2121"/>
                    </a:solidFill>
                    <a:latin typeface="Courier"/>
                  </a:rPr>
                  <a:t>## 95 percent confidence interval:</a:t>
                </a:r>
                <a:br/>
                <a:r>
                  <a:rPr i="1">
                    <a:solidFill>
                      <a:srgbClr val="BA2121"/>
                    </a:solidFill>
                    <a:latin typeface="Courier"/>
                  </a:rPr>
                  <a:t>##  -203.1804 -195.2370</a:t>
                </a:r>
                <a:br/>
                <a:r>
                  <a:rPr i="1">
                    <a:solidFill>
                      <a:srgbClr val="BA2121"/>
                    </a:solidFill>
                    <a:latin typeface="Courier"/>
                  </a:rPr>
                  <a:t>## sample estimates:</a:t>
                </a:r>
                <a:br/>
                <a:r>
                  <a:rPr i="1">
                    <a:solidFill>
                      <a:srgbClr val="BA2121"/>
                    </a:solidFill>
                    <a:latin typeface="Courier"/>
                  </a:rPr>
                  <a:t>## mean difference </a:t>
                </a:r>
                <a:br/>
                <a:r>
                  <a:rPr i="1">
                    <a:solidFill>
                      <a:srgbClr val="BA2121"/>
                    </a:solidFill>
                    <a:latin typeface="Courier"/>
                  </a:rPr>
                  <a:t>##       -199.2087</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ANOVA</a:t>
            </a:r>
            <a:r>
              <a:rPr/>
              <a:t> - comparing more than two means</a:t>
            </a:r>
          </a:p>
          <a:p>
            <a:pPr lvl="0"/>
            <a:r>
              <a:rPr/>
              <a:t>Sometimes we want to compare means of a variable in more than 2 groups.</a:t>
            </a:r>
          </a:p>
          <a:p>
            <a:pPr lvl="0"/>
            <a:r>
              <a:rPr/>
              <a:t>For example, we might want to compare the mean CD4 among the 5 hospitals.</a:t>
            </a:r>
          </a:p>
          <a:p>
            <a:pPr lvl="0"/>
            <a:r>
              <a:rPr/>
              <a:t>Use one way analysis of variance (ANOVA).</a:t>
            </a:r>
          </a:p>
          <a:p>
            <a:pPr lvl="0"/>
            <a:r>
              <a:rPr/>
              <a:t>Compares the between groups variation to the within groups variation: if the former is larger than the latter, the group means cannot all be the same.</a:t>
            </a:r>
          </a:p>
          <a:p>
            <a:pPr lvl="0"/>
            <a:r>
              <a:rPr/>
              <a:t>Assumptions:</a:t>
            </a:r>
          </a:p>
          <a:p>
            <a:pPr lvl="1"/>
            <a:r>
              <a:rPr/>
              <a:t>Data in each group are approximately normally distributed (CLT applies again, but a bit more complicated than in the t-test case).</a:t>
            </a:r>
          </a:p>
          <a:p>
            <a:pPr lvl="1"/>
            <a:r>
              <a:rPr/>
              <a:t>Equal variation within groups.</a:t>
            </a:r>
          </a:p>
          <a:p>
            <a:pPr lvl="1"/>
            <a:r>
              <a:rPr/>
              <a:t>Independent and identically distributed variables.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ANOVA</a:t>
                </a:r>
                <a:r>
                  <a:rPr/>
                  <a:t> - comparing more than two means</a:t>
                </a:r>
              </a:p>
              <a:p>
                <a:pPr lvl="0" indent="0" marL="0">
                  <a:buNone/>
                </a:pPr>
                <a:r>
                  <a:rPr/>
                  <a:t>A total of 3000 study participants were recruited in 5 hospitals providing ART. Each participant’s CD4 count upon entry into study was measured. We would like to investigate whether there is a difference in mean CD4 count at the entry into the study across the 5 participating facilities. State the hypothesis to be tested and your conclusion.</a:t>
                </a:r>
              </a:p>
              <a:p>
                <a:pPr lvl="0" indent="0" marL="0">
                  <a:buNone/>
                </a:pPr>
                <a14:m>
                  <m:oMathPara xmlns:m="http://schemas.openxmlformats.org/officeDocument/2006/math">
                    <m:oMathParaPr>
                      <m:jc m:val="center"/>
                    </m:oMathParaPr>
                    <m:oMath>
                      <m:sSub>
                        <m:e>
                          <m:r>
                            <m:t>H</m:t>
                          </m:r>
                        </m:e>
                        <m:sub>
                          <m:r>
                            <m:t>0</m:t>
                          </m:r>
                        </m:sub>
                      </m:sSub>
                      <m:r>
                        <m:rPr>
                          <m:sty m:val="p"/>
                        </m:rPr>
                        <m:t>:</m:t>
                      </m:r>
                      <m:sSub>
                        <m:e>
                          <m:r>
                            <m:t>μ</m:t>
                          </m:r>
                        </m:e>
                        <m:sub>
                          <m:r>
                            <m:t>1</m:t>
                          </m:r>
                        </m:sub>
                      </m:sSub>
                      <m:r>
                        <m:rPr>
                          <m:sty m:val="p"/>
                        </m:rPr>
                        <m:t>=</m:t>
                      </m:r>
                      <m:sSub>
                        <m:e>
                          <m:r>
                            <m:t>μ</m:t>
                          </m:r>
                        </m:e>
                        <m:sub>
                          <m:r>
                            <m:t>2</m:t>
                          </m:r>
                        </m:sub>
                      </m:sSub>
                      <m:r>
                        <m:rPr>
                          <m:sty m:val="p"/>
                        </m:rPr>
                        <m:t>=</m:t>
                      </m:r>
                      <m:sSub>
                        <m:e>
                          <m:r>
                            <m:t>μ</m:t>
                          </m:r>
                        </m:e>
                        <m:sub>
                          <m:r>
                            <m:t>3</m:t>
                          </m:r>
                        </m:sub>
                      </m:sSub>
                      <m:r>
                        <m:rPr>
                          <m:sty m:val="p"/>
                        </m:rPr>
                        <m:t>=</m:t>
                      </m:r>
                      <m:sSub>
                        <m:e>
                          <m:r>
                            <m:t>μ</m:t>
                          </m:r>
                        </m:e>
                        <m:sub>
                          <m:r>
                            <m:t>4</m:t>
                          </m:r>
                        </m:sub>
                      </m:sSub>
                      <m:r>
                        <m:rPr>
                          <m:sty m:val="p"/>
                        </m:rPr>
                        <m:t>=</m:t>
                      </m:r>
                      <m:sSub>
                        <m:e>
                          <m:r>
                            <m:t>μ</m:t>
                          </m:r>
                        </m:e>
                        <m:sub>
                          <m:r>
                            <m:t>5</m:t>
                          </m:r>
                        </m:sub>
                      </m:sSub>
                    </m:oMath>
                  </m:oMathPara>
                </a14:m>
              </a:p>
              <a:p>
                <a:pPr lvl="0" indent="0" marL="0">
                  <a:buNone/>
                </a:pPr>
                <a14:m>
                  <m:oMathPara xmlns:m="http://schemas.openxmlformats.org/officeDocument/2006/math">
                    <m:oMathParaPr>
                      <m:jc m:val="center"/>
                    </m:oMathParaPr>
                    <m:oMath>
                      <m:sSub>
                        <m:e>
                          <m:r>
                            <m:t>H</m:t>
                          </m:r>
                        </m:e>
                        <m:sub>
                          <m:r>
                            <m:t>1</m:t>
                          </m:r>
                        </m:sub>
                      </m:sSub>
                      <m:r>
                        <m:rPr>
                          <m:sty m:val="p"/>
                        </m:rPr>
                        <m:t>:</m:t>
                      </m:r>
                      <m:sSub>
                        <m:e>
                          <m:r>
                            <m:t>μ</m:t>
                          </m:r>
                        </m:e>
                        <m:sub>
                          <m:r>
                            <m:t>i</m:t>
                          </m:r>
                        </m:sub>
                      </m:sSub>
                      <m:r>
                        <m:rPr>
                          <m:sty m:val="p"/>
                        </m:rPr>
                        <m:t>≠</m:t>
                      </m:r>
                      <m:sSub>
                        <m:e>
                          <m:r>
                            <m:t>μ</m:t>
                          </m:r>
                        </m:e>
                        <m:sub>
                          <m:r>
                            <m:t>j</m:t>
                          </m:r>
                        </m:sub>
                      </m:sSub>
                      <m:r>
                        <m:t> </m:t>
                      </m:r>
                      <m:r>
                        <m:rPr>
                          <m:nor/>
                          <m:sty m:val="p"/>
                        </m:rPr>
                        <m:t> for some </m:t>
                      </m:r>
                      <m:r>
                        <m:t>i</m:t>
                      </m:r>
                      <m:r>
                        <m:rPr>
                          <m:sty m:val="p"/>
                        </m:rPr>
                        <m:t>,</m:t>
                      </m:r>
                      <m:r>
                        <m:t>j</m:t>
                      </m:r>
                    </m:oMath>
                  </m:oMathPara>
                </a14:m>
              </a:p>
              <a:p>
                <a:pPr lvl="0" indent="0">
                  <a:buNone/>
                </a:pPr>
                <a:r>
                  <a:rPr>
                    <a:solidFill>
                      <a:srgbClr val="06287E"/>
                    </a:solidFill>
                    <a:latin typeface="Courier"/>
                  </a:rPr>
                  <a:t>oneway.test</a:t>
                </a:r>
                <a:r>
                  <a:rPr>
                    <a:latin typeface="Courier"/>
                  </a:rPr>
                  <a:t>(cd41 </a:t>
                </a:r>
                <a:r>
                  <a:rPr>
                    <a:solidFill>
                      <a:srgbClr val="4070A0"/>
                    </a:solidFill>
                    <a:latin typeface="Courier"/>
                  </a:rPr>
                  <a:t>~</a:t>
                </a:r>
                <a:r>
                  <a:rPr>
                    <a:latin typeface="Courier"/>
                  </a:rPr>
                  <a:t> hosp, </a:t>
                </a:r>
                <a:r>
                  <a:rPr>
                    <a:solidFill>
                      <a:srgbClr val="7D9029"/>
                    </a:solidFill>
                    <a:latin typeface="Courier"/>
                  </a:rPr>
                  <a:t>data =</a:t>
                </a:r>
                <a:r>
                  <a:rPr>
                    <a:latin typeface="Courier"/>
                  </a:rPr>
                  <a:t> dfTb)</a:t>
                </a:r>
                <a:br/>
                <a:r>
                  <a:rPr i="1">
                    <a:solidFill>
                      <a:srgbClr val="BA2121"/>
                    </a:solidFill>
                    <a:latin typeface="Courier"/>
                  </a:rPr>
                  <a:t>## </a:t>
                </a:r>
                <a:br/>
                <a:r>
                  <a:rPr i="1">
                    <a:solidFill>
                      <a:srgbClr val="BA2121"/>
                    </a:solidFill>
                    <a:latin typeface="Courier"/>
                  </a:rPr>
                  <a:t>##  One-way analysis of means (not assuming equal variances)</a:t>
                </a:r>
                <a:br/>
                <a:r>
                  <a:rPr i="1">
                    <a:solidFill>
                      <a:srgbClr val="BA2121"/>
                    </a:solidFill>
                    <a:latin typeface="Courier"/>
                  </a:rPr>
                  <a:t>## </a:t>
                </a:r>
                <a:br/>
                <a:r>
                  <a:rPr i="1">
                    <a:solidFill>
                      <a:srgbClr val="BA2121"/>
                    </a:solidFill>
                    <a:latin typeface="Courier"/>
                  </a:rPr>
                  <a:t>## data:  cd41 and hosp</a:t>
                </a:r>
                <a:br/>
                <a:r>
                  <a:rPr i="1">
                    <a:solidFill>
                      <a:srgbClr val="BA2121"/>
                    </a:solidFill>
                    <a:latin typeface="Courier"/>
                  </a:rPr>
                  <a:t>## F = 0.22905, num df = 4, denom df = 1496, p-value = 0.9222</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1371599" y="3955774"/>
            <a:ext cx="10401301" cy="869674"/>
          </a:xfrm>
        </p:spPr>
        <p:txBody>
          <a:bodyPr/>
          <a:lstStyle/>
          <a:p>
            <a:pPr lvl="0" indent="0" marL="0">
              <a:buNone/>
            </a:pPr>
            <a:r>
              <a:rPr/>
              <a:t>Probability theory</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ANOVA</a:t>
            </a:r>
            <a:r>
              <a:rPr/>
              <a:t> - comparing more than two means</a:t>
            </a:r>
          </a:p>
          <a:p>
            <a:pPr lvl="0" indent="0" marL="0">
              <a:buNone/>
            </a:pPr>
            <a:r>
              <a:rPr/>
              <a:t>Same results:</a:t>
            </a:r>
          </a:p>
          <a:p>
            <a:pPr lvl="0" indent="0">
              <a:buNone/>
            </a:pPr>
            <a:r>
              <a:rPr>
                <a:latin typeface="Courier"/>
              </a:rPr>
              <a:t>res.hosp </a:t>
            </a:r>
            <a:r>
              <a:rPr>
                <a:solidFill>
                  <a:srgbClr val="007020"/>
                </a:solidFill>
                <a:latin typeface="Courier"/>
              </a:rPr>
              <a:t>&lt;-</a:t>
            </a:r>
            <a:r>
              <a:rPr>
                <a:latin typeface="Courier"/>
              </a:rPr>
              <a:t> </a:t>
            </a:r>
            <a:r>
              <a:rPr>
                <a:solidFill>
                  <a:srgbClr val="06287E"/>
                </a:solidFill>
                <a:latin typeface="Courier"/>
              </a:rPr>
              <a:t>aov</a:t>
            </a:r>
            <a:r>
              <a:rPr>
                <a:latin typeface="Courier"/>
              </a:rPr>
              <a:t>(cd41 </a:t>
            </a:r>
            <a:r>
              <a:rPr>
                <a:solidFill>
                  <a:srgbClr val="4070A0"/>
                </a:solidFill>
                <a:latin typeface="Courier"/>
              </a:rPr>
              <a:t>~</a:t>
            </a:r>
            <a:r>
              <a:rPr>
                <a:latin typeface="Courier"/>
              </a:rPr>
              <a:t> </a:t>
            </a:r>
            <a:r>
              <a:rPr>
                <a:solidFill>
                  <a:srgbClr val="06287E"/>
                </a:solidFill>
                <a:latin typeface="Courier"/>
              </a:rPr>
              <a:t>factor</a:t>
            </a:r>
            <a:r>
              <a:rPr>
                <a:latin typeface="Courier"/>
              </a:rPr>
              <a:t>(hosp), </a:t>
            </a:r>
            <a:r>
              <a:rPr>
                <a:solidFill>
                  <a:srgbClr val="7D9029"/>
                </a:solidFill>
                <a:latin typeface="Courier"/>
              </a:rPr>
              <a:t>data =</a:t>
            </a:r>
            <a:r>
              <a:rPr>
                <a:latin typeface="Courier"/>
              </a:rPr>
              <a:t> dfTb)</a:t>
            </a:r>
            <a:br/>
            <a:r>
              <a:rPr>
                <a:solidFill>
                  <a:srgbClr val="06287E"/>
                </a:solidFill>
                <a:latin typeface="Courier"/>
              </a:rPr>
              <a:t>summary</a:t>
            </a:r>
            <a:r>
              <a:rPr>
                <a:latin typeface="Courier"/>
              </a:rPr>
              <a:t>(res.hosp)</a:t>
            </a:r>
            <a:br/>
            <a:r>
              <a:rPr i="1">
                <a:solidFill>
                  <a:srgbClr val="BA2121"/>
                </a:solidFill>
                <a:latin typeface="Courier"/>
              </a:rPr>
              <a:t>##                Df  Sum Sq Mean Sq F value Pr(&gt;F)</a:t>
            </a:r>
            <a:br/>
            <a:r>
              <a:rPr i="1">
                <a:solidFill>
                  <a:srgbClr val="BA2121"/>
                </a:solidFill>
                <a:latin typeface="Courier"/>
              </a:rPr>
              <a:t>## factor(hosp)    4    2204   551.1   0.229  0.922</a:t>
            </a:r>
            <a:br/>
            <a:r>
              <a:rPr i="1">
                <a:solidFill>
                  <a:srgbClr val="BA2121"/>
                </a:solidFill>
                <a:latin typeface="Courier"/>
              </a:rPr>
              <a:t>## Residuals    2995 7194212  2402.1</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ANOVA</a:t>
                </a:r>
                <a:r>
                  <a:rPr/>
                  <a:t> - comparing more than two means</a:t>
                </a:r>
              </a:p>
              <a:p>
                <a:pPr lvl="0" indent="0" marL="0">
                  <a:buNone/>
                </a:pPr>
                <a14:m>
                  <m:oMathPara xmlns:m="http://schemas.openxmlformats.org/officeDocument/2006/math">
                    <m:oMathParaPr>
                      <m:jc m:val="center"/>
                    </m:oMathParaPr>
                    <m:oMath>
                      <m:r>
                        <m:t> </m:t>
                      </m:r>
                    </m:oMath>
                  </m:oMathPara>
                </a14:m>
              </a:p>
              <a:p>
                <a:pPr lvl="0" indent="0" marL="0">
                  <a:buNone/>
                </a:pPr>
                <a:r>
                  <a:rPr/>
                  <a:t>We note that:</a:t>
                </a:r>
              </a:p>
              <a:p>
                <a:pPr lvl="0" indent="0" marL="0">
                  <a:buNone/>
                </a:pPr>
                <a14:m>
                  <m:oMathPara xmlns:m="http://schemas.openxmlformats.org/officeDocument/2006/math">
                    <m:oMathParaPr>
                      <m:jc m:val="center"/>
                    </m:oMathParaPr>
                    <m:oMath>
                      <m:r>
                        <m:t> </m:t>
                      </m:r>
                    </m:oMath>
                  </m:oMathPara>
                </a14:m>
              </a:p>
              <a:p>
                <a:pPr lvl="0" indent="0" marL="0">
                  <a:buNone/>
                </a:pPr>
                <a14:m>
                  <m:oMath xmlns:m="http://schemas.openxmlformats.org/officeDocument/2006/math">
                    <m:r>
                      <m:t>p</m:t>
                    </m:r>
                    <m:r>
                      <m:rPr>
                        <m:sty m:val="p"/>
                      </m:rPr>
                      <m:t>=</m:t>
                    </m:r>
                    <m:r>
                      <m:t>0.922</m:t>
                    </m:r>
                  </m:oMath>
                </a14:m>
                <a:r>
                  <a:rPr/>
                  <a:t>, which is larger than 0.05 and we do not reject the null hypothesis of all means being equal.</a:t>
                </a:r>
              </a:p>
              <a:p>
                <a:pPr lvl="0" indent="0" marL="0">
                  <a:buNone/>
                </a:pPr>
                <a:r>
                  <a:rPr/>
                  <a:t>There is no evidence in our dataset to suggest that the measured CD4 value differ between the 5 hospitals.</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A note on non-parametric tests:</a:t>
                </a:r>
              </a:p>
              <a:p>
                <a:pPr lvl="0" indent="0" marL="0">
                  <a:buNone/>
                </a:pPr>
                <a14:m>
                  <m:oMathPara xmlns:m="http://schemas.openxmlformats.org/officeDocument/2006/math">
                    <m:oMathParaPr>
                      <m:jc m:val="center"/>
                    </m:oMathParaPr>
                    <m:oMath>
                      <m:r>
                        <m:t> </m:t>
                      </m:r>
                    </m:oMath>
                  </m:oMathPara>
                </a14:m>
              </a:p>
              <a:p>
                <a:pPr lvl="0"/>
                <a:r>
                  <a:rPr/>
                  <a:t>The t-test and ANOVA are so-called </a:t>
                </a:r>
                <a:r>
                  <a:rPr b="1"/>
                  <a:t>parametric</a:t>
                </a:r>
                <a:r>
                  <a:rPr/>
                  <a:t> tests because they assume specific parameterised distributions for the data (in both cases the normal distribution) when deriving the distribution of the test statistic under the null hypothesis.</a:t>
                </a:r>
              </a:p>
              <a:p>
                <a:pPr lvl="0"/>
                <a:r>
                  <a:rPr/>
                  <a:t>If those distributional assumptions are not met, the test results may be invalid.</a:t>
                </a:r>
              </a:p>
              <a:p>
                <a:pPr lvl="0"/>
                <a:r>
                  <a:rPr/>
                  <a:t>There exist non-parametric alternatives, which should be used when</a:t>
                </a:r>
              </a:p>
              <a:p>
                <a:pPr lvl="1"/>
                <a:r>
                  <a:rPr/>
                  <a:t>The data exhibit clear and severe non-normality.</a:t>
                </a:r>
              </a:p>
              <a:p>
                <a:pPr lvl="1"/>
                <a:r>
                  <a:rPr/>
                  <a:t>The sample sizes are small (as the CLT will fail to apply).</a:t>
                </a:r>
              </a:p>
              <a:p>
                <a:pPr lvl="0"/>
                <a:r>
                  <a:rPr/>
                  <a:t>We will not cover these here, but you need to be aware of them:</a:t>
                </a:r>
              </a:p>
              <a:p>
                <a:pPr lvl="1"/>
                <a:r>
                  <a:rPr/>
                  <a:t>One-sample t-test </a:t>
                </a:r>
                <a14:m>
                  <m:oMath xmlns:m="http://schemas.openxmlformats.org/officeDocument/2006/math">
                    <m:r>
                      <m:rPr>
                        <m:sty m:val="p"/>
                      </m:rPr>
                      <m:t>→</m:t>
                    </m:r>
                  </m:oMath>
                </a14:m>
                <a:r>
                  <a:rPr/>
                  <a:t> Wilcoxon signed rank test</a:t>
                </a:r>
              </a:p>
              <a:p>
                <a:pPr lvl="1"/>
                <a:r>
                  <a:rPr/>
                  <a:t>Two-sample t-test </a:t>
                </a:r>
                <a14:m>
                  <m:oMath xmlns:m="http://schemas.openxmlformats.org/officeDocument/2006/math">
                    <m:r>
                      <m:rPr>
                        <m:sty m:val="p"/>
                      </m:rPr>
                      <m:t>→</m:t>
                    </m:r>
                  </m:oMath>
                </a14:m>
                <a:r>
                  <a:rPr/>
                  <a:t> Wilcoxon rank sum or Mann-Whitney U test</a:t>
                </a:r>
              </a:p>
              <a:p>
                <a:pPr lvl="1"/>
                <a:r>
                  <a:rPr/>
                  <a:t>ANOVA </a:t>
                </a:r>
                <a14:m>
                  <m:oMath xmlns:m="http://schemas.openxmlformats.org/officeDocument/2006/math">
                    <m:r>
                      <m:rPr>
                        <m:sty m:val="p"/>
                      </m:rPr>
                      <m:t>→</m:t>
                    </m:r>
                  </m:oMath>
                </a14:m>
                <a:r>
                  <a:rPr/>
                  <a:t> Kruskal-Wallis test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Tests for proportions - one sample test</a:t>
                </a:r>
              </a:p>
              <a:p>
                <a:pPr lvl="0" indent="0" marL="0">
                  <a:buNone/>
                </a:pPr>
                <a:r>
                  <a:rPr/>
                  <a:t>When we estimate a proportion (e.g. a prevalence) in a study population, and then want to test the null hypothesis that this proportion is equal to a specific a prior known proportion, we can proceed in 2 ways:</a:t>
                </a:r>
              </a:p>
              <a:p>
                <a:pPr lvl="0" indent="0" marL="0">
                  <a:buNone/>
                </a:pPr>
                <a14:m>
                  <m:oMathPara xmlns:m="http://schemas.openxmlformats.org/officeDocument/2006/math">
                    <m:oMathParaPr>
                      <m:jc m:val="center"/>
                    </m:oMathParaPr>
                    <m:oMath>
                      <m:r>
                        <m:t> </m:t>
                      </m:r>
                    </m:oMath>
                  </m:oMathPara>
                </a14:m>
              </a:p>
              <a:p>
                <a:pPr lvl="0" indent="-457200" marL="457200">
                  <a:buAutoNum type="arabicPeriod"/>
                </a:pPr>
                <a:r>
                  <a:rPr/>
                  <a:t>Use a normal approximation test - </a:t>
                </a:r>
                <a:r>
                  <a:rPr>
                    <a:latin typeface="Courier"/>
                  </a:rPr>
                  <a:t>prop.test()</a:t>
                </a:r>
                <a:r>
                  <a:rPr/>
                  <a:t> in R.</a:t>
                </a:r>
              </a:p>
              <a:p>
                <a:pPr lvl="0" indent="-457200" marL="457200">
                  <a:buAutoNum type="arabicPeriod"/>
                </a:pPr>
                <a:r>
                  <a:rPr/>
                  <a:t>Use an exact binomial test - </a:t>
                </a:r>
                <a:r>
                  <a:rPr>
                    <a:latin typeface="Courier"/>
                  </a:rPr>
                  <a:t>binom.test()</a:t>
                </a:r>
                <a:r>
                  <a:rPr/>
                  <a:t> in R.</a:t>
                </a:r>
              </a:p>
              <a:p>
                <a:pPr lvl="0" indent="0" marL="0">
                  <a:buNone/>
                </a:pPr>
                <a14:m>
                  <m:oMathPara xmlns:m="http://schemas.openxmlformats.org/officeDocument/2006/math">
                    <m:oMathParaPr>
                      <m:jc m:val="center"/>
                    </m:oMathParaPr>
                    <m:oMath>
                      <m:r>
                        <m:t> </m:t>
                      </m:r>
                    </m:oMath>
                  </m:oMathPara>
                </a14:m>
              </a:p>
              <a:p>
                <a:pPr lvl="0" indent="0" marL="0">
                  <a:buNone/>
                </a:pPr>
                <a:r>
                  <a:rPr/>
                  <a:t>The null and alternative hypotheses are the same for both tests. For example for a two-sided alternative:</a:t>
                </a:r>
              </a:p>
              <a:p>
                <a:pPr lvl="0" indent="0" marL="0">
                  <a:buNone/>
                </a:pPr>
                <a14:m>
                  <m:oMathPara xmlns:m="http://schemas.openxmlformats.org/officeDocument/2006/math">
                    <m:oMathParaPr>
                      <m:jc m:val="center"/>
                    </m:oMathParaPr>
                    <m:oMath>
                      <m:sSub>
                        <m:e>
                          <m:r>
                            <m:t>H</m:t>
                          </m:r>
                        </m:e>
                        <m:sub>
                          <m:r>
                            <m:t>0</m:t>
                          </m:r>
                        </m:sub>
                      </m:sSub>
                      <m:r>
                        <m:rPr>
                          <m:sty m:val="p"/>
                        </m:rPr>
                        <m:t>:</m:t>
                      </m:r>
                      <m:r>
                        <m:t>p</m:t>
                      </m:r>
                      <m:r>
                        <m:rPr>
                          <m:sty m:val="p"/>
                        </m:rPr>
                        <m:t>=</m:t>
                      </m:r>
                      <m:sSub>
                        <m:e>
                          <m:r>
                            <m:t>p</m:t>
                          </m:r>
                        </m:e>
                        <m:sub>
                          <m:r>
                            <m:t>0</m:t>
                          </m:r>
                        </m:sub>
                      </m:sSub>
                    </m:oMath>
                  </m:oMathPara>
                </a14:m>
              </a:p>
              <a:p>
                <a:pPr lvl="0" indent="0" marL="0">
                  <a:buNone/>
                </a:pPr>
                <a14:m>
                  <m:oMathPara xmlns:m="http://schemas.openxmlformats.org/officeDocument/2006/math">
                    <m:oMathParaPr>
                      <m:jc m:val="center"/>
                    </m:oMathParaPr>
                    <m:oMath>
                      <m:sSub>
                        <m:e>
                          <m:r>
                            <m:t>H</m:t>
                          </m:r>
                        </m:e>
                        <m:sub>
                          <m:r>
                            <m:t>1</m:t>
                          </m:r>
                        </m:sub>
                      </m:sSub>
                      <m:r>
                        <m:rPr>
                          <m:sty m:val="p"/>
                        </m:rPr>
                        <m:t>:</m:t>
                      </m:r>
                      <m:r>
                        <m:t>p</m:t>
                      </m:r>
                      <m:r>
                        <m:rPr>
                          <m:sty m:val="p"/>
                        </m:rPr>
                        <m:t>≠</m:t>
                      </m:r>
                      <m:sSub>
                        <m:e>
                          <m:r>
                            <m:t>p</m:t>
                          </m:r>
                        </m:e>
                        <m:sub>
                          <m:r>
                            <m:t>0</m:t>
                          </m:r>
                        </m:sub>
                      </m:sSub>
                    </m:oMath>
                  </m:oMathPara>
                </a14:m>
              </a:p>
              <a:p>
                <a:pPr lvl="0" indent="0" marL="0">
                  <a:buNone/>
                </a:pPr>
                <a:r>
                  <a:rPr/>
                  <a:t>The normal approximation test uses the following test statistic:</a:t>
                </a:r>
              </a:p>
              <a:p>
                <a:pPr lvl="0" indent="0" marL="0">
                  <a:buNone/>
                </a:pPr>
                <a14:m>
                  <m:oMathPara xmlns:m="http://schemas.openxmlformats.org/officeDocument/2006/math">
                    <m:oMathParaPr>
                      <m:jc m:val="center"/>
                    </m:oMathParaPr>
                    <m:oMath>
                      <m:r>
                        <m:t>T</m:t>
                      </m:r>
                      <m:r>
                        <m:rPr>
                          <m:sty m:val="p"/>
                        </m:rPr>
                        <m:t>=</m:t>
                      </m:r>
                      <m:f>
                        <m:fPr>
                          <m:type m:val="bar"/>
                        </m:fPr>
                        <m:num>
                          <m:r>
                            <m:t>p</m:t>
                          </m:r>
                          <m:r>
                            <m:rPr>
                              <m:sty m:val="p"/>
                            </m:rPr>
                            <m:t>−</m:t>
                          </m:r>
                          <m:sSub>
                            <m:e>
                              <m:r>
                                <m:t>p</m:t>
                              </m:r>
                            </m:e>
                            <m:sub>
                              <m:r>
                                <m:t>0</m:t>
                              </m:r>
                            </m:sub>
                          </m:sSub>
                        </m:num>
                        <m:den>
                          <m:rad>
                            <m:radPr>
                              <m:degHide m:val="1"/>
                            </m:radPr>
                            <m:deg/>
                            <m:e>
                              <m:sSub>
                                <m:e>
                                  <m:r>
                                    <m:t>p</m:t>
                                  </m:r>
                                </m:e>
                                <m:sub>
                                  <m:r>
                                    <m:t>0</m:t>
                                  </m:r>
                                </m:sub>
                              </m:sSub>
                              <m:d>
                                <m:dPr>
                                  <m:begChr m:val="("/>
                                  <m:endChr m:val=")"/>
                                  <m:sepChr m:val=""/>
                                  <m:grow/>
                                </m:dPr>
                                <m:e>
                                  <m:r>
                                    <m:t>1</m:t>
                                  </m:r>
                                  <m:r>
                                    <m:rPr>
                                      <m:sty m:val="p"/>
                                    </m:rPr>
                                    <m:t>−</m:t>
                                  </m:r>
                                  <m:sSub>
                                    <m:e>
                                      <m:r>
                                        <m:t>p</m:t>
                                      </m:r>
                                    </m:e>
                                    <m:sub>
                                      <m:r>
                                        <m:t>0</m:t>
                                      </m:r>
                                    </m:sub>
                                  </m:sSub>
                                </m:e>
                              </m:d>
                              <m:r>
                                <m:rPr>
                                  <m:sty m:val="p"/>
                                </m:rPr>
                                <m:t>/</m:t>
                              </m:r>
                              <m:r>
                                <m:t>n</m:t>
                              </m:r>
                            </m:e>
                          </m:rad>
                        </m:den>
                      </m:f>
                      <m:r>
                        <m:rPr>
                          <m:sty m:val="p"/>
                        </m:rPr>
                        <m:t>∼</m:t>
                      </m:r>
                      <m:r>
                        <m:t>N</m:t>
                      </m:r>
                      <m:d>
                        <m:dPr>
                          <m:begChr m:val="("/>
                          <m:endChr m:val=")"/>
                          <m:sepChr m:val=""/>
                          <m:grow/>
                        </m:dPr>
                        <m:e>
                          <m:r>
                            <m:t>0</m:t>
                          </m:r>
                          <m:r>
                            <m:rPr>
                              <m:sty m:val="p"/>
                            </m:rPr>
                            <m:t>,</m:t>
                          </m:r>
                          <m:r>
                            <m:t>1</m:t>
                          </m:r>
                        </m:e>
                      </m:d>
                      <m:r>
                        <m:t> </m:t>
                      </m:r>
                      <m:r>
                        <m:rPr>
                          <m:nor/>
                          <m:sty m:val="p"/>
                        </m:rPr>
                        <m:t> under </m:t>
                      </m:r>
                      <m:sSub>
                        <m:e>
                          <m:r>
                            <m:t>H</m:t>
                          </m:r>
                        </m:e>
                        <m:sub>
                          <m:r>
                            <m:t>0</m:t>
                          </m:r>
                        </m:sub>
                      </m:sSub>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Tests for proportions - one sample test</a:t>
                </a:r>
              </a:p>
              <a:p>
                <a:pPr lvl="0" indent="0" marL="0">
                  <a:buNone/>
                </a:pPr>
                <a:r>
                  <a:rPr/>
                  <a:t>When we estimate a proportion, we observe </a:t>
                </a:r>
                <a14:m>
                  <m:oMath xmlns:m="http://schemas.openxmlformats.org/officeDocument/2006/math">
                    <m:r>
                      <m:t>X</m:t>
                    </m:r>
                    <m:r>
                      <m:rPr>
                        <m:sty m:val="p"/>
                      </m:rPr>
                      <m:t>=</m:t>
                    </m:r>
                    <m:r>
                      <m:t>k</m:t>
                    </m:r>
                  </m:oMath>
                </a14:m>
                <a:r>
                  <a:rPr/>
                  <a:t> events / successes / outcomes in the </a:t>
                </a:r>
                <a14:m>
                  <m:oMath xmlns:m="http://schemas.openxmlformats.org/officeDocument/2006/math">
                    <m:r>
                      <m:t>n</m:t>
                    </m:r>
                  </m:oMath>
                </a14:m>
                <a:r>
                  <a:rPr/>
                  <a:t> units that we sampled, each success having a probbility </a:t>
                </a:r>
                <a14:m>
                  <m:oMath xmlns:m="http://schemas.openxmlformats.org/officeDocument/2006/math">
                    <m:sSub>
                      <m:e>
                        <m:r>
                          <m:t>p</m:t>
                        </m:r>
                      </m:e>
                      <m:sub>
                        <m:r>
                          <m:t>0</m:t>
                        </m:r>
                      </m:sub>
                    </m:sSub>
                  </m:oMath>
                </a14:m>
                <a:r>
                  <a:rPr/>
                  <a:t> to occur. This is a binomial distribution:</a:t>
                </a:r>
              </a:p>
              <a:p>
                <a:pPr lvl="0" indent="0" marL="0">
                  <a:buNone/>
                </a:pPr>
                <a14:m>
                  <m:oMath xmlns:m="http://schemas.openxmlformats.org/officeDocument/2006/math">
                    <m:r>
                      <m:t>X</m:t>
                    </m:r>
                    <m:r>
                      <m:rPr>
                        <m:sty m:val="p"/>
                      </m:rPr>
                      <m:t>∼</m:t>
                    </m:r>
                    <m:r>
                      <m:rPr>
                        <m:nor/>
                        <m:sty m:val="p"/>
                      </m:rPr>
                      <m:t>Binom</m:t>
                    </m:r>
                    <m:d>
                      <m:dPr>
                        <m:begChr m:val="("/>
                        <m:endChr m:val=")"/>
                        <m:sepChr m:val=""/>
                        <m:grow/>
                      </m:dPr>
                      <m:e>
                        <m:r>
                          <m:t>n</m:t>
                        </m:r>
                        <m:r>
                          <m:rPr>
                            <m:sty m:val="p"/>
                          </m:rPr>
                          <m:t>,</m:t>
                        </m:r>
                        <m:sSub>
                          <m:e>
                            <m:r>
                              <m:t>p</m:t>
                            </m:r>
                          </m:e>
                          <m:sub>
                            <m:r>
                              <m:t>0</m:t>
                            </m:r>
                          </m:sub>
                        </m:sSub>
                      </m:e>
                    </m:d>
                  </m:oMath>
                </a14:m>
                <a:r>
                  <a:rPr/>
                  <a:t>.</a:t>
                </a:r>
              </a:p>
              <a:p>
                <a:pPr lvl="0" indent="0" marL="0">
                  <a:buNone/>
                </a:pPr>
                <a:r>
                  <a:rPr/>
                  <a:t>The exact binomial test makes use of this and directly computes p-values from the binomial distribution.</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Tests for proportions - one sample test</a:t>
            </a:r>
          </a:p>
          <a:p>
            <a:pPr lvl="0" indent="0" marL="0">
              <a:buNone/>
            </a:pPr>
            <a:r>
              <a:rPr/>
              <a:t>A recent survey found that approximately 23% of the population in a district are HIV positive. A researcher takes a random sample of 3000 people and finds that 560 tested positive for HIV. She wants to test whether this agrees with the recent survey data. State the hypotheses and your conclusion.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Tests for proportions - one sample test</a:t>
                </a:r>
              </a:p>
              <a:p>
                <a:pPr lvl="0" indent="0" marL="0">
                  <a:buNone/>
                </a:pPr>
                <a:r>
                  <a:rPr/>
                  <a:t>A recent survey found that approximately 23% of the population in a district are HIV positive. A researcher takes a random sample of 3000 people and finds that 560 tested positive for HIV. She wants to test whether this agrees with the recent survey data. State the hypotheses and your conclusion.</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sSub>
                        <m:e>
                          <m:r>
                            <m:t>H</m:t>
                          </m:r>
                        </m:e>
                        <m:sub>
                          <m:r>
                            <m:t>0</m:t>
                          </m:r>
                        </m:sub>
                      </m:sSub>
                      <m:r>
                        <m:rPr>
                          <m:sty m:val="p"/>
                        </m:rPr>
                        <m:t>:</m:t>
                      </m:r>
                      <m:r>
                        <m:t>p</m:t>
                      </m:r>
                      <m:r>
                        <m:rPr>
                          <m:sty m:val="p"/>
                        </m:rPr>
                        <m:t>=</m:t>
                      </m:r>
                      <m:r>
                        <m:t>0.23</m:t>
                      </m:r>
                    </m:oMath>
                  </m:oMathPara>
                </a14:m>
              </a:p>
              <a:p>
                <a:pPr lvl="0" indent="0" marL="0">
                  <a:buNone/>
                </a:pPr>
                <a14:m>
                  <m:oMathPara xmlns:m="http://schemas.openxmlformats.org/officeDocument/2006/math">
                    <m:oMathParaPr>
                      <m:jc m:val="center"/>
                    </m:oMathParaPr>
                    <m:oMath>
                      <m:sSub>
                        <m:e>
                          <m:r>
                            <m:t>H</m:t>
                          </m:r>
                        </m:e>
                        <m:sub>
                          <m:r>
                            <m:t>1</m:t>
                          </m:r>
                        </m:sub>
                      </m:sSub>
                      <m:r>
                        <m:rPr>
                          <m:sty m:val="p"/>
                        </m:rPr>
                        <m:t>:</m:t>
                      </m:r>
                      <m:r>
                        <m:t>p</m:t>
                      </m:r>
                      <m:r>
                        <m:rPr>
                          <m:sty m:val="p"/>
                        </m:rPr>
                        <m:t>≠</m:t>
                      </m:r>
                      <m:r>
                        <m:t>0.23</m:t>
                      </m:r>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Tests for proportions - one sample test</a:t>
            </a:r>
          </a:p>
          <a:p>
            <a:pPr lvl="0" indent="0" marL="0">
              <a:buNone/>
            </a:pPr>
            <a:r>
              <a:rPr/>
              <a:t>Using a normal approximation:</a:t>
            </a:r>
          </a:p>
          <a:p>
            <a:pPr lvl="0" indent="0">
              <a:buNone/>
            </a:pPr>
            <a:r>
              <a:rPr>
                <a:solidFill>
                  <a:srgbClr val="06287E"/>
                </a:solidFill>
                <a:latin typeface="Courier"/>
              </a:rPr>
              <a:t>prop.test</a:t>
            </a:r>
            <a:r>
              <a:rPr>
                <a:latin typeface="Courier"/>
              </a:rPr>
              <a:t>(</a:t>
            </a:r>
            <a:r>
              <a:rPr>
                <a:solidFill>
                  <a:srgbClr val="7D9029"/>
                </a:solidFill>
                <a:latin typeface="Courier"/>
              </a:rPr>
              <a:t>x=</a:t>
            </a:r>
            <a:r>
              <a:rPr>
                <a:solidFill>
                  <a:srgbClr val="40A070"/>
                </a:solidFill>
                <a:latin typeface="Courier"/>
              </a:rPr>
              <a:t>560</a:t>
            </a:r>
            <a:r>
              <a:rPr>
                <a:latin typeface="Courier"/>
              </a:rPr>
              <a:t>,</a:t>
            </a:r>
            <a:r>
              <a:rPr>
                <a:solidFill>
                  <a:srgbClr val="7D9029"/>
                </a:solidFill>
                <a:latin typeface="Courier"/>
              </a:rPr>
              <a:t>n=</a:t>
            </a:r>
            <a:r>
              <a:rPr>
                <a:solidFill>
                  <a:srgbClr val="40A070"/>
                </a:solidFill>
                <a:latin typeface="Courier"/>
              </a:rPr>
              <a:t>3000</a:t>
            </a:r>
            <a:r>
              <a:rPr>
                <a:latin typeface="Courier"/>
              </a:rPr>
              <a:t>,</a:t>
            </a:r>
            <a:r>
              <a:rPr>
                <a:solidFill>
                  <a:srgbClr val="7D9029"/>
                </a:solidFill>
                <a:latin typeface="Courier"/>
              </a:rPr>
              <a:t>p=</a:t>
            </a:r>
            <a:r>
              <a:rPr>
                <a:solidFill>
                  <a:srgbClr val="40A070"/>
                </a:solidFill>
                <a:latin typeface="Courier"/>
              </a:rPr>
              <a:t>0.23</a:t>
            </a:r>
            <a:r>
              <a:rPr>
                <a:latin typeface="Courier"/>
              </a:rPr>
              <a:t>) </a:t>
            </a:r>
            <a:br/>
            <a:r>
              <a:rPr i="1">
                <a:solidFill>
                  <a:srgbClr val="BA2121"/>
                </a:solidFill>
                <a:latin typeface="Courier"/>
              </a:rPr>
              <a:t>## </a:t>
            </a:r>
            <a:br/>
            <a:r>
              <a:rPr i="1">
                <a:solidFill>
                  <a:srgbClr val="BA2121"/>
                </a:solidFill>
                <a:latin typeface="Courier"/>
              </a:rPr>
              <a:t>##  1-sample proportions test with continuity correction</a:t>
            </a:r>
            <a:br/>
            <a:r>
              <a:rPr i="1">
                <a:solidFill>
                  <a:srgbClr val="BA2121"/>
                </a:solidFill>
                <a:latin typeface="Courier"/>
              </a:rPr>
              <a:t>## </a:t>
            </a:r>
            <a:br/>
            <a:r>
              <a:rPr i="1">
                <a:solidFill>
                  <a:srgbClr val="BA2121"/>
                </a:solidFill>
                <a:latin typeface="Courier"/>
              </a:rPr>
              <a:t>## data:  560 out of 3000, null probability 0.23</a:t>
            </a:r>
            <a:br/>
            <a:r>
              <a:rPr i="1">
                <a:solidFill>
                  <a:srgbClr val="BA2121"/>
                </a:solidFill>
                <a:latin typeface="Courier"/>
              </a:rPr>
              <a:t>## X-squared = 31.565, df = 1, p-value = 1.929e-08</a:t>
            </a:r>
            <a:br/>
            <a:r>
              <a:rPr i="1">
                <a:solidFill>
                  <a:srgbClr val="BA2121"/>
                </a:solidFill>
                <a:latin typeface="Courier"/>
              </a:rPr>
              <a:t>## alternative hypothesis: true p is not equal to 0.23</a:t>
            </a:r>
            <a:br/>
            <a:r>
              <a:rPr i="1">
                <a:solidFill>
                  <a:srgbClr val="BA2121"/>
                </a:solidFill>
                <a:latin typeface="Courier"/>
              </a:rPr>
              <a:t>## 95 percent confidence interval:</a:t>
            </a:r>
            <a:br/>
            <a:r>
              <a:rPr i="1">
                <a:solidFill>
                  <a:srgbClr val="BA2121"/>
                </a:solidFill>
                <a:latin typeface="Courier"/>
              </a:rPr>
              <a:t>##  0.1729659 0.2011784</a:t>
            </a:r>
            <a:br/>
            <a:r>
              <a:rPr i="1">
                <a:solidFill>
                  <a:srgbClr val="BA2121"/>
                </a:solidFill>
                <a:latin typeface="Courier"/>
              </a:rPr>
              <a:t>## sample estimates:</a:t>
            </a:r>
            <a:br/>
            <a:r>
              <a:rPr i="1">
                <a:solidFill>
                  <a:srgbClr val="BA2121"/>
                </a:solidFill>
                <a:latin typeface="Courier"/>
              </a:rPr>
              <a:t>##         p </a:t>
            </a:r>
            <a:br/>
            <a:r>
              <a:rPr i="1">
                <a:solidFill>
                  <a:srgbClr val="BA2121"/>
                </a:solidFill>
                <a:latin typeface="Courier"/>
              </a:rPr>
              <a:t>## 0.1866667</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Tests for proportions - one sample test</a:t>
            </a:r>
          </a:p>
          <a:p>
            <a:pPr lvl="0" indent="0" marL="0">
              <a:buNone/>
            </a:pPr>
            <a:r>
              <a:rPr/>
              <a:t>Using an exact binomial test:</a:t>
            </a:r>
          </a:p>
          <a:p>
            <a:pPr lvl="0" indent="0">
              <a:buNone/>
            </a:pPr>
            <a:r>
              <a:rPr>
                <a:solidFill>
                  <a:srgbClr val="06287E"/>
                </a:solidFill>
                <a:latin typeface="Courier"/>
              </a:rPr>
              <a:t>binom.test</a:t>
            </a:r>
            <a:r>
              <a:rPr>
                <a:latin typeface="Courier"/>
              </a:rPr>
              <a:t>(</a:t>
            </a:r>
            <a:r>
              <a:rPr>
                <a:solidFill>
                  <a:srgbClr val="7D9029"/>
                </a:solidFill>
                <a:latin typeface="Courier"/>
              </a:rPr>
              <a:t>x=</a:t>
            </a:r>
            <a:r>
              <a:rPr>
                <a:solidFill>
                  <a:srgbClr val="40A070"/>
                </a:solidFill>
                <a:latin typeface="Courier"/>
              </a:rPr>
              <a:t>560</a:t>
            </a:r>
            <a:r>
              <a:rPr>
                <a:latin typeface="Courier"/>
              </a:rPr>
              <a:t>,</a:t>
            </a:r>
            <a:r>
              <a:rPr>
                <a:solidFill>
                  <a:srgbClr val="7D9029"/>
                </a:solidFill>
                <a:latin typeface="Courier"/>
              </a:rPr>
              <a:t>n=</a:t>
            </a:r>
            <a:r>
              <a:rPr>
                <a:solidFill>
                  <a:srgbClr val="40A070"/>
                </a:solidFill>
                <a:latin typeface="Courier"/>
              </a:rPr>
              <a:t>3000</a:t>
            </a:r>
            <a:r>
              <a:rPr>
                <a:latin typeface="Courier"/>
              </a:rPr>
              <a:t>,</a:t>
            </a:r>
            <a:r>
              <a:rPr>
                <a:solidFill>
                  <a:srgbClr val="7D9029"/>
                </a:solidFill>
                <a:latin typeface="Courier"/>
              </a:rPr>
              <a:t>p=</a:t>
            </a:r>
            <a:r>
              <a:rPr>
                <a:solidFill>
                  <a:srgbClr val="40A070"/>
                </a:solidFill>
                <a:latin typeface="Courier"/>
              </a:rPr>
              <a:t>0.23</a:t>
            </a:r>
            <a:r>
              <a:rPr>
                <a:latin typeface="Courier"/>
              </a:rPr>
              <a:t>)</a:t>
            </a:r>
            <a:br/>
            <a:r>
              <a:rPr i="1">
                <a:solidFill>
                  <a:srgbClr val="BA2121"/>
                </a:solidFill>
                <a:latin typeface="Courier"/>
              </a:rPr>
              <a:t>## </a:t>
            </a:r>
            <a:br/>
            <a:r>
              <a:rPr i="1">
                <a:solidFill>
                  <a:srgbClr val="BA2121"/>
                </a:solidFill>
                <a:latin typeface="Courier"/>
              </a:rPr>
              <a:t>##  Exact binomial test</a:t>
            </a:r>
            <a:br/>
            <a:r>
              <a:rPr i="1">
                <a:solidFill>
                  <a:srgbClr val="BA2121"/>
                </a:solidFill>
                <a:latin typeface="Courier"/>
              </a:rPr>
              <a:t>## </a:t>
            </a:r>
            <a:br/>
            <a:r>
              <a:rPr i="1">
                <a:solidFill>
                  <a:srgbClr val="BA2121"/>
                </a:solidFill>
                <a:latin typeface="Courier"/>
              </a:rPr>
              <a:t>## data:  560 and 3000</a:t>
            </a:r>
            <a:br/>
            <a:r>
              <a:rPr i="1">
                <a:solidFill>
                  <a:srgbClr val="BA2121"/>
                </a:solidFill>
                <a:latin typeface="Courier"/>
              </a:rPr>
              <a:t>## number of successes = 560, number of trials = 3000, p-value = 8.674e-09</a:t>
            </a:r>
            <a:br/>
            <a:r>
              <a:rPr i="1">
                <a:solidFill>
                  <a:srgbClr val="BA2121"/>
                </a:solidFill>
                <a:latin typeface="Courier"/>
              </a:rPr>
              <a:t>## alternative hypothesis: true probability of success is not equal to 0.23</a:t>
            </a:r>
            <a:br/>
            <a:r>
              <a:rPr i="1">
                <a:solidFill>
                  <a:srgbClr val="BA2121"/>
                </a:solidFill>
                <a:latin typeface="Courier"/>
              </a:rPr>
              <a:t>## 95 percent confidence interval:</a:t>
            </a:r>
            <a:br/>
            <a:r>
              <a:rPr i="1">
                <a:solidFill>
                  <a:srgbClr val="BA2121"/>
                </a:solidFill>
                <a:latin typeface="Courier"/>
              </a:rPr>
              <a:t>##  0.1728678 0.2010794</a:t>
            </a:r>
            <a:br/>
            <a:r>
              <a:rPr i="1">
                <a:solidFill>
                  <a:srgbClr val="BA2121"/>
                </a:solidFill>
                <a:latin typeface="Courier"/>
              </a:rPr>
              <a:t>## sample estimates:</a:t>
            </a:r>
            <a:br/>
            <a:r>
              <a:rPr i="1">
                <a:solidFill>
                  <a:srgbClr val="BA2121"/>
                </a:solidFill>
                <a:latin typeface="Courier"/>
              </a:rPr>
              <a:t>## probability of success </a:t>
            </a:r>
            <a:br/>
            <a:r>
              <a:rPr i="1">
                <a:solidFill>
                  <a:srgbClr val="BA2121"/>
                </a:solidFill>
                <a:latin typeface="Courier"/>
              </a:rPr>
              <a:t>##              0.1866667</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Comparing 2 proportions</a:t>
                </a:r>
              </a:p>
              <a:p>
                <a:pPr lvl="0" indent="0" marL="0">
                  <a:buNone/>
                </a:pPr>
                <a:r>
                  <a:rPr/>
                  <a:t>When we collect data on 2 groups and want to compare proportions for an outcome of interest in these 2 groups, then we need to use a normal approximation test. Let </a:t>
                </a:r>
                <a14:m>
                  <m:oMath xmlns:m="http://schemas.openxmlformats.org/officeDocument/2006/math">
                    <m:sSub>
                      <m:e>
                        <m:r>
                          <m:t>p</m:t>
                        </m:r>
                      </m:e>
                      <m:sub>
                        <m:r>
                          <m:t>1</m:t>
                        </m:r>
                      </m:sub>
                    </m:sSub>
                    <m:r>
                      <m:rPr>
                        <m:sty m:val="p"/>
                      </m:rPr>
                      <m:t>,</m:t>
                    </m:r>
                    <m:sSub>
                      <m:e>
                        <m:r>
                          <m:t>p</m:t>
                        </m:r>
                      </m:e>
                      <m:sub>
                        <m:r>
                          <m:t>2</m:t>
                        </m:r>
                      </m:sub>
                    </m:sSub>
                  </m:oMath>
                </a14:m>
                <a:r>
                  <a:rPr/>
                  <a:t> be the proportions in the 2 groups and </a:t>
                </a:r>
                <a14:m>
                  <m:oMath xmlns:m="http://schemas.openxmlformats.org/officeDocument/2006/math">
                    <m:sSub>
                      <m:e>
                        <m:r>
                          <m:t>n</m:t>
                        </m:r>
                      </m:e>
                      <m:sub>
                        <m:r>
                          <m:t>1</m:t>
                        </m:r>
                      </m:sub>
                    </m:sSub>
                    <m:r>
                      <m:rPr>
                        <m:sty m:val="p"/>
                      </m:rPr>
                      <m:t>,</m:t>
                    </m:r>
                    <m:sSub>
                      <m:e>
                        <m:r>
                          <m:t>n</m:t>
                        </m:r>
                      </m:e>
                      <m:sub>
                        <m:r>
                          <m:t>2</m:t>
                        </m:r>
                      </m:sub>
                    </m:sSub>
                  </m:oMath>
                </a14:m>
                <a:r>
                  <a:rPr/>
                  <a:t> the sample sizes we collected from each group. Let </a:t>
                </a:r>
                <a14:m>
                  <m:oMath xmlns:m="http://schemas.openxmlformats.org/officeDocument/2006/math">
                    <m:r>
                      <m:t>p</m:t>
                    </m:r>
                    <m:r>
                      <m:rPr>
                        <m:sty m:val="p"/>
                      </m:rPr>
                      <m:t>=</m:t>
                    </m:r>
                    <m:d>
                      <m:dPr>
                        <m:begChr m:val="("/>
                        <m:endChr m:val=")"/>
                        <m:sepChr m:val=""/>
                        <m:grow/>
                      </m:dPr>
                      <m:e>
                        <m:sSub>
                          <m:e>
                            <m:r>
                              <m:t>n</m:t>
                            </m:r>
                          </m:e>
                          <m:sub>
                            <m:r>
                              <m:t>1</m:t>
                            </m:r>
                          </m:sub>
                        </m:sSub>
                        <m:sSub>
                          <m:e>
                            <m:r>
                              <m:t>p</m:t>
                            </m:r>
                          </m:e>
                          <m:sub>
                            <m:r>
                              <m:t>1</m:t>
                            </m:r>
                          </m:sub>
                        </m:sSub>
                        <m:r>
                          <m:rPr>
                            <m:sty m:val="p"/>
                          </m:rPr>
                          <m:t>+</m:t>
                        </m:r>
                        <m:sSub>
                          <m:e>
                            <m:r>
                              <m:t>n</m:t>
                            </m:r>
                          </m:e>
                          <m:sub>
                            <m:r>
                              <m:t>2</m:t>
                            </m:r>
                          </m:sub>
                        </m:sSub>
                        <m:sSub>
                          <m:e>
                            <m:r>
                              <m:t>p</m:t>
                            </m:r>
                          </m:e>
                          <m:sub>
                            <m:r>
                              <m:t>2</m:t>
                            </m:r>
                          </m:sub>
                        </m:sSub>
                      </m:e>
                    </m:d>
                    <m:r>
                      <m:rPr>
                        <m:sty m:val="p"/>
                      </m:rPr>
                      <m:t>/</m:t>
                    </m:r>
                    <m:d>
                      <m:dPr>
                        <m:begChr m:val="("/>
                        <m:endChr m:val=")"/>
                        <m:sepChr m:val=""/>
                        <m:grow/>
                      </m:dPr>
                      <m:e>
                        <m:sSub>
                          <m:e>
                            <m:r>
                              <m:t>n</m:t>
                            </m:r>
                          </m:e>
                          <m:sub>
                            <m:r>
                              <m:t>1</m:t>
                            </m:r>
                          </m:sub>
                        </m:sSub>
                        <m:r>
                          <m:rPr>
                            <m:sty m:val="p"/>
                          </m:rPr>
                          <m:t>+</m:t>
                        </m:r>
                        <m:sSub>
                          <m:e>
                            <m:r>
                              <m:t>n</m:t>
                            </m:r>
                          </m:e>
                          <m:sub>
                            <m:r>
                              <m:t>2</m:t>
                            </m:r>
                          </m:sub>
                        </m:sSub>
                      </m:e>
                    </m:d>
                  </m:oMath>
                </a14:m>
                <a:r>
                  <a:rPr/>
                  <a:t>, the proportion in the 2 groups combined.</a:t>
                </a:r>
              </a:p>
              <a:p>
                <a:pPr lvl="0"/>
                <a:r>
                  <a:rPr/>
                  <a:t>Hypotheses</a:t>
                </a:r>
              </a:p>
              <a:p>
                <a:pPr lvl="1"/>
                <a14:m>
                  <m:oMath xmlns:m="http://schemas.openxmlformats.org/officeDocument/2006/math">
                    <m:sSub>
                      <m:e>
                        <m:r>
                          <m:t>H</m:t>
                        </m:r>
                      </m:e>
                      <m:sub>
                        <m:r>
                          <m:t>0</m:t>
                        </m:r>
                      </m:sub>
                    </m:sSub>
                    <m:r>
                      <m:rPr>
                        <m:sty m:val="p"/>
                      </m:rPr>
                      <m:t>:</m:t>
                    </m:r>
                    <m:sSub>
                      <m:e>
                        <m:r>
                          <m:t>p</m:t>
                        </m:r>
                      </m:e>
                      <m:sub>
                        <m:r>
                          <m:t>1</m:t>
                        </m:r>
                      </m:sub>
                    </m:sSub>
                    <m:r>
                      <m:rPr>
                        <m:sty m:val="p"/>
                      </m:rPr>
                      <m:t>=</m:t>
                    </m:r>
                    <m:sSub>
                      <m:e>
                        <m:r>
                          <m:t>p</m:t>
                        </m:r>
                      </m:e>
                      <m:sub>
                        <m:r>
                          <m:t>2</m:t>
                        </m:r>
                      </m:sub>
                    </m:sSub>
                  </m:oMath>
                </a14:m>
              </a:p>
              <a:p>
                <a:pPr lvl="1"/>
                <a14:m>
                  <m:oMath xmlns:m="http://schemas.openxmlformats.org/officeDocument/2006/math">
                    <m:sSub>
                      <m:e>
                        <m:r>
                          <m:t>H</m:t>
                        </m:r>
                      </m:e>
                      <m:sub>
                        <m:r>
                          <m:t>0</m:t>
                        </m:r>
                      </m:sub>
                    </m:sSub>
                    <m:r>
                      <m:rPr>
                        <m:sty m:val="p"/>
                      </m:rPr>
                      <m:t>:</m:t>
                    </m:r>
                    <m:sSub>
                      <m:e>
                        <m:r>
                          <m:t>p</m:t>
                        </m:r>
                      </m:e>
                      <m:sub>
                        <m:r>
                          <m:t>1</m:t>
                        </m:r>
                      </m:sub>
                    </m:sSub>
                    <m:r>
                      <m:rPr>
                        <m:sty m:val="p"/>
                      </m:rPr>
                      <m:t>≠</m:t>
                    </m:r>
                    <m:sSub>
                      <m:e>
                        <m:r>
                          <m:t>p</m:t>
                        </m:r>
                      </m:e>
                      <m:sub>
                        <m:r>
                          <m:t>2</m:t>
                        </m:r>
                      </m:sub>
                    </m:sSub>
                  </m:oMath>
                </a14:m>
              </a:p>
              <a:p>
                <a:pPr lvl="0"/>
                <a:r>
                  <a:rPr/>
                  <a:t>Test statistic</a:t>
                </a:r>
              </a:p>
              <a:p>
                <a:pPr lvl="0" indent="0" marL="0">
                  <a:buNone/>
                </a:pPr>
                <a14:m>
                  <m:oMathPara xmlns:m="http://schemas.openxmlformats.org/officeDocument/2006/math">
                    <m:oMathParaPr>
                      <m:jc m:val="center"/>
                    </m:oMathParaPr>
                    <m:oMath>
                      <m:r>
                        <m:t>T</m:t>
                      </m:r>
                      <m:r>
                        <m:rPr>
                          <m:sty m:val="p"/>
                        </m:rPr>
                        <m:t>=</m:t>
                      </m:r>
                      <m:f>
                        <m:fPr>
                          <m:type m:val="bar"/>
                        </m:fPr>
                        <m:num>
                          <m:sSub>
                            <m:e>
                              <m:r>
                                <m:t>p</m:t>
                              </m:r>
                            </m:e>
                            <m:sub>
                              <m:r>
                                <m:t>1</m:t>
                              </m:r>
                            </m:sub>
                          </m:sSub>
                          <m:r>
                            <m:rPr>
                              <m:sty m:val="p"/>
                            </m:rPr>
                            <m:t>−</m:t>
                          </m:r>
                          <m:sSub>
                            <m:e>
                              <m:r>
                                <m:t>p</m:t>
                              </m:r>
                            </m:e>
                            <m:sub>
                              <m:r>
                                <m:t>2</m:t>
                              </m:r>
                            </m:sub>
                          </m:sSub>
                        </m:num>
                        <m:den>
                          <m:rad>
                            <m:radPr>
                              <m:degHide m:val="1"/>
                            </m:radPr>
                            <m:deg/>
                            <m:e>
                              <m:r>
                                <m:t>p</m:t>
                              </m:r>
                              <m:d>
                                <m:dPr>
                                  <m:begChr m:val="("/>
                                  <m:endChr m:val=")"/>
                                  <m:sepChr m:val=""/>
                                  <m:grow/>
                                </m:dPr>
                                <m:e>
                                  <m:r>
                                    <m:t>1</m:t>
                                  </m:r>
                                  <m:r>
                                    <m:rPr>
                                      <m:sty m:val="p"/>
                                    </m:rPr>
                                    <m:t>−</m:t>
                                  </m:r>
                                  <m:r>
                                    <m:t>p</m:t>
                                  </m:r>
                                </m:e>
                              </m:d>
                              <m:d>
                                <m:dPr>
                                  <m:begChr m:val="("/>
                                  <m:endChr m:val=")"/>
                                  <m:sepChr m:val=""/>
                                  <m:grow/>
                                </m:dPr>
                                <m:e>
                                  <m:r>
                                    <m:t>1</m:t>
                                  </m:r>
                                  <m:r>
                                    <m:rPr>
                                      <m:sty m:val="p"/>
                                    </m:rPr>
                                    <m:t>/</m:t>
                                  </m:r>
                                  <m:sSub>
                                    <m:e>
                                      <m:r>
                                        <m:t>n</m:t>
                                      </m:r>
                                    </m:e>
                                    <m:sub>
                                      <m:r>
                                        <m:t>1</m:t>
                                      </m:r>
                                    </m:sub>
                                  </m:sSub>
                                  <m:r>
                                    <m:rPr>
                                      <m:sty m:val="p"/>
                                    </m:rPr>
                                    <m:t>+</m:t>
                                  </m:r>
                                  <m:r>
                                    <m:t>1</m:t>
                                  </m:r>
                                  <m:r>
                                    <m:rPr>
                                      <m:sty m:val="p"/>
                                    </m:rPr>
                                    <m:t>/</m:t>
                                  </m:r>
                                  <m:sSub>
                                    <m:e>
                                      <m:r>
                                        <m:t>n</m:t>
                                      </m:r>
                                    </m:e>
                                    <m:sub>
                                      <m:r>
                                        <m:t>2</m:t>
                                      </m:r>
                                    </m:sub>
                                  </m:sSub>
                                </m:e>
                              </m:d>
                            </m:e>
                          </m:rad>
                        </m:den>
                      </m:f>
                      <m:r>
                        <m:rPr>
                          <m:sty m:val="p"/>
                        </m:rPr>
                        <m:t>∼</m:t>
                      </m:r>
                      <m:r>
                        <m:t>N</m:t>
                      </m:r>
                      <m:d>
                        <m:dPr>
                          <m:begChr m:val="("/>
                          <m:endChr m:val=")"/>
                          <m:sepChr m:val=""/>
                          <m:grow/>
                        </m:dPr>
                        <m:e>
                          <m:r>
                            <m:t>0</m:t>
                          </m:r>
                          <m:r>
                            <m:rPr>
                              <m:sty m:val="p"/>
                            </m:rPr>
                            <m:t>,</m:t>
                          </m:r>
                          <m:r>
                            <m:t>1</m:t>
                          </m:r>
                        </m:e>
                      </m:d>
                      <m:r>
                        <m:t> </m:t>
                      </m:r>
                      <m:r>
                        <m:rPr>
                          <m:nor/>
                          <m:sty m:val="p"/>
                        </m:rPr>
                        <m:t> under </m:t>
                      </m:r>
                      <m:sSub>
                        <m:e>
                          <m:r>
                            <m:t>H</m:t>
                          </m:r>
                        </m:e>
                        <m:sub>
                          <m:r>
                            <m:t>0</m:t>
                          </m:r>
                        </m:sub>
                      </m:sSub>
                    </m:oMath>
                  </m:oMathPara>
                </a14:m>
              </a:p>
              <a:p>
                <a:pPr lvl="0" indent="0" marL="0">
                  <a:buNone/>
                </a:pPr>
                <a:r>
                  <a:rPr/>
                  <a:t>* In R: we still use </a:t>
                </a:r>
                <a:r>
                  <a:rPr>
                    <a:latin typeface="Courier"/>
                  </a:rPr>
                  <a:t>prop.test()</a:t>
                </a:r>
                <a: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Probability theory: introduction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3 examples of sources of uncertainty:</a:t>
                </a:r>
              </a:p>
              <a:p>
                <a:pPr lvl="0" indent="0" marL="0">
                  <a:buNone/>
                </a:pPr>
                <a14:m>
                  <m:oMathPara xmlns:m="http://schemas.openxmlformats.org/officeDocument/2006/math">
                    <m:oMathParaPr>
                      <m:jc m:val="center"/>
                    </m:oMathParaPr>
                    <m:oMath>
                      <m:r>
                        <m:t> </m:t>
                      </m:r>
                    </m:oMath>
                  </m:oMathPara>
                </a14:m>
              </a:p>
              <a:p>
                <a:pPr lvl="0"/>
                <a:r>
                  <a:rPr/>
                  <a:t>inherent uncertainty / randomness of an experiment</a:t>
                </a:r>
              </a:p>
              <a:p>
                <a:pPr lvl="0"/>
                <a:r>
                  <a:rPr/>
                  <a:t>measurement error</a:t>
                </a:r>
              </a:p>
              <a:p>
                <a:pPr lvl="0"/>
                <a:r>
                  <a:rPr/>
                  <a:t>unobserved relevant variables</a:t>
                </a:r>
              </a:p>
              <a:p>
                <a:pPr lvl="0" indent="0" marL="0">
                  <a:buNone/>
                </a:pPr>
                <a14:m>
                  <m:oMathPara xmlns:m="http://schemas.openxmlformats.org/officeDocument/2006/math">
                    <m:oMathParaPr>
                      <m:jc m:val="center"/>
                    </m:oMathParaPr>
                    <m:oMath>
                      <m:r>
                        <m:t> </m:t>
                      </m:r>
                    </m:oMath>
                  </m:oMathPara>
                </a14:m>
              </a:p>
              <a:p>
                <a:pPr lvl="0" indent="0" marL="0">
                  <a:buNone/>
                </a:pPr>
                <a:r>
                  <a:rPr/>
                  <a:t>But these are just a few of many sources of uncertainty.</a:t>
                </a:r>
              </a:p>
              <a:p>
                <a:pPr lvl="0" indent="0" marL="0">
                  <a:buNone/>
                </a:pPr>
                <a14:m>
                  <m:oMathPara xmlns:m="http://schemas.openxmlformats.org/officeDocument/2006/math">
                    <m:oMathParaPr>
                      <m:jc m:val="center"/>
                    </m:oMathParaPr>
                    <m:oMath>
                      <m:r>
                        <m:t> </m:t>
                      </m:r>
                    </m:oMath>
                  </m:oMathPara>
                </a14:m>
              </a:p>
              <a:p>
                <a:pPr lvl="0" indent="0" marL="0">
                  <a:buNone/>
                </a:pPr>
                <a:r>
                  <a:rPr/>
                  <a:t>Statistical analysis aims to quantify uncertainty to allow inference from data.</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Comparing 2 proportions</a:t>
                </a:r>
              </a:p>
              <a:p>
                <a:pPr lvl="0" indent="0" marL="0">
                  <a:buNone/>
                </a:pPr>
                <a:r>
                  <a:rPr/>
                  <a:t>Example: We would like to investigate whether there is enough evidence that the proportion of HIV cases is different between men and women</a:t>
                </a:r>
              </a:p>
              <a:p>
                <a:pPr lvl="0" indent="0" marL="0">
                  <a:buNone/>
                </a:pPr>
                <a14:m>
                  <m:oMathPara xmlns:m="http://schemas.openxmlformats.org/officeDocument/2006/math">
                    <m:oMathParaPr>
                      <m:jc m:val="center"/>
                    </m:oMathParaPr>
                    <m:oMath>
                      <m:sSub>
                        <m:e>
                          <m:r>
                            <m:t>H</m:t>
                          </m:r>
                        </m:e>
                        <m:sub>
                          <m:r>
                            <m:t>0</m:t>
                          </m:r>
                        </m:sub>
                      </m:sSub>
                      <m:r>
                        <m:rPr>
                          <m:sty m:val="p"/>
                        </m:rPr>
                        <m:t>:</m:t>
                      </m:r>
                      <m:sSub>
                        <m:e>
                          <m:r>
                            <m:t>p</m:t>
                          </m:r>
                        </m:e>
                        <m:sub>
                          <m:r>
                            <m:t>M</m:t>
                          </m:r>
                        </m:sub>
                      </m:sSub>
                      <m:r>
                        <m:rPr>
                          <m:sty m:val="p"/>
                        </m:rPr>
                        <m:t>=</m:t>
                      </m:r>
                      <m:sSub>
                        <m:e>
                          <m:r>
                            <m:t>p</m:t>
                          </m:r>
                        </m:e>
                        <m:sub>
                          <m:r>
                            <m:t>F</m:t>
                          </m:r>
                        </m:sub>
                      </m:sSub>
                    </m:oMath>
                  </m:oMathPara>
                </a14:m>
              </a:p>
              <a:p>
                <a:pPr lvl="0" indent="0" marL="0">
                  <a:buNone/>
                </a:pPr>
                <a14:m>
                  <m:oMathPara xmlns:m="http://schemas.openxmlformats.org/officeDocument/2006/math">
                    <m:oMathParaPr>
                      <m:jc m:val="center"/>
                    </m:oMathParaPr>
                    <m:oMath>
                      <m:sSub>
                        <m:e>
                          <m:r>
                            <m:t>H</m:t>
                          </m:r>
                        </m:e>
                        <m:sub>
                          <m:r>
                            <m:t>1</m:t>
                          </m:r>
                        </m:sub>
                      </m:sSub>
                      <m:r>
                        <m:rPr>
                          <m:sty m:val="p"/>
                        </m:rPr>
                        <m:t>:</m:t>
                      </m:r>
                      <m:sSub>
                        <m:e>
                          <m:r>
                            <m:t>p</m:t>
                          </m:r>
                        </m:e>
                        <m:sub>
                          <m:r>
                            <m:t>M</m:t>
                          </m:r>
                        </m:sub>
                      </m:sSub>
                      <m:r>
                        <m:rPr>
                          <m:sty m:val="p"/>
                        </m:rPr>
                        <m:t>≠</m:t>
                      </m:r>
                      <m:sSub>
                        <m:e>
                          <m:r>
                            <m:t>p</m:t>
                          </m:r>
                        </m:e>
                        <m:sub>
                          <m:r>
                            <m:t>F</m:t>
                          </m:r>
                        </m:sub>
                      </m:sSub>
                    </m:oMath>
                  </m:oMathPara>
                </a14:m>
              </a:p>
              <a:p>
                <a:pPr lvl="0"/>
                <a:r>
                  <a:rPr/>
                  <a:t>We need to calculate the proportions in each group before doing the test.</a:t>
                </a:r>
              </a:p>
              <a:p>
                <a:pPr lvl="0"/>
                <a:r>
                  <a:rPr/>
                  <a:t>Proportion of men that tested positive; </a:t>
                </a:r>
                <a14:m>
                  <m:oMath xmlns:m="http://schemas.openxmlformats.org/officeDocument/2006/math">
                    <m:sSub>
                      <m:e>
                        <m:r>
                          <m:t>p</m:t>
                        </m:r>
                      </m:e>
                      <m:sub>
                        <m:r>
                          <m:t>M</m:t>
                        </m:r>
                      </m:sub>
                    </m:sSub>
                    <m:r>
                      <m:rPr>
                        <m:sty m:val="p"/>
                      </m:rPr>
                      <m:t>=</m:t>
                    </m:r>
                    <m:sSub>
                      <m:e>
                        <m:r>
                          <m:t>n</m:t>
                        </m:r>
                      </m:e>
                      <m:sub>
                        <m:r>
                          <m:t>M</m:t>
                        </m:r>
                      </m:sub>
                    </m:sSub>
                    <m:r>
                      <m:rPr>
                        <m:sty m:val="p"/>
                      </m:rPr>
                      <m:t>/</m:t>
                    </m:r>
                    <m:sSub>
                      <m:e>
                        <m:r>
                          <m:t>N</m:t>
                        </m:r>
                      </m:e>
                      <m:sub>
                        <m:r>
                          <m:t>M</m:t>
                        </m:r>
                      </m:sub>
                    </m:sSub>
                  </m:oMath>
                </a14:m>
              </a:p>
              <a:p>
                <a:pPr lvl="0"/>
                <a:r>
                  <a:rPr/>
                  <a:t>Proportion of women that tested positive; </a:t>
                </a:r>
                <a14:m>
                  <m:oMath xmlns:m="http://schemas.openxmlformats.org/officeDocument/2006/math">
                    <m:sSub>
                      <m:e>
                        <m:r>
                          <m:t>p</m:t>
                        </m:r>
                      </m:e>
                      <m:sub>
                        <m:r>
                          <m:t>F</m:t>
                        </m:r>
                      </m:sub>
                    </m:sSub>
                    <m:r>
                      <m:rPr>
                        <m:sty m:val="p"/>
                      </m:rPr>
                      <m:t>=</m:t>
                    </m:r>
                    <m:sSub>
                      <m:e>
                        <m:r>
                          <m:t>n</m:t>
                        </m:r>
                      </m:e>
                      <m:sub>
                        <m:r>
                          <m:t>F</m:t>
                        </m:r>
                      </m:sub>
                    </m:sSub>
                    <m:r>
                      <m:rPr>
                        <m:sty m:val="p"/>
                      </m:rPr>
                      <m:t>/</m:t>
                    </m:r>
                    <m:sSub>
                      <m:e>
                        <m:r>
                          <m:t>N</m:t>
                        </m:r>
                      </m:e>
                      <m:sub>
                        <m:r>
                          <m:t>F</m:t>
                        </m:r>
                      </m:sub>
                    </m:sSub>
                  </m:oMath>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Test of proportion – Two sample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solidFill>
                  <a:srgbClr val="06287E"/>
                </a:solidFill>
                <a:latin typeface="Courier"/>
              </a:rPr>
              <a:t>table</a:t>
            </a:r>
            <a:r>
              <a:rPr>
                <a:latin typeface="Courier"/>
              </a:rPr>
              <a:t>(dfTb</a:t>
            </a:r>
            <a:r>
              <a:rPr>
                <a:solidFill>
                  <a:srgbClr val="4070A0"/>
                </a:solidFill>
                <a:latin typeface="Courier"/>
              </a:rPr>
              <a:t>$</a:t>
            </a:r>
            <a:r>
              <a:rPr>
                <a:latin typeface="Courier"/>
              </a:rPr>
              <a:t>sex,dfTb</a:t>
            </a:r>
            <a:r>
              <a:rPr>
                <a:solidFill>
                  <a:srgbClr val="4070A0"/>
                </a:solidFill>
                <a:latin typeface="Courier"/>
              </a:rPr>
              <a:t>$</a:t>
            </a:r>
            <a:r>
              <a:rPr>
                <a:latin typeface="Courier"/>
              </a:rPr>
              <a:t>hiv)</a:t>
            </a:r>
            <a:br/>
            <a:r>
              <a:rPr i="1">
                <a:solidFill>
                  <a:srgbClr val="BA2121"/>
                </a:solidFill>
                <a:latin typeface="Courier"/>
              </a:rPr>
              <a:t>##    </a:t>
            </a:r>
            <a:br/>
            <a:r>
              <a:rPr i="1">
                <a:solidFill>
                  <a:srgbClr val="BA2121"/>
                </a:solidFill>
                <a:latin typeface="Courier"/>
              </a:rPr>
              <a:t>##        0    1</a:t>
            </a:r>
            <a:br/>
            <a:r>
              <a:rPr i="1">
                <a:solidFill>
                  <a:srgbClr val="BA2121"/>
                </a:solidFill>
                <a:latin typeface="Courier"/>
              </a:rPr>
              <a:t>##   1 1204  262</a:t>
            </a:r>
            <a:br/>
            <a:r>
              <a:rPr i="1">
                <a:solidFill>
                  <a:srgbClr val="BA2121"/>
                </a:solidFill>
                <a:latin typeface="Courier"/>
              </a:rPr>
              <a:t>##   2 1236  298</a:t>
            </a:r>
            <a:br/>
            <a:r>
              <a:rPr>
                <a:solidFill>
                  <a:srgbClr val="06287E"/>
                </a:solidFill>
                <a:latin typeface="Courier"/>
              </a:rPr>
              <a:t>prop.test</a:t>
            </a:r>
            <a:r>
              <a:rPr>
                <a:latin typeface="Courier"/>
              </a:rPr>
              <a:t>(</a:t>
            </a:r>
            <a:r>
              <a:rPr>
                <a:solidFill>
                  <a:srgbClr val="7D9029"/>
                </a:solidFill>
                <a:latin typeface="Courier"/>
              </a:rPr>
              <a:t>x=</a:t>
            </a:r>
            <a:r>
              <a:rPr>
                <a:solidFill>
                  <a:srgbClr val="06287E"/>
                </a:solidFill>
                <a:latin typeface="Courier"/>
              </a:rPr>
              <a:t>c</a:t>
            </a:r>
            <a:r>
              <a:rPr>
                <a:latin typeface="Courier"/>
              </a:rPr>
              <a:t>(</a:t>
            </a:r>
            <a:r>
              <a:rPr>
                <a:solidFill>
                  <a:srgbClr val="40A070"/>
                </a:solidFill>
                <a:latin typeface="Courier"/>
              </a:rPr>
              <a:t>262</a:t>
            </a:r>
            <a:r>
              <a:rPr>
                <a:latin typeface="Courier"/>
              </a:rPr>
              <a:t>,</a:t>
            </a:r>
            <a:r>
              <a:rPr>
                <a:solidFill>
                  <a:srgbClr val="40A070"/>
                </a:solidFill>
                <a:latin typeface="Courier"/>
              </a:rPr>
              <a:t>298</a:t>
            </a:r>
            <a:r>
              <a:rPr>
                <a:latin typeface="Courier"/>
              </a:rPr>
              <a:t>),</a:t>
            </a:r>
            <a:r>
              <a:rPr>
                <a:solidFill>
                  <a:srgbClr val="7D9029"/>
                </a:solidFill>
                <a:latin typeface="Courier"/>
              </a:rPr>
              <a:t>n=</a:t>
            </a:r>
            <a:r>
              <a:rPr>
                <a:solidFill>
                  <a:srgbClr val="06287E"/>
                </a:solidFill>
                <a:latin typeface="Courier"/>
              </a:rPr>
              <a:t>c</a:t>
            </a:r>
            <a:r>
              <a:rPr>
                <a:latin typeface="Courier"/>
              </a:rPr>
              <a:t>(</a:t>
            </a:r>
            <a:r>
              <a:rPr>
                <a:solidFill>
                  <a:srgbClr val="40A070"/>
                </a:solidFill>
                <a:latin typeface="Courier"/>
              </a:rPr>
              <a:t>262</a:t>
            </a:r>
            <a:r>
              <a:rPr>
                <a:solidFill>
                  <a:srgbClr val="4070A0"/>
                </a:solidFill>
                <a:latin typeface="Courier"/>
              </a:rPr>
              <a:t>+</a:t>
            </a:r>
            <a:r>
              <a:rPr>
                <a:solidFill>
                  <a:srgbClr val="40A070"/>
                </a:solidFill>
                <a:latin typeface="Courier"/>
              </a:rPr>
              <a:t>1204</a:t>
            </a:r>
            <a:r>
              <a:rPr>
                <a:latin typeface="Courier"/>
              </a:rPr>
              <a:t>,</a:t>
            </a:r>
            <a:r>
              <a:rPr>
                <a:solidFill>
                  <a:srgbClr val="40A070"/>
                </a:solidFill>
                <a:latin typeface="Courier"/>
              </a:rPr>
              <a:t>298</a:t>
            </a:r>
            <a:r>
              <a:rPr>
                <a:solidFill>
                  <a:srgbClr val="4070A0"/>
                </a:solidFill>
                <a:latin typeface="Courier"/>
              </a:rPr>
              <a:t>+</a:t>
            </a:r>
            <a:r>
              <a:rPr>
                <a:solidFill>
                  <a:srgbClr val="40A070"/>
                </a:solidFill>
                <a:latin typeface="Courier"/>
              </a:rPr>
              <a:t>1236</a:t>
            </a:r>
            <a:r>
              <a:rPr>
                <a:latin typeface="Courier"/>
              </a:rPr>
              <a:t>))</a:t>
            </a:r>
            <a:br/>
            <a:r>
              <a:rPr i="1">
                <a:solidFill>
                  <a:srgbClr val="BA2121"/>
                </a:solidFill>
                <a:latin typeface="Courier"/>
              </a:rPr>
              <a:t>## </a:t>
            </a:r>
            <a:br/>
            <a:r>
              <a:rPr i="1">
                <a:solidFill>
                  <a:srgbClr val="BA2121"/>
                </a:solidFill>
                <a:latin typeface="Courier"/>
              </a:rPr>
              <a:t>##  2-sample test for equality of proportions with continuity correction</a:t>
            </a:r>
            <a:br/>
            <a:r>
              <a:rPr i="1">
                <a:solidFill>
                  <a:srgbClr val="BA2121"/>
                </a:solidFill>
                <a:latin typeface="Courier"/>
              </a:rPr>
              <a:t>## </a:t>
            </a:r>
            <a:br/>
            <a:r>
              <a:rPr i="1">
                <a:solidFill>
                  <a:srgbClr val="BA2121"/>
                </a:solidFill>
                <a:latin typeface="Courier"/>
              </a:rPr>
              <a:t>## data:  c(262, 298) out of c(262 + 1204, 298 + 1236)</a:t>
            </a:r>
            <a:br/>
            <a:r>
              <a:rPr i="1">
                <a:solidFill>
                  <a:srgbClr val="BA2121"/>
                </a:solidFill>
                <a:latin typeface="Courier"/>
              </a:rPr>
              <a:t>## X-squared = 1.093, df = 1, p-value = 0.2958</a:t>
            </a:r>
            <a:br/>
            <a:r>
              <a:rPr i="1">
                <a:solidFill>
                  <a:srgbClr val="BA2121"/>
                </a:solidFill>
                <a:latin typeface="Courier"/>
              </a:rPr>
              <a:t>## alternative hypothesis: two.sided</a:t>
            </a:r>
            <a:br/>
            <a:r>
              <a:rPr i="1">
                <a:solidFill>
                  <a:srgbClr val="BA2121"/>
                </a:solidFill>
                <a:latin typeface="Courier"/>
              </a:rPr>
              <a:t>## 95 percent confidence interval:</a:t>
            </a:r>
            <a:br/>
            <a:r>
              <a:rPr i="1">
                <a:solidFill>
                  <a:srgbClr val="BA2121"/>
                </a:solidFill>
                <a:latin typeface="Courier"/>
              </a:rPr>
              <a:t>##  -0.04408002  0.01298849</a:t>
            </a:r>
            <a:br/>
            <a:r>
              <a:rPr i="1">
                <a:solidFill>
                  <a:srgbClr val="BA2121"/>
                </a:solidFill>
                <a:latin typeface="Courier"/>
              </a:rPr>
              <a:t>## sample estimates:</a:t>
            </a:r>
            <a:br/>
            <a:r>
              <a:rPr i="1">
                <a:solidFill>
                  <a:srgbClr val="BA2121"/>
                </a:solidFill>
                <a:latin typeface="Courier"/>
              </a:rPr>
              <a:t>##    prop 1    prop 2 </a:t>
            </a:r>
            <a:br/>
            <a:r>
              <a:rPr i="1">
                <a:solidFill>
                  <a:srgbClr val="BA2121"/>
                </a:solidFill>
                <a:latin typeface="Courier"/>
              </a:rPr>
              <a:t>## 0.1787176 0.1942634</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Chi-squared test</a:t>
                </a:r>
              </a:p>
              <a:p>
                <a:pPr lvl="0" indent="0" marL="0">
                  <a:buNone/>
                </a:pPr>
                <a:r>
                  <a:rPr/>
                  <a:t>The chi-squared test is a more general test for comparing proportions between 2 or more groups. It specifically test whether 2 categorical variables are associated or not.</a:t>
                </a:r>
              </a:p>
              <a:p>
                <a:pPr lvl="0" indent="0" marL="0">
                  <a:buNone/>
                </a:pPr>
                <a:r>
                  <a:rPr/>
                  <a:t>Given 2 categorical variables </a:t>
                </a:r>
                <a14:m>
                  <m:oMath xmlns:m="http://schemas.openxmlformats.org/officeDocument/2006/math">
                    <m:r>
                      <m:t>V</m:t>
                    </m:r>
                    <m:r>
                      <m:t>1</m:t>
                    </m:r>
                  </m:oMath>
                </a14:m>
                <a:r>
                  <a:rPr/>
                  <a:t> (taking </a:t>
                </a:r>
                <a14:m>
                  <m:oMath xmlns:m="http://schemas.openxmlformats.org/officeDocument/2006/math">
                    <m:r>
                      <m:t>c</m:t>
                    </m:r>
                  </m:oMath>
                </a14:m>
                <a:r>
                  <a:rPr/>
                  <a:t> different values) and </a:t>
                </a:r>
                <a14:m>
                  <m:oMath xmlns:m="http://schemas.openxmlformats.org/officeDocument/2006/math">
                    <m:r>
                      <m:t>V</m:t>
                    </m:r>
                    <m:r>
                      <m:t>2</m:t>
                    </m:r>
                  </m:oMath>
                </a14:m>
                <a:r>
                  <a:rPr/>
                  <a:t> (taking </a:t>
                </a:r>
                <a14:m>
                  <m:oMath xmlns:m="http://schemas.openxmlformats.org/officeDocument/2006/math">
                    <m:r>
                      <m:t>r</m:t>
                    </m:r>
                  </m:oMath>
                </a14:m>
                <a:r>
                  <a:rPr/>
                  <a:t> different values) we can compute an </a:t>
                </a:r>
                <a14:m>
                  <m:oMath xmlns:m="http://schemas.openxmlformats.org/officeDocument/2006/math">
                    <m:r>
                      <m:t>r</m:t>
                    </m:r>
                    <m:r>
                      <m:rPr>
                        <m:sty m:val="p"/>
                      </m:rPr>
                      <m:t>×</m:t>
                    </m:r>
                    <m:r>
                      <m:t>c</m:t>
                    </m:r>
                  </m:oMath>
                </a14:m>
                <a:r>
                  <a:rPr/>
                  <a:t> contingency table (i.e. we cross-tabulate the 2 variables) of the </a:t>
                </a:r>
                <a:r>
                  <a:rPr b="1"/>
                  <a:t>observed</a:t>
                </a:r>
                <a:r>
                  <a:rPr/>
                  <a:t> values.</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
                              <m:mcPr>
                                <m:mcJc m:val="left"/>
                                <m:count m:val="1"/>
                              </m:mcPr>
                            </m:mc>
                            <m:mc>
                              <m:mcPr>
                                <m:mcJc m:val="right"/>
                                <m:count m:val="1"/>
                              </m:mcPr>
                            </m:mc>
                            <m:mc>
                              <m:mcPr>
                                <m:mcJc m:val="left"/>
                                <m:count m:val="1"/>
                              </m:mcPr>
                            </m:mc>
                          </m:mcs>
                        </m:mPr>
                        <m:mr>
                          <m:e/>
                          <m:e/>
                          <m:e/>
                          <m:e/>
                          <m:e>
                            <m:r>
                              <m:t>V</m:t>
                            </m:r>
                            <m:r>
                              <m:t>1</m:t>
                            </m:r>
                          </m:e>
                          <m:e/>
                        </m:mr>
                        <m:mr>
                          <m:e/>
                          <m:e/>
                          <m:e>
                            <m:sSub>
                              <m:e>
                                <m:r>
                                  <m:t>O</m:t>
                                </m:r>
                              </m:e>
                              <m:sub>
                                <m:r>
                                  <m:t>11</m:t>
                                </m:r>
                              </m:sub>
                            </m:sSub>
                          </m:e>
                          <m:e>
                            <m:sSub>
                              <m:e>
                                <m:r>
                                  <m:t>O</m:t>
                                </m:r>
                              </m:e>
                              <m:sub>
                                <m:r>
                                  <m:t>12</m:t>
                                </m:r>
                              </m:sub>
                            </m:sSub>
                          </m:e>
                          <m:e>
                            <m:r>
                              <m:rPr>
                                <m:sty m:val="p"/>
                              </m:rPr>
                              <m:t>…</m:t>
                            </m:r>
                          </m:e>
                          <m:e>
                            <m:sSub>
                              <m:e>
                                <m:r>
                                  <m:t>O</m:t>
                                </m:r>
                              </m:e>
                              <m:sub>
                                <m:r>
                                  <m:t>1</m:t>
                                </m:r>
                                <m:r>
                                  <m:t>c</m:t>
                                </m:r>
                              </m:sub>
                            </m:sSub>
                          </m:e>
                        </m:mr>
                        <m:mr>
                          <m:e/>
                          <m:e/>
                          <m:e>
                            <m:sSub>
                              <m:e>
                                <m:r>
                                  <m:t>O</m:t>
                                </m:r>
                              </m:e>
                              <m:sub>
                                <m:r>
                                  <m:t>21</m:t>
                                </m:r>
                              </m:sub>
                            </m:sSub>
                          </m:e>
                          <m:e>
                            <m:sSub>
                              <m:e>
                                <m:r>
                                  <m:t>O</m:t>
                                </m:r>
                              </m:e>
                              <m:sub>
                                <m:r>
                                  <m:t>22</m:t>
                                </m:r>
                              </m:sub>
                            </m:sSub>
                          </m:e>
                          <m:e>
                            <m:r>
                              <m:rPr>
                                <m:sty m:val="p"/>
                              </m:rPr>
                              <m:t>…</m:t>
                            </m:r>
                          </m:e>
                          <m:e>
                            <m:sSub>
                              <m:e>
                                <m:r>
                                  <m:t>O</m:t>
                                </m:r>
                              </m:e>
                              <m:sub>
                                <m:r>
                                  <m:t>2</m:t>
                                </m:r>
                                <m:r>
                                  <m:t>c</m:t>
                                </m:r>
                              </m:sub>
                            </m:sSub>
                          </m:e>
                        </m:mr>
                        <m:mr>
                          <m:e>
                            <m:r>
                              <m:t>V</m:t>
                            </m:r>
                            <m:r>
                              <m:t>2</m:t>
                            </m:r>
                          </m:e>
                          <m:e/>
                          <m:e>
                            <m:r>
                              <m:rPr>
                                <m:sty m:val="p"/>
                              </m:rPr>
                              <m:t>…</m:t>
                            </m:r>
                          </m:e>
                          <m:e/>
                          <m:e>
                            <m:r>
                              <m:rPr>
                                <m:sty m:val="p"/>
                              </m:rPr>
                              <m:t>…</m:t>
                            </m:r>
                          </m:e>
                          <m:e>
                            <m:r>
                              <m:rPr>
                                <m:sty m:val="p"/>
                              </m:rPr>
                              <m:t>…</m:t>
                            </m:r>
                          </m:e>
                        </m:mr>
                        <m:mr>
                          <m:e/>
                          <m:e/>
                          <m:e>
                            <m:sSub>
                              <m:e>
                                <m:r>
                                  <m:t>O</m:t>
                                </m:r>
                              </m:e>
                              <m:sub>
                                <m:r>
                                  <m:t>r</m:t>
                                </m:r>
                                <m:r>
                                  <m:t>1</m:t>
                                </m:r>
                              </m:sub>
                            </m:sSub>
                          </m:e>
                          <m:e>
                            <m:sSub>
                              <m:e>
                                <m:r>
                                  <m:t>O</m:t>
                                </m:r>
                              </m:e>
                              <m:sub>
                                <m:r>
                                  <m:t>r</m:t>
                                </m:r>
                                <m:r>
                                  <m:t>2</m:t>
                                </m:r>
                              </m:sub>
                            </m:sSub>
                          </m:e>
                          <m:e>
                            <m:r>
                              <m:rPr>
                                <m:sty m:val="p"/>
                              </m:rPr>
                              <m:t>…</m:t>
                            </m:r>
                          </m:e>
                          <m:e>
                            <m:sSub>
                              <m:e>
                                <m:r>
                                  <m:t>O</m:t>
                                </m:r>
                              </m:e>
                              <m:sub>
                                <m:r>
                                  <m:t>r</m:t>
                                </m:r>
                                <m:r>
                                  <m:t>c</m:t>
                                </m:r>
                              </m:sub>
                            </m:sSub>
                          </m:e>
                        </m:mr>
                      </m:m>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Chi-squared test</a:t>
                </a:r>
              </a:p>
              <a:p>
                <a:pPr lvl="0" indent="0" marL="0">
                  <a:buNone/>
                </a:pPr>
                <a:r>
                  <a:rPr/>
                  <a:t>The principle to test whether the 2 variables are associated or not, is to compare the </a:t>
                </a:r>
                <a:r>
                  <a:rPr b="1"/>
                  <a:t>observed</a:t>
                </a:r>
                <a:r>
                  <a:rPr/>
                  <a:t> counts to the counts </a:t>
                </a:r>
                <a:r>
                  <a:rPr b="1"/>
                  <a:t>expected</a:t>
                </a:r>
                <a:r>
                  <a:rPr/>
                  <a:t> under the assumption of no association (the null hypothesis).</a:t>
                </a:r>
              </a:p>
              <a:p>
                <a:pPr lvl="0" indent="0" marL="0">
                  <a:buNone/>
                </a:pPr>
                <a:r>
                  <a:rPr/>
                  <a:t>Define:</a:t>
                </a:r>
              </a:p>
              <a:p>
                <a:pPr lvl="0"/>
                <a14:m>
                  <m:oMath xmlns:m="http://schemas.openxmlformats.org/officeDocument/2006/math">
                    <m:r>
                      <m:t>n</m:t>
                    </m:r>
                    <m:r>
                      <m:rPr>
                        <m:sty m:val="p"/>
                      </m:rPr>
                      <m:t>=</m:t>
                    </m:r>
                  </m:oMath>
                </a14:m>
                <a:r>
                  <a:rPr/>
                  <a:t> the total number of observations (calculated as </a:t>
                </a:r>
                <a14:m>
                  <m:oMath xmlns:m="http://schemas.openxmlformats.org/officeDocument/2006/math">
                    <m:nary>
                      <m:naryPr>
                        <m:chr m:val="∑"/>
                        <m:limLoc m:val="undOvr"/>
                        <m:subHide m:val="0"/>
                        <m:supHide m:val="1"/>
                      </m:naryPr>
                      <m:sub>
                        <m:r>
                          <m:t>i</m:t>
                        </m:r>
                      </m:sub>
                      <m:sup>
                        <m:r>
                          <m:t>​</m:t>
                        </m:r>
                      </m:sup>
                      <m:e>
                        <m:nary>
                          <m:naryPr>
                            <m:chr m:val="∑"/>
                            <m:limLoc m:val="undOvr"/>
                            <m:subHide m:val="0"/>
                            <m:supHide m:val="1"/>
                          </m:naryPr>
                          <m:sub>
                            <m:r>
                              <m:t>j</m:t>
                            </m:r>
                          </m:sub>
                          <m:sup>
                            <m:r>
                              <m:t>​</m:t>
                            </m:r>
                          </m:sup>
                          <m:e>
                            <m:sSub>
                              <m:e>
                                <m:r>
                                  <m:t>O</m:t>
                                </m:r>
                              </m:e>
                              <m:sub>
                                <m:r>
                                  <m:t>i</m:t>
                                </m:r>
                                <m:r>
                                  <m:t>j</m:t>
                                </m:r>
                              </m:sub>
                            </m:sSub>
                          </m:e>
                        </m:nary>
                      </m:e>
                    </m:nary>
                  </m:oMath>
                </a14:m>
                <a:r>
                  <a:rPr/>
                  <a:t>)</a:t>
                </a:r>
              </a:p>
              <a:p>
                <a:pPr lvl="0"/>
                <a14:m>
                  <m:oMath xmlns:m="http://schemas.openxmlformats.org/officeDocument/2006/math">
                    <m:sSub>
                      <m:e>
                        <m:r>
                          <m:t>p</m:t>
                        </m:r>
                      </m:e>
                      <m:sub>
                        <m:r>
                          <m:t>i</m:t>
                        </m:r>
                        <m:r>
                          <m:rPr>
                            <m:sty m:val="p"/>
                          </m:rPr>
                          <m:t>.</m:t>
                        </m:r>
                      </m:sub>
                    </m:sSub>
                    <m:r>
                      <m:rPr>
                        <m:sty m:val="p"/>
                      </m:rPr>
                      <m:t>=</m:t>
                    </m:r>
                  </m:oMath>
                </a14:m>
                <a:r>
                  <a:rPr/>
                  <a:t> the marginal proportion of row </a:t>
                </a:r>
                <a14:m>
                  <m:oMath xmlns:m="http://schemas.openxmlformats.org/officeDocument/2006/math">
                    <m:r>
                      <m:t>i</m:t>
                    </m:r>
                  </m:oMath>
                </a14:m>
                <a:r>
                  <a:rPr/>
                  <a:t> (calculated as </a:t>
                </a:r>
                <a14:m>
                  <m:oMath xmlns:m="http://schemas.openxmlformats.org/officeDocument/2006/math">
                    <m:f>
                      <m:fPr>
                        <m:type m:val="bar"/>
                      </m:fPr>
                      <m:num>
                        <m:r>
                          <m:t>1</m:t>
                        </m:r>
                      </m:num>
                      <m:den>
                        <m:r>
                          <m:t>n</m:t>
                        </m:r>
                      </m:den>
                    </m:f>
                    <m:nary>
                      <m:naryPr>
                        <m:chr m:val="∑"/>
                        <m:limLoc m:val="undOvr"/>
                        <m:subHide m:val="0"/>
                        <m:supHide m:val="1"/>
                      </m:naryPr>
                      <m:sub>
                        <m:r>
                          <m:t>j</m:t>
                        </m:r>
                      </m:sub>
                      <m:sup>
                        <m:r>
                          <m:t>​</m:t>
                        </m:r>
                      </m:sup>
                      <m:e>
                        <m:sSub>
                          <m:e>
                            <m:r>
                              <m:t>O</m:t>
                            </m:r>
                          </m:e>
                          <m:sub>
                            <m:r>
                              <m:t>i</m:t>
                            </m:r>
                            <m:r>
                              <m:t>j</m:t>
                            </m:r>
                          </m:sub>
                        </m:sSub>
                      </m:e>
                    </m:nary>
                  </m:oMath>
                </a14:m>
                <a:r>
                  <a:rPr/>
                  <a:t>)</a:t>
                </a:r>
              </a:p>
              <a:p>
                <a:pPr lvl="0"/>
                <a14:m>
                  <m:oMath xmlns:m="http://schemas.openxmlformats.org/officeDocument/2006/math">
                    <m:sSub>
                      <m:e>
                        <m:r>
                          <m:t>p</m:t>
                        </m:r>
                      </m:e>
                      <m:sub>
                        <m:r>
                          <m:rPr>
                            <m:sty m:val="p"/>
                          </m:rPr>
                          <m:t>.</m:t>
                        </m:r>
                        <m:r>
                          <m:t>j</m:t>
                        </m:r>
                      </m:sub>
                    </m:sSub>
                    <m:r>
                      <m:rPr>
                        <m:sty m:val="p"/>
                      </m:rPr>
                      <m:t>=</m:t>
                    </m:r>
                  </m:oMath>
                </a14:m>
                <a:r>
                  <a:rPr/>
                  <a:t> the marginal proportion of column </a:t>
                </a:r>
                <a14:m>
                  <m:oMath xmlns:m="http://schemas.openxmlformats.org/officeDocument/2006/math">
                    <m:r>
                      <m:t>j</m:t>
                    </m:r>
                  </m:oMath>
                </a14:m>
                <a:r>
                  <a:rPr/>
                  <a:t> (calculated as </a:t>
                </a:r>
                <a14:m>
                  <m:oMath xmlns:m="http://schemas.openxmlformats.org/officeDocument/2006/math">
                    <m:f>
                      <m:fPr>
                        <m:type m:val="bar"/>
                      </m:fPr>
                      <m:num>
                        <m:r>
                          <m:t>1</m:t>
                        </m:r>
                      </m:num>
                      <m:den>
                        <m:r>
                          <m:t>n</m:t>
                        </m:r>
                      </m:den>
                    </m:f>
                    <m:nary>
                      <m:naryPr>
                        <m:chr m:val="∑"/>
                        <m:limLoc m:val="undOvr"/>
                        <m:subHide m:val="0"/>
                        <m:supHide m:val="1"/>
                      </m:naryPr>
                      <m:sub>
                        <m:r>
                          <m:t>i</m:t>
                        </m:r>
                      </m:sub>
                      <m:sup>
                        <m:r>
                          <m:t>​</m:t>
                        </m:r>
                      </m:sup>
                      <m:e>
                        <m:sSub>
                          <m:e>
                            <m:r>
                              <m:t>O</m:t>
                            </m:r>
                          </m:e>
                          <m:sub>
                            <m:r>
                              <m:t>i</m:t>
                            </m:r>
                            <m:r>
                              <m:t>j</m:t>
                            </m:r>
                          </m:sub>
                        </m:sSub>
                      </m:e>
                    </m:nary>
                  </m:oMath>
                </a14:m>
                <a:r>
                  <a:rPr/>
                  <a:t>)</a:t>
                </a:r>
              </a:p>
              <a:p>
                <a:pPr lvl="0"/>
                <a14:m>
                  <m:oMath xmlns:m="http://schemas.openxmlformats.org/officeDocument/2006/math">
                    <m:sSub>
                      <m:e>
                        <m:r>
                          <m:t>E</m:t>
                        </m:r>
                      </m:e>
                      <m:sub>
                        <m:r>
                          <m:t>i</m:t>
                        </m:r>
                        <m:r>
                          <m:t>j</m:t>
                        </m:r>
                      </m:sub>
                    </m:sSub>
                    <m:r>
                      <m:rPr>
                        <m:sty m:val="p"/>
                      </m:rPr>
                      <m:t>=</m:t>
                    </m:r>
                  </m:oMath>
                </a14:m>
                <a:r>
                  <a:rPr/>
                  <a:t> the expected counts in each cell (calculated as </a:t>
                </a:r>
                <a14:m>
                  <m:oMath xmlns:m="http://schemas.openxmlformats.org/officeDocument/2006/math">
                    <m:r>
                      <m:t>n</m:t>
                    </m:r>
                    <m:r>
                      <m:rPr>
                        <m:sty m:val="p"/>
                      </m:rPr>
                      <m:t>⋅</m:t>
                    </m:r>
                    <m:sSub>
                      <m:e>
                        <m:r>
                          <m:t>p</m:t>
                        </m:r>
                      </m:e>
                      <m:sub>
                        <m:r>
                          <m:t>i</m:t>
                        </m:r>
                        <m:r>
                          <m:rPr>
                            <m:sty m:val="p"/>
                          </m:rPr>
                          <m:t>.</m:t>
                        </m:r>
                      </m:sub>
                    </m:sSub>
                    <m:r>
                      <m:rPr>
                        <m:sty m:val="p"/>
                      </m:rPr>
                      <m:t>⋅</m:t>
                    </m:r>
                    <m:sSub>
                      <m:e>
                        <m:r>
                          <m:t>p</m:t>
                        </m:r>
                      </m:e>
                      <m:sub>
                        <m:r>
                          <m:t>j</m:t>
                        </m:r>
                        <m:r>
                          <m:rPr>
                            <m:sty m:val="p"/>
                          </m:rPr>
                          <m:t>.</m:t>
                        </m:r>
                      </m:sub>
                    </m:sSub>
                  </m:oMath>
                </a14:m>
                <a:r>
                  <a:rPr/>
                  <a:t>)</a:t>
                </a:r>
              </a:p>
              <a:p>
                <a:pPr lvl="0" indent="0" marL="0">
                  <a:buNone/>
                </a:pPr>
                <a14:m>
                  <m:oMathPara xmlns:m="http://schemas.openxmlformats.org/officeDocument/2006/math">
                    <m:oMathParaPr>
                      <m:jc m:val="center"/>
                    </m:oMathParaPr>
                    <m:oMath>
                      <m:r>
                        <m:t> </m:t>
                      </m:r>
                    </m:oMath>
                  </m:oMathPara>
                </a14:m>
              </a:p>
              <a:p>
                <a:pPr lvl="0" indent="0" marL="0">
                  <a:buNone/>
                </a:pPr>
                <a:r>
                  <a:rPr/>
                  <a:t>Note </a:t>
                </a:r>
                <a:r>
                  <a:rPr b="1"/>
                  <a:t>expected counts</a:t>
                </a:r>
                <a:r>
                  <a:rPr/>
                  <a:t> = expected under the assumption of no association.</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Chi-squared test</a:t>
                </a:r>
              </a:p>
              <a:p>
                <a:pPr lvl="0" indent="0" marL="0">
                  <a:buNone/>
                </a:pPr>
                <a:r>
                  <a:rPr/>
                  <a:t>We can then calculate the </a:t>
                </a:r>
                <a14:m>
                  <m:oMath xmlns:m="http://schemas.openxmlformats.org/officeDocument/2006/math">
                    <m:sSup>
                      <m:e>
                        <m:r>
                          <m:t>χ</m:t>
                        </m:r>
                      </m:e>
                      <m:sup>
                        <m:r>
                          <m:t>2</m:t>
                        </m:r>
                      </m:sup>
                    </m:sSup>
                  </m:oMath>
                </a14:m>
                <a:r>
                  <a:rPr/>
                  <a:t> statistic for this table:</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sSup>
                        <m:e>
                          <m:r>
                            <m:t>χ</m:t>
                          </m:r>
                        </m:e>
                        <m:sup>
                          <m:r>
                            <m:t>2</m:t>
                          </m:r>
                        </m:sup>
                      </m:sSup>
                      <m:r>
                        <m:rPr>
                          <m:sty m:val="p"/>
                        </m:rPr>
                        <m:t>=</m:t>
                      </m:r>
                      <m:nary>
                        <m:naryPr>
                          <m:chr m:val="∑"/>
                          <m:limLoc m:val="undOvr"/>
                          <m:subHide m:val="0"/>
                          <m:supHide m:val="1"/>
                        </m:naryPr>
                        <m:sub>
                          <m:r>
                            <m:t>i</m:t>
                          </m:r>
                        </m:sub>
                        <m:sup>
                          <m:r>
                            <m:t>​</m:t>
                          </m:r>
                        </m:sup>
                        <m:e>
                          <m:nary>
                            <m:naryPr>
                              <m:chr m:val="∑"/>
                              <m:limLoc m:val="undOvr"/>
                              <m:subHide m:val="0"/>
                              <m:supHide m:val="1"/>
                            </m:naryPr>
                            <m:sub>
                              <m:r>
                                <m:t>j</m:t>
                              </m:r>
                            </m:sub>
                            <m:sup>
                              <m:r>
                                <m:t>​</m:t>
                              </m:r>
                            </m:sup>
                            <m:e>
                              <m:f>
                                <m:fPr>
                                  <m:type m:val="bar"/>
                                </m:fPr>
                                <m:num>
                                  <m:sSup>
                                    <m:e>
                                      <m:d>
                                        <m:dPr>
                                          <m:begChr m:val="("/>
                                          <m:endChr m:val=")"/>
                                          <m:sepChr m:val=""/>
                                          <m:grow/>
                                        </m:dPr>
                                        <m:e>
                                          <m:sSub>
                                            <m:e>
                                              <m:r>
                                                <m:t>O</m:t>
                                              </m:r>
                                            </m:e>
                                            <m:sub>
                                              <m:r>
                                                <m:t>i</m:t>
                                              </m:r>
                                              <m:r>
                                                <m:t>j</m:t>
                                              </m:r>
                                            </m:sub>
                                          </m:sSub>
                                          <m:r>
                                            <m:rPr>
                                              <m:sty m:val="p"/>
                                            </m:rPr>
                                            <m:t>−</m:t>
                                          </m:r>
                                          <m:sSub>
                                            <m:e>
                                              <m:r>
                                                <m:t>E</m:t>
                                              </m:r>
                                            </m:e>
                                            <m:sub>
                                              <m:r>
                                                <m:t>i</m:t>
                                              </m:r>
                                              <m:r>
                                                <m:t>j</m:t>
                                              </m:r>
                                            </m:sub>
                                          </m:sSub>
                                        </m:e>
                                      </m:d>
                                    </m:e>
                                    <m:sup>
                                      <m:r>
                                        <m:t>2</m:t>
                                      </m:r>
                                    </m:sup>
                                  </m:sSup>
                                </m:num>
                                <m:den>
                                  <m:sSub>
                                    <m:e>
                                      <m:r>
                                        <m:t>E</m:t>
                                      </m:r>
                                    </m:e>
                                    <m:sub>
                                      <m:r>
                                        <m:t>i</m:t>
                                      </m:r>
                                      <m:r>
                                        <m:t>j</m:t>
                                      </m:r>
                                    </m:sub>
                                  </m:sSub>
                                </m:den>
                              </m:f>
                            </m:e>
                          </m:nary>
                        </m:e>
                      </m:nary>
                    </m:oMath>
                  </m:oMathPara>
                </a14:m>
              </a:p>
              <a:p>
                <a:pPr lvl="0" indent="0" marL="0">
                  <a:buNone/>
                </a:pPr>
                <a14:m>
                  <m:oMathPara xmlns:m="http://schemas.openxmlformats.org/officeDocument/2006/math">
                    <m:oMathParaPr>
                      <m:jc m:val="center"/>
                    </m:oMathParaPr>
                    <m:oMath>
                      <m:r>
                        <m:t> </m:t>
                      </m:r>
                    </m:oMath>
                  </m:oMathPara>
                </a14:m>
              </a:p>
              <a:p>
                <a:pPr lvl="0" indent="0" marL="0">
                  <a:buNone/>
                </a:pPr>
                <a:r>
                  <a:rPr/>
                  <a:t>(</a:t>
                </a:r>
                <a14:m>
                  <m:oMath xmlns:m="http://schemas.openxmlformats.org/officeDocument/2006/math">
                    <m:r>
                      <m:t>i</m:t>
                    </m:r>
                  </m:oMath>
                </a14:m>
                <a:r>
                  <a:rPr/>
                  <a:t> sums over rows, </a:t>
                </a:r>
                <a14:m>
                  <m:oMath xmlns:m="http://schemas.openxmlformats.org/officeDocument/2006/math">
                    <m:r>
                      <m:t>j</m:t>
                    </m:r>
                  </m:oMath>
                </a14:m>
                <a:r>
                  <a:rPr/>
                  <a:t> sums over columns)</a:t>
                </a:r>
              </a:p>
              <a:p>
                <a:pPr lvl="0" indent="0" marL="0">
                  <a:buNone/>
                </a:pPr>
                <a14:m>
                  <m:oMathPara xmlns:m="http://schemas.openxmlformats.org/officeDocument/2006/math">
                    <m:oMathParaPr>
                      <m:jc m:val="center"/>
                    </m:oMathParaPr>
                    <m:oMath>
                      <m:r>
                        <m:t> </m:t>
                      </m:r>
                    </m:oMath>
                  </m:oMathPara>
                </a14:m>
              </a:p>
              <a:p>
                <a:pPr lvl="0" indent="0" marL="0">
                  <a:buNone/>
                </a:pPr>
                <a:r>
                  <a:rPr/>
                  <a:t>Under the null hypothesis H</a:t>
                </a:r>
                <a:r>
                  <a:rPr baseline="-25000"/>
                  <a:t>0</a:t>
                </a:r>
                <a:r>
                  <a:rPr/>
                  <a:t> of no association between the 2 variables, </a:t>
                </a:r>
                <a14:m>
                  <m:oMath xmlns:m="http://schemas.openxmlformats.org/officeDocument/2006/math">
                    <m:sSup>
                      <m:e>
                        <m:r>
                          <m:t>χ</m:t>
                        </m:r>
                      </m:e>
                      <m:sup>
                        <m:r>
                          <m:t>2</m:t>
                        </m:r>
                      </m:sup>
                    </m:sSup>
                  </m:oMath>
                </a14:m>
                <a:r>
                  <a:rPr/>
                  <a:t> follows a chi-squared distribution with </a:t>
                </a:r>
                <a14:m>
                  <m:oMath xmlns:m="http://schemas.openxmlformats.org/officeDocument/2006/math">
                    <m:d>
                      <m:dPr>
                        <m:begChr m:val="("/>
                        <m:endChr m:val=")"/>
                        <m:sepChr m:val=""/>
                        <m:grow/>
                      </m:dPr>
                      <m:e>
                        <m:r>
                          <m:t>r</m:t>
                        </m:r>
                        <m:r>
                          <m:rPr>
                            <m:sty m:val="p"/>
                          </m:rPr>
                          <m:t>−</m:t>
                        </m:r>
                        <m:r>
                          <m:t>1</m:t>
                        </m:r>
                      </m:e>
                    </m:d>
                    <m:d>
                      <m:dPr>
                        <m:begChr m:val="("/>
                        <m:endChr m:val=")"/>
                        <m:sepChr m:val=""/>
                        <m:grow/>
                      </m:dPr>
                      <m:e>
                        <m:r>
                          <m:t>c</m:t>
                        </m:r>
                        <m:r>
                          <m:rPr>
                            <m:sty m:val="p"/>
                          </m:rPr>
                          <m:t>−</m:t>
                        </m:r>
                        <m:r>
                          <m:t>1</m:t>
                        </m:r>
                      </m:e>
                    </m:d>
                  </m:oMath>
                </a14:m>
                <a:r>
                  <a:rPr/>
                  <a:t> degrees of freedom. This can be used to compute p-values.</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Chi-squared test</a:t>
            </a:r>
          </a:p>
          <a:p>
            <a:pPr lvl="0" indent="0" marL="0">
              <a:buNone/>
            </a:pPr>
            <a:r>
              <a:rPr/>
              <a:t>In R, you can do a chi-squared test using the </a:t>
            </a:r>
            <a:r>
              <a:rPr>
                <a:latin typeface="Courier"/>
              </a:rPr>
              <a:t>chisq.test()</a:t>
            </a:r>
            <a:r>
              <a:rPr/>
              <a:t> function.</a:t>
            </a:r>
          </a:p>
          <a:p>
            <a:pPr lvl="0" indent="0" marL="0">
              <a:buNone/>
            </a:pPr>
            <a:r>
              <a:rPr/>
              <a:t>For example we can check if there is an association between stunting and mortality in the adolescent dataset:</a:t>
            </a:r>
          </a:p>
          <a:p>
            <a:pPr lvl="0" indent="0">
              <a:buNone/>
            </a:pPr>
            <a:r>
              <a:rPr>
                <a:solidFill>
                  <a:srgbClr val="06287E"/>
                </a:solidFill>
                <a:latin typeface="Courier"/>
              </a:rPr>
              <a:t>chisq.test</a:t>
            </a:r>
            <a:r>
              <a:rPr>
                <a:latin typeface="Courier"/>
              </a:rPr>
              <a:t>(</a:t>
            </a:r>
            <a:r>
              <a:rPr>
                <a:solidFill>
                  <a:srgbClr val="06287E"/>
                </a:solidFill>
                <a:latin typeface="Courier"/>
              </a:rPr>
              <a:t>table</a:t>
            </a:r>
            <a:r>
              <a:rPr>
                <a:latin typeface="Courier"/>
              </a:rPr>
              <a:t>(dfAdo</a:t>
            </a:r>
            <a:r>
              <a:rPr>
                <a:solidFill>
                  <a:srgbClr val="4070A0"/>
                </a:solidFill>
                <a:latin typeface="Courier"/>
              </a:rPr>
              <a:t>$</a:t>
            </a:r>
            <a:r>
              <a:rPr>
                <a:latin typeface="Courier"/>
              </a:rPr>
              <a:t>stunt,dfAdo</a:t>
            </a:r>
            <a:r>
              <a:rPr>
                <a:solidFill>
                  <a:srgbClr val="4070A0"/>
                </a:solidFill>
                <a:latin typeface="Courier"/>
              </a:rPr>
              <a:t>$</a:t>
            </a:r>
            <a:r>
              <a:rPr>
                <a:latin typeface="Courier"/>
              </a:rPr>
              <a:t>died))</a:t>
            </a:r>
            <a:br/>
            <a:r>
              <a:rPr i="1">
                <a:solidFill>
                  <a:srgbClr val="BA2121"/>
                </a:solidFill>
                <a:latin typeface="Courier"/>
              </a:rPr>
              <a:t>## </a:t>
            </a:r>
            <a:br/>
            <a:r>
              <a:rPr i="1">
                <a:solidFill>
                  <a:srgbClr val="BA2121"/>
                </a:solidFill>
                <a:latin typeface="Courier"/>
              </a:rPr>
              <a:t>##  Pearson's Chi-squared test with Yates' continuity correction</a:t>
            </a:r>
            <a:br/>
            <a:r>
              <a:rPr i="1">
                <a:solidFill>
                  <a:srgbClr val="BA2121"/>
                </a:solidFill>
                <a:latin typeface="Courier"/>
              </a:rPr>
              <a:t>## </a:t>
            </a:r>
            <a:br/>
            <a:r>
              <a:rPr i="1">
                <a:solidFill>
                  <a:srgbClr val="BA2121"/>
                </a:solidFill>
                <a:latin typeface="Courier"/>
              </a:rPr>
              <a:t>## data:  table(dfAdo$stunt, dfAdo$died)</a:t>
            </a:r>
            <a:br/>
            <a:r>
              <a:rPr i="1">
                <a:solidFill>
                  <a:srgbClr val="BA2121"/>
                </a:solidFill>
                <a:latin typeface="Courier"/>
              </a:rPr>
              <a:t>## X-squared = 7.0641, df = 1, p-value = 0.007864</a:t>
            </a:r>
          </a:p>
          <a:p>
            <a:pPr lvl="0" indent="0" marL="0">
              <a:buNone/>
            </a:pPr>
            <a:r>
              <a:rPr/>
              <a:t>The p-value is 0.0078644 &lt; 0.05, so we reject the null hypothesis of no association at the 5% significance level between stunting and mortality.</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Chi-squared test</a:t>
            </a:r>
          </a:p>
          <a:p>
            <a:pPr lvl="0" indent="0" marL="0">
              <a:buNone/>
            </a:pPr>
            <a:r>
              <a:rPr/>
              <a:t>Or we can test the null hypothesis of no association between socio-economic status and hospital in the Blantyre TB dataset:</a:t>
            </a:r>
          </a:p>
          <a:p>
            <a:pPr lvl="0" indent="0">
              <a:buNone/>
            </a:pPr>
            <a:r>
              <a:rPr>
                <a:solidFill>
                  <a:srgbClr val="06287E"/>
                </a:solidFill>
                <a:latin typeface="Courier"/>
              </a:rPr>
              <a:t>chisq.test</a:t>
            </a:r>
            <a:r>
              <a:rPr>
                <a:latin typeface="Courier"/>
              </a:rPr>
              <a:t>(</a:t>
            </a:r>
            <a:r>
              <a:rPr>
                <a:solidFill>
                  <a:srgbClr val="06287E"/>
                </a:solidFill>
                <a:latin typeface="Courier"/>
              </a:rPr>
              <a:t>table</a:t>
            </a:r>
            <a:r>
              <a:rPr>
                <a:latin typeface="Courier"/>
              </a:rPr>
              <a:t>(dfTb</a:t>
            </a:r>
            <a:r>
              <a:rPr>
                <a:solidFill>
                  <a:srgbClr val="4070A0"/>
                </a:solidFill>
                <a:latin typeface="Courier"/>
              </a:rPr>
              <a:t>$</a:t>
            </a:r>
            <a:r>
              <a:rPr>
                <a:latin typeface="Courier"/>
              </a:rPr>
              <a:t>ses,dfTb</a:t>
            </a:r>
            <a:r>
              <a:rPr>
                <a:solidFill>
                  <a:srgbClr val="4070A0"/>
                </a:solidFill>
                <a:latin typeface="Courier"/>
              </a:rPr>
              <a:t>$</a:t>
            </a:r>
            <a:r>
              <a:rPr>
                <a:latin typeface="Courier"/>
              </a:rPr>
              <a:t>hosp))</a:t>
            </a:r>
            <a:br/>
            <a:r>
              <a:rPr i="1">
                <a:solidFill>
                  <a:srgbClr val="BA2121"/>
                </a:solidFill>
                <a:latin typeface="Courier"/>
              </a:rPr>
              <a:t>## </a:t>
            </a:r>
            <a:br/>
            <a:r>
              <a:rPr i="1">
                <a:solidFill>
                  <a:srgbClr val="BA2121"/>
                </a:solidFill>
                <a:latin typeface="Courier"/>
              </a:rPr>
              <a:t>##  Pearson's Chi-squared test</a:t>
            </a:r>
            <a:br/>
            <a:r>
              <a:rPr i="1">
                <a:solidFill>
                  <a:srgbClr val="BA2121"/>
                </a:solidFill>
                <a:latin typeface="Courier"/>
              </a:rPr>
              <a:t>## </a:t>
            </a:r>
            <a:br/>
            <a:r>
              <a:rPr i="1">
                <a:solidFill>
                  <a:srgbClr val="BA2121"/>
                </a:solidFill>
                <a:latin typeface="Courier"/>
              </a:rPr>
              <a:t>## data:  table(dfTb$ses, dfTb$hosp)</a:t>
            </a:r>
            <a:br/>
            <a:r>
              <a:rPr i="1">
                <a:solidFill>
                  <a:srgbClr val="BA2121"/>
                </a:solidFill>
                <a:latin typeface="Courier"/>
              </a:rPr>
              <a:t>## X-squared = 7.864, df = 16, p-value = 0.9528</a:t>
            </a:r>
          </a:p>
          <a:p>
            <a:pPr lvl="0" indent="0" marL="0">
              <a:buNone/>
            </a:pPr>
            <a:r>
              <a:rPr/>
              <a:t>Note how the degrees of freedom has changed now. Here the p-value is 0.9528113 &gt; 0.05, so we do not reject the null hypothesis of no association between socio-economic status and hospital.</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Fisher’s exact test</a:t>
            </a:r>
          </a:p>
          <a:p>
            <a:pPr lvl="0" indent="0" marL="0">
              <a:buNone/>
            </a:pPr>
            <a:r>
              <a:rPr/>
              <a:t>The chi-square test relies on approximating the squared differences between observed and expected counts by chi-squared distributions. For this paramtric approximation, all expected cell counts need to be large enough (typically, the minimum expected cell count should be 5, 6 or larger).</a:t>
            </a:r>
          </a:p>
          <a:p>
            <a:pPr lvl="0" indent="0" marL="0">
              <a:buNone/>
            </a:pPr>
            <a:r>
              <a:rPr/>
              <a:t>Fisher’s test is non-parametric but computationally intensive: for a given null hypothesis, it derives all cross-tabulation tables that are as extreme or more extreme than the observed table.</a:t>
            </a:r>
          </a:p>
          <a:p>
            <a:pPr lvl="0" indent="0" marL="0">
              <a:buNone/>
            </a:pPr>
            <a:r>
              <a:rPr/>
              <a:t>For example, we can revisit the test we did when we checked if there is an association between stunting and mortality in the adolescent dataset: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Fisher’s exact test</a:t>
            </a:r>
          </a:p>
          <a:p>
            <a:pPr lvl="0" indent="0">
              <a:buNone/>
            </a:pPr>
            <a:r>
              <a:rPr>
                <a:solidFill>
                  <a:srgbClr val="06287E"/>
                </a:solidFill>
                <a:latin typeface="Courier"/>
              </a:rPr>
              <a:t>fisher.test</a:t>
            </a:r>
            <a:r>
              <a:rPr>
                <a:latin typeface="Courier"/>
              </a:rPr>
              <a:t>(</a:t>
            </a:r>
            <a:r>
              <a:rPr>
                <a:solidFill>
                  <a:srgbClr val="06287E"/>
                </a:solidFill>
                <a:latin typeface="Courier"/>
              </a:rPr>
              <a:t>table</a:t>
            </a:r>
            <a:r>
              <a:rPr>
                <a:latin typeface="Courier"/>
              </a:rPr>
              <a:t>(dfAdo</a:t>
            </a:r>
            <a:r>
              <a:rPr>
                <a:solidFill>
                  <a:srgbClr val="4070A0"/>
                </a:solidFill>
                <a:latin typeface="Courier"/>
              </a:rPr>
              <a:t>$</a:t>
            </a:r>
            <a:r>
              <a:rPr>
                <a:latin typeface="Courier"/>
              </a:rPr>
              <a:t>stunt,dfAdo</a:t>
            </a:r>
            <a:r>
              <a:rPr>
                <a:solidFill>
                  <a:srgbClr val="4070A0"/>
                </a:solidFill>
                <a:latin typeface="Courier"/>
              </a:rPr>
              <a:t>$</a:t>
            </a:r>
            <a:r>
              <a:rPr>
                <a:latin typeface="Courier"/>
              </a:rPr>
              <a:t>died))</a:t>
            </a:r>
            <a:br/>
            <a:r>
              <a:rPr i="1">
                <a:solidFill>
                  <a:srgbClr val="BA2121"/>
                </a:solidFill>
                <a:latin typeface="Courier"/>
              </a:rPr>
              <a:t>## </a:t>
            </a:r>
            <a:br/>
            <a:r>
              <a:rPr i="1">
                <a:solidFill>
                  <a:srgbClr val="BA2121"/>
                </a:solidFill>
                <a:latin typeface="Courier"/>
              </a:rPr>
              <a:t>##  Fisher's Exact Test for Count Data</a:t>
            </a:r>
            <a:br/>
            <a:r>
              <a:rPr i="1">
                <a:solidFill>
                  <a:srgbClr val="BA2121"/>
                </a:solidFill>
                <a:latin typeface="Courier"/>
              </a:rPr>
              <a:t>## </a:t>
            </a:r>
            <a:br/>
            <a:r>
              <a:rPr i="1">
                <a:solidFill>
                  <a:srgbClr val="BA2121"/>
                </a:solidFill>
                <a:latin typeface="Courier"/>
              </a:rPr>
              <a:t>## data:  table(dfAdo$stunt, dfAdo$died)</a:t>
            </a:r>
            <a:br/>
            <a:r>
              <a:rPr i="1">
                <a:solidFill>
                  <a:srgbClr val="BA2121"/>
                </a:solidFill>
                <a:latin typeface="Courier"/>
              </a:rPr>
              <a:t>## p-value = 0.006215</a:t>
            </a:r>
            <a:br/>
            <a:r>
              <a:rPr i="1">
                <a:solidFill>
                  <a:srgbClr val="BA2121"/>
                </a:solidFill>
                <a:latin typeface="Courier"/>
              </a:rPr>
              <a:t>## alternative hypothesis: true odds ratio is not equal to 1</a:t>
            </a:r>
            <a:br/>
            <a:r>
              <a:rPr i="1">
                <a:solidFill>
                  <a:srgbClr val="BA2121"/>
                </a:solidFill>
                <a:latin typeface="Courier"/>
              </a:rPr>
              <a:t>## 95 percent confidence interval:</a:t>
            </a:r>
            <a:br/>
            <a:r>
              <a:rPr i="1">
                <a:solidFill>
                  <a:srgbClr val="BA2121"/>
                </a:solidFill>
                <a:latin typeface="Courier"/>
              </a:rPr>
              <a:t>##  1.296104 7.696201</a:t>
            </a:r>
            <a:br/>
            <a:r>
              <a:rPr i="1">
                <a:solidFill>
                  <a:srgbClr val="BA2121"/>
                </a:solidFill>
                <a:latin typeface="Courier"/>
              </a:rPr>
              <a:t>## sample estimates:</a:t>
            </a:r>
            <a:br/>
            <a:r>
              <a:rPr i="1">
                <a:solidFill>
                  <a:srgbClr val="BA2121"/>
                </a:solidFill>
                <a:latin typeface="Courier"/>
              </a:rPr>
              <a:t>## odds ratio </a:t>
            </a:r>
            <a:br/>
            <a:r>
              <a:rPr i="1">
                <a:solidFill>
                  <a:srgbClr val="BA2121"/>
                </a:solidFill>
                <a:latin typeface="Courier"/>
              </a:rPr>
              <a:t>##   3.096198</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Common statistical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Fisher’s exact test</a:t>
            </a:r>
          </a:p>
          <a:p>
            <a:pPr lvl="0" indent="0" marL="0">
              <a:buNone/>
            </a:pPr>
            <a:r>
              <a:rPr/>
              <a:t>However, when we revisit the test for the null hypothesis of no association between socio-economic status and hospital in the Blantyre TB dataset, we run out of memory for Fisher’s exact test – the table is too large with too many alternatives.</a:t>
            </a:r>
          </a:p>
          <a:p>
            <a:pPr lvl="0" indent="0">
              <a:buNone/>
            </a:pPr>
            <a:r>
              <a:rPr>
                <a:solidFill>
                  <a:srgbClr val="06287E"/>
                </a:solidFill>
                <a:latin typeface="Courier"/>
              </a:rPr>
              <a:t>try</a:t>
            </a:r>
            <a:r>
              <a:rPr>
                <a:latin typeface="Courier"/>
              </a:rPr>
              <a:t>(</a:t>
            </a:r>
            <a:br/>
            <a:r>
              <a:rPr>
                <a:latin typeface="Courier"/>
              </a:rPr>
              <a:t>  </a:t>
            </a:r>
            <a:r>
              <a:rPr>
                <a:solidFill>
                  <a:srgbClr val="06287E"/>
                </a:solidFill>
                <a:latin typeface="Courier"/>
              </a:rPr>
              <a:t>fisher.test</a:t>
            </a:r>
            <a:r>
              <a:rPr>
                <a:latin typeface="Courier"/>
              </a:rPr>
              <a:t>(</a:t>
            </a:r>
            <a:r>
              <a:rPr>
                <a:solidFill>
                  <a:srgbClr val="06287E"/>
                </a:solidFill>
                <a:latin typeface="Courier"/>
              </a:rPr>
              <a:t>table</a:t>
            </a:r>
            <a:r>
              <a:rPr>
                <a:latin typeface="Courier"/>
              </a:rPr>
              <a:t>(dfTb</a:t>
            </a:r>
            <a:r>
              <a:rPr>
                <a:solidFill>
                  <a:srgbClr val="4070A0"/>
                </a:solidFill>
                <a:latin typeface="Courier"/>
              </a:rPr>
              <a:t>$</a:t>
            </a:r>
            <a:r>
              <a:rPr>
                <a:latin typeface="Courier"/>
              </a:rPr>
              <a:t>ses,dfTb</a:t>
            </a:r>
            <a:r>
              <a:rPr>
                <a:solidFill>
                  <a:srgbClr val="4070A0"/>
                </a:solidFill>
                <a:latin typeface="Courier"/>
              </a:rPr>
              <a:t>$</a:t>
            </a:r>
            <a:r>
              <a:rPr>
                <a:latin typeface="Courier"/>
              </a:rPr>
              <a:t>hosp))</a:t>
            </a:r>
            <a:br/>
            <a:r>
              <a:rPr>
                <a:latin typeface="Courier"/>
              </a:rPr>
              <a:t>  )</a:t>
            </a:r>
            <a:br/>
            <a:r>
              <a:rPr i="1">
                <a:solidFill>
                  <a:srgbClr val="BA2121"/>
                </a:solidFill>
                <a:latin typeface="Courier"/>
              </a:rPr>
              <a:t>## Error in fisher.test(table(dfTb$ses, dfTb$hosp)) : FEXACT error 5.</a:t>
            </a:r>
            <a:br/>
            <a:r>
              <a:rPr i="1">
                <a:solidFill>
                  <a:srgbClr val="BA2121"/>
                </a:solidFill>
                <a:latin typeface="Courier"/>
              </a:rPr>
              <a:t>## The hash table key cannot be computed because the largest key</a:t>
            </a:r>
            <a:br/>
            <a:r>
              <a:rPr i="1">
                <a:solidFill>
                  <a:srgbClr val="BA2121"/>
                </a:solidFill>
                <a:latin typeface="Courier"/>
              </a:rPr>
              <a:t>## is larger than the largest representable int.</a:t>
            </a:r>
            <a:br/>
            <a:r>
              <a:rPr i="1">
                <a:solidFill>
                  <a:srgbClr val="BA2121"/>
                </a:solidFill>
                <a:latin typeface="Courier"/>
              </a:rPr>
              <a:t>## The algorithm cannot proceed.</a:t>
            </a:r>
            <a:br/>
            <a:r>
              <a:rPr i="1">
                <a:solidFill>
                  <a:srgbClr val="BA2121"/>
                </a:solidFill>
                <a:latin typeface="Courier"/>
              </a:rPr>
              <a:t>## Reduce the workspace, consider using 'simulate.p.value=TRUE' or another algorithm.</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Probability theory: introduction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14:m>
                  <m:oMathPara xmlns:m="http://schemas.openxmlformats.org/officeDocument/2006/math">
                    <m:oMathParaPr>
                      <m:jc m:val="center"/>
                    </m:oMathParaPr>
                    <m:oMath>
                      <m:r>
                        <m:t> </m:t>
                      </m:r>
                    </m:oMath>
                  </m:oMathPara>
                </a14:m>
              </a:p>
              <a:p>
                <a:pPr lvl="0" indent="0" marL="0">
                  <a:spcBef>
                    <a:spcPts val="3000"/>
                  </a:spcBef>
                  <a:buNone/>
                </a:pPr>
                <a:r>
                  <a:rPr b="1"/>
                  <a:t>PROBABILITY</a:t>
                </a:r>
              </a:p>
              <a:p>
                <a:pPr lvl="0" indent="0" marL="0">
                  <a:buNone/>
                </a:pPr>
                <a:r>
                  <a:rPr/>
                  <a:t>To quantify uncertainty we need to use the tools of </a:t>
                </a:r>
                <a:r>
                  <a:rPr b="1"/>
                  <a:t>probability theory</a:t>
                </a:r>
                <a:r>
                  <a:rPr/>
                  <a:t>.</a:t>
                </a:r>
              </a:p>
              <a:p>
                <a:pPr lvl="0" indent="0" marL="0">
                  <a:spcBef>
                    <a:spcPts val="3000"/>
                  </a:spcBef>
                  <a:buNone/>
                </a:pPr>
                <a:r>
                  <a:rPr b="1"/>
                  <a:t>STATISTICS</a:t>
                </a:r>
              </a:p>
              <a:p>
                <a:pPr lvl="0" indent="0" marL="0">
                  <a:buNone/>
                </a:pPr>
                <a:r>
                  <a:rPr/>
                  <a:t>To gain insights from observational data we need to make </a:t>
                </a:r>
                <a:r>
                  <a:rPr b="1"/>
                  <a:t>statistical inference</a:t>
                </a:r>
                <a: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1371599" y="3955774"/>
            <a:ext cx="10401301" cy="869674"/>
          </a:xfrm>
        </p:spPr>
        <p:txBody>
          <a:bodyPr/>
          <a:lstStyle/>
          <a:p>
            <a:pPr lvl="0" indent="0" marL="0">
              <a:buNone/>
            </a:pPr>
            <a:r>
              <a:rPr/>
              <a:t>Regression modelling</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Regression modelling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Notation</a:t>
                </a:r>
              </a:p>
              <a:p>
                <a:pPr lvl="0"/>
                <a14:m>
                  <m:oMath xmlns:m="http://schemas.openxmlformats.org/officeDocument/2006/math">
                    <m:r>
                      <m:t>X</m:t>
                    </m:r>
                    <m:r>
                      <m:rPr>
                        <m:sty m:val="p"/>
                      </m:rPr>
                      <m:t>,</m:t>
                    </m:r>
                    <m:r>
                      <m:t>Y</m:t>
                    </m:r>
                  </m:oMath>
                </a14:m>
                <a:r>
                  <a:rPr/>
                  <a:t> - random variables (here: X = predictor, Y = response)</a:t>
                </a:r>
              </a:p>
              <a:p>
                <a:pPr lvl="0"/>
                <a14:m>
                  <m:oMath xmlns:m="http://schemas.openxmlformats.org/officeDocument/2006/math">
                    <m:r>
                      <m:t>x</m:t>
                    </m:r>
                    <m:r>
                      <m:rPr>
                        <m:sty m:val="p"/>
                      </m:rPr>
                      <m:t>,</m:t>
                    </m:r>
                    <m:r>
                      <m:t>y</m:t>
                    </m:r>
                  </m:oMath>
                </a14:m>
                <a:r>
                  <a:rPr/>
                  <a:t> - measured / observed values</a:t>
                </a:r>
              </a:p>
              <a:p>
                <a:pPr lvl="0"/>
                <a14:m>
                  <m:oMath xmlns:m="http://schemas.openxmlformats.org/officeDocument/2006/math">
                    <m:r>
                      <m:t>ϵ</m:t>
                    </m:r>
                  </m:oMath>
                </a14:m>
                <a:r>
                  <a:rPr/>
                  <a:t> - random variable (here: error / residual)</a:t>
                </a:r>
              </a:p>
              <a:p>
                <a:pPr lvl="0"/>
                <a14:m>
                  <m:oMath xmlns:m="http://schemas.openxmlformats.org/officeDocument/2006/math">
                    <m:r>
                      <m:rPr>
                        <m:sty m:val="b"/>
                      </m:rPr>
                      <m:t>θ</m:t>
                    </m:r>
                  </m:oMath>
                </a14:m>
                <a:r>
                  <a:rPr/>
                  <a:t> - a vector of parameters</a:t>
                </a:r>
              </a:p>
              <a:p>
                <a:pPr lvl="0"/>
                <a14:m>
                  <m:oMath xmlns:m="http://schemas.openxmlformats.org/officeDocument/2006/math">
                    <m:acc>
                      <m:accPr>
                        <m:chr m:val="‾"/>
                      </m:accPr>
                      <m:e>
                        <m:r>
                          <m:t>X</m:t>
                        </m:r>
                      </m:e>
                    </m:acc>
                  </m:oMath>
                </a14:m>
                <a:r>
                  <a:rPr/>
                  <a:t>, </a:t>
                </a:r>
                <a14:m>
                  <m:oMath xmlns:m="http://schemas.openxmlformats.org/officeDocument/2006/math">
                    <m:acc>
                      <m:accPr>
                        <m:chr m:val="‾"/>
                      </m:accPr>
                      <m:e>
                        <m:r>
                          <m:t>Y</m:t>
                        </m:r>
                      </m:e>
                    </m:acc>
                  </m:oMath>
                </a14:m>
                <a:r>
                  <a:rPr/>
                  <a:t> - sample mean estimators for X, Y</a:t>
                </a:r>
              </a:p>
              <a:p>
                <a:pPr lvl="0"/>
                <a14:m>
                  <m:oMath xmlns:m="http://schemas.openxmlformats.org/officeDocument/2006/math">
                    <m:acc>
                      <m:accPr>
                        <m:chr m:val="‾"/>
                      </m:accPr>
                      <m:e>
                        <m:r>
                          <m:t>x</m:t>
                        </m:r>
                      </m:e>
                    </m:acc>
                  </m:oMath>
                </a14:m>
                <a:r>
                  <a:rPr/>
                  <a:t>, </a:t>
                </a:r>
                <a14:m>
                  <m:oMath xmlns:m="http://schemas.openxmlformats.org/officeDocument/2006/math">
                    <m:acc>
                      <m:accPr>
                        <m:chr m:val="‾"/>
                      </m:accPr>
                      <m:e>
                        <m:r>
                          <m:t>y</m:t>
                        </m:r>
                      </m:e>
                    </m:acc>
                  </m:oMath>
                </a14:m>
                <a:r>
                  <a:rPr/>
                  <a:t> - sample mean estimates of X, Y</a:t>
                </a:r>
              </a:p>
              <a:p>
                <a:pPr lvl="0"/>
                <a14:m>
                  <m:oMath xmlns:m="http://schemas.openxmlformats.org/officeDocument/2006/math">
                    <m:acc>
                      <m:accPr>
                        <m:chr m:val="̂"/>
                      </m:accPr>
                      <m:e>
                        <m:r>
                          <m:t>T</m:t>
                        </m:r>
                      </m:e>
                    </m:acc>
                  </m:oMath>
                </a14:m>
                <a:r>
                  <a:rPr/>
                  <a:t>, </a:t>
                </a:r>
                <a14:m>
                  <m:oMath xmlns:m="http://schemas.openxmlformats.org/officeDocument/2006/math">
                    <m:acc>
                      <m:accPr>
                        <m:chr m:val="̂"/>
                      </m:accPr>
                      <m:e>
                        <m:r>
                          <m:t>t</m:t>
                        </m:r>
                      </m:e>
                    </m:acc>
                  </m:oMath>
                </a14:m>
                <a:r>
                  <a:rPr/>
                  <a:t> - given a statistic T, estimator and estimate of T</a:t>
                </a:r>
              </a:p>
              <a:p>
                <a:pPr lvl="0"/>
                <a14:m>
                  <m:oMath xmlns:m="http://schemas.openxmlformats.org/officeDocument/2006/math">
                    <m:r>
                      <m:t>P</m:t>
                    </m:r>
                    <m:d>
                      <m:dPr>
                        <m:begChr m:val="("/>
                        <m:endChr m:val=")"/>
                        <m:sepChr m:val=""/>
                        <m:grow/>
                      </m:dPr>
                      <m:e>
                        <m:r>
                          <m:t>A</m:t>
                        </m:r>
                      </m:e>
                    </m:d>
                  </m:oMath>
                </a14:m>
                <a:r>
                  <a:rPr/>
                  <a:t> - probability of an event A occuring</a:t>
                </a:r>
              </a:p>
              <a:p>
                <a:pPr lvl="0"/>
                <a14:m>
                  <m:oMath xmlns:m="http://schemas.openxmlformats.org/officeDocument/2006/math">
                    <m:sSub>
                      <m:e>
                        <m:r>
                          <m:t>f</m:t>
                        </m:r>
                      </m:e>
                      <m:sub>
                        <m:r>
                          <m:t>X</m:t>
                        </m:r>
                      </m:sub>
                    </m:sSub>
                    <m:d>
                      <m:dPr>
                        <m:begChr m:val="("/>
                        <m:endChr m:val=")"/>
                        <m:sepChr m:val=""/>
                        <m:grow/>
                      </m:dPr>
                      <m:e>
                        <m:r>
                          <m:rPr>
                            <m:sty m:val="p"/>
                          </m:rPr>
                          <m:t>.</m:t>
                        </m:r>
                      </m:e>
                    </m:d>
                  </m:oMath>
                </a14:m>
                <a:r>
                  <a:rPr/>
                  <a:t>, </a:t>
                </a:r>
                <a14:m>
                  <m:oMath xmlns:m="http://schemas.openxmlformats.org/officeDocument/2006/math">
                    <m:sSub>
                      <m:e>
                        <m:r>
                          <m:t>f</m:t>
                        </m:r>
                      </m:e>
                      <m:sub>
                        <m:r>
                          <m:t>Y</m:t>
                        </m:r>
                      </m:sub>
                    </m:sSub>
                    <m:d>
                      <m:dPr>
                        <m:begChr m:val="("/>
                        <m:endChr m:val=")"/>
                        <m:sepChr m:val=""/>
                        <m:grow/>
                      </m:dPr>
                      <m:e>
                        <m:r>
                          <m:rPr>
                            <m:sty m:val="p"/>
                          </m:rPr>
                          <m:t>.</m:t>
                        </m:r>
                      </m:e>
                    </m:d>
                  </m:oMath>
                </a14:m>
                <a:r>
                  <a:rPr/>
                  <a:t> - distribution mass / density functions of X, Y</a:t>
                </a:r>
              </a:p>
              <a:p>
                <a:pPr lvl="0"/>
                <a14:m>
                  <m:oMath xmlns:m="http://schemas.openxmlformats.org/officeDocument/2006/math">
                    <m:r>
                      <m:t>X</m:t>
                    </m:r>
                    <m:r>
                      <m:rPr>
                        <m:sty m:val="p"/>
                      </m:rPr>
                      <m:t>∼</m:t>
                    </m:r>
                    <m:r>
                      <m:t>F</m:t>
                    </m:r>
                  </m:oMath>
                </a14:m>
                <a:r>
                  <a:rPr/>
                  <a:t> - X distributed according to distribution function F</a:t>
                </a:r>
              </a:p>
              <a:p>
                <a:pPr lvl="0"/>
                <a14:m>
                  <m:oMath xmlns:m="http://schemas.openxmlformats.org/officeDocument/2006/math">
                    <m:r>
                      <m:t>E</m:t>
                    </m:r>
                    <m:d>
                      <m:dPr>
                        <m:begChr m:val="["/>
                        <m:endChr m:val="]"/>
                        <m:sepChr m:val=""/>
                        <m:grow/>
                      </m:dPr>
                      <m:e>
                        <m:r>
                          <m:t>X</m:t>
                        </m:r>
                      </m:e>
                    </m:d>
                  </m:oMath>
                </a14:m>
                <a:r>
                  <a:rPr/>
                  <a:t>, </a:t>
                </a:r>
                <a14:m>
                  <m:oMath xmlns:m="http://schemas.openxmlformats.org/officeDocument/2006/math">
                    <m:r>
                      <m:t>E</m:t>
                    </m:r>
                    <m:d>
                      <m:dPr>
                        <m:begChr m:val="["/>
                        <m:endChr m:val="]"/>
                        <m:sepChr m:val=""/>
                        <m:grow/>
                      </m:dPr>
                      <m:e>
                        <m:r>
                          <m:t>Y</m:t>
                        </m:r>
                      </m:e>
                    </m:d>
                  </m:oMath>
                </a14:m>
                <a:r>
                  <a:rPr/>
                  <a:t>, </a:t>
                </a:r>
                <a14:m>
                  <m:oMath xmlns:m="http://schemas.openxmlformats.org/officeDocument/2006/math">
                    <m:r>
                      <m:t>E</m:t>
                    </m:r>
                    <m:d>
                      <m:dPr>
                        <m:begChr m:val="["/>
                        <m:endChr m:val="]"/>
                        <m:sepChr m:val=""/>
                        <m:grow/>
                      </m:dPr>
                      <m:e>
                        <m:r>
                          <m:t>T</m:t>
                        </m:r>
                      </m:e>
                    </m:d>
                  </m:oMath>
                </a14:m>
                <a:r>
                  <a:rPr/>
                  <a:t> - the expectation of X, Y, T respectively</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Regression modelling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General concept of regression</a:t>
                </a:r>
              </a:p>
              <a:p>
                <a:pPr lvl="0" indent="0" marL="0">
                  <a:buNone/>
                </a:pPr>
                <a14:m>
                  <m:oMathPara xmlns:m="http://schemas.openxmlformats.org/officeDocument/2006/math">
                    <m:oMathParaPr>
                      <m:jc m:val="center"/>
                    </m:oMathParaPr>
                    <m:oMath>
                      <m:r>
                        <m:t> </m:t>
                      </m:r>
                    </m:oMath>
                  </m:oMathPara>
                </a14:m>
              </a:p>
              <a:p>
                <a:pPr lvl="0" indent="0" marL="0">
                  <a:buNone/>
                </a:pPr>
                <a:r>
                  <a:rPr b="1"/>
                  <a:t>Regression</a:t>
                </a:r>
                <a:r>
                  <a:rPr/>
                  <a:t> means describing some aspect of a dependent variable </a:t>
                </a:r>
                <a14:m>
                  <m:oMath xmlns:m="http://schemas.openxmlformats.org/officeDocument/2006/math">
                    <m:r>
                      <m:t>Y</m:t>
                    </m:r>
                  </m:oMath>
                </a14:m>
                <a:r>
                  <a:rPr/>
                  <a:t> as a function of some predictor or independent variables </a:t>
                </a:r>
                <a14:m>
                  <m:oMath xmlns:m="http://schemas.openxmlformats.org/officeDocument/2006/math">
                    <m:r>
                      <m:rPr>
                        <m:sty m:val="b"/>
                      </m:rPr>
                      <m:t>X</m:t>
                    </m:r>
                  </m:oMath>
                </a14:m>
                <a:r>
                  <a:rPr/>
                  <a:t> and parameters </a:t>
                </a:r>
                <a14:m>
                  <m:oMath xmlns:m="http://schemas.openxmlformats.org/officeDocument/2006/math">
                    <m:r>
                      <m:rPr>
                        <m:sty m:val="b"/>
                      </m:rPr>
                      <m:t>θ</m:t>
                    </m:r>
                  </m:oMath>
                </a14:m>
                <a:r>
                  <a:rPr/>
                  <a:t>:</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sSub>
                        <m:e>
                          <m:r>
                            <m:t>f</m:t>
                          </m:r>
                        </m:e>
                        <m:sub>
                          <m:r>
                            <m:t>1</m:t>
                          </m:r>
                        </m:sub>
                      </m:sSub>
                      <m:d>
                        <m:dPr>
                          <m:begChr m:val="("/>
                          <m:endChr m:val=")"/>
                          <m:sepChr m:val=""/>
                          <m:grow/>
                        </m:dPr>
                        <m:e>
                          <m:r>
                            <m:t>Y</m:t>
                          </m:r>
                        </m:e>
                      </m:d>
                      <m:r>
                        <m:rPr>
                          <m:sty m:val="p"/>
                        </m:rPr>
                        <m:t>=</m:t>
                      </m:r>
                      <m:sSub>
                        <m:e>
                          <m:r>
                            <m:t>f</m:t>
                          </m:r>
                        </m:e>
                        <m:sub>
                          <m:r>
                            <m:t>2</m:t>
                          </m:r>
                        </m:sub>
                      </m:sSub>
                      <m:d>
                        <m:dPr>
                          <m:begChr m:val="("/>
                          <m:endChr m:val=")"/>
                          <m:sepChr m:val=""/>
                          <m:grow/>
                        </m:dPr>
                        <m:e>
                          <m:r>
                            <m:rPr>
                              <m:sty m:val="b"/>
                            </m:rPr>
                            <m:t>X</m:t>
                          </m:r>
                          <m:r>
                            <m:rPr>
                              <m:sty m:val="p"/>
                            </m:rPr>
                            <m:t>;</m:t>
                          </m:r>
                          <m:r>
                            <m:rPr>
                              <m:sty m:val="b"/>
                            </m:rPr>
                            <m:t>θ</m:t>
                          </m:r>
                        </m:e>
                      </m:d>
                    </m:oMath>
                  </m:oMathPara>
                </a14:m>
              </a:p>
              <a:p>
                <a:pPr lvl="0" indent="0" marL="0">
                  <a:buNone/>
                </a:pPr>
                <a14:m>
                  <m:oMathPara xmlns:m="http://schemas.openxmlformats.org/officeDocument/2006/math">
                    <m:oMathParaPr>
                      <m:jc m:val="center"/>
                    </m:oMathParaPr>
                    <m:oMath>
                      <m:r>
                        <m:t> </m:t>
                      </m:r>
                    </m:oMath>
                  </m:oMathPara>
                </a14:m>
              </a:p>
              <a:p>
                <a:pPr lvl="0" indent="0" marL="0">
                  <a:buNone/>
                </a:pPr>
                <a:r>
                  <a:rPr/>
                  <a:t>Here we focus on describing the mean of </a:t>
                </a:r>
                <a14:m>
                  <m:oMath xmlns:m="http://schemas.openxmlformats.org/officeDocument/2006/math">
                    <m:r>
                      <m:t>Y</m:t>
                    </m:r>
                  </m:oMath>
                </a14:m>
                <a:r>
                  <a:rPr/>
                  <a:t> as a function of a </a:t>
                </a:r>
                <a:r>
                  <a:rPr b="1"/>
                  <a:t>linear predictor</a:t>
                </a:r>
                <a:r>
                  <a:rPr/>
                  <a:t> of </a:t>
                </a:r>
                <a14:m>
                  <m:oMath xmlns:m="http://schemas.openxmlformats.org/officeDocument/2006/math">
                    <m:r>
                      <m:t>X</m:t>
                    </m:r>
                  </m:oMath>
                </a14:m>
                <a:r>
                  <a:rPr/>
                  <a:t>.</a:t>
                </a:r>
              </a:p>
              <a:p>
                <a:pPr lvl="0" indent="0" marL="0">
                  <a:buNone/>
                </a:pPr>
                <a:r>
                  <a:rPr/>
                  <a:t>3 main reasons for fitting regression models: </a:t>
                </a:r>
                <a:r>
                  <a:rPr b="1"/>
                  <a:t>inference</a:t>
                </a:r>
                <a:r>
                  <a:rPr/>
                  <a:t>, </a:t>
                </a:r>
                <a:r>
                  <a:rPr b="1"/>
                  <a:t>prediction</a:t>
                </a:r>
                <a:r>
                  <a:rPr/>
                  <a:t>, </a:t>
                </a:r>
                <a:r>
                  <a:rPr b="1"/>
                  <a:t>adjustment</a:t>
                </a:r>
                <a: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0" y="-57227"/>
            <a:ext cx="8590643" cy="1223969"/>
          </a:xfrm>
        </p:spPr>
        <p:txBody>
          <a:bodyPr/>
          <a:lstStyle/>
          <a:p>
            <a:pPr lvl="0" indent="0" marL="0">
              <a:buNone/>
            </a:pPr>
            <a:r>
              <a:rPr/>
              <a:t>Regression modelling</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F6C278EB-CD3C-4569-8B41-D3DDD3B4004E}"/>
                  </a:ext>
                </a:extLst>
              </p:cNvPr>
              <p:cNvSpPr>
                <a:spLocks noGrp="1"/>
              </p:cNvSpPr>
              <p:nvPr>
                <p:ph idx="2" sz="half" type="body"/>
              </p:nvPr>
            </p:nvSpPr>
            <p:spPr/>
            <p:txBody>
              <a:bodyPr/>
              <a:lstStyle/>
              <a:p>
                <a:pPr lvl="0" indent="0" marL="0">
                  <a:buNone/>
                </a:pPr>
                <a:r>
                  <a:rPr b="1"/>
                  <a:t>Linear model</a:t>
                </a:r>
              </a:p>
              <a:p>
                <a:pPr lvl="0" indent="0" marL="0">
                  <a:buNone/>
                </a:pPr>
                <a:r>
                  <a:rPr/>
                  <a:t>Let’s suppose we have some data:</a:t>
                </a:r>
              </a:p>
              <a:p>
                <a:pPr lvl="0" indent="0" marL="0">
                  <a:buNone/>
                </a:pPr>
                <a14:m>
                  <m:oMathPara xmlns:m="http://schemas.openxmlformats.org/officeDocument/2006/math">
                    <m:oMathParaPr>
                      <m:jc m:val="center"/>
                    </m:oMathParaPr>
                    <m:oMath>
                      <m:r>
                        <m:t> </m:t>
                      </m:r>
                    </m:oMath>
                  </m:oMathPara>
                </a14:m>
              </a:p>
              <a:p>
                <a:pPr lvl="0" indent="0">
                  <a:buNone/>
                </a:pPr>
                <a:r>
                  <a:rPr>
                    <a:latin typeface="Courier"/>
                  </a:rPr>
                  <a:t>df</a:t>
                </a:r>
                <a:r>
                  <a:rPr>
                    <a:solidFill>
                      <a:srgbClr val="007020"/>
                    </a:solidFill>
                    <a:latin typeface="Courier"/>
                  </a:rPr>
                  <a:t>&lt;-</a:t>
                </a:r>
                <a:r>
                  <a:rPr>
                    <a:solidFill>
                      <a:srgbClr val="06287E"/>
                    </a:solidFill>
                    <a:latin typeface="Courier"/>
                  </a:rPr>
                  <a:t>tibble</a:t>
                </a:r>
                <a:r>
                  <a:rPr>
                    <a:latin typeface="Courier"/>
                  </a:rPr>
                  <a:t>(</a:t>
                </a:r>
                <a:br/>
                <a:r>
                  <a:rPr>
                    <a:latin typeface="Courier"/>
                  </a:rPr>
                  <a:t>  </a:t>
                </a:r>
                <a:r>
                  <a:rPr>
                    <a:solidFill>
                      <a:srgbClr val="7D9029"/>
                    </a:solidFill>
                    <a:latin typeface="Courier"/>
                  </a:rPr>
                  <a:t>x=</a:t>
                </a:r>
                <a:r>
                  <a:rPr>
                    <a:solidFill>
                      <a:srgbClr val="06287E"/>
                    </a:solidFill>
                    <a:latin typeface="Courier"/>
                  </a:rPr>
                  <a:t>runif</a:t>
                </a:r>
                <a:r>
                  <a:rPr>
                    <a:latin typeface="Courier"/>
                  </a:rPr>
                  <a:t>(</a:t>
                </a:r>
                <a:r>
                  <a:rPr>
                    <a:solidFill>
                      <a:srgbClr val="40A070"/>
                    </a:solidFill>
                    <a:latin typeface="Courier"/>
                  </a:rPr>
                  <a:t>25</a:t>
                </a:r>
                <a:r>
                  <a:rPr>
                    <a:latin typeface="Courier"/>
                  </a:rPr>
                  <a:t>,</a:t>
                </a:r>
                <a:r>
                  <a:rPr>
                    <a:solidFill>
                      <a:srgbClr val="7D9029"/>
                    </a:solidFill>
                    <a:latin typeface="Courier"/>
                  </a:rPr>
                  <a:t>min=</a:t>
                </a:r>
                <a:r>
                  <a:rPr>
                    <a:solidFill>
                      <a:srgbClr val="4070A0"/>
                    </a:solidFill>
                    <a:latin typeface="Courier"/>
                  </a:rPr>
                  <a:t>-</a:t>
                </a:r>
                <a:r>
                  <a:rPr>
                    <a:solidFill>
                      <a:srgbClr val="40A070"/>
                    </a:solidFill>
                    <a:latin typeface="Courier"/>
                  </a:rPr>
                  <a:t>5</a:t>
                </a:r>
                <a:r>
                  <a:rPr>
                    <a:latin typeface="Courier"/>
                  </a:rPr>
                  <a:t>,</a:t>
                </a:r>
                <a:r>
                  <a:rPr>
                    <a:solidFill>
                      <a:srgbClr val="7D9029"/>
                    </a:solidFill>
                    <a:latin typeface="Courier"/>
                  </a:rPr>
                  <a:t>max=</a:t>
                </a:r>
                <a:r>
                  <a:rPr>
                    <a:solidFill>
                      <a:srgbClr val="40A070"/>
                    </a:solidFill>
                    <a:latin typeface="Courier"/>
                  </a:rPr>
                  <a:t>5</a:t>
                </a:r>
                <a:r>
                  <a:rPr>
                    <a:latin typeface="Courier"/>
                  </a:rPr>
                  <a:t>),</a:t>
                </a:r>
                <a:br/>
                <a:r>
                  <a:rPr>
                    <a:latin typeface="Courier"/>
                  </a:rPr>
                  <a:t>  </a:t>
                </a:r>
                <a:r>
                  <a:rPr>
                    <a:solidFill>
                      <a:srgbClr val="7D9029"/>
                    </a:solidFill>
                    <a:latin typeface="Courier"/>
                  </a:rPr>
                  <a:t>y=</a:t>
                </a:r>
                <a:r>
                  <a:rPr>
                    <a:solidFill>
                      <a:srgbClr val="40A070"/>
                    </a:solidFill>
                    <a:latin typeface="Courier"/>
                  </a:rPr>
                  <a:t>1.5</a:t>
                </a:r>
                <a:r>
                  <a:rPr>
                    <a:solidFill>
                      <a:srgbClr val="4070A0"/>
                    </a:solidFill>
                    <a:latin typeface="Courier"/>
                  </a:rPr>
                  <a:t>*</a:t>
                </a:r>
                <a:r>
                  <a:rPr>
                    <a:latin typeface="Courier"/>
                  </a:rPr>
                  <a:t>x</a:t>
                </a:r>
                <a:r>
                  <a:rPr>
                    <a:solidFill>
                      <a:srgbClr val="4070A0"/>
                    </a:solidFill>
                    <a:latin typeface="Courier"/>
                  </a:rPr>
                  <a:t>+</a:t>
                </a:r>
                <a:r>
                  <a:rPr>
                    <a:solidFill>
                      <a:srgbClr val="06287E"/>
                    </a:solidFill>
                    <a:latin typeface="Courier"/>
                  </a:rPr>
                  <a:t>rnorm</a:t>
                </a:r>
                <a:r>
                  <a:rPr>
                    <a:latin typeface="Courier"/>
                  </a:rPr>
                  <a:t>(</a:t>
                </a:r>
                <a:r>
                  <a:rPr>
                    <a:solidFill>
                      <a:srgbClr val="40A070"/>
                    </a:solidFill>
                    <a:latin typeface="Courier"/>
                  </a:rPr>
                  <a:t>25</a:t>
                </a:r>
                <a:r>
                  <a:rPr>
                    <a:latin typeface="Courier"/>
                  </a:rPr>
                  <a:t>,</a:t>
                </a:r>
                <a:r>
                  <a:rPr>
                    <a:solidFill>
                      <a:srgbClr val="7D9029"/>
                    </a:solidFill>
                    <a:latin typeface="Courier"/>
                  </a:rPr>
                  <a:t>sd=</a:t>
                </a:r>
                <a:r>
                  <a:rPr>
                    <a:solidFill>
                      <a:srgbClr val="40A070"/>
                    </a:solidFill>
                    <a:latin typeface="Courier"/>
                  </a:rPr>
                  <a:t>2</a:t>
                </a:r>
                <a:r>
                  <a:rPr>
                    <a:latin typeface="Courier"/>
                  </a:rPr>
                  <a:t>)</a:t>
                </a:r>
                <a:r>
                  <a:rPr>
                    <a:solidFill>
                      <a:srgbClr val="4070A0"/>
                    </a:solidFill>
                    <a:latin typeface="Courier"/>
                  </a:rPr>
                  <a:t>+</a:t>
                </a:r>
                <a:r>
                  <a:rPr>
                    <a:solidFill>
                      <a:srgbClr val="40A070"/>
                    </a:solidFill>
                    <a:latin typeface="Courier"/>
                  </a:rPr>
                  <a:t>3.5</a:t>
                </a:r>
                <a:br/>
                <a:r>
                  <a:rPr>
                    <a:latin typeface="Courier"/>
                  </a:rPr>
                  <a:t>)</a:t>
                </a:r>
                <a:br/>
                <a:br/>
                <a:r>
                  <a:rPr>
                    <a:solidFill>
                      <a:srgbClr val="06287E"/>
                    </a:solidFill>
                    <a:latin typeface="Courier"/>
                  </a:rPr>
                  <a:t>ggplot</a:t>
                </a:r>
                <a:r>
                  <a:rPr>
                    <a:latin typeface="Courier"/>
                  </a:rPr>
                  <a:t>(</a:t>
                </a:r>
                <a:r>
                  <a:rPr>
                    <a:solidFill>
                      <a:srgbClr val="7D9029"/>
                    </a:solidFill>
                    <a:latin typeface="Courier"/>
                  </a:rPr>
                  <a:t>data=</a:t>
                </a:r>
                <a:r>
                  <a:rPr>
                    <a:latin typeface="Courier"/>
                  </a:rPr>
                  <a:t>df,</a:t>
                </a:r>
                <a:r>
                  <a:rPr>
                    <a:solidFill>
                      <a:srgbClr val="06287E"/>
                    </a:solidFill>
                    <a:latin typeface="Courier"/>
                  </a:rPr>
                  <a:t>aes</a:t>
                </a:r>
                <a:r>
                  <a:rPr>
                    <a:latin typeface="Courier"/>
                  </a:rPr>
                  <a:t>(</a:t>
                </a:r>
                <a:r>
                  <a:rPr>
                    <a:solidFill>
                      <a:srgbClr val="7D9029"/>
                    </a:solidFill>
                    <a:latin typeface="Courier"/>
                  </a:rPr>
                  <a:t>x=</a:t>
                </a:r>
                <a:r>
                  <a:rPr>
                    <a:latin typeface="Courier"/>
                  </a:rPr>
                  <a:t>x,</a:t>
                </a:r>
                <a:r>
                  <a:rPr>
                    <a:solidFill>
                      <a:srgbClr val="7D9029"/>
                    </a:solidFill>
                    <a:latin typeface="Courier"/>
                  </a:rPr>
                  <a:t>y=</a:t>
                </a:r>
                <a:r>
                  <a:rPr>
                    <a:latin typeface="Courier"/>
                  </a:rPr>
                  <a:t>y)) </a:t>
                </a:r>
                <a:r>
                  <a:rPr>
                    <a:solidFill>
                      <a:srgbClr val="4070A0"/>
                    </a:solidFill>
                    <a:latin typeface="Courier"/>
                  </a:rPr>
                  <a:t>+</a:t>
                </a:r>
                <a:r>
                  <a:rPr>
                    <a:latin typeface="Courier"/>
                  </a:rPr>
                  <a:t> </a:t>
                </a:r>
                <a:br/>
                <a:r>
                  <a:rPr>
                    <a:latin typeface="Courier"/>
                  </a:rPr>
                  <a:t>  </a:t>
                </a:r>
                <a:r>
                  <a:rPr>
                    <a:solidFill>
                      <a:srgbClr val="06287E"/>
                    </a:solidFill>
                    <a:latin typeface="Courier"/>
                  </a:rPr>
                  <a:t>geom_point</a:t>
                </a:r>
                <a:r>
                  <a:rPr>
                    <a:latin typeface="Courier"/>
                  </a:rPr>
                  <a:t>(</a:t>
                </a:r>
                <a:r>
                  <a:rPr>
                    <a:solidFill>
                      <a:srgbClr val="7D9029"/>
                    </a:solidFill>
                    <a:latin typeface="Courier"/>
                  </a:rPr>
                  <a:t>size=</a:t>
                </a:r>
                <a:r>
                  <a:rPr>
                    <a:solidFill>
                      <a:srgbClr val="40A070"/>
                    </a:solidFill>
                    <a:latin typeface="Courier"/>
                  </a:rPr>
                  <a:t>3</a:t>
                </a:r>
                <a:r>
                  <a:rPr>
                    <a:latin typeface="Courier"/>
                  </a:rPr>
                  <a:t>) </a:t>
                </a:r>
                <a:r>
                  <a:rPr>
                    <a:solidFill>
                      <a:srgbClr val="4070A0"/>
                    </a:solidFill>
                    <a:latin typeface="Courier"/>
                  </a:rPr>
                  <a:t>+</a:t>
                </a:r>
                <a:br/>
                <a:r>
                  <a:rPr>
                    <a:latin typeface="Courier"/>
                  </a:rPr>
                  <a:t>  </a:t>
                </a:r>
                <a:r>
                  <a:rPr>
                    <a:solidFill>
                      <a:srgbClr val="06287E"/>
                    </a:solidFill>
                    <a:latin typeface="Courier"/>
                  </a:rPr>
                  <a:t>theme</a:t>
                </a:r>
                <a:r>
                  <a:rPr>
                    <a:latin typeface="Courier"/>
                  </a:rPr>
                  <a:t>(</a:t>
                </a:r>
                <a:r>
                  <a:rPr>
                    <a:solidFill>
                      <a:srgbClr val="7D9029"/>
                    </a:solidFill>
                    <a:latin typeface="Courier"/>
                  </a:rPr>
                  <a:t>text =</a:t>
                </a:r>
                <a:r>
                  <a:rPr>
                    <a:latin typeface="Courier"/>
                  </a:rPr>
                  <a:t> </a:t>
                </a:r>
                <a:r>
                  <a:rPr>
                    <a:solidFill>
                      <a:srgbClr val="06287E"/>
                    </a:solidFill>
                    <a:latin typeface="Courier"/>
                  </a:rPr>
                  <a:t>element_text</a:t>
                </a:r>
                <a:r>
                  <a:rPr>
                    <a:latin typeface="Courier"/>
                  </a:rPr>
                  <a:t>(</a:t>
                </a:r>
                <a:r>
                  <a:rPr>
                    <a:solidFill>
                      <a:srgbClr val="7D9029"/>
                    </a:solidFill>
                    <a:latin typeface="Courier"/>
                  </a:rPr>
                  <a:t>size=</a:t>
                </a:r>
                <a:r>
                  <a:rPr>
                    <a:solidFill>
                      <a:srgbClr val="40A070"/>
                    </a:solidFill>
                    <a:latin typeface="Courier"/>
                  </a:rPr>
                  <a:t>20</a:t>
                </a:r>
                <a:r>
                  <a:rPr>
                    <a:latin typeface="Courier"/>
                  </a:rPr>
                  <a:t>)) </a:t>
                </a:r>
              </a:p>
            </p:txBody>
          </p:sp>
        </mc:Choice>
      </mc:AlternateContent>
      <p:pic>
        <p:nvPicPr>
          <p:cNvPr descr="LIGHT_CSW_Session2_BasicStatisticalAnalysis_files/figure-pptx/unnamed-chunk-35-1.png" id="0" name="Picture 1"/>
          <p:cNvPicPr>
            <a:picLocks noGrp="1" noChangeAspect="1"/>
          </p:cNvPicPr>
          <p:nvPr/>
        </p:nvPicPr>
        <p:blipFill>
          <a:blip r:embed="rId2"/>
          <a:stretch>
            <a:fillRect/>
          </a:stretch>
        </p:blipFill>
        <p:spPr bwMode="auto">
          <a:xfrm>
            <a:off x="5181600" y="18161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0" y="-57227"/>
            <a:ext cx="8590643" cy="1223969"/>
          </a:xfrm>
        </p:spPr>
        <p:txBody>
          <a:bodyPr/>
          <a:lstStyle/>
          <a:p>
            <a:pPr lvl="0" indent="0" marL="0">
              <a:buNone/>
            </a:pPr>
            <a:r>
              <a:rPr/>
              <a:t>Regression modelling</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F6C278EB-CD3C-4569-8B41-D3DDD3B4004E}"/>
                  </a:ext>
                </a:extLst>
              </p:cNvPr>
              <p:cNvSpPr>
                <a:spLocks noGrp="1"/>
              </p:cNvSpPr>
              <p:nvPr>
                <p:ph idx="2" sz="half" type="body"/>
              </p:nvPr>
            </p:nvSpPr>
            <p:spPr/>
            <p:txBody>
              <a:bodyPr/>
              <a:lstStyle/>
              <a:p>
                <a:pPr lvl="0" indent="0" marL="0">
                  <a:buNone/>
                </a:pPr>
                <a:r>
                  <a:rPr b="1"/>
                  <a:t>Linear model</a:t>
                </a:r>
              </a:p>
              <a:p>
                <a:pPr lvl="0" indent="0" marL="0">
                  <a:buNone/>
                </a:pPr>
                <a:r>
                  <a:rPr/>
                  <a:t>Looks like there is a </a:t>
                </a:r>
                <a:r>
                  <a:rPr b="1"/>
                  <a:t>linear</a:t>
                </a:r>
                <a:r>
                  <a:rPr/>
                  <a:t> relationship between the 2 variables:</a:t>
                </a:r>
              </a:p>
              <a:p>
                <a:pPr lvl="0" indent="0" marL="0">
                  <a:buNone/>
                </a:pPr>
                <a:r>
                  <a:rPr/>
                  <a:t>as </a:t>
                </a:r>
                <a14:m>
                  <m:oMath xmlns:m="http://schemas.openxmlformats.org/officeDocument/2006/math">
                    <m:r>
                      <m:t>x</m:t>
                    </m:r>
                    <m:r>
                      <m:rPr>
                        <m:sty m:val="p"/>
                      </m:rPr>
                      <m:t>↗</m:t>
                    </m:r>
                  </m:oMath>
                </a14:m>
                <a:r>
                  <a:rPr/>
                  <a:t>, so </a:t>
                </a:r>
                <a14:m>
                  <m:oMath xmlns:m="http://schemas.openxmlformats.org/officeDocument/2006/math">
                    <m:r>
                      <m:t>y</m:t>
                    </m:r>
                    <m:r>
                      <m:rPr>
                        <m:sty m:val="p"/>
                      </m:rPr>
                      <m:t>↗</m:t>
                    </m:r>
                  </m:oMath>
                </a14:m>
              </a:p>
              <a:p>
                <a:pPr lvl="0" indent="0" marL="0">
                  <a:buNone/>
                </a:pPr>
                <a14:m>
                  <m:oMathPara xmlns:m="http://schemas.openxmlformats.org/officeDocument/2006/math">
                    <m:oMathParaPr>
                      <m:jc m:val="center"/>
                    </m:oMathParaPr>
                    <m:oMath>
                      <m:r>
                        <m:t> </m:t>
                      </m:r>
                    </m:oMath>
                  </m:oMathPara>
                </a14:m>
              </a:p>
              <a:p>
                <a:pPr lvl="0" indent="0" marL="0">
                  <a:buNone/>
                </a:pPr>
                <a:r>
                  <a:rPr/>
                  <a:t>We can try to guess what that relationship is.</a:t>
                </a:r>
              </a:p>
              <a:p>
                <a:pPr lvl="0" indent="0" marL="0">
                  <a:buNone/>
                </a:pPr>
                <a:r>
                  <a:rPr/>
                  <a:t>E.g. we can guess </a:t>
                </a:r>
                <a14:m>
                  <m:oMath xmlns:m="http://schemas.openxmlformats.org/officeDocument/2006/math">
                    <m:r>
                      <m:t>y</m:t>
                    </m:r>
                    <m:r>
                      <m:rPr>
                        <m:sty m:val="p"/>
                      </m:rPr>
                      <m:t>≈</m:t>
                    </m:r>
                    <m:r>
                      <m:t>x</m:t>
                    </m:r>
                    <m:r>
                      <m:rPr>
                        <m:sty m:val="p"/>
                      </m:rPr>
                      <m:t>+</m:t>
                    </m:r>
                    <m:r>
                      <m:t>3</m:t>
                    </m:r>
                  </m:oMath>
                </a14:m>
                <a:r>
                  <a:rPr/>
                  <a:t>:</a:t>
                </a:r>
              </a:p>
              <a:p>
                <a:pPr lvl="0" indent="0">
                  <a:buNone/>
                </a:pPr>
                <a:r>
                  <a:rPr>
                    <a:solidFill>
                      <a:srgbClr val="06287E"/>
                    </a:solidFill>
                    <a:latin typeface="Courier"/>
                  </a:rPr>
                  <a:t>ggplot</a:t>
                </a:r>
                <a:r>
                  <a:rPr>
                    <a:latin typeface="Courier"/>
                  </a:rPr>
                  <a:t>(</a:t>
                </a:r>
                <a:r>
                  <a:rPr>
                    <a:solidFill>
                      <a:srgbClr val="7D9029"/>
                    </a:solidFill>
                    <a:latin typeface="Courier"/>
                  </a:rPr>
                  <a:t>data=</a:t>
                </a:r>
                <a:r>
                  <a:rPr>
                    <a:latin typeface="Courier"/>
                  </a:rPr>
                  <a:t>df,</a:t>
                </a:r>
                <a:r>
                  <a:rPr>
                    <a:solidFill>
                      <a:srgbClr val="06287E"/>
                    </a:solidFill>
                    <a:latin typeface="Courier"/>
                  </a:rPr>
                  <a:t>aes</a:t>
                </a:r>
                <a:r>
                  <a:rPr>
                    <a:latin typeface="Courier"/>
                  </a:rPr>
                  <a:t>(</a:t>
                </a:r>
                <a:r>
                  <a:rPr>
                    <a:solidFill>
                      <a:srgbClr val="7D9029"/>
                    </a:solidFill>
                    <a:latin typeface="Courier"/>
                  </a:rPr>
                  <a:t>x=</a:t>
                </a:r>
                <a:r>
                  <a:rPr>
                    <a:latin typeface="Courier"/>
                  </a:rPr>
                  <a:t>x,</a:t>
                </a:r>
                <a:r>
                  <a:rPr>
                    <a:solidFill>
                      <a:srgbClr val="7D9029"/>
                    </a:solidFill>
                    <a:latin typeface="Courier"/>
                  </a:rPr>
                  <a:t>y=</a:t>
                </a:r>
                <a:r>
                  <a:rPr>
                    <a:latin typeface="Courier"/>
                  </a:rPr>
                  <a:t>y)) </a:t>
                </a:r>
                <a:r>
                  <a:rPr>
                    <a:solidFill>
                      <a:srgbClr val="4070A0"/>
                    </a:solidFill>
                    <a:latin typeface="Courier"/>
                  </a:rPr>
                  <a:t>+</a:t>
                </a:r>
                <a:r>
                  <a:rPr>
                    <a:latin typeface="Courier"/>
                  </a:rPr>
                  <a:t> </a:t>
                </a:r>
                <a:br/>
                <a:r>
                  <a:rPr>
                    <a:latin typeface="Courier"/>
                  </a:rPr>
                  <a:t>  </a:t>
                </a:r>
                <a:r>
                  <a:rPr>
                    <a:solidFill>
                      <a:srgbClr val="06287E"/>
                    </a:solidFill>
                    <a:latin typeface="Courier"/>
                  </a:rPr>
                  <a:t>geom_abline</a:t>
                </a:r>
                <a:r>
                  <a:rPr>
                    <a:latin typeface="Courier"/>
                  </a:rPr>
                  <a:t>(</a:t>
                </a:r>
                <a:r>
                  <a:rPr>
                    <a:solidFill>
                      <a:srgbClr val="7D9029"/>
                    </a:solidFill>
                    <a:latin typeface="Courier"/>
                  </a:rPr>
                  <a:t>intercept=</a:t>
                </a:r>
                <a:r>
                  <a:rPr>
                    <a:solidFill>
                      <a:srgbClr val="40A070"/>
                    </a:solidFill>
                    <a:latin typeface="Courier"/>
                  </a:rPr>
                  <a:t>3</a:t>
                </a:r>
                <a:r>
                  <a:rPr>
                    <a:latin typeface="Courier"/>
                  </a:rPr>
                  <a:t>,</a:t>
                </a:r>
                <a:r>
                  <a:rPr>
                    <a:solidFill>
                      <a:srgbClr val="7D9029"/>
                    </a:solidFill>
                    <a:latin typeface="Courier"/>
                  </a:rPr>
                  <a:t>slope=</a:t>
                </a:r>
                <a:r>
                  <a:rPr>
                    <a:solidFill>
                      <a:srgbClr val="40A070"/>
                    </a:solidFill>
                    <a:latin typeface="Courier"/>
                  </a:rPr>
                  <a:t>1</a:t>
                </a:r>
                <a:r>
                  <a:rPr>
                    <a:latin typeface="Courier"/>
                  </a:rPr>
                  <a:t>,</a:t>
                </a:r>
                <a:r>
                  <a:rPr>
                    <a:solidFill>
                      <a:srgbClr val="7D9029"/>
                    </a:solidFill>
                    <a:latin typeface="Courier"/>
                  </a:rPr>
                  <a:t>colour=</a:t>
                </a:r>
                <a:r>
                  <a:rPr>
                    <a:solidFill>
                      <a:srgbClr val="4070A0"/>
                    </a:solidFill>
                    <a:latin typeface="Courier"/>
                  </a:rPr>
                  <a:t>"steelblue"</a:t>
                </a:r>
                <a:r>
                  <a:rPr>
                    <a:latin typeface="Courier"/>
                  </a:rPr>
                  <a:t>,</a:t>
                </a:r>
                <a:r>
                  <a:rPr>
                    <a:solidFill>
                      <a:srgbClr val="7D9029"/>
                    </a:solidFill>
                    <a:latin typeface="Courier"/>
                  </a:rPr>
                  <a:t>lwd=</a:t>
                </a:r>
                <a:r>
                  <a:rPr>
                    <a:solidFill>
                      <a:srgbClr val="40A070"/>
                    </a:solidFill>
                    <a:latin typeface="Courier"/>
                  </a:rPr>
                  <a:t>1.5</a:t>
                </a:r>
                <a:r>
                  <a:rPr>
                    <a:latin typeface="Courier"/>
                  </a:rPr>
                  <a:t>)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7D9029"/>
                    </a:solidFill>
                    <a:latin typeface="Courier"/>
                  </a:rPr>
                  <a:t>size=</a:t>
                </a:r>
                <a:r>
                  <a:rPr>
                    <a:solidFill>
                      <a:srgbClr val="40A070"/>
                    </a:solidFill>
                    <a:latin typeface="Courier"/>
                  </a:rPr>
                  <a:t>3</a:t>
                </a:r>
                <a:r>
                  <a:rPr>
                    <a:latin typeface="Courier"/>
                  </a:rPr>
                  <a:t>) </a:t>
                </a:r>
                <a:r>
                  <a:rPr>
                    <a:solidFill>
                      <a:srgbClr val="4070A0"/>
                    </a:solidFill>
                    <a:latin typeface="Courier"/>
                  </a:rPr>
                  <a:t>+</a:t>
                </a:r>
                <a:br/>
                <a:r>
                  <a:rPr>
                    <a:latin typeface="Courier"/>
                  </a:rPr>
                  <a:t>  </a:t>
                </a:r>
                <a:r>
                  <a:rPr>
                    <a:solidFill>
                      <a:srgbClr val="06287E"/>
                    </a:solidFill>
                    <a:latin typeface="Courier"/>
                  </a:rPr>
                  <a:t>theme</a:t>
                </a:r>
                <a:r>
                  <a:rPr>
                    <a:latin typeface="Courier"/>
                  </a:rPr>
                  <a:t>(</a:t>
                </a:r>
                <a:r>
                  <a:rPr>
                    <a:solidFill>
                      <a:srgbClr val="7D9029"/>
                    </a:solidFill>
                    <a:latin typeface="Courier"/>
                  </a:rPr>
                  <a:t>text =</a:t>
                </a:r>
                <a:r>
                  <a:rPr>
                    <a:latin typeface="Courier"/>
                  </a:rPr>
                  <a:t> </a:t>
                </a:r>
                <a:r>
                  <a:rPr>
                    <a:solidFill>
                      <a:srgbClr val="06287E"/>
                    </a:solidFill>
                    <a:latin typeface="Courier"/>
                  </a:rPr>
                  <a:t>element_text</a:t>
                </a:r>
                <a:r>
                  <a:rPr>
                    <a:latin typeface="Courier"/>
                  </a:rPr>
                  <a:t>(</a:t>
                </a:r>
                <a:r>
                  <a:rPr>
                    <a:solidFill>
                      <a:srgbClr val="7D9029"/>
                    </a:solidFill>
                    <a:latin typeface="Courier"/>
                  </a:rPr>
                  <a:t>size=</a:t>
                </a:r>
                <a:r>
                  <a:rPr>
                    <a:solidFill>
                      <a:srgbClr val="40A070"/>
                    </a:solidFill>
                    <a:latin typeface="Courier"/>
                  </a:rPr>
                  <a:t>20</a:t>
                </a:r>
                <a:r>
                  <a:rPr>
                    <a:latin typeface="Courier"/>
                  </a:rPr>
                  <a:t>)) </a:t>
                </a:r>
              </a:p>
            </p:txBody>
          </p:sp>
        </mc:Choice>
      </mc:AlternateContent>
      <p:pic>
        <p:nvPicPr>
          <p:cNvPr descr="LIGHT_CSW_Session2_BasicStatisticalAnalysis_files/figure-pptx/unnamed-chunk-36-1.png" id="0" name="Picture 1"/>
          <p:cNvPicPr>
            <a:picLocks noGrp="1" noChangeAspect="1"/>
          </p:cNvPicPr>
          <p:nvPr/>
        </p:nvPicPr>
        <p:blipFill>
          <a:blip r:embed="rId2"/>
          <a:stretch>
            <a:fillRect/>
          </a:stretch>
        </p:blipFill>
        <p:spPr bwMode="auto">
          <a:xfrm>
            <a:off x="5181600" y="18161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0" y="-57227"/>
            <a:ext cx="8590643" cy="1223969"/>
          </a:xfrm>
        </p:spPr>
        <p:txBody>
          <a:bodyPr/>
          <a:lstStyle/>
          <a:p>
            <a:pPr lvl="0" indent="0" marL="0">
              <a:buNone/>
            </a:pPr>
            <a:r>
              <a:rPr/>
              <a:t>Regression modelling</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F6C278EB-CD3C-4569-8B41-D3DDD3B4004E}"/>
                  </a:ext>
                </a:extLst>
              </p:cNvPr>
              <p:cNvSpPr>
                <a:spLocks noGrp="1"/>
              </p:cNvSpPr>
              <p:nvPr>
                <p:ph idx="2" sz="half" type="body"/>
              </p:nvPr>
            </p:nvSpPr>
            <p:spPr/>
            <p:txBody>
              <a:bodyPr/>
              <a:lstStyle/>
              <a:p>
                <a:pPr lvl="0" indent="0" marL="0">
                  <a:buNone/>
                </a:pPr>
                <a:r>
                  <a:rPr b="1"/>
                  <a:t>Linear model</a:t>
                </a:r>
              </a:p>
              <a:p>
                <a:pPr lvl="0" indent="0" marL="0">
                  <a:buNone/>
                </a:pPr>
                <a:r>
                  <a:rPr/>
                  <a:t>Looks good? Maybe the slope should be a bit steeper, the intercept larger?</a:t>
                </a:r>
              </a:p>
              <a:p>
                <a:pPr lvl="0" indent="0" marL="0">
                  <a:buNone/>
                </a:pPr>
                <a14:m>
                  <m:oMath xmlns:m="http://schemas.openxmlformats.org/officeDocument/2006/math">
                    <m:r>
                      <m:t>y</m:t>
                    </m:r>
                    <m:r>
                      <m:rPr>
                        <m:sty m:val="p"/>
                      </m:rPr>
                      <m:t>≈</m:t>
                    </m:r>
                    <m:r>
                      <m:t>2</m:t>
                    </m:r>
                    <m:r>
                      <m:t>x</m:t>
                    </m:r>
                    <m:r>
                      <m:rPr>
                        <m:sty m:val="p"/>
                      </m:rPr>
                      <m:t>+</m:t>
                    </m:r>
                    <m:r>
                      <m:t>4</m:t>
                    </m:r>
                  </m:oMath>
                </a14:m>
              </a:p>
              <a:p>
                <a:pPr lvl="0" indent="0" marL="0">
                  <a:buNone/>
                </a:pPr>
                <a14:m>
                  <m:oMathPara xmlns:m="http://schemas.openxmlformats.org/officeDocument/2006/math">
                    <m:oMathParaPr>
                      <m:jc m:val="center"/>
                    </m:oMathParaPr>
                    <m:oMath>
                      <m:r>
                        <m:t> </m:t>
                      </m:r>
                    </m:oMath>
                  </m:oMathPara>
                </a14:m>
              </a:p>
              <a:p>
                <a:pPr lvl="0" indent="0">
                  <a:buNone/>
                </a:pPr>
                <a:r>
                  <a:rPr>
                    <a:solidFill>
                      <a:srgbClr val="06287E"/>
                    </a:solidFill>
                    <a:latin typeface="Courier"/>
                  </a:rPr>
                  <a:t>ggplot</a:t>
                </a:r>
                <a:r>
                  <a:rPr>
                    <a:latin typeface="Courier"/>
                  </a:rPr>
                  <a:t>(</a:t>
                </a:r>
                <a:r>
                  <a:rPr>
                    <a:solidFill>
                      <a:srgbClr val="7D9029"/>
                    </a:solidFill>
                    <a:latin typeface="Courier"/>
                  </a:rPr>
                  <a:t>data=</a:t>
                </a:r>
                <a:r>
                  <a:rPr>
                    <a:latin typeface="Courier"/>
                  </a:rPr>
                  <a:t>df,</a:t>
                </a:r>
                <a:r>
                  <a:rPr>
                    <a:solidFill>
                      <a:srgbClr val="06287E"/>
                    </a:solidFill>
                    <a:latin typeface="Courier"/>
                  </a:rPr>
                  <a:t>aes</a:t>
                </a:r>
                <a:r>
                  <a:rPr>
                    <a:latin typeface="Courier"/>
                  </a:rPr>
                  <a:t>(</a:t>
                </a:r>
                <a:r>
                  <a:rPr>
                    <a:solidFill>
                      <a:srgbClr val="7D9029"/>
                    </a:solidFill>
                    <a:latin typeface="Courier"/>
                  </a:rPr>
                  <a:t>x=</a:t>
                </a:r>
                <a:r>
                  <a:rPr>
                    <a:latin typeface="Courier"/>
                  </a:rPr>
                  <a:t>x,</a:t>
                </a:r>
                <a:r>
                  <a:rPr>
                    <a:solidFill>
                      <a:srgbClr val="7D9029"/>
                    </a:solidFill>
                    <a:latin typeface="Courier"/>
                  </a:rPr>
                  <a:t>y=</a:t>
                </a:r>
                <a:r>
                  <a:rPr>
                    <a:latin typeface="Courier"/>
                  </a:rPr>
                  <a:t>y)) </a:t>
                </a:r>
                <a:r>
                  <a:rPr>
                    <a:solidFill>
                      <a:srgbClr val="4070A0"/>
                    </a:solidFill>
                    <a:latin typeface="Courier"/>
                  </a:rPr>
                  <a:t>+</a:t>
                </a:r>
                <a:r>
                  <a:rPr>
                    <a:latin typeface="Courier"/>
                  </a:rPr>
                  <a:t> </a:t>
                </a:r>
                <a:br/>
                <a:r>
                  <a:rPr>
                    <a:latin typeface="Courier"/>
                  </a:rPr>
                  <a:t>  </a:t>
                </a:r>
                <a:r>
                  <a:rPr>
                    <a:solidFill>
                      <a:srgbClr val="06287E"/>
                    </a:solidFill>
                    <a:latin typeface="Courier"/>
                  </a:rPr>
                  <a:t>geom_abline</a:t>
                </a:r>
                <a:r>
                  <a:rPr>
                    <a:latin typeface="Courier"/>
                  </a:rPr>
                  <a:t>(</a:t>
                </a:r>
                <a:r>
                  <a:rPr>
                    <a:solidFill>
                      <a:srgbClr val="7D9029"/>
                    </a:solidFill>
                    <a:latin typeface="Courier"/>
                  </a:rPr>
                  <a:t>intercept=</a:t>
                </a:r>
                <a:r>
                  <a:rPr>
                    <a:solidFill>
                      <a:srgbClr val="40A070"/>
                    </a:solidFill>
                    <a:latin typeface="Courier"/>
                  </a:rPr>
                  <a:t>4</a:t>
                </a:r>
                <a:r>
                  <a:rPr>
                    <a:latin typeface="Courier"/>
                  </a:rPr>
                  <a:t>,</a:t>
                </a:r>
                <a:r>
                  <a:rPr>
                    <a:solidFill>
                      <a:srgbClr val="7D9029"/>
                    </a:solidFill>
                    <a:latin typeface="Courier"/>
                  </a:rPr>
                  <a:t>slope=</a:t>
                </a:r>
                <a:r>
                  <a:rPr>
                    <a:solidFill>
                      <a:srgbClr val="40A070"/>
                    </a:solidFill>
                    <a:latin typeface="Courier"/>
                  </a:rPr>
                  <a:t>2</a:t>
                </a:r>
                <a:r>
                  <a:rPr>
                    <a:latin typeface="Courier"/>
                  </a:rPr>
                  <a:t>,</a:t>
                </a:r>
                <a:r>
                  <a:rPr>
                    <a:solidFill>
                      <a:srgbClr val="7D9029"/>
                    </a:solidFill>
                    <a:latin typeface="Courier"/>
                  </a:rPr>
                  <a:t>colour=</a:t>
                </a:r>
                <a:r>
                  <a:rPr>
                    <a:solidFill>
                      <a:srgbClr val="4070A0"/>
                    </a:solidFill>
                    <a:latin typeface="Courier"/>
                  </a:rPr>
                  <a:t>"salmon"</a:t>
                </a:r>
                <a:r>
                  <a:rPr>
                    <a:latin typeface="Courier"/>
                  </a:rPr>
                  <a:t>,</a:t>
                </a:r>
                <a:r>
                  <a:rPr>
                    <a:solidFill>
                      <a:srgbClr val="7D9029"/>
                    </a:solidFill>
                    <a:latin typeface="Courier"/>
                  </a:rPr>
                  <a:t>lwd=</a:t>
                </a:r>
                <a:r>
                  <a:rPr>
                    <a:solidFill>
                      <a:srgbClr val="40A070"/>
                    </a:solidFill>
                    <a:latin typeface="Courier"/>
                  </a:rPr>
                  <a:t>2</a:t>
                </a:r>
                <a:r>
                  <a:rPr>
                    <a:latin typeface="Courier"/>
                  </a:rPr>
                  <a:t>)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7D9029"/>
                    </a:solidFill>
                    <a:latin typeface="Courier"/>
                  </a:rPr>
                  <a:t>size=</a:t>
                </a:r>
                <a:r>
                  <a:rPr>
                    <a:solidFill>
                      <a:srgbClr val="40A070"/>
                    </a:solidFill>
                    <a:latin typeface="Courier"/>
                  </a:rPr>
                  <a:t>3</a:t>
                </a:r>
                <a:r>
                  <a:rPr>
                    <a:latin typeface="Courier"/>
                  </a:rPr>
                  <a:t>) </a:t>
                </a:r>
                <a:r>
                  <a:rPr>
                    <a:solidFill>
                      <a:srgbClr val="4070A0"/>
                    </a:solidFill>
                    <a:latin typeface="Courier"/>
                  </a:rPr>
                  <a:t>+</a:t>
                </a:r>
                <a:br/>
                <a:r>
                  <a:rPr>
                    <a:latin typeface="Courier"/>
                  </a:rPr>
                  <a:t>  </a:t>
                </a:r>
                <a:r>
                  <a:rPr>
                    <a:solidFill>
                      <a:srgbClr val="06287E"/>
                    </a:solidFill>
                    <a:latin typeface="Courier"/>
                  </a:rPr>
                  <a:t>theme</a:t>
                </a:r>
                <a:r>
                  <a:rPr>
                    <a:latin typeface="Courier"/>
                  </a:rPr>
                  <a:t>(</a:t>
                </a:r>
                <a:r>
                  <a:rPr>
                    <a:solidFill>
                      <a:srgbClr val="7D9029"/>
                    </a:solidFill>
                    <a:latin typeface="Courier"/>
                  </a:rPr>
                  <a:t>text =</a:t>
                </a:r>
                <a:r>
                  <a:rPr>
                    <a:latin typeface="Courier"/>
                  </a:rPr>
                  <a:t> </a:t>
                </a:r>
                <a:r>
                  <a:rPr>
                    <a:solidFill>
                      <a:srgbClr val="06287E"/>
                    </a:solidFill>
                    <a:latin typeface="Courier"/>
                  </a:rPr>
                  <a:t>element_text</a:t>
                </a:r>
                <a:r>
                  <a:rPr>
                    <a:latin typeface="Courier"/>
                  </a:rPr>
                  <a:t>(</a:t>
                </a:r>
                <a:r>
                  <a:rPr>
                    <a:solidFill>
                      <a:srgbClr val="7D9029"/>
                    </a:solidFill>
                    <a:latin typeface="Courier"/>
                  </a:rPr>
                  <a:t>size=</a:t>
                </a:r>
                <a:r>
                  <a:rPr>
                    <a:solidFill>
                      <a:srgbClr val="40A070"/>
                    </a:solidFill>
                    <a:latin typeface="Courier"/>
                  </a:rPr>
                  <a:t>20</a:t>
                </a:r>
                <a:r>
                  <a:rPr>
                    <a:latin typeface="Courier"/>
                  </a:rPr>
                  <a:t>)) </a:t>
                </a:r>
              </a:p>
            </p:txBody>
          </p:sp>
        </mc:Choice>
      </mc:AlternateContent>
      <p:pic>
        <p:nvPicPr>
          <p:cNvPr descr="LIGHT_CSW_Session2_BasicStatisticalAnalysis_files/figure-pptx/unnamed-chunk-37-1.png" id="0" name="Picture 1"/>
          <p:cNvPicPr>
            <a:picLocks noGrp="1" noChangeAspect="1"/>
          </p:cNvPicPr>
          <p:nvPr/>
        </p:nvPicPr>
        <p:blipFill>
          <a:blip r:embed="rId2"/>
          <a:stretch>
            <a:fillRect/>
          </a:stretch>
        </p:blipFill>
        <p:spPr bwMode="auto">
          <a:xfrm>
            <a:off x="5181600" y="18161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0" y="-57227"/>
            <a:ext cx="8590643" cy="1223969"/>
          </a:xfrm>
        </p:spPr>
        <p:txBody>
          <a:bodyPr/>
          <a:lstStyle/>
          <a:p>
            <a:pPr lvl="0" indent="0" marL="0">
              <a:buNone/>
            </a:pPr>
            <a:r>
              <a:rPr/>
              <a:t>Regression modelling</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F6C278EB-CD3C-4569-8B41-D3DDD3B4004E}"/>
                  </a:ext>
                </a:extLst>
              </p:cNvPr>
              <p:cNvSpPr>
                <a:spLocks noGrp="1"/>
              </p:cNvSpPr>
              <p:nvPr>
                <p:ph idx="2" sz="half" type="body"/>
              </p:nvPr>
            </p:nvSpPr>
            <p:spPr/>
            <p:txBody>
              <a:bodyPr/>
              <a:lstStyle/>
              <a:p>
                <a:pPr lvl="0" indent="0" marL="0">
                  <a:buNone/>
                </a:pPr>
                <a:r>
                  <a:rPr b="1"/>
                  <a:t>Linear model</a:t>
                </a:r>
              </a:p>
              <a:p>
                <a:pPr lvl="0" indent="0" marL="0">
                  <a:buNone/>
                </a:pPr>
                <a:r>
                  <a:rPr/>
                  <a:t>Which line to pick?</a:t>
                </a:r>
              </a:p>
              <a:p>
                <a:pPr lvl="0" indent="0" marL="0">
                  <a:buNone/>
                </a:pPr>
                <a14:m>
                  <m:oMathPara xmlns:m="http://schemas.openxmlformats.org/officeDocument/2006/math">
                    <m:oMathParaPr>
                      <m:jc m:val="center"/>
                    </m:oMathParaPr>
                    <m:oMath>
                      <m:r>
                        <m:t> </m:t>
                      </m:r>
                    </m:oMath>
                  </m:oMathPara>
                </a14:m>
              </a:p>
              <a:p>
                <a:pPr lvl="0" indent="0">
                  <a:buNone/>
                </a:pPr>
                <a:r>
                  <a:rPr>
                    <a:solidFill>
                      <a:srgbClr val="06287E"/>
                    </a:solidFill>
                    <a:latin typeface="Courier"/>
                  </a:rPr>
                  <a:t>ggplot</a:t>
                </a:r>
                <a:r>
                  <a:rPr>
                    <a:latin typeface="Courier"/>
                  </a:rPr>
                  <a:t>(</a:t>
                </a:r>
                <a:r>
                  <a:rPr>
                    <a:solidFill>
                      <a:srgbClr val="7D9029"/>
                    </a:solidFill>
                    <a:latin typeface="Courier"/>
                  </a:rPr>
                  <a:t>data=</a:t>
                </a:r>
                <a:r>
                  <a:rPr>
                    <a:latin typeface="Courier"/>
                  </a:rPr>
                  <a:t>df,</a:t>
                </a:r>
                <a:r>
                  <a:rPr>
                    <a:solidFill>
                      <a:srgbClr val="06287E"/>
                    </a:solidFill>
                    <a:latin typeface="Courier"/>
                  </a:rPr>
                  <a:t>aes</a:t>
                </a:r>
                <a:r>
                  <a:rPr>
                    <a:latin typeface="Courier"/>
                  </a:rPr>
                  <a:t>(</a:t>
                </a:r>
                <a:r>
                  <a:rPr>
                    <a:solidFill>
                      <a:srgbClr val="7D9029"/>
                    </a:solidFill>
                    <a:latin typeface="Courier"/>
                  </a:rPr>
                  <a:t>x=</a:t>
                </a:r>
                <a:r>
                  <a:rPr>
                    <a:latin typeface="Courier"/>
                  </a:rPr>
                  <a:t>x,</a:t>
                </a:r>
                <a:r>
                  <a:rPr>
                    <a:solidFill>
                      <a:srgbClr val="7D9029"/>
                    </a:solidFill>
                    <a:latin typeface="Courier"/>
                  </a:rPr>
                  <a:t>y=</a:t>
                </a:r>
                <a:r>
                  <a:rPr>
                    <a:latin typeface="Courier"/>
                  </a:rPr>
                  <a:t>y)) </a:t>
                </a:r>
                <a:r>
                  <a:rPr>
                    <a:solidFill>
                      <a:srgbClr val="4070A0"/>
                    </a:solidFill>
                    <a:latin typeface="Courier"/>
                  </a:rPr>
                  <a:t>+</a:t>
                </a:r>
                <a:r>
                  <a:rPr>
                    <a:latin typeface="Courier"/>
                  </a:rPr>
                  <a:t> </a:t>
                </a:r>
                <a:br/>
                <a:r>
                  <a:rPr>
                    <a:latin typeface="Courier"/>
                  </a:rPr>
                  <a:t>  </a:t>
                </a:r>
                <a:r>
                  <a:rPr>
                    <a:solidFill>
                      <a:srgbClr val="06287E"/>
                    </a:solidFill>
                    <a:latin typeface="Courier"/>
                  </a:rPr>
                  <a:t>geom_abline</a:t>
                </a:r>
                <a:r>
                  <a:rPr>
                    <a:latin typeface="Courier"/>
                  </a:rPr>
                  <a:t>(</a:t>
                </a:r>
                <a:r>
                  <a:rPr>
                    <a:solidFill>
                      <a:srgbClr val="7D9029"/>
                    </a:solidFill>
                    <a:latin typeface="Courier"/>
                  </a:rPr>
                  <a:t>intercept=</a:t>
                </a:r>
                <a:r>
                  <a:rPr>
                    <a:solidFill>
                      <a:srgbClr val="40A070"/>
                    </a:solidFill>
                    <a:latin typeface="Courier"/>
                  </a:rPr>
                  <a:t>3</a:t>
                </a:r>
                <a:r>
                  <a:rPr>
                    <a:latin typeface="Courier"/>
                  </a:rPr>
                  <a:t>,</a:t>
                </a:r>
                <a:r>
                  <a:rPr>
                    <a:solidFill>
                      <a:srgbClr val="7D9029"/>
                    </a:solidFill>
                    <a:latin typeface="Courier"/>
                  </a:rPr>
                  <a:t>slope=</a:t>
                </a:r>
                <a:r>
                  <a:rPr>
                    <a:solidFill>
                      <a:srgbClr val="40A070"/>
                    </a:solidFill>
                    <a:latin typeface="Courier"/>
                  </a:rPr>
                  <a:t>0.5</a:t>
                </a:r>
                <a:r>
                  <a:rPr>
                    <a:latin typeface="Courier"/>
                  </a:rPr>
                  <a:t>,</a:t>
                </a:r>
                <a:r>
                  <a:rPr>
                    <a:solidFill>
                      <a:srgbClr val="7D9029"/>
                    </a:solidFill>
                    <a:latin typeface="Courier"/>
                  </a:rPr>
                  <a:t>colour=</a:t>
                </a:r>
                <a:r>
                  <a:rPr>
                    <a:solidFill>
                      <a:srgbClr val="4070A0"/>
                    </a:solidFill>
                    <a:latin typeface="Courier"/>
                  </a:rPr>
                  <a:t>"darkgrey"</a:t>
                </a:r>
                <a:r>
                  <a:rPr>
                    <a:latin typeface="Courier"/>
                  </a:rPr>
                  <a:t>,</a:t>
                </a:r>
                <a:r>
                  <a:rPr>
                    <a:solidFill>
                      <a:srgbClr val="7D9029"/>
                    </a:solidFill>
                    <a:latin typeface="Courier"/>
                  </a:rPr>
                  <a:t>lwd=</a:t>
                </a:r>
                <a:r>
                  <a:rPr>
                    <a:solidFill>
                      <a:srgbClr val="40A070"/>
                    </a:solidFill>
                    <a:latin typeface="Courier"/>
                  </a:rPr>
                  <a:t>2</a:t>
                </a:r>
                <a:r>
                  <a:rPr>
                    <a:latin typeface="Courier"/>
                  </a:rPr>
                  <a:t>) </a:t>
                </a:r>
                <a:r>
                  <a:rPr>
                    <a:solidFill>
                      <a:srgbClr val="4070A0"/>
                    </a:solidFill>
                    <a:latin typeface="Courier"/>
                  </a:rPr>
                  <a:t>+</a:t>
                </a:r>
                <a:br/>
                <a:r>
                  <a:rPr>
                    <a:latin typeface="Courier"/>
                  </a:rPr>
                  <a:t>  </a:t>
                </a:r>
                <a:r>
                  <a:rPr>
                    <a:solidFill>
                      <a:srgbClr val="06287E"/>
                    </a:solidFill>
                    <a:latin typeface="Courier"/>
                  </a:rPr>
                  <a:t>geom_abline</a:t>
                </a:r>
                <a:r>
                  <a:rPr>
                    <a:latin typeface="Courier"/>
                  </a:rPr>
                  <a:t>(</a:t>
                </a:r>
                <a:r>
                  <a:rPr>
                    <a:solidFill>
                      <a:srgbClr val="7D9029"/>
                    </a:solidFill>
                    <a:latin typeface="Courier"/>
                  </a:rPr>
                  <a:t>intercept=</a:t>
                </a:r>
                <a:r>
                  <a:rPr>
                    <a:solidFill>
                      <a:srgbClr val="40A070"/>
                    </a:solidFill>
                    <a:latin typeface="Courier"/>
                  </a:rPr>
                  <a:t>3.1</a:t>
                </a:r>
                <a:r>
                  <a:rPr>
                    <a:latin typeface="Courier"/>
                  </a:rPr>
                  <a:t>,</a:t>
                </a:r>
                <a:r>
                  <a:rPr>
                    <a:solidFill>
                      <a:srgbClr val="7D9029"/>
                    </a:solidFill>
                    <a:latin typeface="Courier"/>
                  </a:rPr>
                  <a:t>slope=</a:t>
                </a:r>
                <a:r>
                  <a:rPr>
                    <a:solidFill>
                      <a:srgbClr val="40A070"/>
                    </a:solidFill>
                    <a:latin typeface="Courier"/>
                  </a:rPr>
                  <a:t>1</a:t>
                </a:r>
                <a:r>
                  <a:rPr>
                    <a:latin typeface="Courier"/>
                  </a:rPr>
                  <a:t>,</a:t>
                </a:r>
                <a:r>
                  <a:rPr>
                    <a:solidFill>
                      <a:srgbClr val="7D9029"/>
                    </a:solidFill>
                    <a:latin typeface="Courier"/>
                  </a:rPr>
                  <a:t>colour=</a:t>
                </a:r>
                <a:r>
                  <a:rPr>
                    <a:solidFill>
                      <a:srgbClr val="4070A0"/>
                    </a:solidFill>
                    <a:latin typeface="Courier"/>
                  </a:rPr>
                  <a:t>"mediumorchid"</a:t>
                </a:r>
                <a:r>
                  <a:rPr>
                    <a:latin typeface="Courier"/>
                  </a:rPr>
                  <a:t>,</a:t>
                </a:r>
                <a:r>
                  <a:rPr>
                    <a:solidFill>
                      <a:srgbClr val="7D9029"/>
                    </a:solidFill>
                    <a:latin typeface="Courier"/>
                  </a:rPr>
                  <a:t>lwd=</a:t>
                </a:r>
                <a:r>
                  <a:rPr>
                    <a:solidFill>
                      <a:srgbClr val="40A070"/>
                    </a:solidFill>
                    <a:latin typeface="Courier"/>
                  </a:rPr>
                  <a:t>2</a:t>
                </a:r>
                <a:r>
                  <a:rPr>
                    <a:latin typeface="Courier"/>
                  </a:rPr>
                  <a:t>) </a:t>
                </a:r>
                <a:r>
                  <a:rPr>
                    <a:solidFill>
                      <a:srgbClr val="4070A0"/>
                    </a:solidFill>
                    <a:latin typeface="Courier"/>
                  </a:rPr>
                  <a:t>+</a:t>
                </a:r>
                <a:br/>
                <a:r>
                  <a:rPr>
                    <a:latin typeface="Courier"/>
                  </a:rPr>
                  <a:t>  </a:t>
                </a:r>
                <a:r>
                  <a:rPr>
                    <a:solidFill>
                      <a:srgbClr val="06287E"/>
                    </a:solidFill>
                    <a:latin typeface="Courier"/>
                  </a:rPr>
                  <a:t>geom_abline</a:t>
                </a:r>
                <a:r>
                  <a:rPr>
                    <a:latin typeface="Courier"/>
                  </a:rPr>
                  <a:t>(</a:t>
                </a:r>
                <a:r>
                  <a:rPr>
                    <a:solidFill>
                      <a:srgbClr val="7D9029"/>
                    </a:solidFill>
                    <a:latin typeface="Courier"/>
                  </a:rPr>
                  <a:t>intercept=</a:t>
                </a:r>
                <a:r>
                  <a:rPr>
                    <a:solidFill>
                      <a:srgbClr val="40A070"/>
                    </a:solidFill>
                    <a:latin typeface="Courier"/>
                  </a:rPr>
                  <a:t>3.8</a:t>
                </a:r>
                <a:r>
                  <a:rPr>
                    <a:latin typeface="Courier"/>
                  </a:rPr>
                  <a:t>,</a:t>
                </a:r>
                <a:r>
                  <a:rPr>
                    <a:solidFill>
                      <a:srgbClr val="7D9029"/>
                    </a:solidFill>
                    <a:latin typeface="Courier"/>
                  </a:rPr>
                  <a:t>slope=</a:t>
                </a:r>
                <a:r>
                  <a:rPr>
                    <a:solidFill>
                      <a:srgbClr val="40A070"/>
                    </a:solidFill>
                    <a:latin typeface="Courier"/>
                  </a:rPr>
                  <a:t>1.25</a:t>
                </a:r>
                <a:r>
                  <a:rPr>
                    <a:latin typeface="Courier"/>
                  </a:rPr>
                  <a:t>,</a:t>
                </a:r>
                <a:r>
                  <a:rPr>
                    <a:solidFill>
                      <a:srgbClr val="7D9029"/>
                    </a:solidFill>
                    <a:latin typeface="Courier"/>
                  </a:rPr>
                  <a:t>colour=</a:t>
                </a:r>
                <a:r>
                  <a:rPr>
                    <a:solidFill>
                      <a:srgbClr val="4070A0"/>
                    </a:solidFill>
                    <a:latin typeface="Courier"/>
                  </a:rPr>
                  <a:t>"orange"</a:t>
                </a:r>
                <a:r>
                  <a:rPr>
                    <a:latin typeface="Courier"/>
                  </a:rPr>
                  <a:t>,</a:t>
                </a:r>
                <a:r>
                  <a:rPr>
                    <a:solidFill>
                      <a:srgbClr val="7D9029"/>
                    </a:solidFill>
                    <a:latin typeface="Courier"/>
                  </a:rPr>
                  <a:t>lwd=</a:t>
                </a:r>
                <a:r>
                  <a:rPr>
                    <a:solidFill>
                      <a:srgbClr val="40A070"/>
                    </a:solidFill>
                    <a:latin typeface="Courier"/>
                  </a:rPr>
                  <a:t>2</a:t>
                </a:r>
                <a:r>
                  <a:rPr>
                    <a:latin typeface="Courier"/>
                  </a:rPr>
                  <a:t>) </a:t>
                </a:r>
                <a:r>
                  <a:rPr>
                    <a:solidFill>
                      <a:srgbClr val="4070A0"/>
                    </a:solidFill>
                    <a:latin typeface="Courier"/>
                  </a:rPr>
                  <a:t>+</a:t>
                </a:r>
                <a:br/>
                <a:r>
                  <a:rPr>
                    <a:latin typeface="Courier"/>
                  </a:rPr>
                  <a:t>  </a:t>
                </a:r>
                <a:r>
                  <a:rPr>
                    <a:solidFill>
                      <a:srgbClr val="06287E"/>
                    </a:solidFill>
                    <a:latin typeface="Courier"/>
                  </a:rPr>
                  <a:t>geom_abline</a:t>
                </a:r>
                <a:r>
                  <a:rPr>
                    <a:latin typeface="Courier"/>
                  </a:rPr>
                  <a:t>(</a:t>
                </a:r>
                <a:r>
                  <a:rPr>
                    <a:solidFill>
                      <a:srgbClr val="7D9029"/>
                    </a:solidFill>
                    <a:latin typeface="Courier"/>
                  </a:rPr>
                  <a:t>intercept=</a:t>
                </a:r>
                <a:r>
                  <a:rPr>
                    <a:solidFill>
                      <a:srgbClr val="40A070"/>
                    </a:solidFill>
                    <a:latin typeface="Courier"/>
                  </a:rPr>
                  <a:t>2.8</a:t>
                </a:r>
                <a:r>
                  <a:rPr>
                    <a:latin typeface="Courier"/>
                  </a:rPr>
                  <a:t>,</a:t>
                </a:r>
                <a:r>
                  <a:rPr>
                    <a:solidFill>
                      <a:srgbClr val="7D9029"/>
                    </a:solidFill>
                    <a:latin typeface="Courier"/>
                  </a:rPr>
                  <a:t>slope=</a:t>
                </a:r>
                <a:r>
                  <a:rPr>
                    <a:solidFill>
                      <a:srgbClr val="40A070"/>
                    </a:solidFill>
                    <a:latin typeface="Courier"/>
                  </a:rPr>
                  <a:t>1.75</a:t>
                </a:r>
                <a:r>
                  <a:rPr>
                    <a:latin typeface="Courier"/>
                  </a:rPr>
                  <a:t>,</a:t>
                </a:r>
                <a:r>
                  <a:rPr>
                    <a:solidFill>
                      <a:srgbClr val="7D9029"/>
                    </a:solidFill>
                    <a:latin typeface="Courier"/>
                  </a:rPr>
                  <a:t>colour=</a:t>
                </a:r>
                <a:r>
                  <a:rPr>
                    <a:solidFill>
                      <a:srgbClr val="4070A0"/>
                    </a:solidFill>
                    <a:latin typeface="Courier"/>
                  </a:rPr>
                  <a:t>"steelblue"</a:t>
                </a:r>
                <a:r>
                  <a:rPr>
                    <a:latin typeface="Courier"/>
                  </a:rPr>
                  <a:t>,</a:t>
                </a:r>
                <a:r>
                  <a:rPr>
                    <a:solidFill>
                      <a:srgbClr val="7D9029"/>
                    </a:solidFill>
                    <a:latin typeface="Courier"/>
                  </a:rPr>
                  <a:t>lwd=</a:t>
                </a:r>
                <a:r>
                  <a:rPr>
                    <a:solidFill>
                      <a:srgbClr val="40A070"/>
                    </a:solidFill>
                    <a:latin typeface="Courier"/>
                  </a:rPr>
                  <a:t>2</a:t>
                </a:r>
                <a:r>
                  <a:rPr>
                    <a:latin typeface="Courier"/>
                  </a:rPr>
                  <a:t>) </a:t>
                </a:r>
                <a:r>
                  <a:rPr>
                    <a:solidFill>
                      <a:srgbClr val="4070A0"/>
                    </a:solidFill>
                    <a:latin typeface="Courier"/>
                  </a:rPr>
                  <a:t>+</a:t>
                </a:r>
                <a:br/>
                <a:r>
                  <a:rPr>
                    <a:latin typeface="Courier"/>
                  </a:rPr>
                  <a:t>  </a:t>
                </a:r>
                <a:r>
                  <a:rPr>
                    <a:solidFill>
                      <a:srgbClr val="06287E"/>
                    </a:solidFill>
                    <a:latin typeface="Courier"/>
                  </a:rPr>
                  <a:t>geom_abline</a:t>
                </a:r>
                <a:r>
                  <a:rPr>
                    <a:latin typeface="Courier"/>
                  </a:rPr>
                  <a:t>(</a:t>
                </a:r>
                <a:r>
                  <a:rPr>
                    <a:solidFill>
                      <a:srgbClr val="7D9029"/>
                    </a:solidFill>
                    <a:latin typeface="Courier"/>
                  </a:rPr>
                  <a:t>intercept=</a:t>
                </a:r>
                <a:r>
                  <a:rPr>
                    <a:solidFill>
                      <a:srgbClr val="40A070"/>
                    </a:solidFill>
                    <a:latin typeface="Courier"/>
                  </a:rPr>
                  <a:t>3.5</a:t>
                </a:r>
                <a:r>
                  <a:rPr>
                    <a:latin typeface="Courier"/>
                  </a:rPr>
                  <a:t>,</a:t>
                </a:r>
                <a:r>
                  <a:rPr>
                    <a:solidFill>
                      <a:srgbClr val="7D9029"/>
                    </a:solidFill>
                    <a:latin typeface="Courier"/>
                  </a:rPr>
                  <a:t>slope=</a:t>
                </a:r>
                <a:r>
                  <a:rPr>
                    <a:solidFill>
                      <a:srgbClr val="40A070"/>
                    </a:solidFill>
                    <a:latin typeface="Courier"/>
                  </a:rPr>
                  <a:t>2</a:t>
                </a:r>
                <a:r>
                  <a:rPr>
                    <a:latin typeface="Courier"/>
                  </a:rPr>
                  <a:t>,</a:t>
                </a:r>
                <a:r>
                  <a:rPr>
                    <a:solidFill>
                      <a:srgbClr val="7D9029"/>
                    </a:solidFill>
                    <a:latin typeface="Courier"/>
                  </a:rPr>
                  <a:t>colour=</a:t>
                </a:r>
                <a:r>
                  <a:rPr>
                    <a:solidFill>
                      <a:srgbClr val="4070A0"/>
                    </a:solidFill>
                    <a:latin typeface="Courier"/>
                  </a:rPr>
                  <a:t>"salmon"</a:t>
                </a:r>
                <a:r>
                  <a:rPr>
                    <a:latin typeface="Courier"/>
                  </a:rPr>
                  <a:t>,</a:t>
                </a:r>
                <a:r>
                  <a:rPr>
                    <a:solidFill>
                      <a:srgbClr val="7D9029"/>
                    </a:solidFill>
                    <a:latin typeface="Courier"/>
                  </a:rPr>
                  <a:t>lwd=</a:t>
                </a:r>
                <a:r>
                  <a:rPr>
                    <a:solidFill>
                      <a:srgbClr val="40A070"/>
                    </a:solidFill>
                    <a:latin typeface="Courier"/>
                  </a:rPr>
                  <a:t>2</a:t>
                </a:r>
                <a:r>
                  <a:rPr>
                    <a:latin typeface="Courier"/>
                  </a:rPr>
                  <a:t>) </a:t>
                </a:r>
                <a:r>
                  <a:rPr>
                    <a:solidFill>
                      <a:srgbClr val="4070A0"/>
                    </a:solidFill>
                    <a:latin typeface="Courier"/>
                  </a:rPr>
                  <a:t>+</a:t>
                </a:r>
                <a:br/>
                <a:r>
                  <a:rPr>
                    <a:latin typeface="Courier"/>
                  </a:rPr>
                  <a:t>  </a:t>
                </a:r>
                <a:r>
                  <a:rPr>
                    <a:solidFill>
                      <a:srgbClr val="06287E"/>
                    </a:solidFill>
                    <a:latin typeface="Courier"/>
                  </a:rPr>
                  <a:t>geom_abline</a:t>
                </a:r>
                <a:r>
                  <a:rPr>
                    <a:latin typeface="Courier"/>
                  </a:rPr>
                  <a:t>(</a:t>
                </a:r>
                <a:r>
                  <a:rPr>
                    <a:solidFill>
                      <a:srgbClr val="7D9029"/>
                    </a:solidFill>
                    <a:latin typeface="Courier"/>
                  </a:rPr>
                  <a:t>intercept=</a:t>
                </a:r>
                <a:r>
                  <a:rPr>
                    <a:solidFill>
                      <a:srgbClr val="40A070"/>
                    </a:solidFill>
                    <a:latin typeface="Courier"/>
                  </a:rPr>
                  <a:t>4</a:t>
                </a:r>
                <a:r>
                  <a:rPr>
                    <a:latin typeface="Courier"/>
                  </a:rPr>
                  <a:t>,</a:t>
                </a:r>
                <a:r>
                  <a:rPr>
                    <a:solidFill>
                      <a:srgbClr val="7D9029"/>
                    </a:solidFill>
                    <a:latin typeface="Courier"/>
                  </a:rPr>
                  <a:t>slope=</a:t>
                </a:r>
                <a:r>
                  <a:rPr>
                    <a:solidFill>
                      <a:srgbClr val="40A070"/>
                    </a:solidFill>
                    <a:latin typeface="Courier"/>
                  </a:rPr>
                  <a:t>2.5</a:t>
                </a:r>
                <a:r>
                  <a:rPr>
                    <a:latin typeface="Courier"/>
                  </a:rPr>
                  <a:t>,</a:t>
                </a:r>
                <a:r>
                  <a:rPr>
                    <a:solidFill>
                      <a:srgbClr val="7D9029"/>
                    </a:solidFill>
                    <a:latin typeface="Courier"/>
                  </a:rPr>
                  <a:t>colour=</a:t>
                </a:r>
                <a:r>
                  <a:rPr>
                    <a:solidFill>
                      <a:srgbClr val="4070A0"/>
                    </a:solidFill>
                    <a:latin typeface="Courier"/>
                  </a:rPr>
                  <a:t>"greenyellow"</a:t>
                </a:r>
                <a:r>
                  <a:rPr>
                    <a:latin typeface="Courier"/>
                  </a:rPr>
                  <a:t>,</a:t>
                </a:r>
                <a:r>
                  <a:rPr>
                    <a:solidFill>
                      <a:srgbClr val="7D9029"/>
                    </a:solidFill>
                    <a:latin typeface="Courier"/>
                  </a:rPr>
                  <a:t>lwd=</a:t>
                </a:r>
                <a:r>
                  <a:rPr>
                    <a:solidFill>
                      <a:srgbClr val="40A070"/>
                    </a:solidFill>
                    <a:latin typeface="Courier"/>
                  </a:rPr>
                  <a:t>2</a:t>
                </a:r>
                <a:r>
                  <a:rPr>
                    <a:latin typeface="Courier"/>
                  </a:rPr>
                  <a:t>)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7D9029"/>
                    </a:solidFill>
                    <a:latin typeface="Courier"/>
                  </a:rPr>
                  <a:t>size=</a:t>
                </a:r>
                <a:r>
                  <a:rPr>
                    <a:solidFill>
                      <a:srgbClr val="40A070"/>
                    </a:solidFill>
                    <a:latin typeface="Courier"/>
                  </a:rPr>
                  <a:t>3</a:t>
                </a:r>
                <a:r>
                  <a:rPr>
                    <a:latin typeface="Courier"/>
                  </a:rPr>
                  <a:t>) </a:t>
                </a:r>
                <a:r>
                  <a:rPr>
                    <a:solidFill>
                      <a:srgbClr val="4070A0"/>
                    </a:solidFill>
                    <a:latin typeface="Courier"/>
                  </a:rPr>
                  <a:t>+</a:t>
                </a:r>
                <a:br/>
                <a:r>
                  <a:rPr>
                    <a:latin typeface="Courier"/>
                  </a:rPr>
                  <a:t>  </a:t>
                </a:r>
                <a:r>
                  <a:rPr>
                    <a:solidFill>
                      <a:srgbClr val="06287E"/>
                    </a:solidFill>
                    <a:latin typeface="Courier"/>
                  </a:rPr>
                  <a:t>theme</a:t>
                </a:r>
                <a:r>
                  <a:rPr>
                    <a:latin typeface="Courier"/>
                  </a:rPr>
                  <a:t>(</a:t>
                </a:r>
                <a:r>
                  <a:rPr>
                    <a:solidFill>
                      <a:srgbClr val="7D9029"/>
                    </a:solidFill>
                    <a:latin typeface="Courier"/>
                  </a:rPr>
                  <a:t>text =</a:t>
                </a:r>
                <a:r>
                  <a:rPr>
                    <a:latin typeface="Courier"/>
                  </a:rPr>
                  <a:t> </a:t>
                </a:r>
                <a:r>
                  <a:rPr>
                    <a:solidFill>
                      <a:srgbClr val="06287E"/>
                    </a:solidFill>
                    <a:latin typeface="Courier"/>
                  </a:rPr>
                  <a:t>element_text</a:t>
                </a:r>
                <a:r>
                  <a:rPr>
                    <a:latin typeface="Courier"/>
                  </a:rPr>
                  <a:t>(</a:t>
                </a:r>
                <a:r>
                  <a:rPr>
                    <a:solidFill>
                      <a:srgbClr val="7D9029"/>
                    </a:solidFill>
                    <a:latin typeface="Courier"/>
                  </a:rPr>
                  <a:t>size=</a:t>
                </a:r>
                <a:r>
                  <a:rPr>
                    <a:solidFill>
                      <a:srgbClr val="40A070"/>
                    </a:solidFill>
                    <a:latin typeface="Courier"/>
                  </a:rPr>
                  <a:t>20</a:t>
                </a:r>
                <a:r>
                  <a:rPr>
                    <a:latin typeface="Courier"/>
                  </a:rPr>
                  <a:t>)) </a:t>
                </a:r>
              </a:p>
            </p:txBody>
          </p:sp>
        </mc:Choice>
      </mc:AlternateContent>
      <p:pic>
        <p:nvPicPr>
          <p:cNvPr descr="LIGHT_CSW_Session2_BasicStatisticalAnalysis_files/figure-pptx/unnamed-chunk-38-1.png" id="0" name="Picture 1"/>
          <p:cNvPicPr>
            <a:picLocks noGrp="1" noChangeAspect="1"/>
          </p:cNvPicPr>
          <p:nvPr/>
        </p:nvPicPr>
        <p:blipFill>
          <a:blip r:embed="rId2"/>
          <a:stretch>
            <a:fillRect/>
          </a:stretch>
        </p:blipFill>
        <p:spPr bwMode="auto">
          <a:xfrm>
            <a:off x="5181600" y="18161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Regression modelling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Linear model</a:t>
                </a:r>
              </a:p>
              <a:p>
                <a:pPr lvl="0" indent="0" marL="0">
                  <a:buNone/>
                </a:pPr>
                <a:r>
                  <a:rPr/>
                  <a:t>We can try to minimize the errors, i.e. the deviations of the observed data from the line. Specifically, since these errors can be positive or negative, we can try to minimise the sum of the squares of the errors.</a:t>
                </a:r>
              </a:p>
              <a:p>
                <a:pPr lvl="0" indent="0" marL="0">
                  <a:buNone/>
                </a:pPr>
                <a:r>
                  <a:rPr/>
                  <a:t>This is the principle of </a:t>
                </a:r>
                <a:r>
                  <a:rPr b="1"/>
                  <a:t>least squares</a:t>
                </a:r>
                <a:r>
                  <a:rPr/>
                  <a:t> (LS).</a:t>
                </a:r>
              </a:p>
              <a:p>
                <a:pPr lvl="0" indent="0" marL="0">
                  <a:buNone/>
                </a:pPr>
                <a14:m>
                  <m:oMathPara xmlns:m="http://schemas.openxmlformats.org/officeDocument/2006/math">
                    <m:oMathParaPr>
                      <m:jc m:val="center"/>
                    </m:oMathParaPr>
                    <m:oMath>
                      <m:r>
                        <m:t> </m:t>
                      </m:r>
                    </m:oMath>
                  </m:oMathPara>
                </a14:m>
              </a:p>
              <a:p>
                <a:pPr lvl="0" indent="0" marL="0">
                  <a:buNone/>
                </a:pPr>
                <a:r>
                  <a:rPr/>
                  <a:t>Let </a:t>
                </a:r>
                <a14:m>
                  <m:oMath xmlns:m="http://schemas.openxmlformats.org/officeDocument/2006/math">
                    <m:sSub>
                      <m:e>
                        <m:acc>
                          <m:accPr>
                            <m:chr m:val="̂"/>
                          </m:accPr>
                          <m:e>
                            <m:r>
                              <m:t>y</m:t>
                            </m:r>
                          </m:e>
                        </m:acc>
                      </m:e>
                      <m:sub>
                        <m:r>
                          <m:t>i</m:t>
                        </m:r>
                      </m:sub>
                    </m:sSub>
                    <m:r>
                      <m:rPr>
                        <m:sty m:val="p"/>
                      </m:rPr>
                      <m:t>=</m:t>
                    </m:r>
                    <m:sSub>
                      <m:e>
                        <m:r>
                          <m:t>β</m:t>
                        </m:r>
                      </m:e>
                      <m:sub>
                        <m:r>
                          <m:t>0</m:t>
                        </m:r>
                      </m:sub>
                    </m:sSub>
                    <m:r>
                      <m:rPr>
                        <m:sty m:val="p"/>
                      </m:rPr>
                      <m:t>+</m:t>
                    </m:r>
                    <m:sSub>
                      <m:e>
                        <m:r>
                          <m:t>β</m:t>
                        </m:r>
                      </m:e>
                      <m:sub>
                        <m:r>
                          <m:t>1</m:t>
                        </m:r>
                      </m:sub>
                    </m:sSub>
                    <m:sSub>
                      <m:e>
                        <m:r>
                          <m:t>x</m:t>
                        </m:r>
                      </m:e>
                      <m:sub>
                        <m:r>
                          <m:t>i</m:t>
                        </m:r>
                      </m:sub>
                    </m:sSub>
                  </m:oMath>
                </a14:m>
                <a:r>
                  <a:rPr/>
                  <a:t>.</a:t>
                </a:r>
              </a:p>
              <a:p>
                <a:pPr lvl="0" indent="0" marL="0">
                  <a:buNone/>
                </a:pPr>
                <a:r>
                  <a:rPr/>
                  <a:t>We want to find values for </a:t>
                </a:r>
                <a14:m>
                  <m:oMath xmlns:m="http://schemas.openxmlformats.org/officeDocument/2006/math">
                    <m:sSub>
                      <m:e>
                        <m:r>
                          <m:t>β</m:t>
                        </m:r>
                      </m:e>
                      <m:sub>
                        <m:r>
                          <m:t>0</m:t>
                        </m:r>
                      </m:sub>
                    </m:sSub>
                    <m:r>
                      <m:rPr>
                        <m:sty m:val="p"/>
                      </m:rPr>
                      <m:t>,</m:t>
                    </m:r>
                    <m:sSub>
                      <m:e>
                        <m:r>
                          <m:t>β</m:t>
                        </m:r>
                      </m:e>
                      <m:sub>
                        <m:r>
                          <m:t>1</m:t>
                        </m:r>
                      </m:sub>
                    </m:sSub>
                  </m:oMath>
                </a14:m>
                <a:r>
                  <a:rPr/>
                  <a:t> so that</a:t>
                </a:r>
              </a:p>
              <a:p>
                <a:pPr lvl="0" indent="0" marL="0">
                  <a:buNone/>
                </a:pPr>
                <a14:m>
                  <m:oMathPara xmlns:m="http://schemas.openxmlformats.org/officeDocument/2006/math">
                    <m:oMathParaPr>
                      <m:jc m:val="center"/>
                    </m:oMathParaPr>
                    <m:oMath>
                      <m:r>
                        <m:t>S</m:t>
                      </m:r>
                      <m:r>
                        <m:t>S</m:t>
                      </m:r>
                      <m:r>
                        <m:rPr>
                          <m:sty m:val="p"/>
                        </m:rPr>
                        <m:t>=</m:t>
                      </m:r>
                      <m:nary>
                        <m:naryPr>
                          <m:chr m:val="∑"/>
                          <m:limLoc m:val="undOvr"/>
                          <m:subHide m:val="0"/>
                          <m:supHide m:val="1"/>
                        </m:naryPr>
                        <m:sub>
                          <m:r>
                            <m:t>i</m:t>
                          </m:r>
                        </m:sub>
                        <m:sup>
                          <m:r>
                            <m:t>​</m:t>
                          </m:r>
                        </m:sup>
                        <m:e>
                          <m:sSup>
                            <m:e>
                              <m:d>
                                <m:dPr>
                                  <m:begChr m:val="("/>
                                  <m:endChr m:val=")"/>
                                  <m:sepChr m:val=""/>
                                  <m:grow/>
                                </m:dPr>
                                <m:e>
                                  <m:sSub>
                                    <m:e>
                                      <m:r>
                                        <m:t>y</m:t>
                                      </m:r>
                                    </m:e>
                                    <m:sub>
                                      <m:r>
                                        <m:t>i</m:t>
                                      </m:r>
                                    </m:sub>
                                  </m:sSub>
                                  <m:r>
                                    <m:rPr>
                                      <m:sty m:val="p"/>
                                    </m:rPr>
                                    <m:t>−</m:t>
                                  </m:r>
                                  <m:sSub>
                                    <m:e>
                                      <m:acc>
                                        <m:accPr>
                                          <m:chr m:val="̂"/>
                                        </m:accPr>
                                        <m:e>
                                          <m:r>
                                            <m:t>y</m:t>
                                          </m:r>
                                        </m:e>
                                      </m:acc>
                                    </m:e>
                                    <m:sub>
                                      <m:r>
                                        <m:t>i</m:t>
                                      </m:r>
                                    </m:sub>
                                  </m:sSub>
                                </m:e>
                              </m:d>
                            </m:e>
                            <m:sup>
                              <m:r>
                                <m:t>2</m:t>
                              </m:r>
                            </m:sup>
                          </m:sSup>
                        </m:e>
                      </m:nary>
                      <m:r>
                        <m:rPr>
                          <m:sty m:val="p"/>
                        </m:rPr>
                        <m:t>=</m:t>
                      </m:r>
                      <m:nary>
                        <m:naryPr>
                          <m:chr m:val="∑"/>
                          <m:limLoc m:val="undOvr"/>
                          <m:subHide m:val="0"/>
                          <m:supHide m:val="1"/>
                        </m:naryPr>
                        <m:sub>
                          <m:r>
                            <m:t>i</m:t>
                          </m:r>
                        </m:sub>
                        <m:sup>
                          <m:r>
                            <m:t>​</m:t>
                          </m:r>
                        </m:sup>
                        <m:e>
                          <m:sSup>
                            <m:e>
                              <m:d>
                                <m:dPr>
                                  <m:begChr m:val="("/>
                                  <m:endChr m:val=")"/>
                                  <m:sepChr m:val=""/>
                                  <m:grow/>
                                </m:dPr>
                                <m:e>
                                  <m:sSub>
                                    <m:e>
                                      <m:r>
                                        <m:t>y</m:t>
                                      </m:r>
                                    </m:e>
                                    <m:sub>
                                      <m:r>
                                        <m:t>i</m:t>
                                      </m:r>
                                    </m:sub>
                                  </m:sSub>
                                  <m:r>
                                    <m:rPr>
                                      <m:sty m:val="p"/>
                                    </m:rPr>
                                    <m:t>−</m:t>
                                  </m:r>
                                  <m:sSub>
                                    <m:e>
                                      <m:r>
                                        <m:t>β</m:t>
                                      </m:r>
                                    </m:e>
                                    <m:sub>
                                      <m:r>
                                        <m:t>0</m:t>
                                      </m:r>
                                    </m:sub>
                                  </m:sSub>
                                  <m:r>
                                    <m:rPr>
                                      <m:sty m:val="p"/>
                                    </m:rPr>
                                    <m:t>−</m:t>
                                  </m:r>
                                  <m:sSub>
                                    <m:e>
                                      <m:r>
                                        <m:t>β</m:t>
                                      </m:r>
                                    </m:e>
                                    <m:sub>
                                      <m:r>
                                        <m:t>1</m:t>
                                      </m:r>
                                    </m:sub>
                                  </m:sSub>
                                  <m:sSub>
                                    <m:e>
                                      <m:r>
                                        <m:t>x</m:t>
                                      </m:r>
                                    </m:e>
                                    <m:sub>
                                      <m:r>
                                        <m:t>i</m:t>
                                      </m:r>
                                    </m:sub>
                                  </m:sSub>
                                </m:e>
                              </m:d>
                            </m:e>
                            <m:sup>
                              <m:r>
                                <m:t>2</m:t>
                              </m:r>
                            </m:sup>
                          </m:sSup>
                        </m:e>
                      </m:nary>
                    </m:oMath>
                  </m:oMathPara>
                </a14:m>
              </a:p>
              <a:p>
                <a:pPr lvl="0" indent="0" marL="0">
                  <a:buNone/>
                </a:pPr>
                <a:r>
                  <a:rPr/>
                  <a:t>is the smallest / minimum it can be.</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0" y="-57227"/>
            <a:ext cx="8590643" cy="1223969"/>
          </a:xfrm>
        </p:spPr>
        <p:txBody>
          <a:bodyPr/>
          <a:lstStyle/>
          <a:p>
            <a:pPr lvl="0" indent="0" marL="0">
              <a:buNone/>
            </a:pPr>
            <a:r>
              <a:rPr/>
              <a:t>Regression modelling</a:t>
            </a:r>
          </a:p>
        </p:txBody>
      </p:sp>
      <p:sp>
        <p:nvSpPr>
          <p:cNvPr id="4" name="Text Placeholder 3">
            <a:extLst>
              <a:ext uri="{FF2B5EF4-FFF2-40B4-BE49-F238E27FC236}">
                <a16:creationId xmlns:a16="http://schemas.microsoft.com/office/drawing/2014/main" id="{F6C278EB-CD3C-4569-8B41-D3DDD3B4004E}"/>
              </a:ext>
            </a:extLst>
          </p:cNvPr>
          <p:cNvSpPr>
            <a:spLocks noGrp="1"/>
          </p:cNvSpPr>
          <p:nvPr>
            <p:ph idx="2" sz="half" type="body"/>
          </p:nvPr>
        </p:nvSpPr>
        <p:spPr/>
        <p:txBody>
          <a:bodyPr/>
          <a:lstStyle/>
          <a:p>
            <a:pPr lvl="0" indent="0" marL="0">
              <a:buNone/>
            </a:pPr>
            <a:r>
              <a:rPr b="1"/>
              <a:t>Linear model</a:t>
            </a:r>
          </a:p>
          <a:p>
            <a:pPr lvl="0" indent="0">
              <a:buNone/>
            </a:pPr>
            <a:r>
              <a:rPr>
                <a:solidFill>
                  <a:srgbClr val="06287E"/>
                </a:solidFill>
                <a:latin typeface="Courier"/>
              </a:rPr>
              <a:t>ggplot</a:t>
            </a:r>
            <a:r>
              <a:rPr>
                <a:latin typeface="Courier"/>
              </a:rPr>
              <a:t>(</a:t>
            </a:r>
            <a:r>
              <a:rPr>
                <a:solidFill>
                  <a:srgbClr val="7D9029"/>
                </a:solidFill>
                <a:latin typeface="Courier"/>
              </a:rPr>
              <a:t>data=</a:t>
            </a:r>
            <a:r>
              <a:rPr>
                <a:latin typeface="Courier"/>
              </a:rPr>
              <a:t>df,</a:t>
            </a:r>
            <a:r>
              <a:rPr>
                <a:solidFill>
                  <a:srgbClr val="06287E"/>
                </a:solidFill>
                <a:latin typeface="Courier"/>
              </a:rPr>
              <a:t>aes</a:t>
            </a:r>
            <a:r>
              <a:rPr>
                <a:latin typeface="Courier"/>
              </a:rPr>
              <a:t>(</a:t>
            </a:r>
            <a:r>
              <a:rPr>
                <a:solidFill>
                  <a:srgbClr val="7D9029"/>
                </a:solidFill>
                <a:latin typeface="Courier"/>
              </a:rPr>
              <a:t>x=</a:t>
            </a:r>
            <a:r>
              <a:rPr>
                <a:latin typeface="Courier"/>
              </a:rPr>
              <a:t>x,</a:t>
            </a:r>
            <a:r>
              <a:rPr>
                <a:solidFill>
                  <a:srgbClr val="7D9029"/>
                </a:solidFill>
                <a:latin typeface="Courier"/>
              </a:rPr>
              <a:t>y=</a:t>
            </a:r>
            <a:r>
              <a:rPr>
                <a:latin typeface="Courier"/>
              </a:rPr>
              <a:t>y)) </a:t>
            </a:r>
            <a:r>
              <a:rPr>
                <a:solidFill>
                  <a:srgbClr val="4070A0"/>
                </a:solidFill>
                <a:latin typeface="Courier"/>
              </a:rPr>
              <a:t>+</a:t>
            </a:r>
            <a:r>
              <a:rPr>
                <a:latin typeface="Courier"/>
              </a:rPr>
              <a:t> </a:t>
            </a:r>
            <a:br/>
            <a:r>
              <a:rPr>
                <a:latin typeface="Courier"/>
              </a:rPr>
              <a:t>  </a:t>
            </a:r>
            <a:r>
              <a:rPr>
                <a:solidFill>
                  <a:srgbClr val="06287E"/>
                </a:solidFill>
                <a:latin typeface="Courier"/>
              </a:rPr>
              <a:t>geom_abline</a:t>
            </a:r>
            <a:r>
              <a:rPr>
                <a:latin typeface="Courier"/>
              </a:rPr>
              <a:t>(</a:t>
            </a:r>
            <a:r>
              <a:rPr>
                <a:solidFill>
                  <a:srgbClr val="7D9029"/>
                </a:solidFill>
                <a:latin typeface="Courier"/>
              </a:rPr>
              <a:t>intercept=</a:t>
            </a:r>
            <a:r>
              <a:rPr>
                <a:solidFill>
                  <a:srgbClr val="40A070"/>
                </a:solidFill>
                <a:latin typeface="Courier"/>
              </a:rPr>
              <a:t>3</a:t>
            </a:r>
            <a:r>
              <a:rPr>
                <a:latin typeface="Courier"/>
              </a:rPr>
              <a:t>,</a:t>
            </a:r>
            <a:r>
              <a:rPr>
                <a:solidFill>
                  <a:srgbClr val="7D9029"/>
                </a:solidFill>
                <a:latin typeface="Courier"/>
              </a:rPr>
              <a:t>slope=</a:t>
            </a:r>
            <a:r>
              <a:rPr>
                <a:solidFill>
                  <a:srgbClr val="40A070"/>
                </a:solidFill>
                <a:latin typeface="Courier"/>
              </a:rPr>
              <a:t>1</a:t>
            </a:r>
            <a:r>
              <a:rPr>
                <a:latin typeface="Courier"/>
              </a:rPr>
              <a:t>,</a:t>
            </a:r>
            <a:r>
              <a:rPr>
                <a:solidFill>
                  <a:srgbClr val="7D9029"/>
                </a:solidFill>
                <a:latin typeface="Courier"/>
              </a:rPr>
              <a:t>colour=</a:t>
            </a:r>
            <a:r>
              <a:rPr>
                <a:solidFill>
                  <a:srgbClr val="4070A0"/>
                </a:solidFill>
                <a:latin typeface="Courier"/>
              </a:rPr>
              <a:t>"steelblue"</a:t>
            </a:r>
            <a:r>
              <a:rPr>
                <a:latin typeface="Courier"/>
              </a:rPr>
              <a:t>,</a:t>
            </a:r>
            <a:r>
              <a:rPr>
                <a:solidFill>
                  <a:srgbClr val="7D9029"/>
                </a:solidFill>
                <a:latin typeface="Courier"/>
              </a:rPr>
              <a:t>lwd=</a:t>
            </a:r>
            <a:r>
              <a:rPr>
                <a:solidFill>
                  <a:srgbClr val="40A070"/>
                </a:solidFill>
                <a:latin typeface="Courier"/>
              </a:rPr>
              <a:t>2</a:t>
            </a:r>
            <a:r>
              <a:rPr>
                <a:latin typeface="Courier"/>
              </a:rPr>
              <a:t>) </a:t>
            </a:r>
            <a:r>
              <a:rPr>
                <a:solidFill>
                  <a:srgbClr val="4070A0"/>
                </a:solidFill>
                <a:latin typeface="Courier"/>
              </a:rPr>
              <a:t>+</a:t>
            </a:r>
            <a:br/>
            <a:r>
              <a:rPr>
                <a:latin typeface="Courier"/>
              </a:rPr>
              <a:t>  </a:t>
            </a:r>
            <a:r>
              <a:rPr>
                <a:solidFill>
                  <a:srgbClr val="06287E"/>
                </a:solidFill>
                <a:latin typeface="Courier"/>
              </a:rPr>
              <a:t>geom_segment</a:t>
            </a:r>
            <a:r>
              <a:rPr>
                <a:latin typeface="Courier"/>
              </a:rPr>
              <a:t>(</a:t>
            </a:r>
            <a:r>
              <a:rPr>
                <a:solidFill>
                  <a:srgbClr val="06287E"/>
                </a:solidFill>
                <a:latin typeface="Courier"/>
              </a:rPr>
              <a:t>aes</a:t>
            </a:r>
            <a:r>
              <a:rPr>
                <a:latin typeface="Courier"/>
              </a:rPr>
              <a:t>(</a:t>
            </a:r>
            <a:r>
              <a:rPr>
                <a:solidFill>
                  <a:srgbClr val="7D9029"/>
                </a:solidFill>
                <a:latin typeface="Courier"/>
              </a:rPr>
              <a:t>x=</a:t>
            </a:r>
            <a:r>
              <a:rPr>
                <a:latin typeface="Courier"/>
              </a:rPr>
              <a:t>x,</a:t>
            </a:r>
            <a:r>
              <a:rPr>
                <a:solidFill>
                  <a:srgbClr val="7D9029"/>
                </a:solidFill>
                <a:latin typeface="Courier"/>
              </a:rPr>
              <a:t>xend=</a:t>
            </a:r>
            <a:r>
              <a:rPr>
                <a:latin typeface="Courier"/>
              </a:rPr>
              <a:t>x,</a:t>
            </a:r>
            <a:r>
              <a:rPr>
                <a:solidFill>
                  <a:srgbClr val="7D9029"/>
                </a:solidFill>
                <a:latin typeface="Courier"/>
              </a:rPr>
              <a:t>y=</a:t>
            </a:r>
            <a:r>
              <a:rPr>
                <a:latin typeface="Courier"/>
              </a:rPr>
              <a:t>y,</a:t>
            </a:r>
            <a:r>
              <a:rPr>
                <a:solidFill>
                  <a:srgbClr val="7D9029"/>
                </a:solidFill>
                <a:latin typeface="Courier"/>
              </a:rPr>
              <a:t>yend=</a:t>
            </a:r>
            <a:r>
              <a:rPr>
                <a:latin typeface="Courier"/>
              </a:rPr>
              <a:t>x</a:t>
            </a:r>
            <a:r>
              <a:rPr>
                <a:solidFill>
                  <a:srgbClr val="4070A0"/>
                </a:solidFill>
                <a:latin typeface="Courier"/>
              </a:rPr>
              <a:t>+</a:t>
            </a:r>
            <a:r>
              <a:rPr>
                <a:solidFill>
                  <a:srgbClr val="40A070"/>
                </a:solidFill>
                <a:latin typeface="Courier"/>
              </a:rPr>
              <a:t>3</a:t>
            </a:r>
            <a:r>
              <a:rPr>
                <a:latin typeface="Courier"/>
              </a:rPr>
              <a:t>),</a:t>
            </a:r>
            <a:r>
              <a:rPr>
                <a:solidFill>
                  <a:srgbClr val="7D9029"/>
                </a:solidFill>
                <a:latin typeface="Courier"/>
              </a:rPr>
              <a:t>colour=</a:t>
            </a:r>
            <a:r>
              <a:rPr>
                <a:solidFill>
                  <a:srgbClr val="4070A0"/>
                </a:solidFill>
                <a:latin typeface="Courier"/>
              </a:rPr>
              <a:t>"red"</a:t>
            </a:r>
            <a:r>
              <a:rPr>
                <a:latin typeface="Courier"/>
              </a:rPr>
              <a:t>,</a:t>
            </a:r>
            <a:r>
              <a:rPr>
                <a:solidFill>
                  <a:srgbClr val="7D9029"/>
                </a:solidFill>
                <a:latin typeface="Courier"/>
              </a:rPr>
              <a:t>lwd=</a:t>
            </a:r>
            <a:r>
              <a:rPr>
                <a:solidFill>
                  <a:srgbClr val="40A070"/>
                </a:solidFill>
                <a:latin typeface="Courier"/>
              </a:rPr>
              <a:t>1.5</a:t>
            </a:r>
            <a:r>
              <a:rPr>
                <a:latin typeface="Courier"/>
              </a:rPr>
              <a:t>)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7D9029"/>
                </a:solidFill>
                <a:latin typeface="Courier"/>
              </a:rPr>
              <a:t>size=</a:t>
            </a:r>
            <a:r>
              <a:rPr>
                <a:solidFill>
                  <a:srgbClr val="40A070"/>
                </a:solidFill>
                <a:latin typeface="Courier"/>
              </a:rPr>
              <a:t>4</a:t>
            </a:r>
            <a:r>
              <a:rPr>
                <a:latin typeface="Courier"/>
              </a:rPr>
              <a:t>) </a:t>
            </a:r>
            <a:r>
              <a:rPr>
                <a:solidFill>
                  <a:srgbClr val="4070A0"/>
                </a:solidFill>
                <a:latin typeface="Courier"/>
              </a:rPr>
              <a:t>+</a:t>
            </a:r>
            <a:br/>
            <a:r>
              <a:rPr>
                <a:latin typeface="Courier"/>
              </a:rPr>
              <a:t>  </a:t>
            </a:r>
            <a:r>
              <a:rPr>
                <a:solidFill>
                  <a:srgbClr val="06287E"/>
                </a:solidFill>
                <a:latin typeface="Courier"/>
              </a:rPr>
              <a:t>theme</a:t>
            </a:r>
            <a:r>
              <a:rPr>
                <a:latin typeface="Courier"/>
              </a:rPr>
              <a:t>(</a:t>
            </a:r>
            <a:r>
              <a:rPr>
                <a:solidFill>
                  <a:srgbClr val="7D9029"/>
                </a:solidFill>
                <a:latin typeface="Courier"/>
              </a:rPr>
              <a:t>text =</a:t>
            </a:r>
            <a:r>
              <a:rPr>
                <a:latin typeface="Courier"/>
              </a:rPr>
              <a:t> </a:t>
            </a:r>
            <a:r>
              <a:rPr>
                <a:solidFill>
                  <a:srgbClr val="06287E"/>
                </a:solidFill>
                <a:latin typeface="Courier"/>
              </a:rPr>
              <a:t>element_text</a:t>
            </a:r>
            <a:r>
              <a:rPr>
                <a:latin typeface="Courier"/>
              </a:rPr>
              <a:t>(</a:t>
            </a:r>
            <a:r>
              <a:rPr>
                <a:solidFill>
                  <a:srgbClr val="7D9029"/>
                </a:solidFill>
                <a:latin typeface="Courier"/>
              </a:rPr>
              <a:t>size=</a:t>
            </a:r>
            <a:r>
              <a:rPr>
                <a:solidFill>
                  <a:srgbClr val="40A070"/>
                </a:solidFill>
                <a:latin typeface="Courier"/>
              </a:rPr>
              <a:t>20</a:t>
            </a:r>
            <a:r>
              <a:rPr>
                <a:latin typeface="Courier"/>
              </a:rPr>
              <a:t>)) </a:t>
            </a:r>
          </a:p>
        </p:txBody>
      </p:sp>
      <p:pic>
        <p:nvPicPr>
          <p:cNvPr descr="LIGHT_CSW_Session2_BasicStatisticalAnalysis_files/figure-pptx/unnamed-chunk-39-1.png" id="0" name="Picture 1"/>
          <p:cNvPicPr>
            <a:picLocks noGrp="1" noChangeAspect="1"/>
          </p:cNvPicPr>
          <p:nvPr/>
        </p:nvPicPr>
        <p:blipFill>
          <a:blip r:embed="rId2"/>
          <a:stretch>
            <a:fillRect/>
          </a:stretch>
        </p:blipFill>
        <p:spPr bwMode="auto">
          <a:xfrm>
            <a:off x="5181600" y="18161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a:xfrm>
            <a:off x="-7090" y="-49207"/>
            <a:ext cx="8597733" cy="1215951"/>
          </a:xfrm>
        </p:spPr>
        <p:txBody>
          <a:bodyPr/>
          <a:lstStyle/>
          <a:p>
            <a:pPr lvl="0" indent="0" marL="0">
              <a:buNone/>
            </a:pPr>
            <a:r>
              <a:rPr/>
              <a:t>Regression modelling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b="1"/>
                  <a:t>Linear model</a:t>
                </a:r>
              </a:p>
              <a:p>
                <a:pPr lvl="0" indent="0" marL="0">
                  <a:buNone/>
                </a:pPr>
                <a:r>
                  <a:rPr/>
                  <a:t>We can fit this model in R by using the R function </a:t>
                </a:r>
                <a:r>
                  <a:rPr>
                    <a:latin typeface="Courier"/>
                  </a:rPr>
                  <a:t>lm</a:t>
                </a:r>
                <a:r>
                  <a:rPr/>
                  <a:t> (or </a:t>
                </a:r>
                <a:r>
                  <a:rPr>
                    <a:latin typeface="Courier"/>
                  </a:rPr>
                  <a:t>glm</a:t>
                </a:r>
                <a:r>
                  <a:rPr/>
                  <a:t>).</a:t>
                </a:r>
              </a:p>
              <a:p>
                <a:pPr lvl="0" indent="0" marL="0">
                  <a:buNone/>
                </a:pPr>
                <a14:m>
                  <m:oMathPara xmlns:m="http://schemas.openxmlformats.org/officeDocument/2006/math">
                    <m:oMathParaPr>
                      <m:jc m:val="center"/>
                    </m:oMathParaPr>
                    <m:oMath>
                      <m:r>
                        <m:t> </m:t>
                      </m:r>
                    </m:oMath>
                  </m:oMathPara>
                </a14:m>
              </a:p>
              <a:p>
                <a:pPr lvl="0" indent="0">
                  <a:buNone/>
                </a:pPr>
                <a:r>
                  <a:rPr>
                    <a:latin typeface="Courier"/>
                  </a:rPr>
                  <a:t>mod</a:t>
                </a:r>
                <a:r>
                  <a:rPr>
                    <a:solidFill>
                      <a:srgbClr val="007020"/>
                    </a:solidFill>
                    <a:latin typeface="Courier"/>
                  </a:rPr>
                  <a:t>&lt;-</a:t>
                </a:r>
                <a:r>
                  <a:rPr>
                    <a:solidFill>
                      <a:srgbClr val="06287E"/>
                    </a:solidFill>
                    <a:latin typeface="Courier"/>
                  </a:rPr>
                  <a:t>lm</a:t>
                </a:r>
                <a:r>
                  <a:rPr>
                    <a:latin typeface="Courier"/>
                  </a:rPr>
                  <a:t>(y</a:t>
                </a:r>
                <a:r>
                  <a:rPr>
                    <a:solidFill>
                      <a:srgbClr val="4070A0"/>
                    </a:solidFill>
                    <a:latin typeface="Courier"/>
                  </a:rPr>
                  <a:t>~</a:t>
                </a:r>
                <a:r>
                  <a:rPr>
                    <a:latin typeface="Courier"/>
                  </a:rPr>
                  <a:t>x,</a:t>
                </a:r>
                <a:r>
                  <a:rPr>
                    <a:solidFill>
                      <a:srgbClr val="7D9029"/>
                    </a:solidFill>
                    <a:latin typeface="Courier"/>
                  </a:rPr>
                  <a:t>data=</a:t>
                </a:r>
                <a:r>
                  <a:rPr>
                    <a:latin typeface="Courier"/>
                  </a:rPr>
                  <a:t>df)</a:t>
                </a:r>
                <a:br/>
                <a:br/>
                <a:r>
                  <a:rPr>
                    <a:solidFill>
                      <a:srgbClr val="06287E"/>
                    </a:solidFill>
                    <a:latin typeface="Courier"/>
                  </a:rPr>
                  <a:t>print</a:t>
                </a:r>
                <a:r>
                  <a:rPr>
                    <a:latin typeface="Courier"/>
                  </a:rPr>
                  <a:t>(mod)</a:t>
                </a:r>
                <a:br/>
                <a:r>
                  <a:rPr i="1">
                    <a:solidFill>
                      <a:srgbClr val="BA2121"/>
                    </a:solidFill>
                    <a:latin typeface="Courier"/>
                  </a:rPr>
                  <a:t>## </a:t>
                </a:r>
                <a:br/>
                <a:r>
                  <a:rPr i="1">
                    <a:solidFill>
                      <a:srgbClr val="BA2121"/>
                    </a:solidFill>
                    <a:latin typeface="Courier"/>
                  </a:rPr>
                  <a:t>## Call:</a:t>
                </a:r>
                <a:br/>
                <a:r>
                  <a:rPr i="1">
                    <a:solidFill>
                      <a:srgbClr val="BA2121"/>
                    </a:solidFill>
                    <a:latin typeface="Courier"/>
                  </a:rPr>
                  <a:t>## lm(formula = y ~ x, data = df)</a:t>
                </a:r>
                <a:br/>
                <a:r>
                  <a:rPr i="1">
                    <a:solidFill>
                      <a:srgbClr val="BA2121"/>
                    </a:solidFill>
                    <a:latin typeface="Courier"/>
                  </a:rPr>
                  <a:t>## </a:t>
                </a:r>
                <a:br/>
                <a:r>
                  <a:rPr i="1">
                    <a:solidFill>
                      <a:srgbClr val="BA2121"/>
                    </a:solidFill>
                    <a:latin typeface="Courier"/>
                  </a:rPr>
                  <a:t>## Coefficients:</a:t>
                </a:r>
                <a:br/>
                <a:r>
                  <a:rPr i="1">
                    <a:solidFill>
                      <a:srgbClr val="BA2121"/>
                    </a:solidFill>
                    <a:latin typeface="Courier"/>
                  </a:rPr>
                  <a:t>## (Intercept)            x  </a:t>
                </a:r>
                <a:br/>
                <a:r>
                  <a:rPr i="1">
                    <a:solidFill>
                      <a:srgbClr val="BA2121"/>
                    </a:solidFill>
                    <a:latin typeface="Courier"/>
                  </a:rPr>
                  <a:t>##       3.603        1.485</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82</Words>
  <Application>Microsoft Macintosh PowerPoint</Application>
  <PresentationFormat>Widescreen</PresentationFormat>
  <Paragraphs>8</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 CSW 2023 Quantitative Analysis Workshop</dc:title>
  <dc:creator>Alexandra Richards, Marc Henrion</dc:creator>
  <cp:keywords/>
  <dcterms:created xsi:type="dcterms:W3CDTF">2023-02-28T17:44:27Z</dcterms:created>
  <dcterms:modified xsi:type="dcterms:W3CDTF">2023-02-28T17:44:27Z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 March 2023</vt:lpwstr>
  </property>
  <property fmtid="{D5CDD505-2E9C-101B-9397-08002B2CF9AE}" pid="3" name="output">
    <vt:lpwstr/>
  </property>
  <property fmtid="{D5CDD505-2E9C-101B-9397-08002B2CF9AE}" pid="4" name="subtitle">
    <vt:lpwstr>Session 2: Basic Statistical Analysis</vt:lpwstr>
  </property>
</Properties>
</file>