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svg" ContentType="image/svg+xml"/>
  <Default Extension="emf" ContentType="image/x-em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28" d="100"/>
          <a:sy n="128" d="100"/>
        </p:scale>
        <p:origin x="392" y="176"/>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4" Type="http://schemas.openxmlformats.org/officeDocument/2006/relationships/tableStyles" Target="tableStyles.xml" /><Relationship Id="rId83" Type="http://schemas.openxmlformats.org/officeDocument/2006/relationships/theme" Target="theme/theme1.xml" /><Relationship Id="rId1" Type="http://schemas.openxmlformats.org/officeDocument/2006/relationships/slideMaster" Target="slideMasters/slideMaster1.xml" /><Relationship Id="rId82" Type="http://schemas.openxmlformats.org/officeDocument/2006/relationships/viewProps" Target="viewProps.xml" /><Relationship Id="rId8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01/12/2020</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400" dirty="0" err="1">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a14="http://schemas.microsoft.com/office/drawing/2010/main" xmlns=""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5"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pic>
        <p:nvPicPr>
          <p:cNvPr id="9" name="Picture 8" descr="logo.pdf">
            <a:extLst>
              <a:ext uri="{FF2B5EF4-FFF2-40B4-BE49-F238E27FC236}">
                <a16:creationId xmlns:a16="http://schemas.microsoft.com/office/drawing/2014/main" id="{102BA6D8-072F-4F9F-A5A0-82DCD1210E27}"/>
              </a:ext>
            </a:extLst>
          </p:cNvPr>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lang="en-GB" sz="1200" b="1" dirty="0">
                <a:solidFill>
                  <a:schemeClr val="bg2">
                    <a:lumMod val="50000"/>
                  </a:schemeClr>
                </a:solidFill>
              </a:rPr>
              <a:t>Except where otherwise noted, these slides are licensed under a Creative Commons Attribution 4.0 License: http://</a:t>
            </a:r>
            <a:r>
              <a:rPr lang="en-GB" sz="1200" b="1" dirty="0" err="1">
                <a:solidFill>
                  <a:schemeClr val="bg2">
                    <a:lumMod val="50000"/>
                  </a:schemeClr>
                </a:solidFill>
              </a:rPr>
              <a:t>creativecommons.org</a:t>
            </a:r>
            <a:r>
              <a:rPr lang="en-GB" sz="1200" b="1" dirty="0">
                <a:solidFill>
                  <a:schemeClr val="bg2">
                    <a:lumMod val="50000"/>
                  </a:schemeClr>
                </a:solidFill>
              </a:rPr>
              <a:t>/by/4.0</a:t>
            </a:r>
            <a:endParaRPr lang="en-MW" sz="1200" b="1" dirty="0">
              <a:solidFill>
                <a:schemeClr val="bg2">
                  <a:lumMod val="50000"/>
                </a:schemeClr>
              </a:solidFill>
            </a:endParaRPr>
          </a:p>
        </p:txBody>
      </p:sp>
      <p:pic>
        <p:nvPicPr>
          <p:cNvPr id="11" name="Picture 10" descr="A drawing of a face&#10;&#10;Description automatically generated">
            <a:extLst>
              <a:ext uri="{FF2B5EF4-FFF2-40B4-BE49-F238E27FC236}">
                <a16:creationId xmlns:a16="http://schemas.microsoft.com/office/drawing/2014/main" id="{EE356342-7E80-AD4B-BA14-513E4B339F25}"/>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lw-stats/R_And_Statistics_Training_2020"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Statistics</a:t>
            </a:r>
            <a:r>
              <a:rPr/>
              <a:t> </a:t>
            </a:r>
            <a:r>
              <a:rPr/>
              <a:t>and</a:t>
            </a:r>
            <a:r>
              <a:rPr/>
              <a:t> </a:t>
            </a:r>
            <a:r>
              <a:rPr/>
              <a:t>R</a:t>
            </a:r>
            <a:r>
              <a:rPr/>
              <a:t> </a:t>
            </a:r>
            <a:r>
              <a:rPr/>
              <a:t>short</a:t>
            </a:r>
            <a:r>
              <a:rPr/>
              <a:t> </a:t>
            </a:r>
            <a:r>
              <a:rPr/>
              <a:t>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James</a:t>
            </a:r>
            <a:r>
              <a:rPr/>
              <a:t> </a:t>
            </a:r>
            <a:r>
              <a:rPr/>
              <a:t>Chirombo</a:t>
            </a:r>
            <a:r>
              <a:rPr/>
              <a:t> </a:t>
            </a:r>
            <a:r>
              <a:rPr/>
              <a:t>&amp;</a:t>
            </a:r>
            <a:r>
              <a:rPr/>
              <a:t> </a:t>
            </a: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02</a:t>
            </a:r>
            <a:r>
              <a:rPr/>
              <a:t> </a:t>
            </a:r>
            <a:r>
              <a:rPr/>
              <a:t>December</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Collinearity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Consider the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sSub>
                        <m:e>
                          <m:r>
                            <m:t>β</m:t>
                          </m:r>
                        </m:e>
                        <m:sub>
                          <m:r>
                            <m:t>2</m:t>
                          </m:r>
                        </m:sub>
                      </m:sSub>
                      <m:sSub>
                        <m:e>
                          <m:r>
                            <m:t>X</m:t>
                          </m:r>
                        </m:e>
                        <m:sub>
                          <m:r>
                            <m:t>2</m:t>
                          </m:r>
                        </m:sub>
                      </m:sSub>
                      <m:r>
                        <m:t>+</m:t>
                      </m:r>
                      <m:r>
                        <m:t>…</m:t>
                      </m:r>
                      <m:r>
                        <m:t>+</m:t>
                      </m:r>
                      <m:sSub>
                        <m:e>
                          <m:r>
                            <m:t>β</m:t>
                          </m:r>
                        </m:e>
                        <m:sub>
                          <m:r>
                            <m:t>k</m:t>
                          </m:r>
                        </m:sub>
                      </m:sSub>
                      <m:sSub>
                        <m:e>
                          <m:r>
                            <m:t>X</m:t>
                          </m:r>
                        </m:e>
                        <m:sub>
                          <m:r>
                            <m:t>k</m:t>
                          </m:r>
                        </m:sub>
                      </m:sSub>
                      <m:r>
                        <m:t>+</m:t>
                      </m:r>
                      <m:r>
                        <m:t>ϵ</m:t>
                      </m:r>
                      <m:r>
                        <m:t>  </m:t>
                      </m:r>
                      <m:r>
                        <m:t>  </m:t>
                      </m:r>
                      <m:r>
                        <m:t>(</m:t>
                      </m:r>
                      <m:r>
                        <m:t>*</m:t>
                      </m:r>
                      <m:r>
                        <m:t>)</m:t>
                      </m:r>
                    </m:oMath>
                  </m:oMathPara>
                </a14:m>
              </a:p>
              <a:p>
                <a:pPr lvl="0" marL="0" indent="0">
                  <a:buNone/>
                </a:pPr>
                <a:r>
                  <a:rPr/>
                  <a:t>The VIF for the </a:t>
                </a:r>
                <a14:m>
                  <m:oMath xmlns:m="http://schemas.openxmlformats.org/officeDocument/2006/math">
                    <m:sSup>
                      <m:e>
                        <m:r>
                          <m:t>j</m:t>
                        </m:r>
                      </m:e>
                      <m:sup>
                        <m:r>
                          <m:t>t</m:t>
                        </m:r>
                        <m:r>
                          <m:t>h</m:t>
                        </m:r>
                      </m:sup>
                    </m:sSup>
                  </m:oMath>
                </a14:m>
                <a:r>
                  <a:rPr/>
                  <a:t> predictor variable is given by </a:t>
                </a:r>
                <a14:m>
                  <m:oMath xmlns:m="http://schemas.openxmlformats.org/officeDocument/2006/math">
                    <m:r>
                      <m:t>V</m:t>
                    </m:r>
                    <m:r>
                      <m:t>I</m:t>
                    </m:r>
                    <m:sSub>
                      <m:e>
                        <m:r>
                          <m:t>F</m:t>
                        </m:r>
                      </m:e>
                      <m:sub>
                        <m:r>
                          <m:t>j</m:t>
                        </m:r>
                      </m:sub>
                    </m:sSub>
                    <m:r>
                      <m:t>=</m:t>
                    </m:r>
                    <m:r>
                      <m:t>1</m:t>
                    </m:r>
                    <m:r>
                      <m:t>/</m:t>
                    </m:r>
                    <m:r>
                      <m:t>(</m:t>
                    </m:r>
                    <m:r>
                      <m:t>1</m:t>
                    </m:r>
                    <m:r>
                      <m:t>−</m:t>
                    </m:r>
                    <m:sSubSup>
                      <m:e>
                        <m:r>
                          <m:t>R</m:t>
                        </m:r>
                      </m:e>
                      <m:sub>
                        <m:r>
                          <m:t>j</m:t>
                        </m:r>
                      </m:sub>
                      <m:sup>
                        <m:r>
                          <m:t>2</m:t>
                        </m:r>
                      </m:sup>
                    </m:sSubSup>
                    <m:r>
                      <m:t>)</m:t>
                    </m:r>
                  </m:oMath>
                </a14:m>
                <a:r>
                  <a:rPr/>
                  <a:t> where </a:t>
                </a:r>
                <a14:m>
                  <m:oMath xmlns:m="http://schemas.openxmlformats.org/officeDocument/2006/math">
                    <m:sSubSup>
                      <m:e>
                        <m:r>
                          <m:t>R</m:t>
                        </m:r>
                      </m:e>
                      <m:sub>
                        <m:r>
                          <m:t>j</m:t>
                        </m:r>
                      </m:sub>
                      <m:sup>
                        <m:r>
                          <m:t>2</m:t>
                        </m:r>
                      </m:sup>
                    </m:sSubSup>
                  </m:oMath>
                </a14:m>
                <a:r>
                  <a:rPr/>
                  <a:t> is the coefficient of determination of the model where </a:t>
                </a:r>
                <a14:m>
                  <m:oMath xmlns:m="http://schemas.openxmlformats.org/officeDocument/2006/math">
                    <m:sSub>
                      <m:e>
                        <m:r>
                          <m:t>X</m:t>
                        </m:r>
                      </m:e>
                      <m:sub>
                        <m:r>
                          <m:t>j</m:t>
                        </m:r>
                      </m:sub>
                    </m:sSub>
                  </m:oMath>
                </a14:m>
                <a:r>
                  <a:rPr/>
                  <a:t> is the response and all other explanatory variables in the model (*) are predictors.</a:t>
                </a:r>
              </a:p>
              <a:p>
                <a:pPr lvl="0" marL="0" indent="0">
                  <a:buNone/>
                </a:pPr>
                <a:r>
                  <a:rPr/>
                  <a:t>If the </a:t>
                </a:r>
                <a14:m>
                  <m:oMath xmlns:m="http://schemas.openxmlformats.org/officeDocument/2006/math">
                    <m:sSup>
                      <m:e>
                        <m:r>
                          <m:t>j</m:t>
                        </m:r>
                      </m:e>
                      <m:sup>
                        <m:r>
                          <m:t>t</m:t>
                        </m:r>
                      </m:sup>
                    </m:sSup>
                    <m:r>
                      <m:t>h</m:t>
                    </m:r>
                  </m:oMath>
                </a14:m>
                <a:r>
                  <a:rPr/>
                  <a:t> variable is independent of all other variables, then </a:t>
                </a:r>
                <a14:m>
                  <m:oMath xmlns:m="http://schemas.openxmlformats.org/officeDocument/2006/math">
                    <m:sSubSup>
                      <m:e>
                        <m:r>
                          <m:t>R</m:t>
                        </m:r>
                      </m:e>
                      <m:sub>
                        <m:r>
                          <m:t>j</m:t>
                        </m:r>
                      </m:sub>
                      <m:sup>
                        <m:r>
                          <m:t>2</m:t>
                        </m:r>
                      </m:sup>
                    </m:sSubSup>
                    <m:r>
                      <m:t>=</m:t>
                    </m:r>
                    <m:r>
                      <m:t>0</m:t>
                    </m:r>
                  </m:oMath>
                </a14:m>
                <a:r>
                  <a:rPr/>
                  <a:t> and </a:t>
                </a:r>
                <a14:m>
                  <m:oMath xmlns:m="http://schemas.openxmlformats.org/officeDocument/2006/math">
                    <m:r>
                      <m:t>V</m:t>
                    </m:r>
                    <m:r>
                      <m:t>I</m:t>
                    </m:r>
                    <m:sSub>
                      <m:e>
                        <m:r>
                          <m:t>F</m:t>
                        </m:r>
                      </m:e>
                      <m:sub>
                        <m:r>
                          <m:t>j</m:t>
                        </m:r>
                      </m:sub>
                    </m:sSub>
                    <m:r>
                      <m:t>=</m:t>
                    </m:r>
                    <m:r>
                      <m:t>1</m:t>
                    </m:r>
                  </m:oMath>
                </a14:m>
                <a:r>
                  <a:rPr/>
                  <a:t>.</a:t>
                </a:r>
              </a:p>
              <a:p>
                <a:pPr lvl="0" marL="0" indent="0">
                  <a:buNone/>
                </a:pPr>
                <a:r>
                  <a:rPr/>
                  <a:t>In practice (rule of thumb): </a:t>
                </a:r>
                <a14:m>
                  <m:oMath xmlns:m="http://schemas.openxmlformats.org/officeDocument/2006/math">
                    <m:r>
                      <m:t>V</m:t>
                    </m:r>
                    <m:r>
                      <m:t>I</m:t>
                    </m:r>
                    <m:r>
                      <m:t>F</m:t>
                    </m:r>
                    <m:r>
                      <m:t>&gt;</m:t>
                    </m:r>
                    <m:r>
                      <m:t>10</m:t>
                    </m:r>
                  </m:oMath>
                </a14:m>
                <a:r>
                  <a:rPr/>
                  <a:t> = severe collinearity, </a:t>
                </a:r>
                <a14:m>
                  <m:oMath xmlns:m="http://schemas.openxmlformats.org/officeDocument/2006/math">
                    <m:r>
                      <m:t>V</m:t>
                    </m:r>
                    <m:r>
                      <m:t>I</m:t>
                    </m:r>
                    <m:r>
                      <m:t>F</m:t>
                    </m:r>
                    <m:r>
                      <m:t>&gt;</m:t>
                    </m:r>
                    <m:r>
                      <m:t>5</m:t>
                    </m:r>
                  </m:oMath>
                </a14:m>
                <a:r>
                  <a:rPr/>
                  <a:t> = high collinearity.</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Collinearity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R: </a:t>
            </a:r>
            <a:r>
              <a:rPr>
                <a:latin typeface="Courier"/>
              </a:rPr>
              <a:t>car::vif</a:t>
            </a:r>
            <a:r>
              <a:rPr/>
              <a:t> computes VIFs, but the function </a:t>
            </a:r>
            <a:r>
              <a:rPr>
                <a:latin typeface="Courier"/>
              </a:rPr>
              <a:t>Hmisc::varclus</a:t>
            </a:r>
            <a:r>
              <a:rPr/>
              <a:t> can also be helpful.</a:t>
            </a:r>
          </a:p>
          <a:p>
            <a:pPr lvl="0" indent="0">
              <a:buNone/>
            </a:pPr>
            <a:r>
              <a:rPr>
                <a:latin typeface="Courier"/>
              </a:rPr>
              <a:t>ado</a:t>
            </a:r>
            <a:r>
              <a:rPr>
                <a:solidFill>
                  <a:srgbClr val="666666"/>
                </a:solidFill>
                <a:latin typeface="Courier"/>
              </a:rPr>
              <a:t>$</a:t>
            </a:r>
            <a:r>
              <a:rPr>
                <a:latin typeface="Courier"/>
              </a:rPr>
              <a:t>tmpVar&lt;-ado</a:t>
            </a:r>
            <a:r>
              <a:rPr>
                <a:solidFill>
                  <a:srgbClr val="666666"/>
                </a:solidFill>
                <a:latin typeface="Courier"/>
              </a:rPr>
              <a:t>$</a:t>
            </a:r>
            <a:r>
              <a:rPr>
                <a:latin typeface="Courier"/>
              </a:rPr>
              <a:t>a103ht</a:t>
            </a:r>
            <a:r>
              <a:rPr>
                <a:solidFill>
                  <a:srgbClr val="666666"/>
                </a:solidFill>
                <a:latin typeface="Courier"/>
              </a:rPr>
              <a:t>+</a:t>
            </a:r>
            <a:r>
              <a:rPr b="1">
                <a:solidFill>
                  <a:srgbClr val="007020"/>
                </a:solidFill>
                <a:latin typeface="Courier"/>
              </a:rPr>
              <a:t>rnorm</a:t>
            </a:r>
            <a:r>
              <a:rPr>
                <a:latin typeface="Courier"/>
              </a:rPr>
              <a:t>(</a:t>
            </a:r>
            <a:r>
              <a:rPr b="1">
                <a:solidFill>
                  <a:srgbClr val="007020"/>
                </a:solidFill>
                <a:latin typeface="Courier"/>
              </a:rPr>
              <a:t>nrow</a:t>
            </a:r>
            <a:r>
              <a:rPr>
                <a:latin typeface="Courier"/>
              </a:rPr>
              <a:t>(ado),</a:t>
            </a:r>
            <a:r>
              <a:rPr>
                <a:solidFill>
                  <a:srgbClr val="902000"/>
                </a:solidFill>
                <a:latin typeface="Courier"/>
              </a:rPr>
              <a:t>sd=</a:t>
            </a:r>
            <a:r>
              <a:rPr>
                <a:solidFill>
                  <a:srgbClr val="40A070"/>
                </a:solidFill>
                <a:latin typeface="Courier"/>
              </a:rPr>
              <a:t>6</a:t>
            </a:r>
            <a:r>
              <a:rPr>
                <a:latin typeface="Courier"/>
              </a:rPr>
              <a:t>)</a:t>
            </a:r>
            <a:br/>
            <a:br/>
            <a:r>
              <a:rPr>
                <a:latin typeface="Courier"/>
              </a:rPr>
              <a:t>modWeightColl&lt;-</a:t>
            </a:r>
            <a:r>
              <a:rPr b="1">
                <a:solidFill>
                  <a:srgbClr val="007020"/>
                </a:solidFill>
                <a:latin typeface="Courier"/>
              </a:rPr>
              <a:t>glm</a:t>
            </a:r>
            <a:r>
              <a:rPr>
                <a:latin typeface="Courier"/>
              </a:rPr>
              <a:t>(a104wt</a:t>
            </a:r>
            <a:r>
              <a:rPr>
                <a:solidFill>
                  <a:srgbClr val="666666"/>
                </a:solidFill>
                <a:latin typeface="Courier"/>
              </a:rPr>
              <a:t>~</a:t>
            </a:r>
            <a:r>
              <a:rPr b="1">
                <a:solidFill>
                  <a:srgbClr val="007020"/>
                </a:solidFill>
                <a:latin typeface="Courier"/>
              </a:rPr>
              <a:t>as.factor</a:t>
            </a:r>
            <a:r>
              <a:rPr>
                <a:latin typeface="Courier"/>
              </a:rPr>
              <a:t>(a13sex)</a:t>
            </a:r>
            <a:r>
              <a:rPr>
                <a:solidFill>
                  <a:srgbClr val="666666"/>
                </a:solidFill>
                <a:latin typeface="Courier"/>
              </a:rPr>
              <a:t>+</a:t>
            </a:r>
            <a:r>
              <a:rPr>
                <a:latin typeface="Courier"/>
              </a:rPr>
              <a:t>a12age</a:t>
            </a:r>
            <a:r>
              <a:rPr>
                <a:solidFill>
                  <a:srgbClr val="666666"/>
                </a:solidFill>
                <a:latin typeface="Courier"/>
              </a:rPr>
              <a:t>+</a:t>
            </a:r>
            <a:r>
              <a:rPr>
                <a:latin typeface="Courier"/>
              </a:rPr>
              <a:t>a103ht</a:t>
            </a:r>
            <a:r>
              <a:rPr>
                <a:solidFill>
                  <a:srgbClr val="666666"/>
                </a:solidFill>
                <a:latin typeface="Courier"/>
              </a:rPr>
              <a:t>+</a:t>
            </a:r>
            <a:r>
              <a:rPr>
                <a:latin typeface="Courier"/>
              </a:rPr>
              <a:t>tmpVar,</a:t>
            </a:r>
            <a:r>
              <a:rPr>
                <a:solidFill>
                  <a:srgbClr val="902000"/>
                </a:solidFill>
                <a:latin typeface="Courier"/>
              </a:rPr>
              <a:t>data=</a:t>
            </a:r>
            <a:r>
              <a:rPr>
                <a:latin typeface="Courier"/>
              </a:rPr>
              <a:t>ado)</a:t>
            </a:r>
            <a:br/>
            <a:r>
              <a:rPr>
                <a:latin typeface="Courier"/>
              </a:rPr>
              <a:t>car</a:t>
            </a:r>
            <a:r>
              <a:rPr>
                <a:solidFill>
                  <a:srgbClr val="666666"/>
                </a:solidFill>
                <a:latin typeface="Courier"/>
              </a:rPr>
              <a:t>::</a:t>
            </a:r>
            <a:r>
              <a:rPr b="1">
                <a:solidFill>
                  <a:srgbClr val="007020"/>
                </a:solidFill>
                <a:latin typeface="Courier"/>
              </a:rPr>
              <a:t>vif</a:t>
            </a:r>
            <a:r>
              <a:rPr>
                <a:latin typeface="Courier"/>
              </a:rPr>
              <a:t>(modWeightColl)</a:t>
            </a:r>
            <a:br/>
            <a:r>
              <a:rPr i="1">
                <a:solidFill>
                  <a:srgbClr val="60A0B0"/>
                </a:solidFill>
                <a:latin typeface="Courier"/>
              </a:rPr>
              <a:t>## Registered S3 methods overwritten by 'car':</a:t>
            </a:r>
            <a:br/>
            <a:r>
              <a:rPr i="1">
                <a:solidFill>
                  <a:srgbClr val="60A0B0"/>
                </a:solidFill>
                <a:latin typeface="Courier"/>
              </a:rPr>
              <a:t>##   method                          from</a:t>
            </a:r>
            <a:br/>
            <a:r>
              <a:rPr i="1">
                <a:solidFill>
                  <a:srgbClr val="60A0B0"/>
                </a:solidFill>
                <a:latin typeface="Courier"/>
              </a:rPr>
              <a:t>##   influence.merMod                lme4</a:t>
            </a:r>
            <a:br/>
            <a:r>
              <a:rPr i="1">
                <a:solidFill>
                  <a:srgbClr val="60A0B0"/>
                </a:solidFill>
                <a:latin typeface="Courier"/>
              </a:rPr>
              <a:t>##   cooks.distance.influence.merMod lme4</a:t>
            </a:r>
            <a:br/>
            <a:r>
              <a:rPr i="1">
                <a:solidFill>
                  <a:srgbClr val="60A0B0"/>
                </a:solidFill>
                <a:latin typeface="Courier"/>
              </a:rPr>
              <a:t>##   dfbeta.influence.merMod         lme4</a:t>
            </a:r>
            <a:br/>
            <a:r>
              <a:rPr i="1">
                <a:solidFill>
                  <a:srgbClr val="60A0B0"/>
                </a:solidFill>
                <a:latin typeface="Courier"/>
              </a:rPr>
              <a:t>##   dfbetas.influence.merMod        lme4</a:t>
            </a:r>
            <a:br/>
            <a:r>
              <a:rPr i="1">
                <a:solidFill>
                  <a:srgbClr val="60A0B0"/>
                </a:solidFill>
                <a:latin typeface="Courier"/>
              </a:rPr>
              <a:t>## as.factor(a13sex)            a12age            a103ht            tmpVar </a:t>
            </a:r>
            <a:br/>
            <a:r>
              <a:rPr i="1">
                <a:solidFill>
                  <a:srgbClr val="60A0B0"/>
                </a:solidFill>
                <a:latin typeface="Courier"/>
              </a:rPr>
              <a:t>##          1.020445          2.207899          7.849973          7.273946</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 to select variables for inclusion in a model?</a:t>
                </a:r>
              </a:p>
              <a:p>
                <a:pPr lvl="0" marL="0" indent="0">
                  <a:buNone/>
                </a:pPr>
                <a14:m>
                  <m:oMathPara xmlns:m="http://schemas.openxmlformats.org/officeDocument/2006/math">
                    <m:oMathParaPr>
                      <m:jc m:val="center"/>
                    </m:oMathParaPr>
                    <m:oMath>
                      <m:r>
                        <m:t> </m:t>
                      </m:r>
                    </m:oMath>
                  </m:oMathPara>
                </a14:m>
              </a:p>
              <a:p>
                <a:pPr lvl="0" marL="0" indent="0">
                  <a:buNone/>
                </a:pPr>
                <a:r>
                  <a:rPr/>
                  <a:t>This is not as trivial as it sounds. It is best to rely on expert knowledge and </a:t>
                </a:r>
                <a:r>
                  <a:rPr b="1"/>
                  <a:t>avoiding</a:t>
                </a:r>
                <a:r>
                  <a:rPr/>
                  <a:t> methods that are based on estimated effects / p-values such as</a:t>
                </a:r>
              </a:p>
              <a:p>
                <a:pPr lvl="1"/>
                <a:r>
                  <a:rPr/>
                  <a:t>significant variables from single predictor regressions [the worst selection technique]</a:t>
                </a:r>
              </a:p>
              <a:p>
                <a:pPr lvl="1"/>
                <a:r>
                  <a:rPr/>
                  <a:t>stepwise forwards selection</a:t>
                </a:r>
              </a:p>
              <a:p>
                <a:pPr lvl="1"/>
                <a:r>
                  <a:rPr/>
                  <a:t>stepwise backwards selection [least bad as it involves at least a full model fot]</a:t>
                </a:r>
              </a:p>
              <a:p>
                <a:pPr lvl="0" marL="0" indent="0">
                  <a:buNone/>
                </a:pPr>
                <a:r>
                  <a:rPr/>
                  <a:t>These methods are used (very) commonly, especially forwards selection, but violate many principles of statistical estimation and hypothesis testing.</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problems with these techniques (see Harrell, F., </a:t>
                </a:r>
                <a:r>
                  <a:rPr i="1"/>
                  <a:t>Regression Modelling Strategies</a:t>
                </a:r>
                <a:r>
                  <a:rPr/>
                  <a:t>, 2</a:t>
                </a:r>
                <a:r>
                  <a:rPr baseline="30000"/>
                  <a:t>nd</a:t>
                </a:r>
                <a:r>
                  <a:rPr/>
                  <a:t> ed., 2015, Springer.):</a:t>
                </a:r>
              </a:p>
              <a:p>
                <a:pPr lvl="0" marL="0" indent="0">
                  <a:buNone/>
                </a:pPr>
                <a14:m>
                  <m:oMathPara xmlns:m="http://schemas.openxmlformats.org/officeDocument/2006/math">
                    <m:oMathParaPr>
                      <m:jc m:val="center"/>
                    </m:oMathParaPr>
                    <m:oMath>
                      <m:r>
                        <m:t> </m:t>
                      </m:r>
                    </m:oMath>
                  </m:oMathPara>
                </a14:m>
              </a:p>
              <a:p>
                <a:pPr lvl="1">
                  <a:buAutoNum type="arabicPeriod"/>
                </a:pPr>
                <a:r>
                  <a:rPr/>
                  <a:t>Yield </a:t>
                </a:r>
                <a14:m>
                  <m:oMath xmlns:m="http://schemas.openxmlformats.org/officeDocument/2006/math">
                    <m:sSup>
                      <m:e>
                        <m:r>
                          <m:t>R</m:t>
                        </m:r>
                      </m:e>
                      <m:sup>
                        <m:r>
                          <m:t>2</m:t>
                        </m:r>
                      </m:sup>
                    </m:sSup>
                  </m:oMath>
                </a14:m>
                <a:r>
                  <a:rPr/>
                  <a:t> values that are biased high.</a:t>
                </a:r>
              </a:p>
              <a:p>
                <a:pPr lvl="1">
                  <a:buAutoNum type="arabicPeriod"/>
                </a:pPr>
                <a:r>
                  <a:rPr/>
                  <a:t>Ordinary F and </a:t>
                </a:r>
                <a14:m>
                  <m:oMath xmlns:m="http://schemas.openxmlformats.org/officeDocument/2006/math">
                    <m:sSup>
                      <m:e>
                        <m:r>
                          <m:t>χ</m:t>
                        </m:r>
                      </m:e>
                      <m:sup>
                        <m:r>
                          <m:t>2</m:t>
                        </m:r>
                      </m:sup>
                    </m:sSup>
                  </m:oMath>
                </a14:m>
                <a:r>
                  <a:rPr/>
                  <a:t> tests do not have the claimed distributions.</a:t>
                </a:r>
              </a:p>
              <a:p>
                <a:pPr lvl="1">
                  <a:buAutoNum type="arabicPeriod"/>
                </a:pPr>
                <a:r>
                  <a:rPr/>
                  <a:t>Standard errors of regression coefficients are biased low.</a:t>
                </a:r>
              </a:p>
              <a:p>
                <a:pPr lvl="1">
                  <a:buAutoNum type="arabicPeriod"/>
                </a:pPr>
                <a:r>
                  <a:rPr/>
                  <a:t>Resulting p-values are too small.</a:t>
                </a:r>
              </a:p>
              <a:p>
                <a:pPr lvl="1">
                  <a:buAutoNum type="arabicPeriod"/>
                </a:pPr>
                <a:r>
                  <a:rPr/>
                  <a:t>Regression coefficients are biased high.</a:t>
                </a:r>
              </a:p>
              <a:p>
                <a:pPr lvl="1">
                  <a:buAutoNum type="arabicPeriod"/>
                </a:pPr>
                <a:r>
                  <a:rPr/>
                  <a:t>Residual confounding is an issue.</a:t>
                </a:r>
              </a:p>
              <a:p>
                <a:pPr lvl="1">
                  <a:buAutoNum type="arabicPeriod"/>
                </a:pPr>
                <a:r>
                  <a:rPr/>
                  <a:t>Collinearity is not solved but exarcerbated by these techniques.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selection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you choose variables to keep in the model by their p-values, then use a high threshold, e.g. 0.5.</a:t>
            </a:r>
          </a:p>
          <a:p>
            <a:pPr lvl="0" marL="0" indent="0">
              <a:buNone/>
            </a:pPr>
            <a:r>
              <a:rPr/>
              <a:t>The best approach is to discuss </a:t>
            </a:r>
            <a:r>
              <a:rPr i="1"/>
              <a:t>a priori</a:t>
            </a:r>
            <a:r>
              <a:rPr/>
              <a:t> with experts in the field in which the data have been collected and ask them what should be included in the model. Then base your inference only on that single model you fitted. Keep variables even if they have non-significant coefficients. E.g. predictions can still benefit from non-significant variables in the model.</a:t>
            </a:r>
          </a:p>
          <a:p>
            <a:pPr lvl="0" marL="0" indent="0">
              <a:buNone/>
            </a:pPr>
            <a:r>
              <a:rPr/>
              <a:t>Regularisation techniques such as </a:t>
            </a:r>
            <a:r>
              <a:rPr b="1"/>
              <a:t>elastic net</a:t>
            </a:r>
            <a:r>
              <a:rPr/>
              <a:t>, </a:t>
            </a:r>
            <a:r>
              <a:rPr b="1"/>
              <a:t>ridge regression</a:t>
            </a:r>
            <a:r>
              <a:rPr/>
              <a:t> or the </a:t>
            </a:r>
            <a:r>
              <a:rPr b="1"/>
              <a:t>lasso</a:t>
            </a:r>
            <a:r>
              <a:rPr/>
              <a:t> have more desirable properties (but do not get around all problems). These methods put a penalty on the coefficients in the model and this either shrinks (ridge, L2 penalty) them or removes (lasso, L1 penalty) them from the model as the penalty is increased.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splines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Most relationships between variables are not linear.</a:t>
                </a:r>
              </a:p>
              <a:p>
                <a:pPr lvl="0" marL="0" indent="0">
                  <a:buNone/>
                </a:pPr>
                <a:r>
                  <a:rPr/>
                  <a:t>Categorisation of a continuous predictor is often used to deal with such non-linearity. However, this is inefficient and leads to reduced power.</a:t>
                </a:r>
              </a:p>
              <a:p>
                <a:pPr lvl="0" marL="0" indent="0">
                  <a:buNone/>
                </a:pPr>
                <a:r>
                  <a:rPr/>
                  <a:t>Transformations or polynomial terms (</a:t>
                </a:r>
                <a14:m>
                  <m:oMath xmlns:m="http://schemas.openxmlformats.org/officeDocument/2006/math">
                    <m:sSup>
                      <m:e>
                        <m:r>
                          <m:t>X</m:t>
                        </m:r>
                      </m:e>
                      <m:sup>
                        <m:r>
                          <m:t>2</m:t>
                        </m:r>
                      </m:sup>
                    </m:sSup>
                  </m:oMath>
                </a14:m>
                <a:r>
                  <a:rPr/>
                  <a:t>, </a:t>
                </a:r>
                <a14:m>
                  <m:oMath xmlns:m="http://schemas.openxmlformats.org/officeDocument/2006/math">
                    <m:sSup>
                      <m:e>
                        <m:r>
                          <m:t>X</m:t>
                        </m:r>
                      </m:e>
                      <m:sup>
                        <m:r>
                          <m:t>3</m:t>
                        </m:r>
                      </m:sup>
                    </m:sSup>
                  </m:oMath>
                </a14:m>
                <a:r>
                  <a:rPr/>
                  <a:t> etc) can be used, but polynomials in particular have undesirable properties (peaks &amp; valleys, points far away can have a large impact on the curve in another region, …).</a:t>
                </a:r>
              </a:p>
              <a:p>
                <a:pPr lvl="0" marL="0" indent="0">
                  <a:buNone/>
                </a:pPr>
                <a:r>
                  <a:rPr/>
                  <a:t>Linear or cubic </a:t>
                </a:r>
                <a:r>
                  <a:rPr b="1"/>
                  <a:t>splines</a:t>
                </a:r>
                <a:r>
                  <a:rPr/>
                  <a:t> and </a:t>
                </a:r>
                <a:r>
                  <a:rPr b="1"/>
                  <a:t>Generalised Additive Models (GAMs)</a:t>
                </a:r>
                <a:r>
                  <a:rPr/>
                  <a:t> can provide very flexible ways to model data while still providing all the statistical inference machinery we have seen for GLMs.</a:t>
                </a:r>
              </a:p>
              <a:p>
                <a:pPr lvl="0" marL="0" indent="0">
                  <a:buNone/>
                </a:pPr>
                <a:r>
                  <a:rPr>
                    <a:latin typeface="Courier"/>
                  </a:rPr>
                  <a:t>geom_smooth()</a:t>
                </a:r>
                <a:r>
                  <a:rPr/>
                  <a:t> from ggplot2 uses GAMs for more than 1,000 observations (or when </a:t>
                </a:r>
                <a:r>
                  <a:rPr>
                    <a:latin typeface="Courier"/>
                  </a:rPr>
                  <a:t>method="gam"</a:t>
                </a:r>
                <a:r>
                  <a:rPr/>
                  <a:t> is specified).</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splines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draftman’s </a:t>
                </a:r>
                <a:r>
                  <a:rPr i="1"/>
                  <a:t>spline</a:t>
                </a:r>
                <a:r>
                  <a:rPr/>
                  <a:t> is a flexible strip of wood or rubber to draw smooth curves (e.g. used by shipbuilders).</a:t>
                </a:r>
              </a:p>
              <a:p>
                <a:pPr lvl="0" marL="0" indent="0">
                  <a:buNone/>
                </a:pPr>
                <a:r>
                  <a:rPr/>
                  <a:t>Mathematically, for a response </a:t>
                </a:r>
                <a14:m>
                  <m:oMath xmlns:m="http://schemas.openxmlformats.org/officeDocument/2006/math">
                    <m:r>
                      <m:t>y</m:t>
                    </m:r>
                  </m:oMath>
                </a14:m>
                <a:r>
                  <a:rPr/>
                  <a:t> and a predictor </a:t>
                </a:r>
                <a14:m>
                  <m:oMath xmlns:m="http://schemas.openxmlformats.org/officeDocument/2006/math">
                    <m:r>
                      <m:t>x</m:t>
                    </m:r>
                  </m:oMath>
                </a14:m>
                <a:r>
                  <a:rPr/>
                  <a:t>, a </a:t>
                </a:r>
                <a:r>
                  <a:rPr b="1"/>
                  <a:t>linear spline</a:t>
                </a:r>
                <a:r>
                  <a:rPr/>
                  <a:t> with </a:t>
                </a:r>
                <a14:m>
                  <m:oMath xmlns:m="http://schemas.openxmlformats.org/officeDocument/2006/math">
                    <m:r>
                      <m:t>k</m:t>
                    </m:r>
                    <m:r>
                      <m:t>=</m:t>
                    </m:r>
                    <m:r>
                      <m:t>3</m:t>
                    </m:r>
                  </m:oMath>
                </a14:m>
                <a:r>
                  <a:rPr/>
                  <a:t> knots at locations </a:t>
                </a:r>
                <a14:m>
                  <m:oMath xmlns:m="http://schemas.openxmlformats.org/officeDocument/2006/math">
                    <m:r>
                      <m:t>x</m:t>
                    </m:r>
                    <m:r>
                      <m:t>=</m:t>
                    </m:r>
                    <m:sSub>
                      <m:e>
                        <m:r>
                          <m:t>k</m:t>
                        </m:r>
                      </m:e>
                      <m:sub>
                        <m:r>
                          <m:t>1</m:t>
                        </m:r>
                      </m:sub>
                    </m:sSub>
                    <m:r>
                      <m:t>,</m:t>
                    </m:r>
                    <m:sSub>
                      <m:e>
                        <m:r>
                          <m:t>k</m:t>
                        </m:r>
                      </m:e>
                      <m:sub>
                        <m:r>
                          <m:t>2</m:t>
                        </m:r>
                      </m:sub>
                    </m:sSub>
                    <m:r>
                      <m:t>,</m:t>
                    </m:r>
                    <m:sSub>
                      <m:e>
                        <m:r>
                          <m:t>k</m:t>
                        </m:r>
                      </m:e>
                      <m:sub>
                        <m:r>
                          <m:t>3</m:t>
                        </m:r>
                      </m:sub>
                    </m:sSub>
                  </m:oMath>
                </a14:m>
                <a:r>
                  <a:rPr/>
                  <a:t> can be written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m:t>
                      </m:r>
                      <m:r>
                        <m:t>x</m:t>
                      </m:r>
                      <m:r>
                        <m:t>+</m:t>
                      </m:r>
                      <m:sSub>
                        <m:e>
                          <m:r>
                            <m:t>β</m:t>
                          </m:r>
                        </m:e>
                        <m:sub>
                          <m:r>
                            <m:t>2</m:t>
                          </m:r>
                        </m:sub>
                      </m:sSub>
                      <m:r>
                        <m:t>⋅</m:t>
                      </m:r>
                      <m:r>
                        <m:t>(</m:t>
                      </m:r>
                      <m:r>
                        <m:t>x</m:t>
                      </m:r>
                      <m:r>
                        <m:t>−</m:t>
                      </m:r>
                      <m:sSub>
                        <m:e>
                          <m:r>
                            <m:t>k</m:t>
                          </m:r>
                        </m:e>
                        <m:sub>
                          <m:r>
                            <m:t>1</m:t>
                          </m:r>
                        </m:sub>
                      </m:sSub>
                      <m:sSub>
                        <m:e>
                          <m:r>
                            <m:t>)</m:t>
                          </m:r>
                        </m:e>
                        <m:sub>
                          <m:r>
                            <m:t>+</m:t>
                          </m:r>
                        </m:sub>
                      </m:sSub>
                      <m:r>
                        <m:t>+</m:t>
                      </m:r>
                      <m:sSub>
                        <m:e>
                          <m:r>
                            <m:t>β</m:t>
                          </m:r>
                        </m:e>
                        <m:sub>
                          <m:r>
                            <m:t>3</m:t>
                          </m:r>
                        </m:sub>
                      </m:sSub>
                      <m:r>
                        <m:t>⋅</m:t>
                      </m:r>
                      <m:r>
                        <m:t>(</m:t>
                      </m:r>
                      <m:r>
                        <m:t>x</m:t>
                      </m:r>
                      <m:r>
                        <m:t>−</m:t>
                      </m:r>
                      <m:sSub>
                        <m:e>
                          <m:r>
                            <m:t>k</m:t>
                          </m:r>
                        </m:e>
                        <m:sub>
                          <m:r>
                            <m:t>2</m:t>
                          </m:r>
                        </m:sub>
                      </m:sSub>
                      <m:sSub>
                        <m:e>
                          <m:r>
                            <m:t>)</m:t>
                          </m:r>
                        </m:e>
                        <m:sub>
                          <m:r>
                            <m:t>+</m:t>
                          </m:r>
                        </m:sub>
                      </m:sSub>
                      <m:r>
                        <m:t>+</m:t>
                      </m:r>
                      <m:sSub>
                        <m:e>
                          <m:r>
                            <m:t>β</m:t>
                          </m:r>
                        </m:e>
                        <m:sub>
                          <m:r>
                            <m:t>4</m:t>
                          </m:r>
                        </m:sub>
                      </m:sSub>
                      <m:r>
                        <m:t>⋅</m:t>
                      </m:r>
                      <m:r>
                        <m:t>(</m:t>
                      </m:r>
                      <m:r>
                        <m:t>x</m:t>
                      </m:r>
                      <m:r>
                        <m:t>−</m:t>
                      </m:r>
                      <m:sSub>
                        <m:e>
                          <m:r>
                            <m:t>k</m:t>
                          </m:r>
                        </m:e>
                        <m:sub>
                          <m:r>
                            <m:t>3</m:t>
                          </m:r>
                        </m:sub>
                      </m:sSub>
                      <m:sSub>
                        <m:e>
                          <m:r>
                            <m:t>)</m:t>
                          </m:r>
                        </m:e>
                        <m:sub>
                          <m:r>
                            <m:t>+</m:t>
                          </m:r>
                        </m:sub>
                      </m:sSub>
                      <m:r>
                        <m:t>+</m:t>
                      </m:r>
                      <m:r>
                        <m:t>ϵ</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m:t>
                    </m:r>
                    <m:r>
                      <m:t>x</m:t>
                    </m:r>
                    <m:sSub>
                      <m:e>
                        <m:r>
                          <m:t>)</m:t>
                        </m:r>
                      </m:e>
                      <m:sub>
                        <m:r>
                          <m:t>+</m:t>
                        </m:r>
                      </m:sub>
                    </m:sSub>
                    <m:r>
                      <m:t>=</m:t>
                    </m:r>
                    <m:r>
                      <m:t>x</m:t>
                    </m:r>
                  </m:oMath>
                </a14:m>
                <a:r>
                  <a:rPr/>
                  <a:t> if </a:t>
                </a:r>
                <a14:m>
                  <m:oMath xmlns:m="http://schemas.openxmlformats.org/officeDocument/2006/math">
                    <m:r>
                      <m:t>x</m:t>
                    </m:r>
                    <m:r>
                      <m:t>≥</m:t>
                    </m:r>
                    <m:r>
                      <m:t>0</m:t>
                    </m:r>
                  </m:oMath>
                </a14:m>
                <a:r>
                  <a:rPr/>
                  <a:t> and </a:t>
                </a:r>
                <a14:m>
                  <m:oMath xmlns:m="http://schemas.openxmlformats.org/officeDocument/2006/math">
                    <m:r>
                      <m:t>0</m:t>
                    </m:r>
                  </m:oMath>
                </a14:m>
                <a:r>
                  <a:rPr/>
                  <a:t> otherwise.</a:t>
                </a:r>
              </a:p>
              <a:p>
                <a:pPr lvl="0" marL="0" indent="0">
                  <a:buNone/>
                </a:pPr>
                <a14:m>
                  <m:oMathPara xmlns:m="http://schemas.openxmlformats.org/officeDocument/2006/math">
                    <m:oMathParaPr>
                      <m:jc m:val="center"/>
                    </m:oMathParaPr>
                    <m:oMath>
                      <m:r>
                        <m:t> </m:t>
                      </m:r>
                    </m:oMath>
                  </m:oMathPara>
                </a14:m>
              </a:p>
              <a:p>
                <a:pPr lvl="0" marL="0" indent="0">
                  <a:buNone/>
                </a:pPr>
                <a:r>
                  <a:rPr/>
                  <a:t>This means that the fitted curve has different slopes in different intervals of values of </a:t>
                </a:r>
                <a14:m>
                  <m:oMath xmlns:m="http://schemas.openxmlformats.org/officeDocument/2006/math">
                    <m:r>
                      <m:t>x</m:t>
                    </m:r>
                  </m:oMath>
                </a14:m>
                <a:r>
                  <a:rPr/>
                  <a:t>:</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spCoefs.png" id="0" name="Picture 1"/>
          <p:cNvPicPr>
            <a:picLocks noGrp="1" noChangeAspect="1"/>
          </p:cNvPicPr>
          <p:nvPr/>
        </p:nvPicPr>
        <p:blipFill>
          <a:blip r:embed="rId2"/>
          <a:stretch>
            <a:fillRect/>
          </a:stretch>
        </p:blipFill>
        <p:spPr bwMode="auto">
          <a:xfrm>
            <a:off x="2057400" y="1816100"/>
            <a:ext cx="8089900" cy="466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splines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x&lt;-</a:t>
            </a:r>
            <a:r>
              <a:rPr b="1">
                <a:solidFill>
                  <a:srgbClr val="007020"/>
                </a:solidFill>
                <a:latin typeface="Courier"/>
              </a:rPr>
              <a:t>rnorm</a:t>
            </a:r>
            <a:r>
              <a:rPr>
                <a:latin typeface="Courier"/>
              </a:rPr>
              <a:t>(</a:t>
            </a:r>
            <a:r>
              <a:rPr>
                <a:solidFill>
                  <a:srgbClr val="40A070"/>
                </a:solidFill>
                <a:latin typeface="Courier"/>
              </a:rPr>
              <a:t>100</a:t>
            </a:r>
            <a:r>
              <a:rPr>
                <a:latin typeface="Courier"/>
              </a:rPr>
              <a:t>,</a:t>
            </a:r>
            <a:r>
              <a:rPr>
                <a:solidFill>
                  <a:srgbClr val="902000"/>
                </a:solidFill>
                <a:latin typeface="Courier"/>
              </a:rPr>
              <a:t>mean=</a:t>
            </a:r>
            <a:r>
              <a:rPr>
                <a:solidFill>
                  <a:srgbClr val="40A070"/>
                </a:solidFill>
                <a:latin typeface="Courier"/>
              </a:rPr>
              <a:t>5</a:t>
            </a:r>
            <a:r>
              <a:rPr>
                <a:latin typeface="Courier"/>
              </a:rPr>
              <a:t>,</a:t>
            </a:r>
            <a:r>
              <a:rPr>
                <a:solidFill>
                  <a:srgbClr val="902000"/>
                </a:solidFill>
                <a:latin typeface="Courier"/>
              </a:rPr>
              <a:t>sd=</a:t>
            </a:r>
            <a:r>
              <a:rPr>
                <a:solidFill>
                  <a:srgbClr val="40A070"/>
                </a:solidFill>
                <a:latin typeface="Courier"/>
              </a:rPr>
              <a:t>2</a:t>
            </a:r>
            <a:r>
              <a:rPr>
                <a:latin typeface="Courier"/>
              </a:rPr>
              <a:t>)</a:t>
            </a:r>
            <a:br/>
            <a:r>
              <a:rPr>
                <a:latin typeface="Courier"/>
              </a:rPr>
              <a:t>y&lt;-</a:t>
            </a:r>
            <a:r>
              <a:rPr>
                <a:solidFill>
                  <a:srgbClr val="40A070"/>
                </a:solidFill>
                <a:latin typeface="Courier"/>
              </a:rPr>
              <a:t>2</a:t>
            </a:r>
            <a:r>
              <a:rPr>
                <a:solidFill>
                  <a:srgbClr val="666666"/>
                </a:solidFill>
                <a:latin typeface="Courier"/>
              </a:rPr>
              <a:t>+</a:t>
            </a:r>
            <a:r>
              <a:rPr>
                <a:latin typeface="Courier"/>
              </a:rPr>
              <a:t>x</a:t>
            </a:r>
            <a:r>
              <a:rPr>
                <a:solidFill>
                  <a:srgbClr val="40A070"/>
                </a:solidFill>
                <a:latin typeface="Courier"/>
              </a:rPr>
              <a:t>-2</a:t>
            </a:r>
            <a:r>
              <a:rPr>
                <a:solidFill>
                  <a:srgbClr val="666666"/>
                </a:solidFill>
                <a:latin typeface="Courier"/>
              </a:rPr>
              <a:t>*</a:t>
            </a:r>
            <a:r>
              <a:rPr>
                <a:latin typeface="Courier"/>
              </a:rPr>
              <a:t>x</a:t>
            </a:r>
            <a:r>
              <a:rPr>
                <a:solidFill>
                  <a:srgbClr val="666666"/>
                </a:solidFill>
                <a:latin typeface="Courier"/>
              </a:rPr>
              <a:t>^</a:t>
            </a:r>
            <a:r>
              <a:rPr>
                <a:solidFill>
                  <a:srgbClr val="40A070"/>
                </a:solidFill>
                <a:latin typeface="Courier"/>
              </a:rPr>
              <a:t>2+0.2</a:t>
            </a:r>
            <a:r>
              <a:rPr>
                <a:solidFill>
                  <a:srgbClr val="666666"/>
                </a:solidFill>
                <a:latin typeface="Courier"/>
              </a:rPr>
              <a:t>*</a:t>
            </a:r>
            <a:r>
              <a:rPr>
                <a:latin typeface="Courier"/>
              </a:rPr>
              <a:t>x</a:t>
            </a:r>
            <a:r>
              <a:rPr>
                <a:solidFill>
                  <a:srgbClr val="666666"/>
                </a:solidFill>
                <a:latin typeface="Courier"/>
              </a:rPr>
              <a:t>^</a:t>
            </a:r>
            <a:r>
              <a:rPr>
                <a:solidFill>
                  <a:srgbClr val="40A070"/>
                </a:solidFill>
                <a:latin typeface="Courier"/>
              </a:rPr>
              <a:t>3</a:t>
            </a:r>
            <a:r>
              <a:rPr>
                <a:solidFill>
                  <a:srgbClr val="666666"/>
                </a:solidFill>
                <a:latin typeface="Courier"/>
              </a:rPr>
              <a:t>+</a:t>
            </a:r>
            <a:r>
              <a:rPr b="1">
                <a:solidFill>
                  <a:srgbClr val="007020"/>
                </a:solidFill>
                <a:latin typeface="Courier"/>
              </a:rPr>
              <a:t>rnorm</a:t>
            </a:r>
            <a:r>
              <a:rPr>
                <a:latin typeface="Courier"/>
              </a:rPr>
              <a:t>(</a:t>
            </a:r>
            <a:r>
              <a:rPr>
                <a:solidFill>
                  <a:srgbClr val="40A070"/>
                </a:solidFill>
                <a:latin typeface="Courier"/>
              </a:rPr>
              <a:t>100</a:t>
            </a:r>
            <a:r>
              <a:rPr>
                <a:latin typeface="Courier"/>
              </a:rPr>
              <a:t>,</a:t>
            </a:r>
            <a:r>
              <a:rPr>
                <a:solidFill>
                  <a:srgbClr val="902000"/>
                </a:solidFill>
                <a:latin typeface="Courier"/>
              </a:rPr>
              <a:t>sd=</a:t>
            </a:r>
            <a:r>
              <a:rPr>
                <a:solidFill>
                  <a:srgbClr val="40A070"/>
                </a:solidFill>
                <a:latin typeface="Courier"/>
              </a:rPr>
              <a:t>5</a:t>
            </a:r>
            <a:r>
              <a:rPr>
                <a:latin typeface="Courier"/>
              </a:rPr>
              <a:t>)</a:t>
            </a:r>
            <a:br/>
            <a:r>
              <a:rPr>
                <a:latin typeface="Courier"/>
              </a:rPr>
              <a:t>df&lt;-</a:t>
            </a:r>
            <a:r>
              <a:rPr b="1">
                <a:solidFill>
                  <a:srgbClr val="007020"/>
                </a:solidFill>
                <a:latin typeface="Courier"/>
              </a:rPr>
              <a:t>data.frame</a:t>
            </a:r>
            <a:r>
              <a:rPr>
                <a:latin typeface="Courier"/>
              </a:rPr>
              <a:t>(x,y)</a:t>
            </a:r>
            <a:br/>
            <a:r>
              <a:rPr b="1">
                <a:solidFill>
                  <a:srgbClr val="007020"/>
                </a:solidFill>
                <a:latin typeface="Courier"/>
              </a:rPr>
              <a:t>rm</a:t>
            </a:r>
            <a:r>
              <a:rPr>
                <a:latin typeface="Courier"/>
              </a:rPr>
              <a:t>(x,y)</a:t>
            </a:r>
            <a:br/>
            <a:br/>
            <a:r>
              <a:rPr>
                <a:latin typeface="Courier"/>
              </a:rPr>
              <a:t>modLsp&lt;-</a:t>
            </a:r>
            <a:r>
              <a:rPr b="1">
                <a:solidFill>
                  <a:srgbClr val="007020"/>
                </a:solidFill>
                <a:latin typeface="Courier"/>
              </a:rPr>
              <a:t>glm</a:t>
            </a:r>
            <a:r>
              <a:rPr>
                <a:latin typeface="Courier"/>
              </a:rPr>
              <a:t>(y</a:t>
            </a:r>
            <a:r>
              <a:rPr>
                <a:solidFill>
                  <a:srgbClr val="666666"/>
                </a:solidFill>
                <a:latin typeface="Courier"/>
              </a:rPr>
              <a:t>~</a:t>
            </a:r>
            <a:r>
              <a:rPr b="1">
                <a:solidFill>
                  <a:srgbClr val="007020"/>
                </a:solidFill>
                <a:latin typeface="Courier"/>
              </a:rPr>
              <a:t>lsp</a:t>
            </a:r>
            <a:r>
              <a:rPr>
                <a:latin typeface="Courier"/>
              </a:rPr>
              <a:t>(x,</a:t>
            </a:r>
            <a:r>
              <a:rPr b="1">
                <a:solidFill>
                  <a:srgbClr val="007020"/>
                </a:solidFill>
                <a:latin typeface="Courier"/>
              </a:rPr>
              <a:t>c</a:t>
            </a:r>
            <a:r>
              <a:rPr>
                <a:latin typeface="Courier"/>
              </a:rPr>
              <a:t>(</a:t>
            </a:r>
            <a:r>
              <a:rPr>
                <a:solidFill>
                  <a:srgbClr val="40A070"/>
                </a:solidFill>
                <a:latin typeface="Courier"/>
              </a:rPr>
              <a:t>3</a:t>
            </a:r>
            <a:r>
              <a:rPr>
                <a:latin typeface="Courier"/>
              </a:rPr>
              <a:t>,</a:t>
            </a:r>
            <a:r>
              <a:rPr>
                <a:solidFill>
                  <a:srgbClr val="40A070"/>
                </a:solidFill>
                <a:latin typeface="Courier"/>
              </a:rPr>
              <a:t>6</a:t>
            </a:r>
            <a:r>
              <a:rPr>
                <a:latin typeface="Courier"/>
              </a:rPr>
              <a:t>)),</a:t>
            </a:r>
            <a:r>
              <a:rPr>
                <a:solidFill>
                  <a:srgbClr val="902000"/>
                </a:solidFill>
                <a:latin typeface="Courier"/>
              </a:rPr>
              <a:t>data=</a:t>
            </a:r>
            <a:r>
              <a:rPr>
                <a:latin typeface="Courier"/>
              </a:rPr>
              <a:t>df)</a:t>
            </a:r>
            <a:br/>
            <a:r>
              <a:rPr>
                <a:latin typeface="Courier"/>
              </a:rPr>
              <a:t> </a:t>
            </a:r>
            <a:r>
              <a:rPr i="1">
                <a:solidFill>
                  <a:srgbClr val="60A0B0"/>
                </a:solidFill>
                <a:latin typeface="Courier"/>
              </a:rPr>
              <a:t># lsp() requires rms package</a:t>
            </a:r>
            <a:br/>
            <a:br/>
            <a:r>
              <a:rPr>
                <a:latin typeface="Courier"/>
              </a:rPr>
              <a:t>newdf&lt;-</a:t>
            </a:r>
            <a:r>
              <a:rPr b="1">
                <a:solidFill>
                  <a:srgbClr val="007020"/>
                </a:solidFill>
                <a:latin typeface="Courier"/>
              </a:rPr>
              <a:t>data.frame</a:t>
            </a:r>
            <a:r>
              <a:rPr>
                <a:latin typeface="Courier"/>
              </a:rPr>
              <a:t>(</a:t>
            </a:r>
            <a:r>
              <a:rPr>
                <a:solidFill>
                  <a:srgbClr val="902000"/>
                </a:solidFill>
                <a:latin typeface="Courier"/>
              </a:rPr>
              <a:t>x=</a:t>
            </a:r>
            <a:r>
              <a:rPr>
                <a:latin typeface="Courier"/>
              </a:rPr>
              <a:t>df</a:t>
            </a:r>
            <a:r>
              <a:rPr>
                <a:solidFill>
                  <a:srgbClr val="666666"/>
                </a:solidFill>
                <a:latin typeface="Courier"/>
              </a:rPr>
              <a:t>$</a:t>
            </a:r>
            <a:r>
              <a:rPr>
                <a:latin typeface="Courier"/>
              </a:rPr>
              <a:t>x,</a:t>
            </a:r>
            <a:r>
              <a:rPr b="1">
                <a:solidFill>
                  <a:srgbClr val="007020"/>
                </a:solidFill>
                <a:latin typeface="Courier"/>
              </a:rPr>
              <a:t>predict.lm</a:t>
            </a:r>
            <a:r>
              <a:rPr>
                <a:latin typeface="Courier"/>
              </a:rPr>
              <a:t>(modLsp,</a:t>
            </a:r>
            <a:r>
              <a:rPr>
                <a:solidFill>
                  <a:srgbClr val="902000"/>
                </a:solidFill>
                <a:latin typeface="Courier"/>
              </a:rPr>
              <a:t>interval=</a:t>
            </a:r>
            <a:r>
              <a:rPr>
                <a:solidFill>
                  <a:srgbClr val="4070A0"/>
                </a:solidFill>
                <a:latin typeface="Courier"/>
              </a:rPr>
              <a:t>"confidence"</a:t>
            </a:r>
            <a:r>
              <a:rPr>
                <a:latin typeface="Courie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splines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df </a:t>
            </a:r>
            <a:r>
              <a:rPr>
                <a:solidFill>
                  <a:srgbClr val="666666"/>
                </a:solidFill>
                <a:latin typeface="Courier"/>
              </a:rPr>
              <a:t>%&gt;%</a:t>
            </a:r>
            <a:br/>
            <a:r>
              <a:rPr>
                <a:solidFill>
                  <a:srgbClr val="4070A0"/>
                </a:solidFill>
                <a:latin typeface="Courier"/>
              </a:rPr>
              <a:t>  </a:t>
            </a:r>
            <a:r>
              <a:rPr b="1">
                <a:solidFill>
                  <a:srgbClr val="007020"/>
                </a:solidFill>
                <a:latin typeface="Courier"/>
              </a:rPr>
              <a:t>ggplot</a:t>
            </a:r>
            <a:r>
              <a:rPr>
                <a:latin typeface="Courier"/>
              </a:rPr>
              <a:t>(</a:t>
            </a:r>
            <a:r>
              <a:rPr>
                <a:solidFill>
                  <a:srgbClr val="902000"/>
                </a:solidFill>
                <a:latin typeface="Courier"/>
              </a:rPr>
              <a:t>mapping=</a:t>
            </a:r>
            <a:r>
              <a:rPr b="1">
                <a:solidFill>
                  <a:srgbClr val="007020"/>
                </a:solidFill>
                <a:latin typeface="Courier"/>
              </a:rPr>
              <a:t>aes</a:t>
            </a:r>
            <a:r>
              <a:rPr>
                <a:latin typeface="Courier"/>
              </a:rPr>
              <a:t>(</a:t>
            </a:r>
            <a:r>
              <a:rPr>
                <a:solidFill>
                  <a:srgbClr val="902000"/>
                </a:solidFill>
                <a:latin typeface="Courier"/>
              </a:rPr>
              <a:t>x=</a:t>
            </a:r>
            <a:r>
              <a:rPr>
                <a:latin typeface="Courier"/>
              </a:rPr>
              <a:t>x,</a:t>
            </a:r>
            <a:r>
              <a:rPr>
                <a:solidFill>
                  <a:srgbClr val="902000"/>
                </a:solidFill>
                <a:latin typeface="Courier"/>
              </a:rPr>
              <a:t>y=</a:t>
            </a:r>
            <a:r>
              <a:rPr>
                <a:latin typeface="Courier"/>
              </a:rPr>
              <a:t>y)) </a:t>
            </a:r>
            <a:r>
              <a:rPr>
                <a:solidFill>
                  <a:srgbClr val="666666"/>
                </a:solidFill>
                <a:latin typeface="Courier"/>
              </a:rPr>
              <a:t>+</a:t>
            </a:r>
            <a:br/>
            <a:r>
              <a:rPr>
                <a:solidFill>
                  <a:srgbClr val="4070A0"/>
                </a:solidFill>
                <a:latin typeface="Courier"/>
              </a:rPr>
              <a:t>  </a:t>
            </a:r>
            <a:r>
              <a:rPr b="1">
                <a:solidFill>
                  <a:srgbClr val="007020"/>
                </a:solidFill>
                <a:latin typeface="Courier"/>
              </a:rPr>
              <a:t>geom_point</a:t>
            </a:r>
            <a:r>
              <a:rPr>
                <a:latin typeface="Courier"/>
              </a:rPr>
              <a:t>(</a:t>
            </a:r>
            <a:r>
              <a:rPr>
                <a:solidFill>
                  <a:srgbClr val="902000"/>
                </a:solidFill>
                <a:latin typeface="Courier"/>
              </a:rPr>
              <a:t>size=</a:t>
            </a:r>
            <a:r>
              <a:rPr>
                <a:solidFill>
                  <a:srgbClr val="40A070"/>
                </a:solidFill>
                <a:latin typeface="Courier"/>
              </a:rPr>
              <a:t>3</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geom_line</a:t>
            </a:r>
            <a:r>
              <a:rPr>
                <a:latin typeface="Courier"/>
              </a:rPr>
              <a:t>(</a:t>
            </a:r>
            <a:r>
              <a:rPr>
                <a:solidFill>
                  <a:srgbClr val="902000"/>
                </a:solidFill>
                <a:latin typeface="Courier"/>
              </a:rPr>
              <a:t>data=</a:t>
            </a:r>
            <a:r>
              <a:rPr>
                <a:latin typeface="Courier"/>
              </a:rPr>
              <a:t>newdf,</a:t>
            </a:r>
            <a:r>
              <a:rPr>
                <a:solidFill>
                  <a:srgbClr val="902000"/>
                </a:solidFill>
                <a:latin typeface="Courier"/>
              </a:rPr>
              <a:t>mapping=</a:t>
            </a:r>
            <a:r>
              <a:rPr b="1">
                <a:solidFill>
                  <a:srgbClr val="007020"/>
                </a:solidFill>
                <a:latin typeface="Courier"/>
              </a:rPr>
              <a:t>aes</a:t>
            </a:r>
            <a:r>
              <a:rPr>
                <a:latin typeface="Courier"/>
              </a:rPr>
              <a:t>(</a:t>
            </a:r>
            <a:r>
              <a:rPr>
                <a:solidFill>
                  <a:srgbClr val="902000"/>
                </a:solidFill>
                <a:latin typeface="Courier"/>
              </a:rPr>
              <a:t>x=</a:t>
            </a:r>
            <a:r>
              <a:rPr>
                <a:latin typeface="Courier"/>
              </a:rPr>
              <a:t>x,</a:t>
            </a:r>
            <a:r>
              <a:rPr>
                <a:solidFill>
                  <a:srgbClr val="902000"/>
                </a:solidFill>
                <a:latin typeface="Courier"/>
              </a:rPr>
              <a:t>y=</a:t>
            </a:r>
            <a:r>
              <a:rPr>
                <a:latin typeface="Courier"/>
              </a:rPr>
              <a:t>fit),</a:t>
            </a:r>
            <a:r>
              <a:rPr>
                <a:solidFill>
                  <a:srgbClr val="902000"/>
                </a:solidFill>
                <a:latin typeface="Courier"/>
              </a:rPr>
              <a:t>col=</a:t>
            </a:r>
            <a:r>
              <a:rPr>
                <a:solidFill>
                  <a:srgbClr val="4070A0"/>
                </a:solidFill>
                <a:latin typeface="Courier"/>
              </a:rPr>
              <a:t>"orange"</a:t>
            </a:r>
            <a:r>
              <a:rPr>
                <a:latin typeface="Courier"/>
              </a:rPr>
              <a:t>,</a:t>
            </a:r>
            <a:r>
              <a:rPr>
                <a:solidFill>
                  <a:srgbClr val="902000"/>
                </a:solidFill>
                <a:latin typeface="Courier"/>
              </a:rPr>
              <a:t>lwd=</a:t>
            </a:r>
            <a:r>
              <a:rPr>
                <a:solidFill>
                  <a:srgbClr val="40A070"/>
                </a:solidFill>
                <a:latin typeface="Courier"/>
              </a:rPr>
              <a:t>2</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geom_ribbon</a:t>
            </a:r>
            <a:r>
              <a:rPr>
                <a:latin typeface="Courier"/>
              </a:rPr>
              <a:t>(</a:t>
            </a:r>
            <a:r>
              <a:rPr>
                <a:solidFill>
                  <a:srgbClr val="902000"/>
                </a:solidFill>
                <a:latin typeface="Courier"/>
              </a:rPr>
              <a:t>data=</a:t>
            </a:r>
            <a:r>
              <a:rPr>
                <a:latin typeface="Courier"/>
              </a:rPr>
              <a:t>newdf,</a:t>
            </a:r>
            <a:r>
              <a:rPr>
                <a:solidFill>
                  <a:srgbClr val="902000"/>
                </a:solidFill>
                <a:latin typeface="Courier"/>
              </a:rPr>
              <a:t>mapping=</a:t>
            </a:r>
            <a:r>
              <a:rPr b="1">
                <a:solidFill>
                  <a:srgbClr val="007020"/>
                </a:solidFill>
                <a:latin typeface="Courier"/>
              </a:rPr>
              <a:t>aes</a:t>
            </a:r>
            <a:r>
              <a:rPr>
                <a:latin typeface="Courier"/>
              </a:rPr>
              <a:t>(</a:t>
            </a:r>
            <a:r>
              <a:rPr>
                <a:solidFill>
                  <a:srgbClr val="902000"/>
                </a:solidFill>
                <a:latin typeface="Courier"/>
              </a:rPr>
              <a:t>y=</a:t>
            </a:r>
            <a:r>
              <a:rPr>
                <a:latin typeface="Courier"/>
              </a:rPr>
              <a:t>fit,</a:t>
            </a:r>
            <a:r>
              <a:rPr>
                <a:solidFill>
                  <a:srgbClr val="902000"/>
                </a:solidFill>
                <a:latin typeface="Courier"/>
              </a:rPr>
              <a:t>ymin=</a:t>
            </a:r>
            <a:r>
              <a:rPr>
                <a:latin typeface="Courier"/>
              </a:rPr>
              <a:t>lwr,</a:t>
            </a:r>
            <a:r>
              <a:rPr>
                <a:solidFill>
                  <a:srgbClr val="902000"/>
                </a:solidFill>
                <a:latin typeface="Courier"/>
              </a:rPr>
              <a:t>ymax=</a:t>
            </a:r>
            <a:r>
              <a:rPr>
                <a:latin typeface="Courier"/>
              </a:rPr>
              <a:t>upr),</a:t>
            </a:r>
            <a:r>
              <a:rPr>
                <a:solidFill>
                  <a:srgbClr val="902000"/>
                </a:solidFill>
                <a:latin typeface="Courier"/>
              </a:rPr>
              <a:t>alpha=</a:t>
            </a:r>
            <a:r>
              <a:rPr>
                <a:solidFill>
                  <a:srgbClr val="40A070"/>
                </a:solidFill>
                <a:latin typeface="Courier"/>
              </a:rPr>
              <a:t>0.2</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geom_vline</a:t>
            </a:r>
            <a:r>
              <a:rPr>
                <a:latin typeface="Courier"/>
              </a:rPr>
              <a:t>(</a:t>
            </a:r>
            <a:r>
              <a:rPr>
                <a:solidFill>
                  <a:srgbClr val="902000"/>
                </a:solidFill>
                <a:latin typeface="Courier"/>
              </a:rPr>
              <a:t>xintercept=</a:t>
            </a:r>
            <a:r>
              <a:rPr>
                <a:solidFill>
                  <a:srgbClr val="40A070"/>
                </a:solidFill>
                <a:latin typeface="Courier"/>
              </a:rPr>
              <a:t>3</a:t>
            </a:r>
            <a:r>
              <a:rPr>
                <a:latin typeface="Courier"/>
              </a:rPr>
              <a:t>,</a:t>
            </a:r>
            <a:r>
              <a:rPr>
                <a:solidFill>
                  <a:srgbClr val="902000"/>
                </a:solidFill>
                <a:latin typeface="Courier"/>
              </a:rPr>
              <a:t>lty=</a:t>
            </a:r>
            <a:r>
              <a:rPr>
                <a:solidFill>
                  <a:srgbClr val="40A070"/>
                </a:solidFill>
                <a:latin typeface="Courier"/>
              </a:rPr>
              <a:t>2</a:t>
            </a:r>
            <a:r>
              <a:rPr>
                <a:latin typeface="Courier"/>
              </a:rPr>
              <a:t>,</a:t>
            </a:r>
            <a:r>
              <a:rPr>
                <a:solidFill>
                  <a:srgbClr val="902000"/>
                </a:solidFill>
                <a:latin typeface="Courier"/>
              </a:rPr>
              <a:t>col=</a:t>
            </a:r>
            <a:r>
              <a:rPr>
                <a:solidFill>
                  <a:srgbClr val="4070A0"/>
                </a:solidFill>
                <a:latin typeface="Courier"/>
              </a:rPr>
              <a:t>"darkgrey"</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geom_vline</a:t>
            </a:r>
            <a:r>
              <a:rPr>
                <a:latin typeface="Courier"/>
              </a:rPr>
              <a:t>(</a:t>
            </a:r>
            <a:r>
              <a:rPr>
                <a:solidFill>
                  <a:srgbClr val="902000"/>
                </a:solidFill>
                <a:latin typeface="Courier"/>
              </a:rPr>
              <a:t>xintercept=</a:t>
            </a:r>
            <a:r>
              <a:rPr>
                <a:solidFill>
                  <a:srgbClr val="40A070"/>
                </a:solidFill>
                <a:latin typeface="Courier"/>
              </a:rPr>
              <a:t>6</a:t>
            </a:r>
            <a:r>
              <a:rPr>
                <a:latin typeface="Courier"/>
              </a:rPr>
              <a:t>,</a:t>
            </a:r>
            <a:r>
              <a:rPr>
                <a:solidFill>
                  <a:srgbClr val="902000"/>
                </a:solidFill>
                <a:latin typeface="Courier"/>
              </a:rPr>
              <a:t>lty=</a:t>
            </a:r>
            <a:r>
              <a:rPr>
                <a:solidFill>
                  <a:srgbClr val="40A070"/>
                </a:solidFill>
                <a:latin typeface="Courier"/>
              </a:rPr>
              <a:t>2</a:t>
            </a:r>
            <a:r>
              <a:rPr>
                <a:latin typeface="Courier"/>
              </a:rPr>
              <a:t>,</a:t>
            </a:r>
            <a:r>
              <a:rPr>
                <a:solidFill>
                  <a:srgbClr val="902000"/>
                </a:solidFill>
                <a:latin typeface="Courier"/>
              </a:rPr>
              <a:t>col=</a:t>
            </a:r>
            <a:r>
              <a:rPr>
                <a:solidFill>
                  <a:srgbClr val="4070A0"/>
                </a:solidFill>
                <a:latin typeface="Courier"/>
              </a:rPr>
              <a:t>"darkgrey"</a:t>
            </a:r>
            <a:r>
              <a:rPr>
                <a:latin typeface="Courier"/>
              </a:rPr>
              <a:t>)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Session</a:t>
            </a:r>
            <a:r>
              <a:rPr/>
              <a:t> </a:t>
            </a:r>
            <a:r>
              <a:rPr/>
              <a:t>6:</a:t>
            </a:r>
            <a:r>
              <a:rPr/>
              <a:t> </a:t>
            </a:r>
            <a:r>
              <a:rPr/>
              <a:t>Basic</a:t>
            </a:r>
            <a:r>
              <a:rPr/>
              <a:t> </a:t>
            </a:r>
            <a:r>
              <a:rPr/>
              <a:t>regression</a:t>
            </a:r>
            <a:r>
              <a:rPr/>
              <a:t> </a:t>
            </a:r>
            <a:r>
              <a:rPr/>
              <a:t>modelling</a:t>
            </a:r>
            <a:r>
              <a:rPr/>
              <a:t> </a:t>
            </a:r>
            <a:r>
              <a:rPr/>
              <a:t>II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6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splines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Linear splines are not smooth and therefore cubic splines are often preferred.</a:t>
            </a:r>
          </a:p>
          <a:p>
            <a:pPr lvl="0" marL="0" indent="0">
              <a:buNone/>
            </a:pPr>
            <a:r>
              <a:rPr/>
              <a:t>Cubic splines can be poorly behaved in the tails (outside of the most extreme knots). To avoid this, they can be forced t be linear in the tails. Such splines are called </a:t>
            </a:r>
            <a:r>
              <a:rPr b="1"/>
              <a:t>restricted cubic splines</a:t>
            </a:r>
            <a:r>
              <a:rPr/>
              <a:t>.</a:t>
            </a:r>
          </a:p>
          <a:p>
            <a:pPr lvl="0" indent="0">
              <a:buNone/>
            </a:pPr>
            <a:r>
              <a:rPr>
                <a:latin typeface="Courier"/>
              </a:rPr>
              <a:t>modRcs&lt;-</a:t>
            </a:r>
            <a:r>
              <a:rPr b="1">
                <a:solidFill>
                  <a:srgbClr val="007020"/>
                </a:solidFill>
                <a:latin typeface="Courier"/>
              </a:rPr>
              <a:t>glm</a:t>
            </a:r>
            <a:r>
              <a:rPr>
                <a:latin typeface="Courier"/>
              </a:rPr>
              <a:t>(y</a:t>
            </a:r>
            <a:r>
              <a:rPr>
                <a:solidFill>
                  <a:srgbClr val="666666"/>
                </a:solidFill>
                <a:latin typeface="Courier"/>
              </a:rPr>
              <a:t>~</a:t>
            </a:r>
            <a:r>
              <a:rPr b="1">
                <a:solidFill>
                  <a:srgbClr val="007020"/>
                </a:solidFill>
                <a:latin typeface="Courier"/>
              </a:rPr>
              <a:t>rcs</a:t>
            </a:r>
            <a:r>
              <a:rPr>
                <a:latin typeface="Courier"/>
              </a:rPr>
              <a:t>(x,</a:t>
            </a:r>
            <a:r>
              <a:rPr>
                <a:solidFill>
                  <a:srgbClr val="902000"/>
                </a:solidFill>
                <a:latin typeface="Courier"/>
              </a:rPr>
              <a:t>nk=</a:t>
            </a:r>
            <a:r>
              <a:rPr>
                <a:solidFill>
                  <a:srgbClr val="40A070"/>
                </a:solidFill>
                <a:latin typeface="Courier"/>
              </a:rPr>
              <a:t>3</a:t>
            </a:r>
            <a:r>
              <a:rPr>
                <a:latin typeface="Courier"/>
              </a:rPr>
              <a:t>),</a:t>
            </a:r>
            <a:r>
              <a:rPr>
                <a:solidFill>
                  <a:srgbClr val="902000"/>
                </a:solidFill>
                <a:latin typeface="Courier"/>
              </a:rPr>
              <a:t>data=</a:t>
            </a:r>
            <a:r>
              <a:rPr>
                <a:latin typeface="Courier"/>
              </a:rPr>
              <a:t>df)</a:t>
            </a:r>
            <a:br/>
            <a:r>
              <a:rPr>
                <a:latin typeface="Courier"/>
              </a:rPr>
              <a:t>  </a:t>
            </a:r>
            <a:r>
              <a:rPr i="1">
                <a:solidFill>
                  <a:srgbClr val="60A0B0"/>
                </a:solidFill>
                <a:latin typeface="Courier"/>
              </a:rPr>
              <a:t># rcs requires rms package</a:t>
            </a:r>
            <a:br/>
            <a:br/>
            <a:r>
              <a:rPr>
                <a:latin typeface="Courier"/>
              </a:rPr>
              <a:t>newdf&lt;-</a:t>
            </a:r>
            <a:r>
              <a:rPr b="1">
                <a:solidFill>
                  <a:srgbClr val="007020"/>
                </a:solidFill>
                <a:latin typeface="Courier"/>
              </a:rPr>
              <a:t>data.frame</a:t>
            </a:r>
            <a:r>
              <a:rPr>
                <a:latin typeface="Courier"/>
              </a:rPr>
              <a:t>(</a:t>
            </a:r>
            <a:r>
              <a:rPr>
                <a:solidFill>
                  <a:srgbClr val="902000"/>
                </a:solidFill>
                <a:latin typeface="Courier"/>
              </a:rPr>
              <a:t>x=</a:t>
            </a:r>
            <a:r>
              <a:rPr>
                <a:latin typeface="Courier"/>
              </a:rPr>
              <a:t>df</a:t>
            </a:r>
            <a:r>
              <a:rPr>
                <a:solidFill>
                  <a:srgbClr val="666666"/>
                </a:solidFill>
                <a:latin typeface="Courier"/>
              </a:rPr>
              <a:t>$</a:t>
            </a:r>
            <a:r>
              <a:rPr>
                <a:latin typeface="Courier"/>
              </a:rPr>
              <a:t>x,</a:t>
            </a:r>
            <a:r>
              <a:rPr b="1">
                <a:solidFill>
                  <a:srgbClr val="007020"/>
                </a:solidFill>
                <a:latin typeface="Courier"/>
              </a:rPr>
              <a:t>predict.lm</a:t>
            </a:r>
            <a:r>
              <a:rPr>
                <a:latin typeface="Courier"/>
              </a:rPr>
              <a:t>(modRcs,</a:t>
            </a:r>
            <a:r>
              <a:rPr>
                <a:solidFill>
                  <a:srgbClr val="902000"/>
                </a:solidFill>
                <a:latin typeface="Courier"/>
              </a:rPr>
              <a:t>interval=</a:t>
            </a:r>
            <a:r>
              <a:rPr>
                <a:solidFill>
                  <a:srgbClr val="4070A0"/>
                </a:solidFill>
                <a:latin typeface="Courier"/>
              </a:rPr>
              <a:t>"confidence"</a:t>
            </a:r>
            <a:r>
              <a:rPr>
                <a:latin typeface="Courier"/>
              </a:rPr>
              <a:t>))</a:t>
            </a:r>
          </a:p>
          <a:p>
            <a:pPr lvl="0" indent="0">
              <a:buNone/>
            </a:pPr>
            <a:r>
              <a:rPr>
                <a:latin typeface="Courier"/>
              </a:rPr>
              <a:t>df </a:t>
            </a:r>
            <a:r>
              <a:rPr>
                <a:solidFill>
                  <a:srgbClr val="666666"/>
                </a:solidFill>
                <a:latin typeface="Courier"/>
              </a:rPr>
              <a:t>%&gt;%</a:t>
            </a:r>
            <a:br/>
            <a:r>
              <a:rPr>
                <a:solidFill>
                  <a:srgbClr val="4070A0"/>
                </a:solidFill>
                <a:latin typeface="Courier"/>
              </a:rPr>
              <a:t>  </a:t>
            </a:r>
            <a:r>
              <a:rPr b="1">
                <a:solidFill>
                  <a:srgbClr val="007020"/>
                </a:solidFill>
                <a:latin typeface="Courier"/>
              </a:rPr>
              <a:t>ggplot</a:t>
            </a:r>
            <a:r>
              <a:rPr>
                <a:latin typeface="Courier"/>
              </a:rPr>
              <a:t>(</a:t>
            </a:r>
            <a:r>
              <a:rPr>
                <a:solidFill>
                  <a:srgbClr val="902000"/>
                </a:solidFill>
                <a:latin typeface="Courier"/>
              </a:rPr>
              <a:t>mapping=</a:t>
            </a:r>
            <a:r>
              <a:rPr b="1">
                <a:solidFill>
                  <a:srgbClr val="007020"/>
                </a:solidFill>
                <a:latin typeface="Courier"/>
              </a:rPr>
              <a:t>aes</a:t>
            </a:r>
            <a:r>
              <a:rPr>
                <a:latin typeface="Courier"/>
              </a:rPr>
              <a:t>(</a:t>
            </a:r>
            <a:r>
              <a:rPr>
                <a:solidFill>
                  <a:srgbClr val="902000"/>
                </a:solidFill>
                <a:latin typeface="Courier"/>
              </a:rPr>
              <a:t>x=</a:t>
            </a:r>
            <a:r>
              <a:rPr>
                <a:latin typeface="Courier"/>
              </a:rPr>
              <a:t>x,</a:t>
            </a:r>
            <a:r>
              <a:rPr>
                <a:solidFill>
                  <a:srgbClr val="902000"/>
                </a:solidFill>
                <a:latin typeface="Courier"/>
              </a:rPr>
              <a:t>y=</a:t>
            </a:r>
            <a:r>
              <a:rPr>
                <a:latin typeface="Courier"/>
              </a:rPr>
              <a:t>y)) </a:t>
            </a:r>
            <a:r>
              <a:rPr>
                <a:solidFill>
                  <a:srgbClr val="666666"/>
                </a:solidFill>
                <a:latin typeface="Courier"/>
              </a:rPr>
              <a:t>+</a:t>
            </a:r>
            <a:br/>
            <a:r>
              <a:rPr>
                <a:solidFill>
                  <a:srgbClr val="4070A0"/>
                </a:solidFill>
                <a:latin typeface="Courier"/>
              </a:rPr>
              <a:t>  </a:t>
            </a:r>
            <a:r>
              <a:rPr b="1">
                <a:solidFill>
                  <a:srgbClr val="007020"/>
                </a:solidFill>
                <a:latin typeface="Courier"/>
              </a:rPr>
              <a:t>geom_point</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geom_line</a:t>
            </a:r>
            <a:r>
              <a:rPr>
                <a:latin typeface="Courier"/>
              </a:rPr>
              <a:t>(</a:t>
            </a:r>
            <a:r>
              <a:rPr>
                <a:solidFill>
                  <a:srgbClr val="902000"/>
                </a:solidFill>
                <a:latin typeface="Courier"/>
              </a:rPr>
              <a:t>col=</a:t>
            </a:r>
            <a:r>
              <a:rPr>
                <a:solidFill>
                  <a:srgbClr val="4070A0"/>
                </a:solidFill>
                <a:latin typeface="Courier"/>
              </a:rPr>
              <a:t>"orange"</a:t>
            </a:r>
            <a:r>
              <a:rPr>
                <a:latin typeface="Courier"/>
              </a:rPr>
              <a:t>,</a:t>
            </a:r>
            <a:r>
              <a:rPr>
                <a:solidFill>
                  <a:srgbClr val="902000"/>
                </a:solidFill>
                <a:latin typeface="Courier"/>
              </a:rPr>
              <a:t>lwd=</a:t>
            </a:r>
            <a:r>
              <a:rPr>
                <a:solidFill>
                  <a:srgbClr val="40A070"/>
                </a:solidFill>
                <a:latin typeface="Courier"/>
              </a:rPr>
              <a:t>2</a:t>
            </a:r>
            <a:r>
              <a:rPr>
                <a:latin typeface="Courier"/>
              </a:rPr>
              <a:t>,</a:t>
            </a:r>
            <a:r>
              <a:rPr>
                <a:solidFill>
                  <a:srgbClr val="902000"/>
                </a:solidFill>
                <a:latin typeface="Courier"/>
              </a:rPr>
              <a:t>mapping=</a:t>
            </a:r>
            <a:r>
              <a:rPr b="1">
                <a:solidFill>
                  <a:srgbClr val="007020"/>
                </a:solidFill>
                <a:latin typeface="Courier"/>
              </a:rPr>
              <a:t>aes</a:t>
            </a:r>
            <a:r>
              <a:rPr>
                <a:latin typeface="Courier"/>
              </a:rPr>
              <a:t>(</a:t>
            </a:r>
            <a:r>
              <a:rPr>
                <a:solidFill>
                  <a:srgbClr val="902000"/>
                </a:solidFill>
                <a:latin typeface="Courier"/>
              </a:rPr>
              <a:t>x=</a:t>
            </a:r>
            <a:r>
              <a:rPr>
                <a:latin typeface="Courier"/>
              </a:rPr>
              <a:t>x,</a:t>
            </a:r>
            <a:r>
              <a:rPr>
                <a:solidFill>
                  <a:srgbClr val="902000"/>
                </a:solidFill>
                <a:latin typeface="Courier"/>
              </a:rPr>
              <a:t>y=</a:t>
            </a:r>
            <a:r>
              <a:rPr b="1">
                <a:solidFill>
                  <a:srgbClr val="007020"/>
                </a:solidFill>
                <a:latin typeface="Courier"/>
              </a:rPr>
              <a:t>predict</a:t>
            </a:r>
            <a:r>
              <a:rPr>
                <a:latin typeface="Courier"/>
              </a:rPr>
              <a:t>(modRcs))) </a:t>
            </a:r>
            <a:r>
              <a:rPr>
                <a:solidFill>
                  <a:srgbClr val="666666"/>
                </a:solidFill>
                <a:latin typeface="Courier"/>
              </a:rPr>
              <a:t>+</a:t>
            </a:r>
            <a:br/>
            <a:r>
              <a:rPr>
                <a:solidFill>
                  <a:srgbClr val="4070A0"/>
                </a:solidFill>
                <a:latin typeface="Courier"/>
              </a:rPr>
              <a:t>  </a:t>
            </a:r>
            <a:r>
              <a:rPr b="1">
                <a:solidFill>
                  <a:srgbClr val="007020"/>
                </a:solidFill>
                <a:latin typeface="Courier"/>
              </a:rPr>
              <a:t>geom_line</a:t>
            </a:r>
            <a:r>
              <a:rPr>
                <a:latin typeface="Courier"/>
              </a:rPr>
              <a:t>(</a:t>
            </a:r>
            <a:r>
              <a:rPr>
                <a:solidFill>
                  <a:srgbClr val="902000"/>
                </a:solidFill>
                <a:latin typeface="Courier"/>
              </a:rPr>
              <a:t>data=</a:t>
            </a:r>
            <a:r>
              <a:rPr>
                <a:latin typeface="Courier"/>
              </a:rPr>
              <a:t>newdf,</a:t>
            </a:r>
            <a:r>
              <a:rPr>
                <a:solidFill>
                  <a:srgbClr val="902000"/>
                </a:solidFill>
                <a:latin typeface="Courier"/>
              </a:rPr>
              <a:t>mapping=</a:t>
            </a:r>
            <a:r>
              <a:rPr b="1">
                <a:solidFill>
                  <a:srgbClr val="007020"/>
                </a:solidFill>
                <a:latin typeface="Courier"/>
              </a:rPr>
              <a:t>aes</a:t>
            </a:r>
            <a:r>
              <a:rPr>
                <a:latin typeface="Courier"/>
              </a:rPr>
              <a:t>(</a:t>
            </a:r>
            <a:r>
              <a:rPr>
                <a:solidFill>
                  <a:srgbClr val="902000"/>
                </a:solidFill>
                <a:latin typeface="Courier"/>
              </a:rPr>
              <a:t>x=</a:t>
            </a:r>
            <a:r>
              <a:rPr>
                <a:latin typeface="Courier"/>
              </a:rPr>
              <a:t>x,</a:t>
            </a:r>
            <a:r>
              <a:rPr>
                <a:solidFill>
                  <a:srgbClr val="902000"/>
                </a:solidFill>
                <a:latin typeface="Courier"/>
              </a:rPr>
              <a:t>y=</a:t>
            </a:r>
            <a:r>
              <a:rPr>
                <a:latin typeface="Courier"/>
              </a:rPr>
              <a:t>fit),</a:t>
            </a:r>
            <a:r>
              <a:rPr>
                <a:solidFill>
                  <a:srgbClr val="902000"/>
                </a:solidFill>
                <a:latin typeface="Courier"/>
              </a:rPr>
              <a:t>col=</a:t>
            </a:r>
            <a:r>
              <a:rPr>
                <a:solidFill>
                  <a:srgbClr val="4070A0"/>
                </a:solidFill>
                <a:latin typeface="Courier"/>
              </a:rPr>
              <a:t>"orange"</a:t>
            </a:r>
            <a:r>
              <a:rPr>
                <a:latin typeface="Courier"/>
              </a:rPr>
              <a:t>,</a:t>
            </a:r>
            <a:r>
              <a:rPr>
                <a:solidFill>
                  <a:srgbClr val="902000"/>
                </a:solidFill>
                <a:latin typeface="Courier"/>
              </a:rPr>
              <a:t>lwd=</a:t>
            </a:r>
            <a:r>
              <a:rPr>
                <a:solidFill>
                  <a:srgbClr val="40A070"/>
                </a:solidFill>
                <a:latin typeface="Courier"/>
              </a:rPr>
              <a:t>2</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geom_ribbon</a:t>
            </a:r>
            <a:r>
              <a:rPr>
                <a:latin typeface="Courier"/>
              </a:rPr>
              <a:t>(</a:t>
            </a:r>
            <a:r>
              <a:rPr>
                <a:solidFill>
                  <a:srgbClr val="902000"/>
                </a:solidFill>
                <a:latin typeface="Courier"/>
              </a:rPr>
              <a:t>data=</a:t>
            </a:r>
            <a:r>
              <a:rPr>
                <a:latin typeface="Courier"/>
              </a:rPr>
              <a:t>newdf,</a:t>
            </a:r>
            <a:r>
              <a:rPr>
                <a:solidFill>
                  <a:srgbClr val="902000"/>
                </a:solidFill>
                <a:latin typeface="Courier"/>
              </a:rPr>
              <a:t>mapping=</a:t>
            </a:r>
            <a:r>
              <a:rPr b="1">
                <a:solidFill>
                  <a:srgbClr val="007020"/>
                </a:solidFill>
                <a:latin typeface="Courier"/>
              </a:rPr>
              <a:t>aes</a:t>
            </a:r>
            <a:r>
              <a:rPr>
                <a:latin typeface="Courier"/>
              </a:rPr>
              <a:t>(</a:t>
            </a:r>
            <a:r>
              <a:rPr>
                <a:solidFill>
                  <a:srgbClr val="902000"/>
                </a:solidFill>
                <a:latin typeface="Courier"/>
              </a:rPr>
              <a:t>y=</a:t>
            </a:r>
            <a:r>
              <a:rPr>
                <a:latin typeface="Courier"/>
              </a:rPr>
              <a:t>fit,</a:t>
            </a:r>
            <a:r>
              <a:rPr>
                <a:solidFill>
                  <a:srgbClr val="902000"/>
                </a:solidFill>
                <a:latin typeface="Courier"/>
              </a:rPr>
              <a:t>ymin=</a:t>
            </a:r>
            <a:r>
              <a:rPr>
                <a:latin typeface="Courier"/>
              </a:rPr>
              <a:t>lwr,</a:t>
            </a:r>
            <a:r>
              <a:rPr>
                <a:solidFill>
                  <a:srgbClr val="902000"/>
                </a:solidFill>
                <a:latin typeface="Courier"/>
              </a:rPr>
              <a:t>ymax=</a:t>
            </a:r>
            <a:r>
              <a:rPr>
                <a:latin typeface="Courier"/>
              </a:rPr>
              <a:t>upr),</a:t>
            </a:r>
            <a:r>
              <a:rPr>
                <a:solidFill>
                  <a:srgbClr val="902000"/>
                </a:solidFill>
                <a:latin typeface="Courier"/>
              </a:rPr>
              <a:t>alpha=</a:t>
            </a:r>
            <a:r>
              <a:rPr>
                <a:solidFill>
                  <a:srgbClr val="40A070"/>
                </a:solidFill>
                <a:latin typeface="Courier"/>
              </a:rPr>
              <a:t>0.2</a:t>
            </a:r>
            <a:r>
              <a:rPr>
                <a:latin typeface="Courie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6_files/figure-pptx/unnamed-chunk-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splines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Where the knots should be is not an easy problem. Adding them as model parameters to be estimated can lead to unstable parameter estimates and to standard estimation algorithms not being usable.</a:t>
                </a:r>
              </a:p>
              <a:p>
                <a:pPr lvl="0" marL="0" indent="0">
                  <a:buNone/>
                </a:pPr>
                <a14:m>
                  <m:oMathPara xmlns:m="http://schemas.openxmlformats.org/officeDocument/2006/math">
                    <m:oMathParaPr>
                      <m:jc m:val="center"/>
                    </m:oMathParaPr>
                    <m:oMath>
                      <m:r>
                        <m:t> </m:t>
                      </m:r>
                    </m:oMath>
                  </m:oMathPara>
                </a14:m>
              </a:p>
              <a:p>
                <a:pPr lvl="0" marL="0" indent="0">
                  <a:buNone/>
                </a:pPr>
                <a:r>
                  <a:rPr/>
                  <a:t>Luckily for cubic splines, the position of knots matters less than the number of knots. Knots are therefore often placed at regular intervals or quantiles of the continuous predictor.</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latin typeface="Courier"/>
              </a:rPr>
              <a:t>rms</a:t>
            </a:r>
            <a:r>
              <a:rPr/>
              <a:t> </a:t>
            </a:r>
            <a:r>
              <a:rPr/>
              <a:t>package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 </a:t>
                </a:r>
                <a:r>
                  <a:rPr>
                    <a:latin typeface="Courier"/>
                  </a:rPr>
                  <a:t>rms</a:t>
                </a:r>
                <a:r>
                  <a:rPr/>
                  <a:t> package provides a full set of tools for all kinds of regression problems.</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Correlated</a:t>
            </a:r>
            <a:r>
              <a:rPr/>
              <a:t> </a:t>
            </a:r>
            <a:r>
              <a:rPr/>
              <a:t>data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Correlated</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the statistical analyses and models we have seen so far, there has always been one specific assumption:</a:t>
                </a:r>
              </a:p>
              <a:p>
                <a:pPr lvl="0" marL="0" indent="0">
                  <a:buNone/>
                </a:pPr>
                <a:r>
                  <a:rPr/>
                  <a:t>The data </a:t>
                </a:r>
                <a14:m>
                  <m:oMath xmlns:m="http://schemas.openxmlformats.org/officeDocument/2006/math">
                    <m:sSub>
                      <m:e>
                        <m:r>
                          <m:rPr>
                            <m:sty m:val="b"/>
                          </m:rPr>
                          <m:t>x</m:t>
                        </m:r>
                      </m:e>
                      <m:sub>
                        <m:r>
                          <m:t>i</m:t>
                        </m:r>
                      </m:sub>
                    </m:sSub>
                    <m:r>
                      <m:t>,</m:t>
                    </m:r>
                    <m:r>
                      <m:t>i</m:t>
                    </m:r>
                    <m:r>
                      <m:t>=</m:t>
                    </m:r>
                    <m:r>
                      <m:t>1</m:t>
                    </m:r>
                    <m:r>
                      <m:t>,</m:t>
                    </m:r>
                    <m:r>
                      <m:t>…</m:t>
                    </m:r>
                    <m:r>
                      <m:t>,</m:t>
                    </m:r>
                    <m:r>
                      <m:t>n</m:t>
                    </m:r>
                  </m:oMath>
                </a14:m>
                <a:r>
                  <a:rPr/>
                  <a:t> are independent observations.</a:t>
                </a:r>
              </a:p>
              <a:p>
                <a:pPr lvl="0" marL="0" indent="0">
                  <a:buNone/>
                </a:pPr>
                <a:r>
                  <a:rPr/>
                  <a:t>Why is this assumption needed?</a:t>
                </a:r>
              </a:p>
              <a:p>
                <a:pPr lvl="1"/>
                <a:r>
                  <a:rPr/>
                  <a:t>Many estimation techniques require writing down the model likelihood of the data. This usually involves taking the product over all observations. This can only be done if the data are independent (two events A, B are independent if </a:t>
                </a:r>
                <a14:m>
                  <m:oMath xmlns:m="http://schemas.openxmlformats.org/officeDocument/2006/math">
                    <m:r>
                      <m:t>P</m:t>
                    </m:r>
                    <m:r>
                      <m:t>(</m:t>
                    </m:r>
                    <m:r>
                      <m:t>A</m:t>
                    </m:r>
                    <m:r>
                      <m:t>,</m:t>
                    </m:r>
                    <m:r>
                      <m:t>B</m:t>
                    </m:r>
                    <m:r>
                      <m:t>)</m:t>
                    </m:r>
                    <m:r>
                      <m:t>=</m:t>
                    </m:r>
                    <m:r>
                      <m:t>P</m:t>
                    </m:r>
                    <m:r>
                      <m:t>(</m:t>
                    </m:r>
                    <m:r>
                      <m:t>A</m:t>
                    </m:r>
                    <m:r>
                      <m:t>)</m:t>
                    </m:r>
                    <m:r>
                      <m:t>⋅</m:t>
                    </m:r>
                    <m:r>
                      <m:t>P</m:t>
                    </m:r>
                    <m:r>
                      <m:t>(</m:t>
                    </m:r>
                    <m:r>
                      <m:t>B</m:t>
                    </m:r>
                    <m:r>
                      <m:t>)</m:t>
                    </m:r>
                  </m:oMath>
                </a14:m>
                <a:r>
                  <a:rPr/>
                  <a:t>).</a:t>
                </a:r>
              </a:p>
              <a:p>
                <a:pPr lvl="1"/>
                <a:r>
                  <a:rPr/>
                  <a:t>Many statistical tests require an estimate of the standard error of one or several statistics. If data are correlated, then the correlated observations exhibit less variance than if they were uncorrelated </a:t>
                </a:r>
                <a14:m>
                  <m:oMath xmlns:m="http://schemas.openxmlformats.org/officeDocument/2006/math">
                    <m:r>
                      <m:t>⇒</m:t>
                    </m:r>
                  </m:oMath>
                </a14:m>
                <a:r>
                  <a:rPr/>
                  <a:t> the standard error(s) are underestimated </a:t>
                </a:r>
                <a14:m>
                  <m:oMath xmlns:m="http://schemas.openxmlformats.org/officeDocument/2006/math">
                    <m:r>
                      <m:t>⇒</m:t>
                    </m:r>
                  </m:oMath>
                </a14:m>
                <a:r>
                  <a:rPr/>
                  <a:t> the null hypothesis may be wrongly rejected.</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Correlated</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number of common study designs result in data that are not independent observations:</a:t>
                </a:r>
              </a:p>
              <a:p>
                <a:pPr lvl="1"/>
                <a:r>
                  <a:rPr/>
                  <a:t>A measurement of a biomarker before and after a treatment was administered.</a:t>
                </a:r>
              </a:p>
              <a:p>
                <a:pPr lvl="2"/>
                <a:r>
                  <a:rPr/>
                  <a:t>Measurements are for the same individual and hence correlated due to the specific genetic factors, physiological characteristics, lifestyle etc of each individual.</a:t>
                </a:r>
              </a:p>
              <a:p>
                <a:pPr lvl="1"/>
                <a:r>
                  <a:rPr/>
                  <a:t>Longitudinal cohort data.</a:t>
                </a:r>
              </a:p>
              <a:p>
                <a:pPr lvl="2"/>
                <a:r>
                  <a:rPr/>
                  <a:t>Again measurements for the same individual will be correlated.</a:t>
                </a:r>
              </a:p>
              <a:p>
                <a:pPr lvl="1"/>
                <a:r>
                  <a:rPr/>
                  <a:t>Matched cases and controls.</a:t>
                </a:r>
              </a:p>
              <a:p>
                <a:pPr lvl="2"/>
                <a:r>
                  <a:rPr/>
                  <a:t>Observations are matched on a number of covariates. This makes them more similar to each other </a:t>
                </a:r>
                <a14:m>
                  <m:oMath xmlns:m="http://schemas.openxmlformats.org/officeDocument/2006/math">
                    <m:r>
                      <m:t>⇒</m:t>
                    </m:r>
                  </m:oMath>
                </a14:m>
                <a:r>
                  <a:rPr/>
                  <a:t> the data will be correlated.</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Correlated</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Clustered data.</a:t>
            </a:r>
          </a:p>
          <a:p>
            <a:pPr lvl="2"/>
            <a:r>
              <a:rPr/>
              <a:t>If sampling patients from several hospitals, then the outcomes from patients from the same hospital will be more similar to each other than patients from other hospitals as they share the same hospital infrastructure, the same nurses and doctors, the same availability of drugs and the catchment populations of different hospitals may differ in ethnicities etc.</a:t>
            </a:r>
          </a:p>
          <a:p>
            <a:pPr lvl="1"/>
            <a:r>
              <a:rPr/>
              <a:t>Temporal or spatial data.</a:t>
            </a:r>
          </a:p>
          <a:p>
            <a:pPr lvl="2"/>
            <a:r>
              <a:rPr/>
              <a:t>Observations close in time or space tend to be more similar than observations far apart in time and space. This is called </a:t>
            </a:r>
            <a:r>
              <a:rPr i="1"/>
              <a:t>autocorrelation</a:t>
            </a:r>
            <a:r>
              <a:rPr/>
              <a:t>. (We will not consider such data further in this session).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Correlated</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we do not account for the correlated nature of the data in the analysis, we may bias the results and underestimate the variation in the data. Further some of the characteristics that induce the correlations in the data may also confound results if not accounted for.</a:t>
            </a:r>
          </a:p>
          <a:p>
            <a:pPr lvl="0" marL="0" indent="0">
              <a:buNone/>
            </a:pPr>
            <a:r>
              <a:rPr/>
              <a:t>In this lecture we will explore common techniques for dealing with various types of correlated data.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Certificates of attendance</a:t>
                </a:r>
              </a:p>
              <a:p>
                <a:pPr lvl="2"/>
                <a:r>
                  <a:rPr/>
                  <a:t>You need to attend the first 7 sessions.</a:t>
                </a:r>
              </a:p>
              <a:p>
                <a:pPr lvl="2"/>
                <a:r>
                  <a:rPr/>
                  <a:t>Sign in &amp; check spelling of name on the sign-in sheet!</a:t>
                </a:r>
              </a:p>
              <a:p>
                <a:pPr lvl="2"/>
                <a:r>
                  <a:rPr/>
                  <a:t>Only issued if paid-up and in exchange for completed feedback form.</a:t>
                </a:r>
              </a:p>
              <a:p>
                <a:pPr lvl="0" marL="0" indent="0">
                  <a:buNone/>
                </a:pPr>
                <a14:m>
                  <m:oMathPara xmlns:m="http://schemas.openxmlformats.org/officeDocument/2006/math">
                    <m:oMathParaPr>
                      <m:jc m:val="center"/>
                    </m:oMathParaPr>
                    <m:oMath>
                      <m:r>
                        <m:t> </m:t>
                      </m:r>
                    </m:oMath>
                  </m:oMathPara>
                </a14:m>
              </a:p>
              <a:p>
                <a:pPr lvl="1"/>
                <a:r>
                  <a:rPr/>
                  <a:t>Participant packs (copy of slides, R code etc.)</a:t>
                </a:r>
              </a:p>
              <a:p>
                <a:pPr lvl="2"/>
                <a:r>
                  <a:rPr>
                    <a:hlinkClick r:id="rId2"/>
                  </a:rPr>
                  <a:t>https://github.com/mlw-stats/R_And_Statistics_Training_2020</a:t>
                </a:r>
              </a:p>
              <a:p>
                <a:pPr lvl="0" marL="0" indent="0">
                  <a:buNone/>
                </a:pPr>
                <a14:m>
                  <m:oMathPara xmlns:m="http://schemas.openxmlformats.org/officeDocument/2006/math">
                    <m:oMathParaPr>
                      <m:jc m:val="center"/>
                    </m:oMathParaPr>
                    <m:oMath>
                      <m:r>
                        <m:t> </m:t>
                      </m:r>
                    </m:oMath>
                  </m:oMathPara>
                </a14:m>
              </a:p>
              <a:p>
                <a:pPr lvl="1"/>
                <a:r>
                  <a:rPr/>
                  <a:t>Housekeeping</a:t>
                </a:r>
              </a:p>
              <a:p>
                <a:pPr lvl="2"/>
                <a:r>
                  <a:rPr/>
                  <a:t>Covid-19 measures</a:t>
                </a:r>
              </a:p>
              <a:p>
                <a:pPr lvl="2"/>
                <a:r>
                  <a:rPr/>
                  <a:t>Refreshments</a:t>
                </a:r>
              </a:p>
              <a:p>
                <a:pPr lvl="2"/>
                <a:r>
                  <a:rPr/>
                  <a:t>Fire exits</a:t>
                </a:r>
              </a:p>
              <a:p>
                <a:pPr lvl="2"/>
                <a:r>
                  <a:rPr/>
                  <a:t>Bathrooms</a:t>
                </a:r>
              </a:p>
              <a:p>
                <a:pPr lvl="2"/>
                <a:r>
                  <a:rPr/>
                  <a:t>RStudio Cloud</a:t>
                </a:r>
              </a:p>
              <a:p>
                <a:pPr lvl="0" marL="0" indent="0">
                  <a:buNone/>
                </a:pPr>
                <a14:m>
                  <m:oMathPara xmlns:m="http://schemas.openxmlformats.org/officeDocument/2006/math">
                    <m:oMathParaPr>
                      <m:jc m:val="center"/>
                    </m:oMathParaPr>
                    <m:oMath>
                      <m:r>
                        <m:t> </m:t>
                      </m:r>
                    </m:oMath>
                  </m:oMathPara>
                </a14:m>
              </a:p>
              <a:p>
                <a:pPr lvl="1"/>
                <a:r>
                  <a:rPr/>
                  <a:t>Have you paid up?</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Matched</a:t>
            </a:r>
            <a:r>
              <a:rPr/>
              <a:t> </a:t>
            </a:r>
            <a:r>
              <a:rPr/>
              <a:t>or</a:t>
            </a:r>
            <a:r>
              <a:rPr/>
              <a:t> </a:t>
            </a:r>
            <a:r>
              <a:rPr/>
              <a:t>paired</a:t>
            </a:r>
            <a:r>
              <a:rPr/>
              <a:t> </a:t>
            </a:r>
            <a:r>
              <a:rPr/>
              <a:t>data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Matched</a:t>
            </a:r>
            <a:r>
              <a:rPr/>
              <a:t> </a:t>
            </a:r>
            <a:r>
              <a:rPr/>
              <a:t>or</a:t>
            </a:r>
            <a:r>
              <a:rPr/>
              <a:t> </a:t>
            </a:r>
            <a:r>
              <a:rPr/>
              <a:t>paired</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It is common to match participants in two groups (e.g. diseased/healthy, treated/control, …) in a study on a number of covariates in order to eliminate potential for confounding. However this matching of participants makes participants in the two groups more similar to each other. Hence this matching needs to be accounted for in the analysis or the effect size will be underestimated.</a:t>
            </a:r>
          </a:p>
          <a:p>
            <a:pPr lvl="2"/>
            <a:r>
              <a:rPr/>
              <a:t>t &amp; Wilcoxon tests: paired samples versions</a:t>
            </a:r>
          </a:p>
          <a:p>
            <a:pPr lvl="2"/>
            <a:r>
              <a:rPr/>
              <a:t>Two proportion tests: McNemar or Liddell test</a:t>
            </a:r>
          </a:p>
          <a:p>
            <a:pPr lvl="2"/>
            <a:r>
              <a:rPr/>
              <a:t>Regression models: include all covariates used for matching participants in the model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Matched</a:t>
            </a:r>
            <a:r>
              <a:rPr/>
              <a:t> </a:t>
            </a:r>
            <a:r>
              <a:rPr/>
              <a:t>or</a:t>
            </a:r>
            <a:r>
              <a:rPr/>
              <a:t> </a:t>
            </a:r>
            <a:r>
              <a:rPr/>
              <a:t>paired</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Similarly sometimes data on the same experimental unit is collected under different conditions (e.g. before &amp; after a treatment, or using different growth media in the lab). Again, this needs to be accounted for in an analysis.</a:t>
            </a:r>
          </a:p>
          <a:p>
            <a:pPr lvl="2"/>
            <a:r>
              <a:rPr/>
              <a:t>t &amp; Wilcoxon tests: paired samples versions</a:t>
            </a:r>
          </a:p>
          <a:p>
            <a:pPr lvl="2"/>
            <a:r>
              <a:rPr/>
              <a:t>Two proportion tests: McNemar or Liddell test</a:t>
            </a:r>
          </a:p>
          <a:p>
            <a:pPr lvl="2"/>
            <a:r>
              <a:rPr/>
              <a:t>Regression models: include random effects in the model for participant / experimental unit 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Matched</a:t>
            </a:r>
            <a:r>
              <a:rPr/>
              <a:t> </a:t>
            </a:r>
            <a:r>
              <a:rPr/>
              <a:t>or</a:t>
            </a:r>
            <a:r>
              <a:rPr/>
              <a:t> </a:t>
            </a:r>
            <a:r>
              <a:rPr/>
              <a:t>paired</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(continuous outcome):</a:t>
            </a:r>
          </a:p>
          <a:p>
            <a:pPr lvl="0" marL="0" indent="0">
              <a:buNone/>
            </a:pPr>
            <a:r>
              <a:rPr/>
              <a:t>Download the data file </a:t>
            </a:r>
            <a:r>
              <a:rPr>
                <a:latin typeface="Courier"/>
              </a:rPr>
              <a:t>cholDiet.csv</a:t>
            </a:r>
            <a:r>
              <a:rPr/>
              <a:t> from GitHub and read the data into R.</a:t>
            </a:r>
          </a:p>
          <a:p>
            <a:pPr lvl="0" marL="0" indent="0">
              <a:buNone/>
            </a:pPr>
            <a:r>
              <a:rPr/>
              <a:t>This is a dataset from a cross-over trial where participants were randomly assigned to one of 2 diets (cornflakes or oat bran). After 2 weeks, cholesterol levels were measured in participants and they were then switched over to the other diet. After the 2 weeks on this diet, cholesterol levels were measured again.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Matched</a:t>
            </a:r>
            <a:r>
              <a:rPr/>
              <a:t> </a:t>
            </a:r>
            <a:r>
              <a:rPr/>
              <a:t>or</a:t>
            </a:r>
            <a:r>
              <a:rPr/>
              <a:t> </a:t>
            </a:r>
            <a:r>
              <a:rPr/>
              <a:t>paired</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(continuous outcome):</a:t>
            </a:r>
          </a:p>
          <a:p>
            <a:pPr lvl="0" marL="0" indent="0">
              <a:buNone/>
            </a:pPr>
            <a:r>
              <a:rPr/>
              <a:t>If we - </a:t>
            </a:r>
            <a:r>
              <a:rPr i="1"/>
              <a:t>WRONGLY</a:t>
            </a:r>
            <a:r>
              <a:rPr/>
              <a:t> - assume the data to be independent, then we would be concluding there is no difference in cholesterol levels between the diets:</a:t>
            </a:r>
          </a:p>
          <a:p>
            <a:pPr lvl="0" indent="0">
              <a:buNone/>
            </a:pPr>
            <a:r>
              <a:rPr>
                <a:latin typeface="Courier"/>
              </a:rPr>
              <a:t>chol&lt;-</a:t>
            </a:r>
            <a:r>
              <a:rPr b="1">
                <a:solidFill>
                  <a:srgbClr val="007020"/>
                </a:solidFill>
                <a:latin typeface="Courier"/>
              </a:rPr>
              <a:t>read.csv</a:t>
            </a:r>
            <a:r>
              <a:rPr>
                <a:latin typeface="Courier"/>
              </a:rPr>
              <a:t>(</a:t>
            </a:r>
            <a:r>
              <a:rPr>
                <a:solidFill>
                  <a:srgbClr val="4070A0"/>
                </a:solidFill>
                <a:latin typeface="Courier"/>
              </a:rPr>
              <a:t>"choldiet.csv"</a:t>
            </a:r>
            <a:r>
              <a:rPr>
                <a:latin typeface="Courier"/>
              </a:rPr>
              <a:t>)</a:t>
            </a:r>
            <a:br/>
            <a:br/>
            <a:r>
              <a:rPr b="1">
                <a:solidFill>
                  <a:srgbClr val="007020"/>
                </a:solidFill>
                <a:latin typeface="Courier"/>
              </a:rPr>
              <a:t>t.test</a:t>
            </a:r>
            <a:r>
              <a:rPr>
                <a:latin typeface="Courier"/>
              </a:rPr>
              <a:t>(chol</a:t>
            </a:r>
            <a:r>
              <a:rPr>
                <a:solidFill>
                  <a:srgbClr val="666666"/>
                </a:solidFill>
                <a:latin typeface="Courier"/>
              </a:rPr>
              <a:t>$</a:t>
            </a:r>
            <a:r>
              <a:rPr>
                <a:latin typeface="Courier"/>
              </a:rPr>
              <a:t>CORNFLK_mmolPerL,chol</a:t>
            </a:r>
            <a:r>
              <a:rPr>
                <a:solidFill>
                  <a:srgbClr val="666666"/>
                </a:solidFill>
                <a:latin typeface="Courier"/>
              </a:rPr>
              <a:t>$</a:t>
            </a:r>
            <a:r>
              <a:rPr>
                <a:latin typeface="Courier"/>
              </a:rPr>
              <a:t>OATBRAN_mmolPerL,</a:t>
            </a:r>
            <a:r>
              <a:rPr>
                <a:solidFill>
                  <a:srgbClr val="902000"/>
                </a:solidFill>
                <a:latin typeface="Courier"/>
              </a:rPr>
              <a:t>paired=</a:t>
            </a:r>
            <a:r>
              <a:rPr>
                <a:latin typeface="Courier"/>
              </a:rPr>
              <a:t>F)</a:t>
            </a:r>
            <a:br/>
            <a:r>
              <a:rPr i="1">
                <a:solidFill>
                  <a:srgbClr val="60A0B0"/>
                </a:solidFill>
                <a:latin typeface="Courier"/>
              </a:rPr>
              <a:t>## </a:t>
            </a:r>
            <a:br/>
            <a:r>
              <a:rPr i="1">
                <a:solidFill>
                  <a:srgbClr val="60A0B0"/>
                </a:solidFill>
                <a:latin typeface="Courier"/>
              </a:rPr>
              <a:t>##  Welch Two Sample t-test</a:t>
            </a:r>
            <a:br/>
            <a:r>
              <a:rPr i="1">
                <a:solidFill>
                  <a:srgbClr val="60A0B0"/>
                </a:solidFill>
                <a:latin typeface="Courier"/>
              </a:rPr>
              <a:t>## </a:t>
            </a:r>
            <a:br/>
            <a:r>
              <a:rPr i="1">
                <a:solidFill>
                  <a:srgbClr val="60A0B0"/>
                </a:solidFill>
                <a:latin typeface="Courier"/>
              </a:rPr>
              <a:t>## data:  chol$CORNFLK_mmolPerL and chol$OATBRAN_mmolPerL</a:t>
            </a:r>
            <a:br/>
            <a:r>
              <a:rPr i="1">
                <a:solidFill>
                  <a:srgbClr val="60A0B0"/>
                </a:solidFill>
                <a:latin typeface="Courier"/>
              </a:rPr>
              <a:t>## t = 0.9469, df = 25.805, p-value = 0.3525</a:t>
            </a:r>
            <a:br/>
            <a:r>
              <a:rPr i="1">
                <a:solidFill>
                  <a:srgbClr val="60A0B0"/>
                </a:solidFill>
                <a:latin typeface="Courier"/>
              </a:rPr>
              <a:t>## alternative hypothesis: true difference in means is not equal to 0</a:t>
            </a:r>
            <a:br/>
            <a:r>
              <a:rPr i="1">
                <a:solidFill>
                  <a:srgbClr val="60A0B0"/>
                </a:solidFill>
                <a:latin typeface="Courier"/>
              </a:rPr>
              <a:t>## 95 percent confidence interval:</a:t>
            </a:r>
            <a:br/>
            <a:r>
              <a:rPr i="1">
                <a:solidFill>
                  <a:srgbClr val="60A0B0"/>
                </a:solidFill>
                <a:latin typeface="Courier"/>
              </a:rPr>
              <a:t>##  -0.4251218  1.1508361</a:t>
            </a:r>
            <a:br/>
            <a:r>
              <a:rPr i="1">
                <a:solidFill>
                  <a:srgbClr val="60A0B0"/>
                </a:solidFill>
                <a:latin typeface="Courier"/>
              </a:rPr>
              <a:t>## sample estimates:</a:t>
            </a:r>
            <a:br/>
            <a:r>
              <a:rPr i="1">
                <a:solidFill>
                  <a:srgbClr val="60A0B0"/>
                </a:solidFill>
                <a:latin typeface="Courier"/>
              </a:rPr>
              <a:t>## mean of x mean of y </a:t>
            </a:r>
            <a:br/>
            <a:r>
              <a:rPr i="1">
                <a:solidFill>
                  <a:srgbClr val="60A0B0"/>
                </a:solidFill>
                <a:latin typeface="Courier"/>
              </a:rPr>
              <a:t>##  4.443571  4.080714</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Matched</a:t>
            </a:r>
            <a:r>
              <a:rPr/>
              <a:t> </a:t>
            </a:r>
            <a:r>
              <a:rPr/>
              <a:t>or</a:t>
            </a:r>
            <a:r>
              <a:rPr/>
              <a:t> </a:t>
            </a:r>
            <a:r>
              <a:rPr/>
              <a:t>paired</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(continuous outcome):</a:t>
            </a:r>
          </a:p>
          <a:p>
            <a:pPr lvl="0" marL="0" indent="0">
              <a:buNone/>
            </a:pPr>
            <a:r>
              <a:rPr/>
              <a:t>If we now - </a:t>
            </a:r>
            <a:r>
              <a:rPr i="1"/>
              <a:t>CORRECTLY</a:t>
            </a:r>
            <a:r>
              <a:rPr/>
              <a:t> - specify that these are paired data, we find that there is a difference in cholesterol levels between diets:</a:t>
            </a:r>
          </a:p>
          <a:p>
            <a:pPr lvl="0" indent="0">
              <a:buNone/>
            </a:pPr>
            <a:r>
              <a:rPr b="1">
                <a:solidFill>
                  <a:srgbClr val="007020"/>
                </a:solidFill>
                <a:latin typeface="Courier"/>
              </a:rPr>
              <a:t>t.test</a:t>
            </a:r>
            <a:r>
              <a:rPr>
                <a:latin typeface="Courier"/>
              </a:rPr>
              <a:t>(chol</a:t>
            </a:r>
            <a:r>
              <a:rPr>
                <a:solidFill>
                  <a:srgbClr val="666666"/>
                </a:solidFill>
                <a:latin typeface="Courier"/>
              </a:rPr>
              <a:t>$</a:t>
            </a:r>
            <a:r>
              <a:rPr>
                <a:latin typeface="Courier"/>
              </a:rPr>
              <a:t>CORNFLK_mmolPerL,chol</a:t>
            </a:r>
            <a:r>
              <a:rPr>
                <a:solidFill>
                  <a:srgbClr val="666666"/>
                </a:solidFill>
                <a:latin typeface="Courier"/>
              </a:rPr>
              <a:t>$</a:t>
            </a:r>
            <a:r>
              <a:rPr>
                <a:latin typeface="Courier"/>
              </a:rPr>
              <a:t>OATBRAN_mmolPerL,</a:t>
            </a:r>
            <a:r>
              <a:rPr>
                <a:solidFill>
                  <a:srgbClr val="902000"/>
                </a:solidFill>
                <a:latin typeface="Courier"/>
              </a:rPr>
              <a:t>paired=</a:t>
            </a:r>
            <a:r>
              <a:rPr>
                <a:latin typeface="Courier"/>
              </a:rPr>
              <a:t>T)</a:t>
            </a:r>
            <a:br/>
            <a:r>
              <a:rPr i="1">
                <a:solidFill>
                  <a:srgbClr val="60A0B0"/>
                </a:solidFill>
                <a:latin typeface="Courier"/>
              </a:rPr>
              <a:t>## </a:t>
            </a:r>
            <a:br/>
            <a:r>
              <a:rPr i="1">
                <a:solidFill>
                  <a:srgbClr val="60A0B0"/>
                </a:solidFill>
                <a:latin typeface="Courier"/>
              </a:rPr>
              <a:t>##  Paired t-test</a:t>
            </a:r>
            <a:br/>
            <a:r>
              <a:rPr i="1">
                <a:solidFill>
                  <a:srgbClr val="60A0B0"/>
                </a:solidFill>
                <a:latin typeface="Courier"/>
              </a:rPr>
              <a:t>## </a:t>
            </a:r>
            <a:br/>
            <a:r>
              <a:rPr i="1">
                <a:solidFill>
                  <a:srgbClr val="60A0B0"/>
                </a:solidFill>
                <a:latin typeface="Courier"/>
              </a:rPr>
              <a:t>## data:  chol$CORNFLK_mmolPerL and chol$OATBRAN_mmolPerL</a:t>
            </a:r>
            <a:br/>
            <a:r>
              <a:rPr i="1">
                <a:solidFill>
                  <a:srgbClr val="60A0B0"/>
                </a:solidFill>
                <a:latin typeface="Courier"/>
              </a:rPr>
              <a:t>## t = 3.3444, df = 13, p-value = 0.005278</a:t>
            </a:r>
            <a:br/>
            <a:r>
              <a:rPr i="1">
                <a:solidFill>
                  <a:srgbClr val="60A0B0"/>
                </a:solidFill>
                <a:latin typeface="Courier"/>
              </a:rPr>
              <a:t>## alternative hypothesis: true difference in means is not equal to 0</a:t>
            </a:r>
            <a:br/>
            <a:r>
              <a:rPr i="1">
                <a:solidFill>
                  <a:srgbClr val="60A0B0"/>
                </a:solidFill>
                <a:latin typeface="Courier"/>
              </a:rPr>
              <a:t>## 95 percent confidence interval:</a:t>
            </a:r>
            <a:br/>
            <a:r>
              <a:rPr i="1">
                <a:solidFill>
                  <a:srgbClr val="60A0B0"/>
                </a:solidFill>
                <a:latin typeface="Courier"/>
              </a:rPr>
              <a:t>##  0.1284606 0.5972537</a:t>
            </a:r>
            <a:br/>
            <a:r>
              <a:rPr i="1">
                <a:solidFill>
                  <a:srgbClr val="60A0B0"/>
                </a:solidFill>
                <a:latin typeface="Courier"/>
              </a:rPr>
              <a:t>## sample estimates:</a:t>
            </a:r>
            <a:br/>
            <a:r>
              <a:rPr i="1">
                <a:solidFill>
                  <a:srgbClr val="60A0B0"/>
                </a:solidFill>
                <a:latin typeface="Courier"/>
              </a:rPr>
              <a:t>## mean of the differences </a:t>
            </a:r>
            <a:br/>
            <a:r>
              <a:rPr i="1">
                <a:solidFill>
                  <a:srgbClr val="60A0B0"/>
                </a:solidFill>
                <a:latin typeface="Courier"/>
              </a:rPr>
              <a:t>##               0.3628571</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Matched</a:t>
            </a:r>
            <a:r>
              <a:rPr/>
              <a:t> </a:t>
            </a:r>
            <a:r>
              <a:rPr/>
              <a:t>or</a:t>
            </a:r>
            <a:r>
              <a:rPr/>
              <a:t> </a:t>
            </a:r>
            <a:r>
              <a:rPr/>
              <a:t>paired</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(continuous outcome):</a:t>
            </a:r>
          </a:p>
          <a:p>
            <a:pPr lvl="0" marL="0" indent="0">
              <a:buNone/>
            </a:pPr>
            <a:r>
              <a:rPr/>
              <a:t>An equivalent way of doing this test is to compute the difference in cholesterol between the diets for each participants, then testing the null hypothesis that this difference is 0:</a:t>
            </a:r>
          </a:p>
          <a:p>
            <a:pPr lvl="0" indent="0">
              <a:buNone/>
            </a:pPr>
            <a:r>
              <a:rPr b="1">
                <a:solidFill>
                  <a:srgbClr val="007020"/>
                </a:solidFill>
                <a:latin typeface="Courier"/>
              </a:rPr>
              <a:t>t.test</a:t>
            </a:r>
            <a:r>
              <a:rPr>
                <a:latin typeface="Courier"/>
              </a:rPr>
              <a:t>(chol</a:t>
            </a:r>
            <a:r>
              <a:rPr>
                <a:solidFill>
                  <a:srgbClr val="666666"/>
                </a:solidFill>
                <a:latin typeface="Courier"/>
              </a:rPr>
              <a:t>$</a:t>
            </a:r>
            <a:r>
              <a:rPr>
                <a:latin typeface="Courier"/>
              </a:rPr>
              <a:t>CORNFLK_mmolPerL</a:t>
            </a:r>
            <a:r>
              <a:rPr>
                <a:solidFill>
                  <a:srgbClr val="666666"/>
                </a:solidFill>
                <a:latin typeface="Courier"/>
              </a:rPr>
              <a:t>-</a:t>
            </a:r>
            <a:r>
              <a:rPr>
                <a:latin typeface="Courier"/>
              </a:rPr>
              <a:t>chol</a:t>
            </a:r>
            <a:r>
              <a:rPr>
                <a:solidFill>
                  <a:srgbClr val="666666"/>
                </a:solidFill>
                <a:latin typeface="Courier"/>
              </a:rPr>
              <a:t>$</a:t>
            </a:r>
            <a:r>
              <a:rPr>
                <a:latin typeface="Courier"/>
              </a:rPr>
              <a:t>OATBRAN_mmolPerL,</a:t>
            </a:r>
            <a:r>
              <a:rPr>
                <a:solidFill>
                  <a:srgbClr val="902000"/>
                </a:solidFill>
                <a:latin typeface="Courier"/>
              </a:rPr>
              <a:t>mu=</a:t>
            </a:r>
            <a:r>
              <a:rPr>
                <a:solidFill>
                  <a:srgbClr val="40A070"/>
                </a:solidFill>
                <a:latin typeface="Courier"/>
              </a:rPr>
              <a:t>0</a:t>
            </a:r>
            <a:r>
              <a:rPr>
                <a:latin typeface="Courier"/>
              </a:rPr>
              <a:t>)</a:t>
            </a:r>
            <a:br/>
            <a:r>
              <a:rPr i="1">
                <a:solidFill>
                  <a:srgbClr val="60A0B0"/>
                </a:solidFill>
                <a:latin typeface="Courier"/>
              </a:rPr>
              <a:t>## </a:t>
            </a:r>
            <a:br/>
            <a:r>
              <a:rPr i="1">
                <a:solidFill>
                  <a:srgbClr val="60A0B0"/>
                </a:solidFill>
                <a:latin typeface="Courier"/>
              </a:rPr>
              <a:t>##  One Sample t-test</a:t>
            </a:r>
            <a:br/>
            <a:r>
              <a:rPr i="1">
                <a:solidFill>
                  <a:srgbClr val="60A0B0"/>
                </a:solidFill>
                <a:latin typeface="Courier"/>
              </a:rPr>
              <a:t>## </a:t>
            </a:r>
            <a:br/>
            <a:r>
              <a:rPr i="1">
                <a:solidFill>
                  <a:srgbClr val="60A0B0"/>
                </a:solidFill>
                <a:latin typeface="Courier"/>
              </a:rPr>
              <a:t>## data:  chol$CORNFLK_mmolPerL - chol$OATBRAN_mmolPerL</a:t>
            </a:r>
            <a:br/>
            <a:r>
              <a:rPr i="1">
                <a:solidFill>
                  <a:srgbClr val="60A0B0"/>
                </a:solidFill>
                <a:latin typeface="Courier"/>
              </a:rPr>
              <a:t>## t = 3.3444, df = 13, p-value = 0.005278</a:t>
            </a:r>
            <a:br/>
            <a:r>
              <a:rPr i="1">
                <a:solidFill>
                  <a:srgbClr val="60A0B0"/>
                </a:solidFill>
                <a:latin typeface="Courier"/>
              </a:rPr>
              <a:t>## alternative hypothesis: true mean is not equal to 0</a:t>
            </a:r>
            <a:br/>
            <a:r>
              <a:rPr i="1">
                <a:solidFill>
                  <a:srgbClr val="60A0B0"/>
                </a:solidFill>
                <a:latin typeface="Courier"/>
              </a:rPr>
              <a:t>## 95 percent confidence interval:</a:t>
            </a:r>
            <a:br/>
            <a:r>
              <a:rPr i="1">
                <a:solidFill>
                  <a:srgbClr val="60A0B0"/>
                </a:solidFill>
                <a:latin typeface="Courier"/>
              </a:rPr>
              <a:t>##  0.1284606 0.5972537</a:t>
            </a:r>
            <a:br/>
            <a:r>
              <a:rPr i="1">
                <a:solidFill>
                  <a:srgbClr val="60A0B0"/>
                </a:solidFill>
                <a:latin typeface="Courier"/>
              </a:rPr>
              <a:t>## sample estimates:</a:t>
            </a:r>
            <a:br/>
            <a:r>
              <a:rPr i="1">
                <a:solidFill>
                  <a:srgbClr val="60A0B0"/>
                </a:solidFill>
                <a:latin typeface="Courier"/>
              </a:rPr>
              <a:t>## mean of x </a:t>
            </a:r>
            <a:br/>
            <a:r>
              <a:rPr i="1">
                <a:solidFill>
                  <a:srgbClr val="60A0B0"/>
                </a:solidFill>
                <a:latin typeface="Courier"/>
              </a:rPr>
              <a:t>## 0.3628571</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Matched</a:t>
            </a:r>
            <a:r>
              <a:rPr/>
              <a:t> </a:t>
            </a:r>
            <a:r>
              <a:rPr/>
              <a:t>or</a:t>
            </a:r>
            <a:r>
              <a:rPr/>
              <a:t> </a:t>
            </a:r>
            <a:r>
              <a:rPr/>
              <a:t>paired</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(continuous outcome):</a:t>
            </a:r>
          </a:p>
          <a:p>
            <a:pPr lvl="0" marL="0" indent="0">
              <a:buNone/>
            </a:pPr>
            <a:r>
              <a:rPr/>
              <a:t>Given how small this dataset is, assessing normality is difficult and a non parametric test may be safer. This will be a Wilcoxon test, and we again need to specify that the samples are paired.</a:t>
            </a:r>
          </a:p>
          <a:p>
            <a:pPr lvl="0" indent="0">
              <a:buNone/>
            </a:pPr>
            <a:r>
              <a:rPr b="1">
                <a:solidFill>
                  <a:srgbClr val="007020"/>
                </a:solidFill>
                <a:latin typeface="Courier"/>
              </a:rPr>
              <a:t>wilcox.test</a:t>
            </a:r>
            <a:r>
              <a:rPr>
                <a:latin typeface="Courier"/>
              </a:rPr>
              <a:t>(chol</a:t>
            </a:r>
            <a:r>
              <a:rPr>
                <a:solidFill>
                  <a:srgbClr val="666666"/>
                </a:solidFill>
                <a:latin typeface="Courier"/>
              </a:rPr>
              <a:t>$</a:t>
            </a:r>
            <a:r>
              <a:rPr>
                <a:latin typeface="Courier"/>
              </a:rPr>
              <a:t>CORNFLK_mmolPerL,chol</a:t>
            </a:r>
            <a:r>
              <a:rPr>
                <a:solidFill>
                  <a:srgbClr val="666666"/>
                </a:solidFill>
                <a:latin typeface="Courier"/>
              </a:rPr>
              <a:t>$</a:t>
            </a:r>
            <a:r>
              <a:rPr>
                <a:latin typeface="Courier"/>
              </a:rPr>
              <a:t>OATBRAN_mmolPerL,</a:t>
            </a:r>
            <a:r>
              <a:rPr>
                <a:solidFill>
                  <a:srgbClr val="902000"/>
                </a:solidFill>
                <a:latin typeface="Courier"/>
              </a:rPr>
              <a:t>paired=</a:t>
            </a:r>
            <a:r>
              <a:rPr>
                <a:latin typeface="Courier"/>
              </a:rPr>
              <a:t>T)</a:t>
            </a:r>
            <a:br/>
            <a:r>
              <a:rPr i="1">
                <a:solidFill>
                  <a:srgbClr val="60A0B0"/>
                </a:solidFill>
                <a:latin typeface="Courier"/>
              </a:rPr>
              <a:t>## </a:t>
            </a:r>
            <a:br/>
            <a:r>
              <a:rPr i="1">
                <a:solidFill>
                  <a:srgbClr val="60A0B0"/>
                </a:solidFill>
                <a:latin typeface="Courier"/>
              </a:rPr>
              <a:t>##  Wilcoxon signed rank exact test</a:t>
            </a:r>
            <a:br/>
            <a:r>
              <a:rPr i="1">
                <a:solidFill>
                  <a:srgbClr val="60A0B0"/>
                </a:solidFill>
                <a:latin typeface="Courier"/>
              </a:rPr>
              <a:t>## </a:t>
            </a:r>
            <a:br/>
            <a:r>
              <a:rPr i="1">
                <a:solidFill>
                  <a:srgbClr val="60A0B0"/>
                </a:solidFill>
                <a:latin typeface="Courier"/>
              </a:rPr>
              <a:t>## data:  chol$CORNFLK_mmolPerL and chol$OATBRAN_mmolPerL</a:t>
            </a:r>
            <a:br/>
            <a:r>
              <a:rPr i="1">
                <a:solidFill>
                  <a:srgbClr val="60A0B0"/>
                </a:solidFill>
                <a:latin typeface="Courier"/>
              </a:rPr>
              <a:t>## V = 93, p-value = 0.008545</a:t>
            </a:r>
            <a:br/>
            <a:r>
              <a:rPr i="1">
                <a:solidFill>
                  <a:srgbClr val="60A0B0"/>
                </a:solidFill>
                <a:latin typeface="Courier"/>
              </a:rPr>
              <a:t>## alternative hypothesis: true location shift is not equal to 0</a:t>
            </a:r>
          </a:p>
          <a:p>
            <a:pPr lvl="0" marL="0" indent="0">
              <a:buNone/>
            </a:pPr>
            <a:r>
              <a:rPr/>
              <a:t>Or equivalently:</a:t>
            </a:r>
          </a:p>
          <a:p>
            <a:pPr lvl="0" indent="0">
              <a:buNone/>
            </a:pPr>
            <a:r>
              <a:rPr b="1">
                <a:solidFill>
                  <a:srgbClr val="007020"/>
                </a:solidFill>
                <a:latin typeface="Courier"/>
              </a:rPr>
              <a:t>wilcox.test</a:t>
            </a:r>
            <a:r>
              <a:rPr>
                <a:latin typeface="Courier"/>
              </a:rPr>
              <a:t>(chol</a:t>
            </a:r>
            <a:r>
              <a:rPr>
                <a:solidFill>
                  <a:srgbClr val="666666"/>
                </a:solidFill>
                <a:latin typeface="Courier"/>
              </a:rPr>
              <a:t>$</a:t>
            </a:r>
            <a:r>
              <a:rPr>
                <a:latin typeface="Courier"/>
              </a:rPr>
              <a:t>CORNFLK_mmolPerL</a:t>
            </a:r>
            <a:r>
              <a:rPr>
                <a:solidFill>
                  <a:srgbClr val="666666"/>
                </a:solidFill>
                <a:latin typeface="Courier"/>
              </a:rPr>
              <a:t>-</a:t>
            </a:r>
            <a:r>
              <a:rPr>
                <a:latin typeface="Courier"/>
              </a:rPr>
              <a:t>chol</a:t>
            </a:r>
            <a:r>
              <a:rPr>
                <a:solidFill>
                  <a:srgbClr val="666666"/>
                </a:solidFill>
                <a:latin typeface="Courier"/>
              </a:rPr>
              <a:t>$</a:t>
            </a:r>
            <a:r>
              <a:rPr>
                <a:latin typeface="Courier"/>
              </a:rPr>
              <a:t>OATBRAN_mmolPerL,</a:t>
            </a:r>
            <a:r>
              <a:rPr>
                <a:solidFill>
                  <a:srgbClr val="902000"/>
                </a:solidFill>
                <a:latin typeface="Courier"/>
              </a:rPr>
              <a:t>mu=</a:t>
            </a:r>
            <a:r>
              <a:rPr>
                <a:solidFill>
                  <a:srgbClr val="40A070"/>
                </a:solidFill>
                <a:latin typeface="Courier"/>
              </a:rPr>
              <a:t>0</a:t>
            </a:r>
            <a:r>
              <a:rPr>
                <a:latin typeface="Courier"/>
              </a:rPr>
              <a:t>)</a:t>
            </a:r>
            <a:br/>
            <a:r>
              <a:rPr i="1">
                <a:solidFill>
                  <a:srgbClr val="60A0B0"/>
                </a:solidFill>
                <a:latin typeface="Courier"/>
              </a:rPr>
              <a:t>## </a:t>
            </a:r>
            <a:br/>
            <a:r>
              <a:rPr i="1">
                <a:solidFill>
                  <a:srgbClr val="60A0B0"/>
                </a:solidFill>
                <a:latin typeface="Courier"/>
              </a:rPr>
              <a:t>##  Wilcoxon signed rank exact test</a:t>
            </a:r>
            <a:br/>
            <a:r>
              <a:rPr i="1">
                <a:solidFill>
                  <a:srgbClr val="60A0B0"/>
                </a:solidFill>
                <a:latin typeface="Courier"/>
              </a:rPr>
              <a:t>## </a:t>
            </a:r>
            <a:br/>
            <a:r>
              <a:rPr i="1">
                <a:solidFill>
                  <a:srgbClr val="60A0B0"/>
                </a:solidFill>
                <a:latin typeface="Courier"/>
              </a:rPr>
              <a:t>## data:  chol$CORNFLK_mmolPerL - chol$OATBRAN_mmolPerL</a:t>
            </a:r>
            <a:br/>
            <a:r>
              <a:rPr i="1">
                <a:solidFill>
                  <a:srgbClr val="60A0B0"/>
                </a:solidFill>
                <a:latin typeface="Courier"/>
              </a:rPr>
              <a:t>## V = 93, p-value = 0.008545</a:t>
            </a:r>
            <a:br/>
            <a:r>
              <a:rPr i="1">
                <a:solidFill>
                  <a:srgbClr val="60A0B0"/>
                </a:solidFill>
                <a:latin typeface="Courier"/>
              </a:rPr>
              <a:t>## alternative hypothesis: true location is not equal to 0</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Matched</a:t>
            </a:r>
            <a:r>
              <a:rPr/>
              <a:t> </a:t>
            </a:r>
            <a:r>
              <a:rPr/>
              <a:t>or</a:t>
            </a:r>
            <a:r>
              <a:rPr/>
              <a:t> </a:t>
            </a:r>
            <a:r>
              <a:rPr/>
              <a:t>paired</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(binary outcome):</a:t>
            </a:r>
          </a:p>
          <a:p>
            <a:pPr lvl="0" marL="0" indent="0">
              <a:buNone/>
            </a:pPr>
            <a:r>
              <a:rPr/>
              <a:t>The R help file for </a:t>
            </a:r>
            <a:r>
              <a:rPr>
                <a:latin typeface="Courier"/>
              </a:rPr>
              <a:t>mcnemar.test()</a:t>
            </a:r>
            <a:r>
              <a:rPr/>
              <a:t> contains an example for approval ratings of the US President in two surveys, one month apart for a random sample of 1,600 voting-age Americans (Data from Agresti, A., </a:t>
            </a:r>
            <a:r>
              <a:rPr i="1"/>
              <a:t>Categorical Data Analysis</a:t>
            </a:r>
            <a:r>
              <a:rPr/>
              <a:t>, 1990, p.350).</a:t>
            </a:r>
          </a:p>
          <a:p>
            <a:pPr lvl="0" indent="0">
              <a:buNone/>
            </a:pPr>
            <a:r>
              <a:rPr>
                <a:latin typeface="Courier"/>
              </a:rPr>
              <a:t>apprPres&lt;-</a:t>
            </a:r>
            <a:r>
              <a:rPr b="1">
                <a:solidFill>
                  <a:srgbClr val="007020"/>
                </a:solidFill>
                <a:latin typeface="Courier"/>
              </a:rPr>
              <a:t>matrix</a:t>
            </a:r>
            <a:r>
              <a:rPr>
                <a:latin typeface="Courier"/>
              </a:rPr>
              <a:t>(</a:t>
            </a:r>
            <a:r>
              <a:rPr b="1">
                <a:solidFill>
                  <a:srgbClr val="007020"/>
                </a:solidFill>
                <a:latin typeface="Courier"/>
              </a:rPr>
              <a:t>c</a:t>
            </a:r>
            <a:r>
              <a:rPr>
                <a:latin typeface="Courier"/>
              </a:rPr>
              <a:t>(</a:t>
            </a:r>
            <a:r>
              <a:rPr>
                <a:solidFill>
                  <a:srgbClr val="40A070"/>
                </a:solidFill>
                <a:latin typeface="Courier"/>
              </a:rPr>
              <a:t>794</a:t>
            </a:r>
            <a:r>
              <a:rPr>
                <a:latin typeface="Courier"/>
              </a:rPr>
              <a:t>, </a:t>
            </a:r>
            <a:r>
              <a:rPr>
                <a:solidFill>
                  <a:srgbClr val="40A070"/>
                </a:solidFill>
                <a:latin typeface="Courier"/>
              </a:rPr>
              <a:t>86</a:t>
            </a:r>
            <a:r>
              <a:rPr>
                <a:latin typeface="Courier"/>
              </a:rPr>
              <a:t>, </a:t>
            </a:r>
            <a:r>
              <a:rPr>
                <a:solidFill>
                  <a:srgbClr val="40A070"/>
                </a:solidFill>
                <a:latin typeface="Courier"/>
              </a:rPr>
              <a:t>150</a:t>
            </a:r>
            <a:r>
              <a:rPr>
                <a:latin typeface="Courier"/>
              </a:rPr>
              <a:t>, </a:t>
            </a:r>
            <a:r>
              <a:rPr>
                <a:solidFill>
                  <a:srgbClr val="40A070"/>
                </a:solidFill>
                <a:latin typeface="Courier"/>
              </a:rPr>
              <a:t>570</a:t>
            </a:r>
            <a:r>
              <a:rPr>
                <a:latin typeface="Courier"/>
              </a:rPr>
              <a:t>),</a:t>
            </a:r>
            <a:br/>
            <a:r>
              <a:rPr>
                <a:latin typeface="Courier"/>
              </a:rPr>
              <a:t>       </a:t>
            </a:r>
            <a:r>
              <a:rPr>
                <a:solidFill>
                  <a:srgbClr val="902000"/>
                </a:solidFill>
                <a:latin typeface="Courier"/>
              </a:rPr>
              <a:t>nrow =</a:t>
            </a:r>
            <a:r>
              <a:rPr>
                <a:latin typeface="Courier"/>
              </a:rPr>
              <a:t> </a:t>
            </a:r>
            <a:r>
              <a:rPr>
                <a:solidFill>
                  <a:srgbClr val="40A070"/>
                </a:solidFill>
                <a:latin typeface="Courier"/>
              </a:rPr>
              <a:t>2</a:t>
            </a:r>
            <a:r>
              <a:rPr>
                <a:latin typeface="Courier"/>
              </a:rPr>
              <a:t>,</a:t>
            </a:r>
            <a:br/>
            <a:r>
              <a:rPr>
                <a:latin typeface="Courier"/>
              </a:rPr>
              <a:t>       </a:t>
            </a:r>
            <a:r>
              <a:rPr>
                <a:solidFill>
                  <a:srgbClr val="902000"/>
                </a:solidFill>
                <a:latin typeface="Courier"/>
              </a:rPr>
              <a:t>dimnames =</a:t>
            </a:r>
            <a:r>
              <a:rPr>
                <a:latin typeface="Courier"/>
              </a:rPr>
              <a:t> </a:t>
            </a:r>
            <a:r>
              <a:rPr b="1">
                <a:solidFill>
                  <a:srgbClr val="007020"/>
                </a:solidFill>
                <a:latin typeface="Courier"/>
              </a:rPr>
              <a:t>list</a:t>
            </a:r>
            <a:r>
              <a:rPr>
                <a:latin typeface="Courier"/>
              </a:rPr>
              <a:t>(</a:t>
            </a:r>
            <a:r>
              <a:rPr>
                <a:solidFill>
                  <a:srgbClr val="4070A0"/>
                </a:solidFill>
                <a:latin typeface="Courier"/>
              </a:rPr>
              <a:t>"1st Survey"</a:t>
            </a:r>
            <a:r>
              <a:rPr>
                <a:latin typeface="Courier"/>
              </a:rPr>
              <a:t> =</a:t>
            </a:r>
            <a:r>
              <a:rPr>
                <a:solidFill>
                  <a:srgbClr val="4070A0"/>
                </a:solidFill>
                <a:latin typeface="Courier"/>
              </a:rPr>
              <a:t> </a:t>
            </a:r>
            <a:r>
              <a:rPr b="1">
                <a:solidFill>
                  <a:srgbClr val="007020"/>
                </a:solidFill>
                <a:latin typeface="Courier"/>
              </a:rPr>
              <a:t>c</a:t>
            </a:r>
            <a:r>
              <a:rPr>
                <a:latin typeface="Courier"/>
              </a:rPr>
              <a:t>(</a:t>
            </a:r>
            <a:r>
              <a:rPr>
                <a:solidFill>
                  <a:srgbClr val="4070A0"/>
                </a:solidFill>
                <a:latin typeface="Courier"/>
              </a:rPr>
              <a:t>"Approve"</a:t>
            </a:r>
            <a:r>
              <a:rPr>
                <a:latin typeface="Courier"/>
              </a:rPr>
              <a:t>, </a:t>
            </a:r>
            <a:r>
              <a:rPr>
                <a:solidFill>
                  <a:srgbClr val="4070A0"/>
                </a:solidFill>
                <a:latin typeface="Courier"/>
              </a:rPr>
              <a:t>"Disapprove"</a:t>
            </a:r>
            <a:r>
              <a:rPr>
                <a:latin typeface="Courier"/>
              </a:rPr>
              <a:t>),</a:t>
            </a:r>
            <a:br/>
            <a:r>
              <a:rPr>
                <a:latin typeface="Courier"/>
              </a:rPr>
              <a:t>                       </a:t>
            </a:r>
            <a:r>
              <a:rPr>
                <a:solidFill>
                  <a:srgbClr val="4070A0"/>
                </a:solidFill>
                <a:latin typeface="Courier"/>
              </a:rPr>
              <a:t>"2nd Survey"</a:t>
            </a:r>
            <a:r>
              <a:rPr>
                <a:latin typeface="Courier"/>
              </a:rPr>
              <a:t> =</a:t>
            </a:r>
            <a:r>
              <a:rPr>
                <a:solidFill>
                  <a:srgbClr val="4070A0"/>
                </a:solidFill>
                <a:latin typeface="Courier"/>
              </a:rPr>
              <a:t> </a:t>
            </a:r>
            <a:r>
              <a:rPr b="1">
                <a:solidFill>
                  <a:srgbClr val="007020"/>
                </a:solidFill>
                <a:latin typeface="Courier"/>
              </a:rPr>
              <a:t>c</a:t>
            </a:r>
            <a:r>
              <a:rPr>
                <a:latin typeface="Courier"/>
              </a:rPr>
              <a:t>(</a:t>
            </a:r>
            <a:r>
              <a:rPr>
                <a:solidFill>
                  <a:srgbClr val="4070A0"/>
                </a:solidFill>
                <a:latin typeface="Courier"/>
              </a:rPr>
              <a:t>"Approve"</a:t>
            </a:r>
            <a:r>
              <a:rPr>
                <a:latin typeface="Courier"/>
              </a:rPr>
              <a:t>, </a:t>
            </a:r>
            <a:r>
              <a:rPr>
                <a:solidFill>
                  <a:srgbClr val="4070A0"/>
                </a:solidFill>
                <a:latin typeface="Courier"/>
              </a:rPr>
              <a:t>"Disapprove"</a:t>
            </a:r>
            <a:r>
              <a:rPr>
                <a:latin typeface="Courier"/>
              </a:rPr>
              <a:t>)))</a:t>
            </a:r>
            <a:br/>
            <a:r>
              <a:rPr>
                <a:latin typeface="Courier"/>
              </a:rPr>
              <a:t>apprPres</a:t>
            </a:r>
            <a:br/>
            <a:r>
              <a:rPr i="1">
                <a:solidFill>
                  <a:srgbClr val="60A0B0"/>
                </a:solidFill>
                <a:latin typeface="Courier"/>
              </a:rPr>
              <a:t>##             2nd Survey</a:t>
            </a:r>
            <a:br/>
            <a:r>
              <a:rPr i="1">
                <a:solidFill>
                  <a:srgbClr val="60A0B0"/>
                </a:solidFill>
                <a:latin typeface="Courier"/>
              </a:rPr>
              <a:t>## 1st Survey   Approve Disapprove</a:t>
            </a:r>
            <a:br/>
            <a:r>
              <a:rPr i="1">
                <a:solidFill>
                  <a:srgbClr val="60A0B0"/>
                </a:solidFill>
                <a:latin typeface="Courier"/>
              </a:rPr>
              <a:t>##   Approve        794        150</a:t>
            </a:r>
            <a:br/>
            <a:r>
              <a:rPr i="1">
                <a:solidFill>
                  <a:srgbClr val="60A0B0"/>
                </a:solidFill>
                <a:latin typeface="Courier"/>
              </a:rPr>
              <a:t>##   Disapprove      86        570</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Matched</a:t>
            </a:r>
            <a:r>
              <a:rPr/>
              <a:t> </a:t>
            </a:r>
            <a:r>
              <a:rPr/>
              <a:t>or</a:t>
            </a:r>
            <a:r>
              <a:rPr/>
              <a:t> </a:t>
            </a:r>
            <a:r>
              <a:rPr/>
              <a:t>paired</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b="1">
                <a:solidFill>
                  <a:srgbClr val="007020"/>
                </a:solidFill>
                <a:latin typeface="Courier"/>
              </a:rPr>
              <a:t>mcnemar.test</a:t>
            </a:r>
            <a:r>
              <a:rPr>
                <a:latin typeface="Courier"/>
              </a:rPr>
              <a:t>(apprPres)</a:t>
            </a:r>
            <a:br/>
            <a:r>
              <a:rPr i="1">
                <a:solidFill>
                  <a:srgbClr val="60A0B0"/>
                </a:solidFill>
                <a:latin typeface="Courier"/>
              </a:rPr>
              <a:t>## </a:t>
            </a:r>
            <a:br/>
            <a:r>
              <a:rPr i="1">
                <a:solidFill>
                  <a:srgbClr val="60A0B0"/>
                </a:solidFill>
                <a:latin typeface="Courier"/>
              </a:rPr>
              <a:t>##  McNemar's Chi-squared test with continuity correction</a:t>
            </a:r>
            <a:br/>
            <a:r>
              <a:rPr i="1">
                <a:solidFill>
                  <a:srgbClr val="60A0B0"/>
                </a:solidFill>
                <a:latin typeface="Courier"/>
              </a:rPr>
              <a:t>## </a:t>
            </a:r>
            <a:br/>
            <a:r>
              <a:rPr i="1">
                <a:solidFill>
                  <a:srgbClr val="60A0B0"/>
                </a:solidFill>
                <a:latin typeface="Courier"/>
              </a:rPr>
              <a:t>## data:  apprPres</a:t>
            </a:r>
            <a:br/>
            <a:r>
              <a:rPr i="1">
                <a:solidFill>
                  <a:srgbClr val="60A0B0"/>
                </a:solidFill>
                <a:latin typeface="Courier"/>
              </a:rPr>
              <a:t>## McNemar's chi-squared = 16.818, df = 1, p-value = 4.115e-05</a:t>
            </a:r>
          </a:p>
          <a:p>
            <a:pPr lvl="0" marL="0" indent="0">
              <a:buNone/>
            </a:pPr>
            <a:r>
              <a:rPr/>
              <a:t>Note: if we had - </a:t>
            </a:r>
            <a:r>
              <a:rPr i="1"/>
              <a:t>incorrectly</a:t>
            </a:r>
            <a:r>
              <a:rPr/>
              <a:t> - used </a:t>
            </a:r>
            <a:r>
              <a:rPr>
                <a:latin typeface="Courier"/>
              </a:rPr>
              <a:t>prop.test()</a:t>
            </a:r>
            <a:r>
              <a:rPr/>
              <a:t> here, we would have reached the same conclusion: significant drop in approval rating.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acc>
                      <m:accPr>
                        <m:chr m:val="‾"/>
                      </m:accPr>
                      <m:e>
                        <m:r>
                          <m:t>X</m:t>
                        </m:r>
                      </m:e>
                    </m:acc>
                  </m:oMath>
                </a14:m>
                <a:r>
                  <a:rPr/>
                  <a:t>, </a:t>
                </a:r>
                <a14:m>
                  <m:oMath xmlns:m="http://schemas.openxmlformats.org/officeDocument/2006/math">
                    <m:acc>
                      <m:accPr>
                        <m:chr m:val="‾"/>
                      </m:accPr>
                      <m:e>
                        <m:r>
                          <m:t>Y</m:t>
                        </m:r>
                      </m:e>
                    </m:acc>
                  </m:oMath>
                </a14:m>
                <a:r>
                  <a:rPr/>
                  <a:t> - sample mean estimators for X, Y</a:t>
                </a:r>
              </a:p>
              <a:p>
                <a:pPr lvl="1"/>
                <a14:m>
                  <m:oMath xmlns:m="http://schemas.openxmlformats.org/officeDocument/2006/math">
                    <m:acc>
                      <m:accPr>
                        <m:chr m:val="‾"/>
                      </m:accPr>
                      <m:e>
                        <m:r>
                          <m:t>x</m:t>
                        </m:r>
                      </m:e>
                    </m:acc>
                  </m:oMath>
                </a14:m>
                <a:r>
                  <a:rPr/>
                  <a:t>, </a:t>
                </a:r>
                <a14:m>
                  <m:oMath xmlns:m="http://schemas.openxmlformats.org/officeDocument/2006/math">
                    <m:acc>
                      <m:accPr>
                        <m:chr m:val="‾"/>
                      </m:accPr>
                      <m:e>
                        <m:r>
                          <m:t>y</m:t>
                        </m:r>
                      </m:e>
                    </m:acc>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Clustered,</a:t>
            </a:r>
            <a:r>
              <a:rPr/>
              <a:t> </a:t>
            </a:r>
            <a:r>
              <a:rPr/>
              <a:t>repeated</a:t>
            </a:r>
            <a:r>
              <a:rPr/>
              <a:t> </a:t>
            </a:r>
            <a:r>
              <a:rPr/>
              <a:t>measures</a:t>
            </a:r>
            <a:r>
              <a:rPr/>
              <a:t> </a:t>
            </a:r>
            <a:r>
              <a:rPr/>
              <a:t>&amp;</a:t>
            </a:r>
            <a:r>
              <a:rPr/>
              <a:t> </a:t>
            </a:r>
            <a:r>
              <a:rPr/>
              <a:t>longitudinal</a:t>
            </a:r>
            <a:r>
              <a:rPr/>
              <a:t> </a:t>
            </a:r>
            <a:r>
              <a:rPr/>
              <a:t>data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Clustered</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Clustered data</a:t>
            </a:r>
            <a:r>
              <a:rPr/>
              <a:t> arise when subjects within the same randomly selected group are observed:</a:t>
            </a:r>
          </a:p>
          <a:p>
            <a:pPr lvl="1"/>
            <a:r>
              <a:rPr/>
              <a:t>patients within clinics</a:t>
            </a:r>
          </a:p>
          <a:p>
            <a:pPr lvl="1"/>
            <a:r>
              <a:rPr/>
              <a:t>students within classrooms</a:t>
            </a:r>
          </a:p>
          <a:p>
            <a:pPr lvl="0" marL="0" indent="0">
              <a:buNone/>
            </a:pPr>
            <a:r>
              <a:rPr/>
              <a:t>There can be several levels of clustering and these levels may be either </a:t>
            </a:r>
            <a:r>
              <a:rPr b="1"/>
              <a:t>nested</a:t>
            </a:r>
            <a:r>
              <a:rPr/>
              <a:t> or </a:t>
            </a:r>
            <a:r>
              <a:rPr b="1"/>
              <a:t>crossed</a:t>
            </a:r>
            <a:r>
              <a:rPr/>
              <a:t>:</a:t>
            </a:r>
          </a:p>
          <a:p>
            <a:pPr lvl="1"/>
            <a:r>
              <a:rPr/>
              <a:t>patients within wards within hospitals (</a:t>
            </a:r>
            <a:r>
              <a:rPr i="1"/>
              <a:t>nested</a:t>
            </a:r>
            <a:r>
              <a:rPr/>
              <a:t>)</a:t>
            </a:r>
          </a:p>
          <a:p>
            <a:pPr lvl="1"/>
            <a:r>
              <a:rPr/>
              <a:t>individuals of different ethnic groups within different towns in a country (</a:t>
            </a:r>
            <a:r>
              <a:rPr i="1"/>
              <a:t>crossed</a:t>
            </a:r>
            <a:r>
              <a:rPr/>
              <a: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Clustered</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Study designs resulting in clustered data:</a:t>
                </a:r>
              </a:p>
              <a:p>
                <a:pPr lvl="1"/>
                <a:r>
                  <a:rPr/>
                  <a:t>Observational studies on units within clusters</a:t>
                </a:r>
              </a:p>
              <a:p>
                <a:pPr lvl="1"/>
                <a:r>
                  <a:rPr/>
                  <a:t>cluster randomised trials</a:t>
                </a:r>
              </a:p>
              <a:p>
                <a:pPr lvl="1"/>
                <a:r>
                  <a:rPr/>
                  <a:t>randomised block design experiments</a:t>
                </a:r>
              </a:p>
              <a:p>
                <a:pPr lvl="0" marL="0" indent="0">
                  <a:buNone/>
                </a:pPr>
                <a14:m>
                  <m:oMathPara xmlns:m="http://schemas.openxmlformats.org/officeDocument/2006/math">
                    <m:oMathParaPr>
                      <m:jc m:val="center"/>
                    </m:oMathParaPr>
                    <m:oMath>
                      <m:r>
                        <m:t> </m:t>
                      </m:r>
                    </m:oMath>
                  </m:oMathPara>
                </a14:m>
              </a:p>
              <a:p>
                <a:pPr lvl="0" marL="0" indent="0">
                  <a:buNone/>
                </a:pPr>
                <a:r>
                  <a:rPr/>
                  <a:t>Models fitted to clustered data are sometimes called </a:t>
                </a:r>
                <a:r>
                  <a:rPr b="1"/>
                  <a:t>multilevel models</a:t>
                </a:r>
                <a:r>
                  <a:rPr/>
                  <a:t>.</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Repeated</a:t>
            </a:r>
            <a:r>
              <a:rPr/>
              <a:t> </a:t>
            </a:r>
            <a:r>
              <a:rPr/>
              <a:t>measurements</a:t>
            </a:r>
            <a:r>
              <a:rPr/>
              <a:t> </a:t>
            </a:r>
            <a:r>
              <a:rPr/>
              <a:t>&amp;</a:t>
            </a:r>
            <a:r>
              <a:rPr/>
              <a:t> </a:t>
            </a:r>
            <a:r>
              <a:rPr/>
              <a:t>longitudinal</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observations are made on the same individuals / units over time, we get </a:t>
            </a:r>
            <a:r>
              <a:rPr b="1"/>
              <a:t>longitudinal</a:t>
            </a:r>
            <a:r>
              <a:rPr/>
              <a:t> data.</a:t>
            </a:r>
          </a:p>
          <a:p>
            <a:pPr lvl="0" marL="0" indent="0">
              <a:buNone/>
            </a:pPr>
            <a:r>
              <a:rPr/>
              <a:t>When observations are made on the same individuals / units under different experimental or environmental conditions, we get </a:t>
            </a:r>
            <a:r>
              <a:rPr b="1"/>
              <a:t>repeated measures</a:t>
            </a:r>
            <a:r>
              <a:rPr/>
              <a:t> data. (The paired data we’ve seen earlier, are also an example of repeated measures data).</a:t>
            </a:r>
          </a:p>
          <a:p>
            <a:pPr lvl="0" marL="0" indent="0">
              <a:buNone/>
            </a:pPr>
            <a:r>
              <a:rPr/>
              <a:t>These two data types are very similar, the main difference being that with longitudinal there is a clear ordering of the observations for each individual and there is a degree of difference between observation times.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Repeated</a:t>
            </a:r>
            <a:r>
              <a:rPr/>
              <a:t> </a:t>
            </a:r>
            <a:r>
              <a:rPr/>
              <a:t>measurements</a:t>
            </a:r>
            <a:r>
              <a:rPr/>
              <a:t> </a:t>
            </a:r>
            <a:r>
              <a:rPr/>
              <a:t>&amp;</a:t>
            </a:r>
            <a:r>
              <a:rPr/>
              <a:t> </a:t>
            </a:r>
            <a:r>
              <a:rPr/>
              <a:t>longitudinal</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subject or unit can be considered to be a clustering variable for such data.</a:t>
            </a:r>
          </a:p>
          <a:p>
            <a:pPr lvl="0" marL="0" indent="0">
              <a:buNone/>
            </a:pPr>
            <a:r>
              <a:rPr/>
              <a:t>Repeated measures and longitudinal data allow us to study both </a:t>
            </a:r>
            <a:r>
              <a:rPr i="1"/>
              <a:t>within</a:t>
            </a:r>
            <a:r>
              <a:rPr/>
              <a:t>-individual/unit and </a:t>
            </a:r>
            <a:r>
              <a:rPr i="1"/>
              <a:t>between</a:t>
            </a:r>
            <a:r>
              <a:rPr/>
              <a:t>-individual/unit changes.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Clustered,</a:t>
            </a:r>
            <a:r>
              <a:rPr/>
              <a:t> </a:t>
            </a:r>
            <a:r>
              <a:rPr/>
              <a:t>rm</a:t>
            </a:r>
            <a:r>
              <a:rPr/>
              <a:t> </a:t>
            </a:r>
            <a:r>
              <a:rPr/>
              <a:t>&amp;</a:t>
            </a:r>
            <a:r>
              <a:rPr/>
              <a:t> </a:t>
            </a:r>
            <a:r>
              <a:rPr/>
              <a:t>longitudinal</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Generalised least squares (GLS), allows to perform least squares minimisation, when there is a certain degree of correlation.</a:t>
                </a:r>
              </a:p>
              <a:p>
                <a:pPr lvl="0" marL="0" indent="0">
                  <a:buNone/>
                </a:pPr>
                <a:r>
                  <a:rPr/>
                  <a:t>To do this, GLS uses the </a:t>
                </a:r>
                <a:r>
                  <a:rPr i="1"/>
                  <a:t>Mahalanobis distance</a:t>
                </a:r>
                <a:r>
                  <a:rPr/>
                  <a:t> between observations and predicted values.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t>β</m:t>
                          </m:r>
                        </m:e>
                      </m:acc>
                      <m:r>
                        <m:t>=</m:t>
                      </m:r>
                      <m:r>
                        <m:t>(</m:t>
                      </m:r>
                      <m:r>
                        <m:rPr>
                          <m:sty m:val="b"/>
                        </m:rPr>
                        <m:t>y</m:t>
                      </m:r>
                      <m:r>
                        <m:t>−</m:t>
                      </m:r>
                      <m:r>
                        <m:rPr>
                          <m:sty m:val="b"/>
                        </m:rPr>
                        <m:t>X</m:t>
                      </m:r>
                      <m:r>
                        <m:rPr>
                          <m:sty m:val="b"/>
                        </m:rPr>
                        <m:t>β</m:t>
                      </m:r>
                      <m:sSup>
                        <m:e>
                          <m:r>
                            <m:t>)</m:t>
                          </m:r>
                        </m:e>
                        <m:sup>
                          <m:r>
                            <m:t>T</m:t>
                          </m:r>
                        </m:sup>
                      </m:sSup>
                      <m:sSup>
                        <m:e>
                          <m:r>
                            <m:t>V</m:t>
                          </m:r>
                        </m:e>
                        <m:sup>
                          <m:r>
                            <m:t>−</m:t>
                          </m:r>
                          <m:r>
                            <m:t>1</m:t>
                          </m:r>
                        </m:sup>
                      </m:sSup>
                      <m:r>
                        <m:t>(</m:t>
                      </m:r>
                      <m:r>
                        <m:rPr>
                          <m:sty m:val="b"/>
                        </m:rPr>
                        <m:t>y</m:t>
                      </m:r>
                      <m:r>
                        <m:t>−</m:t>
                      </m:r>
                      <m:r>
                        <m:rPr>
                          <m:sty m:val="b"/>
                        </m:rPr>
                        <m:t>X</m:t>
                      </m:r>
                      <m:r>
                        <m:rPr>
                          <m:sty m:val="b"/>
                        </m:rPr>
                        <m:t>β</m:t>
                      </m:r>
                      <m:r>
                        <m:t>)</m:t>
                      </m:r>
                    </m:oMath>
                  </m:oMathPara>
                </a14:m>
              </a:p>
              <a:p>
                <a:pPr lvl="0" marL="0" indent="0">
                  <a:buNone/>
                </a:pPr>
                <a:r>
                  <a:rPr/>
                  <a:t>where </a:t>
                </a:r>
                <a14:m>
                  <m:oMath xmlns:m="http://schemas.openxmlformats.org/officeDocument/2006/math">
                    <m:r>
                      <m:t>V</m:t>
                    </m:r>
                  </m:oMath>
                </a14:m>
                <a:r>
                  <a:rPr/>
                  <a:t> is a </a:t>
                </a:r>
                <a:r>
                  <a:rPr i="1"/>
                  <a:t>known</a:t>
                </a:r>
                <a:r>
                  <a:rPr/>
                  <a:t> covariance matrix.</a:t>
                </a:r>
              </a:p>
              <a:p>
                <a:pPr lvl="0" marL="0" indent="0">
                  <a:buNone/>
                </a:pPr>
                <a:r>
                  <a:rPr/>
                  <a:t>GLS, while elegant, is not used that much these days. Generalised Estimating Equations often preferred (see later).</a:t>
                </a:r>
              </a:p>
              <a:p>
                <a:pPr lvl="0" marL="0" indent="0">
                  <a:buNone/>
                </a:pPr>
                <a:r>
                  <a:rPr/>
                  <a:t>In R: </a:t>
                </a:r>
                <a:r>
                  <a:rPr>
                    <a:latin typeface="Courier"/>
                  </a:rPr>
                  <a:t>gls()</a:t>
                </a:r>
                <a:r>
                  <a:rPr/>
                  <a:t>.</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a:t>
            </a:r>
            <a:r>
              <a:rPr b="1"/>
              <a:t>linear mixed model (LMM)</a:t>
            </a:r>
            <a:r>
              <a:rPr/>
              <a:t> is a parametric linear model for clustered, longitudinal or repeated measures data that quantifies the relationship between a continuous dependent variable and several predictor variables. An LMM may include both fixed effects associated with continuous or categorical covariates and random effects associated with random factors. LMMs are called </a:t>
            </a:r>
            <a:r>
              <a:rPr i="1"/>
              <a:t>mixed</a:t>
            </a:r>
            <a:r>
              <a:rPr/>
              <a:t> because of the presence of both fixed and random effects.</a:t>
            </a:r>
          </a:p>
          <a:p>
            <a:pPr lvl="0" marL="0" indent="0">
              <a:buNone/>
            </a:pPr>
            <a:r>
              <a:rPr/>
              <a:t>There are also </a:t>
            </a:r>
            <a:r>
              <a:rPr b="1"/>
              <a:t>generalised linear mixed models</a:t>
            </a:r>
            <a:r>
              <a:rPr/>
              <a:t>. The theory behind such models is complex, involving sophisticated approximations and several theoretical aspects (model diagnostics for example) have not been fully developed yet.</a:t>
            </a:r>
          </a:p>
          <a:p>
            <a:pPr lvl="0" marL="0" indent="0">
              <a:buNone/>
            </a:pPr>
            <a:r>
              <a:rPr/>
              <a:t>For this reason we only consider LMMs in this session.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Fixed factors</a:t>
                </a:r>
              </a:p>
              <a:p>
                <a:pPr lvl="0" marL="0" indent="0">
                  <a:buNone/>
                </a:pPr>
                <a:r>
                  <a:rPr/>
                  <a:t>We consider a categorical variable to be a fixed factor if all the levels of this variable that are of interest to a study are included in it.</a:t>
                </a:r>
              </a:p>
              <a:p>
                <a:pPr lvl="0" marL="0" indent="0">
                  <a:buNone/>
                </a:pPr>
                <a14:m>
                  <m:oMathPara xmlns:m="http://schemas.openxmlformats.org/officeDocument/2006/math">
                    <m:oMathParaPr>
                      <m:jc m:val="center"/>
                    </m:oMathParaPr>
                    <m:oMath>
                      <m:r>
                        <m:t> </m:t>
                      </m:r>
                    </m:oMath>
                  </m:oMathPara>
                </a14:m>
              </a:p>
              <a:p>
                <a:pPr lvl="0" marL="0" indent="0">
                  <a:buNone/>
                </a:pPr>
                <a:r>
                  <a:rPr/>
                  <a:t>Examples:</a:t>
                </a:r>
              </a:p>
              <a:p>
                <a:pPr lvl="1"/>
                <a:r>
                  <a:rPr/>
                  <a:t>sex</a:t>
                </a:r>
              </a:p>
              <a:p>
                <a:pPr lvl="1"/>
                <a:r>
                  <a:rPr/>
                  <a:t>all regions in a country</a:t>
                </a:r>
              </a:p>
              <a:p>
                <a:pPr lvl="1"/>
                <a:r>
                  <a:rPr/>
                  <a:t>treatment methods</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Fixed effects</a:t>
            </a:r>
          </a:p>
          <a:p>
            <a:pPr lvl="0" marL="0" indent="0">
              <a:buNone/>
            </a:pPr>
            <a:r>
              <a:rPr/>
              <a:t>Fixed effects, also called regression coefficients, describe the relationship between the response and the predictor variables (i.e. either continuous variables or fixed factors).</a:t>
            </a:r>
          </a:p>
          <a:p>
            <a:pPr lvl="0" marL="0" indent="0">
              <a:buNone/>
            </a:pPr>
            <a:r>
              <a:rPr/>
              <a:t>Fixed effects are considered to be </a:t>
            </a:r>
            <a:r>
              <a:rPr i="1"/>
              <a:t>fixed</a:t>
            </a:r>
            <a:r>
              <a:rPr/>
              <a:t> quantitities in mixed models, only their estimators are considered to be random.</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Random factors</a:t>
                </a:r>
              </a:p>
              <a:p>
                <a:pPr lvl="0" marL="0" indent="0">
                  <a:buNone/>
                </a:pPr>
                <a:r>
                  <a:rPr/>
                  <a:t>A random factor is a categorical variable with levels that can be considered to have been </a:t>
                </a:r>
                <a:r>
                  <a:rPr i="1"/>
                  <a:t>sampled randomly</a:t>
                </a:r>
                <a:r>
                  <a:rPr/>
                  <a:t> from a larger, possibly infinite, set of levels. While not all levels are included in the study, the aim is make inference about the entire population of levels.</a:t>
                </a:r>
              </a:p>
              <a:p>
                <a:pPr lvl="0" marL="0" indent="0">
                  <a:buNone/>
                </a:pPr>
                <a14:m>
                  <m:oMathPara xmlns:m="http://schemas.openxmlformats.org/officeDocument/2006/math">
                    <m:oMathParaPr>
                      <m:jc m:val="center"/>
                    </m:oMathParaPr>
                    <m:oMath>
                      <m:r>
                        <m:t> </m:t>
                      </m:r>
                    </m:oMath>
                  </m:oMathPara>
                </a14:m>
              </a:p>
              <a:p>
                <a:pPr lvl="0" marL="0" indent="0">
                  <a:buNone/>
                </a:pPr>
                <a:r>
                  <a:rPr/>
                  <a:t>Examples:</a:t>
                </a:r>
              </a:p>
              <a:p>
                <a:pPr lvl="1"/>
                <a:r>
                  <a:rPr/>
                  <a:t>individual / experimental unit</a:t>
                </a:r>
              </a:p>
              <a:p>
                <a:pPr lvl="1"/>
                <a:r>
                  <a:rPr/>
                  <a:t>towns</a:t>
                </a:r>
              </a:p>
              <a:p>
                <a:pPr lvl="1"/>
                <a:r>
                  <a:rPr/>
                  <a:t>schools</a:t>
                </a:r>
              </a:p>
              <a:p>
                <a:pPr lvl="1"/>
                <a:r>
                  <a:rPr/>
                  <a:t>hospitals</a:t>
                </a:r>
              </a:p>
              <a:p>
                <a:pPr lvl="1"/>
                <a:r>
                  <a:rPr/>
                  <a:t>fields</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Packages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Install the following packages:</a:t>
            </a:r>
          </a:p>
          <a:p>
            <a:pPr lvl="0" indent="0">
              <a:buNone/>
            </a:pPr>
            <a:r>
              <a:rPr b="1">
                <a:solidFill>
                  <a:srgbClr val="007020"/>
                </a:solidFill>
                <a:latin typeface="Courier"/>
              </a:rPr>
              <a:t>install.packages</a:t>
            </a:r>
            <a:r>
              <a:rPr>
                <a:latin typeface="Courier"/>
              </a:rPr>
              <a:t>(</a:t>
            </a:r>
            <a:r>
              <a:rPr b="1">
                <a:solidFill>
                  <a:srgbClr val="007020"/>
                </a:solidFill>
                <a:latin typeface="Courier"/>
              </a:rPr>
              <a:t>c</a:t>
            </a:r>
            <a:r>
              <a:rPr>
                <a:latin typeface="Courier"/>
              </a:rPr>
              <a:t>(</a:t>
            </a:r>
            <a:r>
              <a:rPr>
                <a:solidFill>
                  <a:srgbClr val="4070A0"/>
                </a:solidFill>
                <a:latin typeface="Courier"/>
              </a:rPr>
              <a:t>"nlme"</a:t>
            </a:r>
            <a:r>
              <a:rPr>
                <a:latin typeface="Courier"/>
              </a:rPr>
              <a:t>,</a:t>
            </a:r>
            <a:r>
              <a:rPr>
                <a:solidFill>
                  <a:srgbClr val="4070A0"/>
                </a:solidFill>
                <a:latin typeface="Courier"/>
              </a:rPr>
              <a:t>"lme4"</a:t>
            </a:r>
            <a:r>
              <a:rPr>
                <a:latin typeface="Courier"/>
              </a:rPr>
              <a:t>,</a:t>
            </a:r>
            <a:r>
              <a:rPr>
                <a:solidFill>
                  <a:srgbClr val="4070A0"/>
                </a:solidFill>
                <a:latin typeface="Courier"/>
              </a:rPr>
              <a:t>"gee"</a:t>
            </a:r>
            <a:r>
              <a:rPr>
                <a:latin typeface="Courier"/>
              </a:rPr>
              <a:t>,</a:t>
            </a:r>
            <a:r>
              <a:rPr>
                <a:solidFill>
                  <a:srgbClr val="4070A0"/>
                </a:solidFill>
                <a:latin typeface="Courier"/>
              </a:rPr>
              <a:t>"rms"</a:t>
            </a:r>
            <a:r>
              <a:rPr>
                <a:latin typeface="Courier"/>
              </a:rPr>
              <a:t>,</a:t>
            </a:r>
            <a:r>
              <a:rPr>
                <a:solidFill>
                  <a:srgbClr val="4070A0"/>
                </a:solidFill>
                <a:latin typeface="Courier"/>
              </a:rPr>
              <a:t>"car"</a:t>
            </a:r>
            <a:r>
              <a:rPr>
                <a:latin typeface="Courier"/>
              </a:rPr>
              <a:t>,</a:t>
            </a:r>
            <a:r>
              <a:rPr>
                <a:solidFill>
                  <a:srgbClr val="4070A0"/>
                </a:solidFill>
                <a:latin typeface="Courier"/>
              </a:rPr>
              <a:t>"Hmisc"</a:t>
            </a:r>
            <a:r>
              <a:rPr>
                <a:latin typeface="Courier"/>
              </a:rPr>
              <a:t>)</a:t>
            </a:r>
          </a:p>
          <a:p>
            <a:pPr lvl="0" marL="0" indent="0">
              <a:buNone/>
            </a:pPr>
            <a:r>
              <a:rPr/>
              <a:t>Then load them</a:t>
            </a:r>
          </a:p>
          <a:p>
            <a:pPr lvl="0" indent="0">
              <a:buNone/>
            </a:pPr>
            <a:r>
              <a:rPr b="1">
                <a:solidFill>
                  <a:srgbClr val="007020"/>
                </a:solidFill>
                <a:latin typeface="Courier"/>
              </a:rPr>
              <a:t>library</a:t>
            </a:r>
            <a:r>
              <a:rPr>
                <a:latin typeface="Courier"/>
              </a:rPr>
              <a:t>(nlme)</a:t>
            </a:r>
            <a:br/>
            <a:r>
              <a:rPr b="1">
                <a:solidFill>
                  <a:srgbClr val="007020"/>
                </a:solidFill>
                <a:latin typeface="Courier"/>
              </a:rPr>
              <a:t>library</a:t>
            </a:r>
            <a:r>
              <a:rPr>
                <a:latin typeface="Courier"/>
              </a:rPr>
              <a:t>(lme4)</a:t>
            </a:r>
            <a:br/>
            <a:r>
              <a:rPr b="1">
                <a:solidFill>
                  <a:srgbClr val="007020"/>
                </a:solidFill>
                <a:latin typeface="Courier"/>
              </a:rPr>
              <a:t>library</a:t>
            </a:r>
            <a:r>
              <a:rPr>
                <a:latin typeface="Courier"/>
              </a:rPr>
              <a:t>(gee)</a:t>
            </a:r>
            <a:br/>
            <a:r>
              <a:rPr b="1">
                <a:solidFill>
                  <a:srgbClr val="007020"/>
                </a:solidFill>
                <a:latin typeface="Courier"/>
              </a:rPr>
              <a:t>library</a:t>
            </a:r>
            <a:r>
              <a:rPr>
                <a:latin typeface="Courier"/>
              </a:rPr>
              <a:t>(rms)</a:t>
            </a:r>
            <a:br/>
            <a:r>
              <a:rPr b="1">
                <a:solidFill>
                  <a:srgbClr val="007020"/>
                </a:solidFill>
                <a:latin typeface="Courier"/>
              </a:rPr>
              <a:t>library</a:t>
            </a:r>
            <a:r>
              <a:rPr>
                <a:latin typeface="Courier"/>
              </a:rPr>
              <a:t>(Hmisc)</a:t>
            </a:r>
          </a:p>
          <a:p>
            <a:pPr lvl="0" marL="0" indent="0">
              <a:buNone/>
            </a:pPr>
            <a:r>
              <a:rPr/>
              <a:t>Also download the datasets </a:t>
            </a:r>
            <a:r>
              <a:rPr>
                <a:latin typeface="Courier"/>
              </a:rPr>
              <a:t>cholDiet.csv</a:t>
            </a:r>
            <a:r>
              <a:rPr/>
              <a:t>, and </a:t>
            </a:r>
            <a:r>
              <a:rPr>
                <a:latin typeface="Courier"/>
              </a:rPr>
              <a:t>adlescent_small.csv</a:t>
            </a:r>
            <a:r>
              <a:rPr/>
              <a:t> from GitHub.</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Random effects</a:t>
            </a:r>
          </a:p>
          <a:p>
            <a:pPr lvl="0" marL="0" indent="0">
              <a:buNone/>
            </a:pPr>
            <a:r>
              <a:rPr/>
              <a:t>Random effects are random values associated with the levels of a random factor and usually represent deviations from the relationships specified by the fixed effects.</a:t>
            </a:r>
          </a:p>
          <a:p>
            <a:pPr lvl="0" marL="0" indent="0">
              <a:buNone/>
            </a:pPr>
            <a:r>
              <a:rPr/>
              <a:t>Random effects are considered to be random variables in mixed models, usually with zero mean and some variance that will be estimated.</a:t>
            </a:r>
          </a:p>
          <a:p>
            <a:pPr lvl="0" marL="0" indent="0">
              <a:buNone/>
            </a:pPr>
            <a:r>
              <a:rPr/>
              <a:t>Examples:</a:t>
            </a:r>
          </a:p>
          <a:p>
            <a:pPr lvl="1"/>
            <a:r>
              <a:rPr/>
              <a:t>random intercepts</a:t>
            </a:r>
          </a:p>
          <a:p>
            <a:pPr lvl="1"/>
            <a:r>
              <a:rPr/>
              <a:t>random slopes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Denote </a:t>
                </a:r>
                <a14:m>
                  <m:oMath xmlns:m="http://schemas.openxmlformats.org/officeDocument/2006/math">
                    <m:sSub>
                      <m:e>
                        <m:r>
                          <m:rPr>
                            <m:sty m:val="b"/>
                          </m:rPr>
                          <m:t>Y</m:t>
                        </m:r>
                      </m:e>
                      <m:sub>
                        <m:r>
                          <m:t>i</m:t>
                        </m:r>
                      </m:sub>
                    </m:sSub>
                  </m:oMath>
                </a14:m>
                <a:r>
                  <a:rPr/>
                  <a:t> the vector of the response variable for the observations for subject i. Let </a:t>
                </a:r>
                <a14:m>
                  <m:oMath xmlns:m="http://schemas.openxmlformats.org/officeDocument/2006/math">
                    <m:sSubSup>
                      <m:e>
                        <m:r>
                          <m:rPr>
                            <m:sty m:val="b"/>
                          </m:rPr>
                          <m:t>X</m:t>
                        </m:r>
                      </m:e>
                      <m:sub>
                        <m:r>
                          <m:t>i</m:t>
                        </m:r>
                      </m:sub>
                      <m:sup>
                        <m:r>
                          <m:t>(</m:t>
                        </m:r>
                        <m:r>
                          <m:t>1</m:t>
                        </m:r>
                        <m:r>
                          <m:t>)</m:t>
                        </m:r>
                      </m:sup>
                    </m:sSubSup>
                    <m:r>
                      <m:t>,</m:t>
                    </m:r>
                    <m:r>
                      <m:t>…</m:t>
                    </m:r>
                    <m:r>
                      <m:t>,</m:t>
                    </m:r>
                    <m:sSubSup>
                      <m:e>
                        <m:r>
                          <m:rPr>
                            <m:sty m:val="b"/>
                          </m:rPr>
                          <m:t>X</m:t>
                        </m:r>
                      </m:e>
                      <m:sub>
                        <m:r>
                          <m:t>i</m:t>
                        </m:r>
                      </m:sub>
                      <m:sup>
                        <m:r>
                          <m:t>(</m:t>
                        </m:r>
                        <m:r>
                          <m:t>p</m:t>
                        </m:r>
                        <m:r>
                          <m:t>)</m:t>
                        </m:r>
                      </m:sup>
                    </m:sSubSup>
                  </m:oMath>
                </a14:m>
                <a:r>
                  <a:rPr/>
                  <a:t> be the vectors of fixed factors or continuous covariates and let </a:t>
                </a:r>
                <a14:m>
                  <m:oMath xmlns:m="http://schemas.openxmlformats.org/officeDocument/2006/math">
                    <m:sSubSup>
                      <m:e>
                        <m:r>
                          <m:rPr>
                            <m:sty m:val="b"/>
                          </m:rPr>
                          <m:t>Z</m:t>
                        </m:r>
                      </m:e>
                      <m:sub>
                        <m:r>
                          <m:t>i</m:t>
                        </m:r>
                      </m:sub>
                      <m:sup>
                        <m:r>
                          <m:t>(</m:t>
                        </m:r>
                        <m:r>
                          <m:t>1</m:t>
                        </m:r>
                        <m:r>
                          <m:t>)</m:t>
                        </m:r>
                      </m:sup>
                    </m:sSubSup>
                    <m:r>
                      <m:t>,</m:t>
                    </m:r>
                    <m:r>
                      <m:t>…</m:t>
                    </m:r>
                    <m:r>
                      <m:t>,</m:t>
                    </m:r>
                    <m:sSubSup>
                      <m:e>
                        <m:r>
                          <m:rPr>
                            <m:sty m:val="b"/>
                          </m:rPr>
                          <m:t>Z</m:t>
                        </m:r>
                      </m:e>
                      <m:sub>
                        <m:r>
                          <m:t>i</m:t>
                        </m:r>
                      </m:sub>
                      <m:sup>
                        <m:r>
                          <m:t>(</m:t>
                        </m:r>
                        <m:r>
                          <m:t>q</m:t>
                        </m:r>
                        <m:r>
                          <m:t>)</m:t>
                        </m:r>
                      </m:sup>
                    </m:sSubSup>
                  </m:oMath>
                </a14:m>
                <a:r>
                  <a:rPr/>
                  <a:t> be the vectors of random factors. Index experimental units / subjects by </a:t>
                </a:r>
                <a14:m>
                  <m:oMath xmlns:m="http://schemas.openxmlformats.org/officeDocument/2006/math">
                    <m:r>
                      <m:t>i</m:t>
                    </m:r>
                  </m:oMath>
                </a14:m>
                <a:r>
                  <a:rPr/>
                  <a:t> and let </a:t>
                </a:r>
                <a14:m>
                  <m:oMath xmlns:m="http://schemas.openxmlformats.org/officeDocument/2006/math">
                    <m:r>
                      <m:t>t</m:t>
                    </m:r>
                  </m:oMath>
                </a14:m>
                <a:r>
                  <a:rPr/>
                  <a:t> index the </a:t>
                </a:r>
                <a14:m>
                  <m:oMath xmlns:m="http://schemas.openxmlformats.org/officeDocument/2006/math">
                    <m:sSub>
                      <m:e>
                        <m:r>
                          <m:t>n</m:t>
                        </m:r>
                      </m:e>
                      <m:sub>
                        <m:r>
                          <m:t>i</m:t>
                        </m:r>
                      </m:sub>
                    </m:sSub>
                  </m:oMath>
                </a14:m>
                <a:r>
                  <a:rPr/>
                  <a:t> measurements for the </a:t>
                </a:r>
                <a14:m>
                  <m:oMath xmlns:m="http://schemas.openxmlformats.org/officeDocument/2006/math">
                    <m:sSup>
                      <m:e>
                        <m:r>
                          <m:t>i</m:t>
                        </m:r>
                      </m:e>
                      <m:sup>
                        <m:r>
                          <m:t>t</m:t>
                        </m:r>
                        <m:r>
                          <m:t>h</m:t>
                        </m:r>
                      </m:sup>
                    </m:sSup>
                  </m:oMath>
                </a14:m>
                <a:r>
                  <a:rPr/>
                  <a:t> subject.</a:t>
                </a:r>
              </a:p>
              <a:p>
                <a:pPr lvl="0" marL="0" indent="0">
                  <a:buNone/>
                </a:pPr>
                <a:r>
                  <a:rPr/>
                  <a:t>Writing </a:t>
                </a:r>
                <a14:m>
                  <m:oMath xmlns:m="http://schemas.openxmlformats.org/officeDocument/2006/math">
                    <m:r>
                      <m:rPr>
                        <m:sty m:val="b"/>
                      </m:rPr>
                      <m:t>β</m:t>
                    </m:r>
                    <m:r>
                      <m:t>=</m:t>
                    </m:r>
                    <m:r>
                      <m:t>(</m:t>
                    </m:r>
                    <m:sSub>
                      <m:e>
                        <m:r>
                          <m:t>β</m:t>
                        </m:r>
                      </m:e>
                      <m:sub>
                        <m:r>
                          <m:t>1</m:t>
                        </m:r>
                      </m:sub>
                    </m:sSub>
                    <m:r>
                      <m:t>,</m:t>
                    </m:r>
                    <m:r>
                      <m:t>…</m:t>
                    </m:r>
                    <m:r>
                      <m:t>,</m:t>
                    </m:r>
                    <m:sSub>
                      <m:e>
                        <m:r>
                          <m:t>β</m:t>
                        </m:r>
                      </m:e>
                      <m:sub>
                        <m:r>
                          <m:t>p</m:t>
                        </m:r>
                      </m:sub>
                    </m:sSub>
                    <m:sSup>
                      <m:e>
                        <m:r>
                          <m:t>)</m:t>
                        </m:r>
                      </m:e>
                      <m:sup>
                        <m:r>
                          <m:t>T</m:t>
                        </m:r>
                      </m:sup>
                    </m:sSup>
                  </m:oMath>
                </a14:m>
                <a:r>
                  <a:rPr/>
                  <a:t> for the fixed effects and </a:t>
                </a:r>
                <a14:m>
                  <m:oMath xmlns:m="http://schemas.openxmlformats.org/officeDocument/2006/math">
                    <m:r>
                      <m:rPr>
                        <m:sty m:val="b"/>
                      </m:rPr>
                      <m:t>u</m:t>
                    </m:r>
                    <m:r>
                      <m:t>=</m:t>
                    </m:r>
                    <m:r>
                      <m:t>(</m:t>
                    </m:r>
                    <m:sSub>
                      <m:e>
                        <m:r>
                          <m:t>u</m:t>
                        </m:r>
                      </m:e>
                      <m:sub>
                        <m:r>
                          <m:t>1</m:t>
                        </m:r>
                      </m:sub>
                    </m:sSub>
                    <m:r>
                      <m:t>,</m:t>
                    </m:r>
                    <m:r>
                      <m:t>…</m:t>
                    </m:r>
                    <m:r>
                      <m:t>,</m:t>
                    </m:r>
                    <m:sSub>
                      <m:e>
                        <m:r>
                          <m:t>u</m:t>
                        </m:r>
                      </m:e>
                      <m:sub>
                        <m:r>
                          <m:t>q</m:t>
                        </m:r>
                      </m:sub>
                    </m:sSub>
                    <m:sSup>
                      <m:e>
                        <m:r>
                          <m:t>)</m:t>
                        </m:r>
                      </m:e>
                      <m:sup>
                        <m:r>
                          <m:t>T</m:t>
                        </m:r>
                      </m:sup>
                    </m:sSup>
                  </m:oMath>
                </a14:m>
                <a:r>
                  <a:rPr/>
                  <a:t> for the random effects, an LMM can be specified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s>
                        </m:mPr>
                        <m:mr>
                          <m:e>
                            <m:sSub>
                              <m:e>
                                <m:r>
                                  <m:t>Y</m:t>
                                </m:r>
                              </m:e>
                              <m:sub>
                                <m:r>
                                  <m:t>t</m:t>
                                </m:r>
                                <m:r>
                                  <m:t>i</m:t>
                                </m:r>
                              </m:sub>
                            </m:sSub>
                          </m:e>
                          <m:e>
                            <m:r>
                              <m:t>=</m:t>
                            </m:r>
                          </m:e>
                          <m:e>
                            <m:sSub>
                              <m:e>
                                <m:r>
                                  <m:t>β</m:t>
                                </m:r>
                              </m:e>
                              <m:sub>
                                <m:r>
                                  <m:t>1</m:t>
                                </m:r>
                              </m:sub>
                            </m:sSub>
                            <m:sSubSup>
                              <m:e>
                                <m:r>
                                  <m:t>X</m:t>
                                </m:r>
                              </m:e>
                              <m:sub>
                                <m:r>
                                  <m:t>t</m:t>
                                </m:r>
                                <m:r>
                                  <m:t>i</m:t>
                                </m:r>
                              </m:sub>
                              <m:sup>
                                <m:r>
                                  <m:t>(</m:t>
                                </m:r>
                                <m:r>
                                  <m:t>1</m:t>
                                </m:r>
                                <m:r>
                                  <m:t>)</m:t>
                                </m:r>
                              </m:sup>
                            </m:sSubSup>
                            <m:r>
                              <m:t>+</m:t>
                            </m:r>
                            <m:sSub>
                              <m:e>
                                <m:r>
                                  <m:t>β</m:t>
                                </m:r>
                              </m:e>
                              <m:sub>
                                <m:r>
                                  <m:t>2</m:t>
                                </m:r>
                              </m:sub>
                            </m:sSub>
                            <m:sSubSup>
                              <m:e>
                                <m:r>
                                  <m:t>X</m:t>
                                </m:r>
                              </m:e>
                              <m:sub>
                                <m:r>
                                  <m:t>t</m:t>
                                </m:r>
                                <m:r>
                                  <m:t>i</m:t>
                                </m:r>
                              </m:sub>
                              <m:sup>
                                <m:r>
                                  <m:t>(</m:t>
                                </m:r>
                                <m:r>
                                  <m:t>2</m:t>
                                </m:r>
                                <m:r>
                                  <m:t>)</m:t>
                                </m:r>
                              </m:sup>
                            </m:sSubSup>
                            <m:r>
                              <m:t>+</m:t>
                            </m:r>
                            <m:r>
                              <m:t>…</m:t>
                            </m:r>
                            <m:r>
                              <m:t>+</m:t>
                            </m:r>
                            <m:sSub>
                              <m:e>
                                <m:r>
                                  <m:t>β</m:t>
                                </m:r>
                              </m:e>
                              <m:sub>
                                <m:r>
                                  <m:t>p</m:t>
                                </m:r>
                              </m:sub>
                            </m:sSub>
                            <m:sSubSup>
                              <m:e>
                                <m:r>
                                  <m:t>X</m:t>
                                </m:r>
                              </m:e>
                              <m:sub>
                                <m:r>
                                  <m:t>t</m:t>
                                </m:r>
                                <m:r>
                                  <m:t>i</m:t>
                                </m:r>
                              </m:sub>
                              <m:sup>
                                <m:r>
                                  <m:t>(</m:t>
                                </m:r>
                                <m:r>
                                  <m:t>p</m:t>
                                </m:r>
                                <m:r>
                                  <m:t>)</m:t>
                                </m:r>
                              </m:sup>
                            </m:sSubSup>
                          </m:e>
                          <m:e>
                            <m:r>
                              <m:t>  </m:t>
                            </m:r>
                            <m:r>
                              <m:rPr>
                                <m:nor/>
                                <m:sty m:val="p"/>
                              </m:rPr>
                              <m:t>fixed</m:t>
                            </m:r>
                          </m:e>
                        </m:mr>
                        <m:mr>
                          <m:e/>
                          <m:e/>
                          <m:e>
                            <m:r>
                              <m:t> </m:t>
                            </m:r>
                            <m:r>
                              <m:t>+</m:t>
                            </m:r>
                            <m:sSub>
                              <m:e>
                                <m:r>
                                  <m:t>u</m:t>
                                </m:r>
                              </m:e>
                              <m:sub>
                                <m:r>
                                  <m:t>1</m:t>
                                </m:r>
                                <m:r>
                                  <m:t>i</m:t>
                                </m:r>
                              </m:sub>
                            </m:sSub>
                            <m:sSubSup>
                              <m:e>
                                <m:r>
                                  <m:t>Z</m:t>
                                </m:r>
                              </m:e>
                              <m:sub>
                                <m:r>
                                  <m:t>t</m:t>
                                </m:r>
                                <m:r>
                                  <m:t>i</m:t>
                                </m:r>
                              </m:sub>
                              <m:sup>
                                <m:r>
                                  <m:t>(</m:t>
                                </m:r>
                                <m:r>
                                  <m:t>1</m:t>
                                </m:r>
                                <m:r>
                                  <m:t>)</m:t>
                                </m:r>
                              </m:sup>
                            </m:sSubSup>
                            <m:r>
                              <m:t>+</m:t>
                            </m:r>
                            <m:r>
                              <m:t>…</m:t>
                            </m:r>
                            <m:r>
                              <m:t>+</m:t>
                            </m:r>
                            <m:sSub>
                              <m:e>
                                <m:r>
                                  <m:t>u</m:t>
                                </m:r>
                              </m:e>
                              <m:sub>
                                <m:r>
                                  <m:t>q</m:t>
                                </m:r>
                                <m:r>
                                  <m:t>i</m:t>
                                </m:r>
                              </m:sub>
                            </m:sSub>
                            <m:sSubSup>
                              <m:e>
                                <m:r>
                                  <m:t>Z</m:t>
                                </m:r>
                              </m:e>
                              <m:sub>
                                <m:r>
                                  <m:t>t</m:t>
                                </m:r>
                                <m:r>
                                  <m:t>i</m:t>
                                </m:r>
                              </m:sub>
                              <m:sup>
                                <m:r>
                                  <m:t>(</m:t>
                                </m:r>
                                <m:r>
                                  <m:t>q</m:t>
                                </m:r>
                                <m:r>
                                  <m:t>)</m:t>
                                </m:r>
                              </m:sup>
                            </m:sSubSup>
                            <m:r>
                              <m:t>+</m:t>
                            </m:r>
                            <m:sSub>
                              <m:e>
                                <m:r>
                                  <m:t>ϵ</m:t>
                                </m:r>
                              </m:e>
                              <m:sub>
                                <m:r>
                                  <m:t>t</m:t>
                                </m:r>
                                <m:r>
                                  <m:t>i</m:t>
                                </m:r>
                              </m:sub>
                            </m:sSub>
                          </m:e>
                          <m:e>
                            <m:r>
                              <m:t>  </m:t>
                            </m:r>
                            <m:r>
                              <m:rPr>
                                <m:nor/>
                                <m:sty m:val="p"/>
                              </m:rPr>
                              <m:t>random</m:t>
                            </m:r>
                          </m:e>
                        </m:mr>
                      </m:m>
                    </m:oMath>
                  </m:oMathPara>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matrix notation we can write this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rPr>
                              <m:sty m:val="b"/>
                            </m:rPr>
                            <m:t>Y</m:t>
                          </m:r>
                        </m:e>
                        <m:sub>
                          <m:r>
                            <m:t>i</m:t>
                          </m:r>
                        </m:sub>
                      </m:sSub>
                      <m:r>
                        <m:t>=</m:t>
                      </m:r>
                      <m:sSub>
                        <m:e>
                          <m:r>
                            <m:rPr>
                              <m:sty m:val="b"/>
                            </m:rPr>
                            <m:t>X</m:t>
                          </m:r>
                        </m:e>
                        <m:sub>
                          <m:r>
                            <m:t>i</m:t>
                          </m:r>
                        </m:sub>
                      </m:sSub>
                      <m:r>
                        <m:rPr>
                          <m:sty m:val="b"/>
                        </m:rPr>
                        <m:t>β</m:t>
                      </m:r>
                      <m:r>
                        <m:t>+</m:t>
                      </m:r>
                      <m:sSub>
                        <m:e>
                          <m:r>
                            <m:rPr>
                              <m:sty m:val="b"/>
                            </m:rPr>
                            <m:t>Z</m:t>
                          </m:r>
                        </m:e>
                        <m:sub>
                          <m:r>
                            <m:t>i</m:t>
                          </m:r>
                        </m:sub>
                      </m:sSub>
                      <m:sSub>
                        <m:e>
                          <m:r>
                            <m:rPr>
                              <m:sty m:val="b"/>
                            </m:rPr>
                            <m:t>u</m:t>
                          </m:r>
                        </m:e>
                        <m:sub>
                          <m:r>
                            <m:t>i</m:t>
                          </m:r>
                        </m:sub>
                      </m:sSub>
                      <m:r>
                        <m:t>+</m:t>
                      </m:r>
                      <m:sSub>
                        <m:e>
                          <m:r>
                            <m:rPr>
                              <m:sty m:val="b"/>
                            </m:rPr>
                            <m:t>ϵ</m:t>
                          </m:r>
                        </m:e>
                        <m:sub>
                          <m:r>
                            <m:t>i</m:t>
                          </m:r>
                        </m:sub>
                      </m:sSub>
                    </m:oMath>
                  </m:oMathPara>
                </a14:m>
              </a:p>
              <a:p>
                <a:pPr lvl="0" marL="0" indent="0">
                  <a:buNone/>
                </a:pPr>
                <a:r>
                  <a:rPr/>
                  <a:t>where</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sSub>
                                  <m:e>
                                    <m:r>
                                      <m:rPr>
                                        <m:sty m:val="b"/>
                                      </m:rPr>
                                      <m:t>u</m:t>
                                    </m:r>
                                  </m:e>
                                  <m:sub>
                                    <m:r>
                                      <m:t>i</m:t>
                                    </m:r>
                                  </m:sub>
                                </m:sSub>
                                <m:r>
                                  <m:t>∼</m:t>
                                </m:r>
                                <m:r>
                                  <m:rPr>
                                    <m:sty m:val="p"/>
                                    <m:scr m:val="script"/>
                                  </m:rPr>
                                  <m:t>N</m:t>
                                </m:r>
                                <m:r>
                                  <m:t>(</m:t>
                                </m:r>
                                <m:r>
                                  <m:rPr>
                                    <m:sty m:val="b"/>
                                  </m:rPr>
                                  <m:t>0</m:t>
                                </m:r>
                                <m:r>
                                  <m:t>,</m:t>
                                </m:r>
                                <m:r>
                                  <m:rPr>
                                    <m:sty m:val="b"/>
                                  </m:rPr>
                                  <m:t>D</m:t>
                                </m:r>
                                <m:r>
                                  <m:t>)</m:t>
                                </m:r>
                              </m:e>
                            </m:mr>
                            <m:mr>
                              <m:e>
                                <m:sSub>
                                  <m:e>
                                    <m:r>
                                      <m:rPr>
                                        <m:sty m:val="b"/>
                                      </m:rPr>
                                      <m:t>ϵ</m:t>
                                    </m:r>
                                  </m:e>
                                  <m:sub>
                                    <m:r>
                                      <m:t>i</m:t>
                                    </m:r>
                                  </m:sub>
                                </m:sSub>
                                <m:r>
                                  <m:t>∼</m:t>
                                </m:r>
                                <m:r>
                                  <m:rPr>
                                    <m:sty m:val="p"/>
                                    <m:scr m:val="script"/>
                                  </m:rPr>
                                  <m:t>N</m:t>
                                </m:r>
                                <m:r>
                                  <m:t>(</m:t>
                                </m:r>
                                <m:r>
                                  <m:rPr>
                                    <m:sty m:val="b"/>
                                  </m:rPr>
                                  <m:t>0</m:t>
                                </m:r>
                                <m:r>
                                  <m:t>,</m:t>
                                </m:r>
                                <m:sSub>
                                  <m:e>
                                    <m:r>
                                      <m:rPr>
                                        <m:sty m:val="b"/>
                                      </m:rPr>
                                      <m:t>R</m:t>
                                    </m:r>
                                  </m:e>
                                  <m:sub>
                                    <m:r>
                                      <m:t>i</m:t>
                                    </m:r>
                                  </m:sub>
                                </m:sSub>
                                <m:r>
                                  <m:t>)</m:t>
                                </m:r>
                              </m:e>
                            </m:mr>
                          </m:m>
                        </m:e>
                      </m:d>
                    </m:oMath>
                  </m:oMathPara>
                </a14:m>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r>
                      <m:rPr>
                        <m:sty m:val="b"/>
                      </m:rPr>
                      <m:t>D</m:t>
                    </m:r>
                  </m:oMath>
                </a14:m>
                <a:r>
                  <a:rPr/>
                  <a:t> is the covariance matrix of the random effects</a:t>
                </a:r>
              </a:p>
              <a:p>
                <a:pPr lvl="1"/>
                <a14:m>
                  <m:oMath xmlns:m="http://schemas.openxmlformats.org/officeDocument/2006/math">
                    <m:sSub>
                      <m:e>
                        <m:r>
                          <m:rPr>
                            <m:sty m:val="b"/>
                          </m:rPr>
                          <m:t>R</m:t>
                        </m:r>
                      </m:e>
                      <m:sub>
                        <m:r>
                          <m:t>i</m:t>
                        </m:r>
                      </m:sub>
                    </m:sSub>
                  </m:oMath>
                </a14:m>
                <a:r>
                  <a:rPr/>
                  <a:t> is the coariance matrix of the residuals for the i</a:t>
                </a:r>
                <a:r>
                  <a:rPr baseline="30000"/>
                  <a:t>th</a:t>
                </a:r>
                <a:r>
                  <a:rPr/>
                  <a:t> individual</a:t>
                </a:r>
              </a:p>
              <a:p>
                <a:pPr lvl="0" marL="0" indent="0">
                  <a:buNone/>
                </a:pPr>
                <a:r>
                  <a:rPr/>
                  <a:t>The X covariates can be either time-varying (e.g. blood pressure at measurment time, or the time of measurement) or time-invariant (e.g. sex).</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covariance</a:t>
            </a:r>
            <a:r>
              <a:rPr/>
              <a:t> </a:t>
            </a:r>
            <a:r>
              <a:rPr/>
              <a:t>structures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two commonly used covariance structures for the </a:t>
                </a:r>
                <a14:m>
                  <m:oMath xmlns:m="http://schemas.openxmlformats.org/officeDocument/2006/math">
                    <m:r>
                      <m:rPr>
                        <m:sty m:val="b"/>
                      </m:rPr>
                      <m:t>D</m:t>
                    </m:r>
                  </m:oMath>
                </a14:m>
                <a:r>
                  <a:rPr/>
                  <a:t> matrix:</a:t>
                </a:r>
              </a:p>
              <a:p>
                <a:pPr lvl="1"/>
                <a:r>
                  <a:rPr/>
                  <a:t>unstructured</a:t>
                </a:r>
              </a:p>
              <a:p>
                <a:pPr lvl="0" marL="0" indent="0">
                  <a:buNone/>
                </a:pPr>
                <a14:m>
                  <m:oMathPara xmlns:m="http://schemas.openxmlformats.org/officeDocument/2006/math">
                    <m:oMathParaPr>
                      <m:jc m:val="center"/>
                    </m:oMathParaPr>
                    <m:oMath>
                      <m:r>
                        <m:rPr>
                          <m:sty m:val="b"/>
                        </m:rPr>
                        <m:t>D</m:t>
                      </m:r>
                      <m:r>
                        <m:t>=</m:t>
                      </m:r>
                      <m:d>
                        <m:dPr>
                          <m:begChr m:val="("/>
                          <m:endChr m:val=")"/>
                          <m:grow/>
                        </m:dPr>
                        <m:e>
                          <m:m>
                            <m:mPr>
                              <m:baseJc m:val="center"/>
                              <m:plcHide m:val="1"/>
                              <m:mcs>
                                <m:mc>
                                  <m:mcPr>
                                    <m:mcJc m:val="center"/>
                                    <m:count m:val="1"/>
                                  </m:mcPr>
                                </m:mc>
                                <m:mc>
                                  <m:mcPr>
                                    <m:mcJc m:val="center"/>
                                    <m:count m:val="1"/>
                                  </m:mcPr>
                                </m:mc>
                                <m:mc>
                                  <m:mcPr>
                                    <m:mcJc m:val="center"/>
                                    <m:count m:val="1"/>
                                  </m:mcPr>
                                </m:mc>
                                <m:mc>
                                  <m:mcPr>
                                    <m:mcJc m:val="center"/>
                                    <m:count m:val="1"/>
                                  </m:mcPr>
                                </m:mc>
                              </m:mcs>
                            </m:mPr>
                            <m:mr>
                              <m:e>
                                <m:sSubSup>
                                  <m:e>
                                    <m:r>
                                      <m:t>σ</m:t>
                                    </m:r>
                                  </m:e>
                                  <m:sub>
                                    <m:r>
                                      <m:t>u</m:t>
                                    </m:r>
                                    <m:r>
                                      <m:t>1</m:t>
                                    </m:r>
                                  </m:sub>
                                  <m:sup>
                                    <m:r>
                                      <m:t>2</m:t>
                                    </m:r>
                                  </m:sup>
                                </m:sSubSup>
                              </m:e>
                              <m:e>
                                <m:sSub>
                                  <m:e>
                                    <m:r>
                                      <m:t>σ</m:t>
                                    </m:r>
                                  </m:e>
                                  <m:sub>
                                    <m:r>
                                      <m:t>u</m:t>
                                    </m:r>
                                    <m:r>
                                      <m:t>1</m:t>
                                    </m:r>
                                    <m:r>
                                      <m:t>,</m:t>
                                    </m:r>
                                    <m:r>
                                      <m:t>u</m:t>
                                    </m:r>
                                    <m:r>
                                      <m:t>2</m:t>
                                    </m:r>
                                  </m:sub>
                                </m:sSub>
                              </m:e>
                              <m:e>
                                <m:r>
                                  <m:t>…</m:t>
                                </m:r>
                              </m:e>
                              <m:e>
                                <m:sSub>
                                  <m:e>
                                    <m:r>
                                      <m:t>σ</m:t>
                                    </m:r>
                                  </m:e>
                                  <m:sub>
                                    <m:r>
                                      <m:t>u</m:t>
                                    </m:r>
                                    <m:r>
                                      <m:t>1</m:t>
                                    </m:r>
                                    <m:r>
                                      <m:t>,</m:t>
                                    </m:r>
                                    <m:r>
                                      <m:t>u</m:t>
                                    </m:r>
                                    <m:r>
                                      <m:t>p</m:t>
                                    </m:r>
                                  </m:sub>
                                </m:sSub>
                              </m:e>
                            </m:mr>
                            <m:mr>
                              <m:e>
                                <m:sSubSup>
                                  <m:e>
                                    <m:r>
                                      <m:t>σ</m:t>
                                    </m:r>
                                  </m:e>
                                  <m:sub>
                                    <m:r>
                                      <m:t>u</m:t>
                                    </m:r>
                                    <m:r>
                                      <m:t>1</m:t>
                                    </m:r>
                                  </m:sub>
                                  <m:sup>
                                    <m:r>
                                      <m:t>2</m:t>
                                    </m:r>
                                  </m:sup>
                                </m:sSubSup>
                              </m:e>
                              <m:e>
                                <m:sSubSup>
                                  <m:e>
                                    <m:r>
                                      <m:t>σ</m:t>
                                    </m:r>
                                  </m:e>
                                  <m:sub>
                                    <m:r>
                                      <m:t>u</m:t>
                                    </m:r>
                                    <m:r>
                                      <m:t>2</m:t>
                                    </m:r>
                                  </m:sub>
                                  <m:sup>
                                    <m:r>
                                      <m:t>2</m:t>
                                    </m:r>
                                  </m:sup>
                                </m:sSubSup>
                                <m:r>
                                  <m:t> </m:t>
                                </m:r>
                              </m:e>
                              <m:e>
                                <m:r>
                                  <m:t>…</m:t>
                                </m:r>
                              </m:e>
                              <m:e>
                                <m:sSub>
                                  <m:e>
                                    <m:r>
                                      <m:t>σ</m:t>
                                    </m:r>
                                  </m:e>
                                  <m:sub>
                                    <m:r>
                                      <m:t>u</m:t>
                                    </m:r>
                                    <m:r>
                                      <m:t>2</m:t>
                                    </m:r>
                                    <m:r>
                                      <m:t>,</m:t>
                                    </m:r>
                                    <m:r>
                                      <m:t>u</m:t>
                                    </m:r>
                                    <m:r>
                                      <m:t>p</m:t>
                                    </m:r>
                                  </m:sub>
                                </m:sSub>
                              </m:e>
                            </m:mr>
                            <m:mr>
                              <m:e>
                                <m:r>
                                  <m:t>⋮</m:t>
                                </m:r>
                              </m:e>
                              <m:e>
                                <m:r>
                                  <m:t>⋮</m:t>
                                </m:r>
                              </m:e>
                              <m:e>
                                <m:r>
                                  <m:t>…</m:t>
                                </m:r>
                              </m:e>
                              <m:e>
                                <m:r>
                                  <m:t>⋮</m:t>
                                </m:r>
                              </m:e>
                            </m:mr>
                            <m:mr>
                              <m:e>
                                <m:sSub>
                                  <m:e>
                                    <m:r>
                                      <m:t>σ</m:t>
                                    </m:r>
                                  </m:e>
                                  <m:sub>
                                    <m:r>
                                      <m:t>u</m:t>
                                    </m:r>
                                    <m:r>
                                      <m:t>1</m:t>
                                    </m:r>
                                    <m:r>
                                      <m:t>,</m:t>
                                    </m:r>
                                    <m:r>
                                      <m:t>u</m:t>
                                    </m:r>
                                    <m:r>
                                      <m:t>p</m:t>
                                    </m:r>
                                  </m:sub>
                                </m:sSub>
                              </m:e>
                              <m:e>
                                <m:sSub>
                                  <m:e>
                                    <m:r>
                                      <m:t>σ</m:t>
                                    </m:r>
                                  </m:e>
                                  <m:sub>
                                    <m:r>
                                      <m:t>u</m:t>
                                    </m:r>
                                    <m:r>
                                      <m:t>2</m:t>
                                    </m:r>
                                    <m:r>
                                      <m:t>,</m:t>
                                    </m:r>
                                    <m:r>
                                      <m:t>u</m:t>
                                    </m:r>
                                    <m:r>
                                      <m:t>p</m:t>
                                    </m:r>
                                  </m:sub>
                                </m:sSub>
                              </m:e>
                              <m:e>
                                <m:r>
                                  <m:t>…</m:t>
                                </m:r>
                              </m:e>
                              <m:e>
                                <m:sSubSup>
                                  <m:e>
                                    <m:r>
                                      <m:t>σ</m:t>
                                    </m:r>
                                  </m:e>
                                  <m:sub>
                                    <m:r>
                                      <m:t>u</m:t>
                                    </m:r>
                                    <m:r>
                                      <m:t>p</m:t>
                                    </m:r>
                                  </m:sub>
                                  <m:sup>
                                    <m:r>
                                      <m:t>2</m:t>
                                    </m:r>
                                  </m:sup>
                                </m:sSubSup>
                              </m:e>
                            </m:mr>
                          </m:m>
                        </m:e>
                      </m:d>
                    </m:oMath>
                  </m:oMathPara>
                </a14:m>
              </a:p>
              <a:p>
                <a:pPr lvl="1"/>
                <a:r>
                  <a:rPr/>
                  <a:t>variance components</a:t>
                </a:r>
              </a:p>
              <a:p>
                <a:pPr lvl="0" marL="0" indent="0">
                  <a:buNone/>
                </a:pPr>
                <a14:m>
                  <m:oMathPara xmlns:m="http://schemas.openxmlformats.org/officeDocument/2006/math">
                    <m:oMathParaPr>
                      <m:jc m:val="center"/>
                    </m:oMathParaPr>
                    <m:oMath>
                      <m:r>
                        <m:rPr>
                          <m:sty m:val="b"/>
                        </m:rPr>
                        <m:t>D</m:t>
                      </m:r>
                      <m:r>
                        <m:t>=</m:t>
                      </m:r>
                      <m:d>
                        <m:dPr>
                          <m:begChr m:val="("/>
                          <m:endChr m:val=")"/>
                          <m:grow/>
                        </m:dPr>
                        <m:e>
                          <m:m>
                            <m:mPr>
                              <m:baseJc m:val="center"/>
                              <m:plcHide m:val="1"/>
                              <m:mcs>
                                <m:mc>
                                  <m:mcPr>
                                    <m:mcJc m:val="center"/>
                                    <m:count m:val="1"/>
                                  </m:mcPr>
                                </m:mc>
                                <m:mc>
                                  <m:mcPr>
                                    <m:mcJc m:val="center"/>
                                    <m:count m:val="1"/>
                                  </m:mcPr>
                                </m:mc>
                                <m:mc>
                                  <m:mcPr>
                                    <m:mcJc m:val="center"/>
                                    <m:count m:val="1"/>
                                  </m:mcPr>
                                </m:mc>
                                <m:mc>
                                  <m:mcPr>
                                    <m:mcJc m:val="center"/>
                                    <m:count m:val="1"/>
                                  </m:mcPr>
                                </m:mc>
                              </m:mcs>
                            </m:mPr>
                            <m:mr>
                              <m:e>
                                <m:sSubSup>
                                  <m:e>
                                    <m:r>
                                      <m:t>σ</m:t>
                                    </m:r>
                                  </m:e>
                                  <m:sub>
                                    <m:r>
                                      <m:t>u</m:t>
                                    </m:r>
                                    <m:r>
                                      <m:t>1</m:t>
                                    </m:r>
                                  </m:sub>
                                  <m:sup>
                                    <m:r>
                                      <m:t>2</m:t>
                                    </m:r>
                                  </m:sup>
                                </m:sSubSup>
                              </m:e>
                              <m:e>
                                <m:r>
                                  <m:t>0</m:t>
                                </m:r>
                              </m:e>
                              <m:e>
                                <m:r>
                                  <m:t>…</m:t>
                                </m:r>
                              </m:e>
                              <m:e>
                                <m:r>
                                  <m:t>0</m:t>
                                </m:r>
                              </m:e>
                            </m:mr>
                            <m:mr>
                              <m:e>
                                <m:r>
                                  <m:t>0</m:t>
                                </m:r>
                              </m:e>
                              <m:e>
                                <m:sSubSup>
                                  <m:e>
                                    <m:r>
                                      <m:t>σ</m:t>
                                    </m:r>
                                  </m:e>
                                  <m:sub>
                                    <m:r>
                                      <m:t>u</m:t>
                                    </m:r>
                                    <m:r>
                                      <m:t>2</m:t>
                                    </m:r>
                                  </m:sub>
                                  <m:sup>
                                    <m:r>
                                      <m:t>2</m:t>
                                    </m:r>
                                  </m:sup>
                                </m:sSubSup>
                              </m:e>
                              <m:e>
                                <m:r>
                                  <m:t>…</m:t>
                                </m:r>
                              </m:e>
                              <m:e>
                                <m:r>
                                  <m:t>0</m:t>
                                </m:r>
                              </m:e>
                            </m:mr>
                            <m:mr>
                              <m:e>
                                <m:r>
                                  <m:t>⋮</m:t>
                                </m:r>
                              </m:e>
                              <m:e>
                                <m:r>
                                  <m:t>⋮</m:t>
                                </m:r>
                              </m:e>
                              <m:e>
                                <m:r>
                                  <m:t>…</m:t>
                                </m:r>
                              </m:e>
                              <m:e>
                                <m:r>
                                  <m:t>⋮</m:t>
                                </m:r>
                              </m:e>
                            </m:mr>
                            <m:mr>
                              <m:e>
                                <m:r>
                                  <m:t>0</m:t>
                                </m:r>
                              </m:e>
                              <m:e>
                                <m:r>
                                  <m:t>0</m:t>
                                </m:r>
                              </m:e>
                              <m:e>
                                <m:r>
                                  <m:t>…</m:t>
                                </m:r>
                              </m:e>
                              <m:e>
                                <m:sSubSup>
                                  <m:e>
                                    <m:r>
                                      <m:t>σ</m:t>
                                    </m:r>
                                  </m:e>
                                  <m:sub>
                                    <m:r>
                                      <m:t>u</m:t>
                                    </m:r>
                                    <m:r>
                                      <m:t>p</m:t>
                                    </m:r>
                                  </m:sub>
                                  <m:sup>
                                    <m:r>
                                      <m:t>2</m:t>
                                    </m:r>
                                  </m:sup>
                                </m:sSubSup>
                              </m:e>
                            </m:mr>
                          </m:m>
                        </m:e>
                      </m:d>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covariance</a:t>
            </a:r>
            <a:r>
              <a:rPr/>
              <a:t> </a:t>
            </a:r>
            <a:r>
              <a:rPr/>
              <a:t>structures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several commonly used covariance structures for the </a:t>
                </a:r>
                <a14:m>
                  <m:oMath xmlns:m="http://schemas.openxmlformats.org/officeDocument/2006/math">
                    <m:sSub>
                      <m:e>
                        <m:r>
                          <m:rPr>
                            <m:sty m:val="b"/>
                          </m:rPr>
                          <m:t>R</m:t>
                        </m:r>
                      </m:e>
                      <m:sub>
                        <m:r>
                          <m:t>i</m:t>
                        </m:r>
                      </m:sub>
                    </m:sSub>
                  </m:oMath>
                </a14:m>
                <a:r>
                  <a:rPr/>
                  <a:t> matrix:</a:t>
                </a:r>
              </a:p>
              <a:p>
                <a:pPr lvl="1"/>
                <a:r>
                  <a:rPr/>
                  <a:t>diagonal</a:t>
                </a:r>
              </a:p>
              <a:p>
                <a:pPr lvl="0" marL="0" indent="0">
                  <a:buNone/>
                </a:pPr>
                <a14:m>
                  <m:oMathPara xmlns:m="http://schemas.openxmlformats.org/officeDocument/2006/math">
                    <m:oMathParaPr>
                      <m:jc m:val="center"/>
                    </m:oMathParaPr>
                    <m:oMath>
                      <m:sSub>
                        <m:e>
                          <m:r>
                            <m:rPr>
                              <m:sty m:val="b"/>
                            </m:rPr>
                            <m:t>R</m:t>
                          </m:r>
                        </m:e>
                        <m:sub>
                          <m:r>
                            <m:t>i</m:t>
                          </m:r>
                        </m:sub>
                      </m:sSub>
                      <m:r>
                        <m:t>=</m:t>
                      </m:r>
                      <m:d>
                        <m:dPr>
                          <m:begChr m:val="("/>
                          <m:endChr m:val=")"/>
                          <m:grow/>
                        </m:dPr>
                        <m:e>
                          <m:m>
                            <m:mPr>
                              <m:baseJc m:val="center"/>
                              <m:plcHide m:val="1"/>
                              <m:mcs>
                                <m:mc>
                                  <m:mcPr>
                                    <m:mcJc m:val="center"/>
                                    <m:count m:val="1"/>
                                  </m:mcPr>
                                </m:mc>
                                <m:mc>
                                  <m:mcPr>
                                    <m:mcJc m:val="center"/>
                                    <m:count m:val="1"/>
                                  </m:mcPr>
                                </m:mc>
                                <m:mc>
                                  <m:mcPr>
                                    <m:mcJc m:val="center"/>
                                    <m:count m:val="1"/>
                                  </m:mcPr>
                                </m:mc>
                                <m:mc>
                                  <m:mcPr>
                                    <m:mcJc m:val="center"/>
                                    <m:count m:val="1"/>
                                  </m:mcPr>
                                </m:mc>
                              </m:mcs>
                            </m:mPr>
                            <m:mr>
                              <m:e>
                                <m:sSup>
                                  <m:e>
                                    <m:r>
                                      <m:t>σ</m:t>
                                    </m:r>
                                  </m:e>
                                  <m:sup>
                                    <m:r>
                                      <m:t>2</m:t>
                                    </m:r>
                                  </m:sup>
                                </m:sSup>
                              </m:e>
                              <m:e>
                                <m:r>
                                  <m:t>0</m:t>
                                </m:r>
                              </m:e>
                              <m:e>
                                <m:r>
                                  <m:t>…</m:t>
                                </m:r>
                              </m:e>
                              <m:e>
                                <m:r>
                                  <m:t>0</m:t>
                                </m:r>
                              </m:e>
                            </m:mr>
                            <m:mr>
                              <m:e>
                                <m:r>
                                  <m:t>0</m:t>
                                </m:r>
                              </m:e>
                              <m:e>
                                <m:sSup>
                                  <m:e>
                                    <m:r>
                                      <m:t>σ</m:t>
                                    </m:r>
                                  </m:e>
                                  <m:sup>
                                    <m:r>
                                      <m:t>2</m:t>
                                    </m:r>
                                  </m:sup>
                                </m:sSup>
                              </m:e>
                              <m:e>
                                <m:r>
                                  <m:t>…</m:t>
                                </m:r>
                              </m:e>
                              <m:e>
                                <m:r>
                                  <m:t>0</m:t>
                                </m:r>
                              </m:e>
                            </m:mr>
                            <m:mr>
                              <m:e>
                                <m:r>
                                  <m:t>⋮</m:t>
                                </m:r>
                              </m:e>
                              <m:e>
                                <m:r>
                                  <m:t>⋮</m:t>
                                </m:r>
                              </m:e>
                              <m:e>
                                <m:r>
                                  <m:t>…</m:t>
                                </m:r>
                              </m:e>
                              <m:e>
                                <m:r>
                                  <m:t>⋮</m:t>
                                </m:r>
                              </m:e>
                            </m:mr>
                            <m:mr>
                              <m:e>
                                <m:r>
                                  <m:t>0</m:t>
                                </m:r>
                              </m:e>
                              <m:e>
                                <m:r>
                                  <m:t>0</m:t>
                                </m:r>
                              </m:e>
                              <m:e>
                                <m:r>
                                  <m:t>…</m:t>
                                </m:r>
                              </m:e>
                              <m:e>
                                <m:sSup>
                                  <m:e>
                                    <m:r>
                                      <m:t>σ</m:t>
                                    </m:r>
                                  </m:e>
                                  <m:sup>
                                    <m:r>
                                      <m:t>2</m:t>
                                    </m:r>
                                  </m:sup>
                                </m:sSup>
                              </m:e>
                            </m:mr>
                          </m:m>
                        </m:e>
                      </m:d>
                    </m:oMath>
                  </m:oMathPara>
                </a14:m>
              </a:p>
              <a:p>
                <a:pPr lvl="1"/>
                <a:r>
                  <a:rPr/>
                  <a:t>compound symmetry</a:t>
                </a:r>
              </a:p>
              <a:p>
                <a:pPr lvl="0" marL="0" indent="0">
                  <a:buNone/>
                </a:pPr>
                <a14:m>
                  <m:oMathPara xmlns:m="http://schemas.openxmlformats.org/officeDocument/2006/math">
                    <m:oMathParaPr>
                      <m:jc m:val="center"/>
                    </m:oMathParaPr>
                    <m:oMath>
                      <m:sSub>
                        <m:e>
                          <m:r>
                            <m:rPr>
                              <m:sty m:val="b"/>
                            </m:rPr>
                            <m:t>R</m:t>
                          </m:r>
                        </m:e>
                        <m:sub>
                          <m:r>
                            <m:t>i</m:t>
                          </m:r>
                        </m:sub>
                      </m:sSub>
                      <m:r>
                        <m:t>=</m:t>
                      </m:r>
                      <m:d>
                        <m:dPr>
                          <m:begChr m:val="("/>
                          <m:endChr m:val=")"/>
                          <m:grow/>
                        </m:dPr>
                        <m:e>
                          <m:m>
                            <m:mPr>
                              <m:baseJc m:val="center"/>
                              <m:plcHide m:val="1"/>
                              <m:mcs>
                                <m:mc>
                                  <m:mcPr>
                                    <m:mcJc m:val="center"/>
                                    <m:count m:val="1"/>
                                  </m:mcPr>
                                </m:mc>
                                <m:mc>
                                  <m:mcPr>
                                    <m:mcJc m:val="center"/>
                                    <m:count m:val="1"/>
                                  </m:mcPr>
                                </m:mc>
                                <m:mc>
                                  <m:mcPr>
                                    <m:mcJc m:val="center"/>
                                    <m:count m:val="1"/>
                                  </m:mcPr>
                                </m:mc>
                                <m:mc>
                                  <m:mcPr>
                                    <m:mcJc m:val="center"/>
                                    <m:count m:val="1"/>
                                  </m:mcPr>
                                </m:mc>
                              </m:mcs>
                            </m:mPr>
                            <m:mr>
                              <m:e>
                                <m:sSup>
                                  <m:e>
                                    <m:r>
                                      <m:t>σ</m:t>
                                    </m:r>
                                  </m:e>
                                  <m:sup>
                                    <m:r>
                                      <m:t>2</m:t>
                                    </m:r>
                                  </m:sup>
                                </m:sSup>
                                <m:r>
                                  <m:t>+</m:t>
                                </m:r>
                                <m:sSub>
                                  <m:e>
                                    <m:r>
                                      <m:t>σ</m:t>
                                    </m:r>
                                  </m:e>
                                  <m:sub>
                                    <m:r>
                                      <m:t>1</m:t>
                                    </m:r>
                                  </m:sub>
                                </m:sSub>
                              </m:e>
                              <m:e>
                                <m:sSub>
                                  <m:e>
                                    <m:r>
                                      <m:t>σ</m:t>
                                    </m:r>
                                  </m:e>
                                  <m:sub>
                                    <m:r>
                                      <m:t>1</m:t>
                                    </m:r>
                                  </m:sub>
                                </m:sSub>
                              </m:e>
                              <m:e>
                                <m:r>
                                  <m:t>…</m:t>
                                </m:r>
                              </m:e>
                              <m:e>
                                <m:sSub>
                                  <m:e>
                                    <m:r>
                                      <m:t>σ</m:t>
                                    </m:r>
                                  </m:e>
                                  <m:sub>
                                    <m:r>
                                      <m:t>1</m:t>
                                    </m:r>
                                  </m:sub>
                                </m:sSub>
                              </m:e>
                            </m:mr>
                            <m:mr>
                              <m:e>
                                <m:sSub>
                                  <m:e>
                                    <m:r>
                                      <m:t>σ</m:t>
                                    </m:r>
                                  </m:e>
                                  <m:sub>
                                    <m:r>
                                      <m:t>1</m:t>
                                    </m:r>
                                  </m:sub>
                                </m:sSub>
                              </m:e>
                              <m:e>
                                <m:sSup>
                                  <m:e>
                                    <m:r>
                                      <m:t>σ</m:t>
                                    </m:r>
                                  </m:e>
                                  <m:sup>
                                    <m:r>
                                      <m:t>2</m:t>
                                    </m:r>
                                  </m:sup>
                                </m:sSup>
                                <m:r>
                                  <m:t>+</m:t>
                                </m:r>
                                <m:sSub>
                                  <m:e>
                                    <m:r>
                                      <m:t>σ</m:t>
                                    </m:r>
                                  </m:e>
                                  <m:sub>
                                    <m:r>
                                      <m:t>1</m:t>
                                    </m:r>
                                  </m:sub>
                                </m:sSub>
                              </m:e>
                              <m:e>
                                <m:r>
                                  <m:t>…</m:t>
                                </m:r>
                              </m:e>
                              <m:e>
                                <m:sSub>
                                  <m:e>
                                    <m:r>
                                      <m:t>σ</m:t>
                                    </m:r>
                                  </m:e>
                                  <m:sub>
                                    <m:r>
                                      <m:t>1</m:t>
                                    </m:r>
                                  </m:sub>
                                </m:sSub>
                              </m:e>
                            </m:mr>
                            <m:mr>
                              <m:e>
                                <m:r>
                                  <m:t>⋮</m:t>
                                </m:r>
                              </m:e>
                              <m:e>
                                <m:r>
                                  <m:t>⋮</m:t>
                                </m:r>
                              </m:e>
                              <m:e>
                                <m:r>
                                  <m:t>…</m:t>
                                </m:r>
                              </m:e>
                              <m:e>
                                <m:r>
                                  <m:t>⋮</m:t>
                                </m:r>
                              </m:e>
                            </m:mr>
                            <m:mr>
                              <m:e>
                                <m:r>
                                  <m:t>0</m:t>
                                </m:r>
                              </m:e>
                              <m:e>
                                <m:sSub>
                                  <m:e>
                                    <m:r>
                                      <m:t>σ</m:t>
                                    </m:r>
                                  </m:e>
                                  <m:sub>
                                    <m:r>
                                      <m:t>1</m:t>
                                    </m:r>
                                  </m:sub>
                                </m:sSub>
                              </m:e>
                              <m:e>
                                <m:r>
                                  <m:t>…</m:t>
                                </m:r>
                              </m:e>
                              <m:e>
                                <m:sSup>
                                  <m:e>
                                    <m:r>
                                      <m:t>σ</m:t>
                                    </m:r>
                                  </m:e>
                                  <m:sup>
                                    <m:r>
                                      <m:t>2</m:t>
                                    </m:r>
                                  </m:sup>
                                </m:sSup>
                                <m:r>
                                  <m:t>+</m:t>
                                </m:r>
                                <m:sSub>
                                  <m:e>
                                    <m:r>
                                      <m:t>σ</m:t>
                                    </m:r>
                                  </m:e>
                                  <m:sub>
                                    <m:r>
                                      <m:t>1</m:t>
                                    </m:r>
                                  </m:sub>
                                </m:sSub>
                              </m:e>
                            </m:mr>
                          </m:m>
                        </m:e>
                      </m:d>
                    </m:oMath>
                  </m:oMathPara>
                </a14:m>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covariance</a:t>
            </a:r>
            <a:r>
              <a:rPr/>
              <a:t> </a:t>
            </a:r>
            <a:r>
              <a:rPr/>
              <a:t>structures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AR(1)</a:t>
                </a:r>
              </a:p>
              <a:p>
                <a:pPr lvl="0" marL="0" indent="0">
                  <a:buNone/>
                </a:pPr>
                <a14:m>
                  <m:oMathPara xmlns:m="http://schemas.openxmlformats.org/officeDocument/2006/math">
                    <m:oMathParaPr>
                      <m:jc m:val="center"/>
                    </m:oMathParaPr>
                    <m:oMath>
                      <m:sSub>
                        <m:e>
                          <m:r>
                            <m:rPr>
                              <m:sty m:val="b"/>
                            </m:rPr>
                            <m:t>R</m:t>
                          </m:r>
                        </m:e>
                        <m:sub>
                          <m:r>
                            <m:t>i</m:t>
                          </m:r>
                        </m:sub>
                      </m:sSub>
                      <m:r>
                        <m:t>=</m:t>
                      </m:r>
                      <m:d>
                        <m:dPr>
                          <m:begChr m:val="("/>
                          <m:endChr m:val=")"/>
                          <m:grow/>
                        </m:dPr>
                        <m:e>
                          <m:m>
                            <m:mPr>
                              <m:baseJc m:val="center"/>
                              <m:plcHide m:val="1"/>
                              <m:mcs>
                                <m:mc>
                                  <m:mcPr>
                                    <m:mcJc m:val="center"/>
                                    <m:count m:val="1"/>
                                  </m:mcPr>
                                </m:mc>
                                <m:mc>
                                  <m:mcPr>
                                    <m:mcJc m:val="center"/>
                                    <m:count m:val="1"/>
                                  </m:mcPr>
                                </m:mc>
                                <m:mc>
                                  <m:mcPr>
                                    <m:mcJc m:val="center"/>
                                    <m:count m:val="1"/>
                                  </m:mcPr>
                                </m:mc>
                                <m:mc>
                                  <m:mcPr>
                                    <m:mcJc m:val="center"/>
                                    <m:count m:val="1"/>
                                  </m:mcPr>
                                </m:mc>
                              </m:mcs>
                            </m:mPr>
                            <m:mr>
                              <m:e>
                                <m:sSup>
                                  <m:e>
                                    <m:r>
                                      <m:t>σ</m:t>
                                    </m:r>
                                  </m:e>
                                  <m:sup>
                                    <m:r>
                                      <m:t>2</m:t>
                                    </m:r>
                                  </m:sup>
                                </m:sSup>
                              </m:e>
                              <m:e>
                                <m:sSup>
                                  <m:e>
                                    <m:r>
                                      <m:t>σ</m:t>
                                    </m:r>
                                  </m:e>
                                  <m:sup>
                                    <m:r>
                                      <m:t>2</m:t>
                                    </m:r>
                                  </m:sup>
                                </m:sSup>
                                <m:r>
                                  <m:t>ρ</m:t>
                                </m:r>
                              </m:e>
                              <m:e>
                                <m:r>
                                  <m:t>…</m:t>
                                </m:r>
                              </m:e>
                              <m:e>
                                <m:sSup>
                                  <m:e>
                                    <m:r>
                                      <m:t>σ</m:t>
                                    </m:r>
                                  </m:e>
                                  <m:sup>
                                    <m:r>
                                      <m:t>2</m:t>
                                    </m:r>
                                  </m:sup>
                                </m:sSup>
                                <m:sSup>
                                  <m:e>
                                    <m:r>
                                      <m:t>ρ</m:t>
                                    </m:r>
                                  </m:e>
                                  <m:sup>
                                    <m:sSub>
                                      <m:e>
                                        <m:r>
                                          <m:t>n</m:t>
                                        </m:r>
                                      </m:e>
                                      <m:sub>
                                        <m:r>
                                          <m:t>i</m:t>
                                        </m:r>
                                      </m:sub>
                                    </m:sSub>
                                    <m:r>
                                      <m:t>−</m:t>
                                    </m:r>
                                    <m:r>
                                      <m:t>1</m:t>
                                    </m:r>
                                  </m:sup>
                                </m:sSup>
                              </m:e>
                            </m:mr>
                            <m:mr>
                              <m:e>
                                <m:sSup>
                                  <m:e>
                                    <m:r>
                                      <m:t>σ</m:t>
                                    </m:r>
                                  </m:e>
                                  <m:sup>
                                    <m:r>
                                      <m:t>2</m:t>
                                    </m:r>
                                  </m:sup>
                                </m:sSup>
                                <m:r>
                                  <m:t>ρ</m:t>
                                </m:r>
                              </m:e>
                              <m:e>
                                <m:sSup>
                                  <m:e>
                                    <m:r>
                                      <m:t>σ</m:t>
                                    </m:r>
                                  </m:e>
                                  <m:sup>
                                    <m:r>
                                      <m:t>2</m:t>
                                    </m:r>
                                  </m:sup>
                                </m:sSup>
                              </m:e>
                              <m:e>
                                <m:r>
                                  <m:t>…</m:t>
                                </m:r>
                              </m:e>
                              <m:e>
                                <m:sSup>
                                  <m:e>
                                    <m:r>
                                      <m:t>σ</m:t>
                                    </m:r>
                                  </m:e>
                                  <m:sup>
                                    <m:r>
                                      <m:t>2</m:t>
                                    </m:r>
                                  </m:sup>
                                </m:sSup>
                                <m:sSup>
                                  <m:e>
                                    <m:r>
                                      <m:t>ρ</m:t>
                                    </m:r>
                                  </m:e>
                                  <m:sup>
                                    <m:sSub>
                                      <m:e>
                                        <m:r>
                                          <m:t>n</m:t>
                                        </m:r>
                                      </m:e>
                                      <m:sub>
                                        <m:r>
                                          <m:t>i</m:t>
                                        </m:r>
                                      </m:sub>
                                    </m:sSub>
                                    <m:r>
                                      <m:t>−</m:t>
                                    </m:r>
                                    <m:r>
                                      <m:t>2</m:t>
                                    </m:r>
                                  </m:sup>
                                </m:sSup>
                              </m:e>
                            </m:mr>
                            <m:mr>
                              <m:e>
                                <m:r>
                                  <m:t>⋮</m:t>
                                </m:r>
                              </m:e>
                              <m:e>
                                <m:r>
                                  <m:t>⋮</m:t>
                                </m:r>
                              </m:e>
                              <m:e>
                                <m:r>
                                  <m:t>…</m:t>
                                </m:r>
                              </m:e>
                              <m:e>
                                <m:r>
                                  <m:t>⋮</m:t>
                                </m:r>
                              </m:e>
                            </m:mr>
                            <m:mr>
                              <m:e>
                                <m:sSup>
                                  <m:e>
                                    <m:r>
                                      <m:t>σ</m:t>
                                    </m:r>
                                  </m:e>
                                  <m:sup>
                                    <m:r>
                                      <m:t>2</m:t>
                                    </m:r>
                                  </m:sup>
                                </m:sSup>
                                <m:sSup>
                                  <m:e>
                                    <m:r>
                                      <m:t>ρ</m:t>
                                    </m:r>
                                  </m:e>
                                  <m:sup>
                                    <m:sSub>
                                      <m:e>
                                        <m:r>
                                          <m:t>n</m:t>
                                        </m:r>
                                      </m:e>
                                      <m:sub>
                                        <m:r>
                                          <m:t>i</m:t>
                                        </m:r>
                                      </m:sub>
                                    </m:sSub>
                                    <m:r>
                                      <m:t>−</m:t>
                                    </m:r>
                                    <m:r>
                                      <m:t>1</m:t>
                                    </m:r>
                                  </m:sup>
                                </m:sSup>
                              </m:e>
                              <m:e>
                                <m:sSup>
                                  <m:e>
                                    <m:r>
                                      <m:t>σ</m:t>
                                    </m:r>
                                  </m:e>
                                  <m:sup>
                                    <m:r>
                                      <m:t>2</m:t>
                                    </m:r>
                                  </m:sup>
                                </m:sSup>
                                <m:sSup>
                                  <m:e>
                                    <m:r>
                                      <m:t>ρ</m:t>
                                    </m:r>
                                  </m:e>
                                  <m:sup>
                                    <m:sSub>
                                      <m:e>
                                        <m:r>
                                          <m:t>n</m:t>
                                        </m:r>
                                      </m:e>
                                      <m:sub>
                                        <m:r>
                                          <m:t>i</m:t>
                                        </m:r>
                                      </m:sub>
                                    </m:sSub>
                                    <m:r>
                                      <m:t>−</m:t>
                                    </m:r>
                                    <m:r>
                                      <m:t>1</m:t>
                                    </m:r>
                                  </m:sup>
                                </m:sSup>
                              </m:e>
                              <m:e>
                                <m:r>
                                  <m:t>…</m:t>
                                </m:r>
                              </m:e>
                              <m:e>
                                <m:sSup>
                                  <m:e>
                                    <m:r>
                                      <m:t>σ</m:t>
                                    </m:r>
                                  </m:e>
                                  <m:sup>
                                    <m:r>
                                      <m:t>2</m:t>
                                    </m:r>
                                  </m:sup>
                                </m:sSup>
                              </m:e>
                            </m:mr>
                          </m:m>
                        </m:e>
                      </m:d>
                    </m:oMath>
                  </m:oMathPara>
                </a14:m>
              </a:p>
              <a:p>
                <a:pPr lvl="0" marL="0" indent="0">
                  <a:buNone/>
                </a:pPr>
                <a:r>
                  <a:rPr/>
                  <a:t>The </a:t>
                </a:r>
                <a14:m>
                  <m:oMath xmlns:m="http://schemas.openxmlformats.org/officeDocument/2006/math">
                    <m:r>
                      <m:rPr>
                        <m:sty m:val="b"/>
                      </m:rPr>
                      <m:t>D</m:t>
                    </m:r>
                  </m:oMath>
                </a14:m>
                <a:r>
                  <a:rPr/>
                  <a:t> and </a:t>
                </a:r>
                <a14:m>
                  <m:oMath xmlns:m="http://schemas.openxmlformats.org/officeDocument/2006/math">
                    <m:sSub>
                      <m:e>
                        <m:r>
                          <m:rPr>
                            <m:sty m:val="b"/>
                          </m:rPr>
                          <m:t>R</m:t>
                        </m:r>
                      </m:e>
                      <m:sub>
                        <m:r>
                          <m:t>i</m:t>
                        </m:r>
                      </m:sub>
                    </m:sSub>
                  </m:oMath>
                </a14:m>
                <a:r>
                  <a:rPr/>
                  <a:t> matrices can also be specified such as to allow </a:t>
                </a:r>
                <a:r>
                  <a:rPr i="1"/>
                  <a:t>heterogeneous variances</a:t>
                </a:r>
                <a:r>
                  <a:rPr/>
                  <a:t> for different groups of subjects (e.g. males / female):</a:t>
                </a:r>
              </a:p>
              <a:p>
                <a:pPr lvl="1"/>
                <a:r>
                  <a:rPr/>
                  <a:t>same structures</a:t>
                </a:r>
              </a:p>
              <a:p>
                <a:pPr lvl="1"/>
                <a:r>
                  <a:rPr/>
                  <a:t>different values</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marginal</a:t>
            </a:r>
            <a:r>
              <a:rPr/>
              <a:t> </a:t>
            </a:r>
            <a:r>
              <a:rPr/>
              <a:t>models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every LMM, one can specify a corresponding </a:t>
            </a:r>
            <a:r>
              <a:rPr b="1"/>
              <a:t>marginal model</a:t>
            </a:r>
            <a:r>
              <a:rPr/>
              <a:t>, i.e. the same model but without random effects.</a:t>
            </a:r>
          </a:p>
          <a:p>
            <a:pPr lvl="0" marL="0" indent="0">
              <a:buNone/>
            </a:pPr>
            <a:r>
              <a:rPr/>
              <a:t>The random effects in LMMs allow to study between-subject/cluster variation, but they are absent from marginal models. This means that LMMs allow for subject specific inference, whereas marginal models do not. For this reason LMMs are called </a:t>
            </a:r>
            <a:r>
              <a:rPr i="1"/>
              <a:t>subject-specific</a:t>
            </a:r>
            <a:r>
              <a:rPr/>
              <a:t> models and marginal models are referred to as </a:t>
            </a:r>
            <a:r>
              <a:rPr i="1"/>
              <a:t>population averaged</a:t>
            </a:r>
            <a:r>
              <a:rPr/>
              <a:t> models.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marginal</a:t>
            </a:r>
            <a:r>
              <a:rPr/>
              <a:t> </a:t>
            </a:r>
            <a:r>
              <a:rPr/>
              <a:t>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the matrix notation of LMMs we used before, the corresponding marginal model is specified as</a:t>
                </a:r>
              </a:p>
              <a:p>
                <a:pPr lvl="0" marL="0" indent="0">
                  <a:buNone/>
                </a:pPr>
                <a14:m>
                  <m:oMathPara xmlns:m="http://schemas.openxmlformats.org/officeDocument/2006/math">
                    <m:oMathParaPr>
                      <m:jc m:val="center"/>
                    </m:oMathParaPr>
                    <m:oMath>
                      <m:sSub>
                        <m:e>
                          <m:r>
                            <m:rPr>
                              <m:sty m:val="b"/>
                            </m:rPr>
                            <m:t>Y</m:t>
                          </m:r>
                        </m:e>
                        <m:sub>
                          <m:r>
                            <m:t>i</m:t>
                          </m:r>
                        </m:sub>
                      </m:sSub>
                      <m:r>
                        <m:t>=</m:t>
                      </m:r>
                      <m:sSub>
                        <m:e>
                          <m:r>
                            <m:rPr>
                              <m:sty m:val="b"/>
                            </m:rPr>
                            <m:t>X</m:t>
                          </m:r>
                        </m:e>
                        <m:sub>
                          <m:r>
                            <m:t>i</m:t>
                          </m:r>
                        </m:sub>
                      </m:sSub>
                      <m:r>
                        <m:rPr>
                          <m:sty m:val="b"/>
                        </m:rPr>
                        <m:t>β</m:t>
                      </m:r>
                      <m:r>
                        <m:t>+</m:t>
                      </m:r>
                      <m:sSub>
                        <m:e>
                          <m:r>
                            <m:rPr>
                              <m:sty m:val="b"/>
                            </m:rPr>
                            <m:t>ξ</m:t>
                          </m:r>
                        </m:e>
                        <m:sub>
                          <m:r>
                            <m:t>i</m:t>
                          </m:r>
                        </m:sub>
                      </m:sSub>
                    </m:oMath>
                  </m:oMathPara>
                </a14:m>
              </a:p>
              <a:p>
                <a:pPr lvl="0" marL="0" indent="0">
                  <a:buNone/>
                </a:pPr>
                <a:r>
                  <a:rPr/>
                  <a:t>where </a:t>
                </a:r>
                <a14:m>
                  <m:oMath xmlns:m="http://schemas.openxmlformats.org/officeDocument/2006/math">
                    <m:sSub>
                      <m:e>
                        <m:r>
                          <m:rPr>
                            <m:sty m:val="b"/>
                          </m:rPr>
                          <m:t>ξ</m:t>
                        </m:r>
                      </m:e>
                      <m:sub>
                        <m:r>
                          <m:t>i</m:t>
                        </m:r>
                      </m:sub>
                    </m:sSub>
                    <m:r>
                      <m:t>∼</m:t>
                    </m:r>
                    <m:r>
                      <m:rPr>
                        <m:sty m:val="p"/>
                        <m:scr m:val="script"/>
                      </m:rPr>
                      <m:t>N</m:t>
                    </m:r>
                    <m:r>
                      <m:t>(</m:t>
                    </m:r>
                    <m:r>
                      <m:rPr>
                        <m:sty m:val="b"/>
                      </m:rPr>
                      <m:t>0</m:t>
                    </m:r>
                    <m:r>
                      <m:t>,</m:t>
                    </m:r>
                    <m:sSub>
                      <m:e>
                        <m:r>
                          <m:rPr>
                            <m:sty m:val="b"/>
                          </m:rPr>
                          <m:t>V</m:t>
                        </m:r>
                      </m:e>
                      <m:sub>
                        <m:r>
                          <m:t>i</m:t>
                        </m:r>
                      </m:sub>
                    </m:sSub>
                    <m:r>
                      <m:t>)</m:t>
                    </m:r>
                  </m:oMath>
                </a14:m>
              </a:p>
              <a:p>
                <a:pPr lvl="0" marL="0" indent="0">
                  <a:buNone/>
                </a:pPr>
                <a:r>
                  <a:rPr/>
                  <a:t>The same structures we described for the </a:t>
                </a:r>
                <a14:m>
                  <m:oMath xmlns:m="http://schemas.openxmlformats.org/officeDocument/2006/math">
                    <m:r>
                      <m:rPr>
                        <m:sty m:val="b"/>
                      </m:rPr>
                      <m:t>D</m:t>
                    </m:r>
                  </m:oMath>
                </a14:m>
                <a:r>
                  <a:rPr/>
                  <a:t> and </a:t>
                </a:r>
                <a14:m>
                  <m:oMath xmlns:m="http://schemas.openxmlformats.org/officeDocument/2006/math">
                    <m:sSub>
                      <m:e>
                        <m:r>
                          <m:rPr>
                            <m:sty m:val="b"/>
                          </m:rPr>
                          <m:t>R</m:t>
                        </m:r>
                      </m:e>
                      <m:sub>
                        <m:r>
                          <m:t>i</m:t>
                        </m:r>
                      </m:sub>
                    </m:sSub>
                  </m:oMath>
                </a14:m>
                <a:r>
                  <a:rPr/>
                  <a:t> matrices can be used for the marginal variance-covariance matrix </a:t>
                </a:r>
                <a14:m>
                  <m:oMath xmlns:m="http://schemas.openxmlformats.org/officeDocument/2006/math">
                    <m:sSub>
                      <m:e>
                        <m:r>
                          <m:rPr>
                            <m:sty m:val="b"/>
                          </m:rPr>
                          <m:t>V</m:t>
                        </m:r>
                      </m:e>
                      <m:sub>
                        <m:r>
                          <m:t>i</m:t>
                        </m:r>
                      </m:sub>
                    </m:sSub>
                  </m:oMath>
                </a14:m>
                <a:r>
                  <a:rPr/>
                  <a:t>.</a:t>
                </a:r>
              </a:p>
              <a:p>
                <a:pPr lvl="0" marL="0" indent="0">
                  <a:buNone/>
                </a:pPr>
                <a:r>
                  <a:rPr/>
                  <a:t>The entire random part of the marginal model is described by </a:t>
                </a:r>
                <a14:m>
                  <m:oMath xmlns:m="http://schemas.openxmlformats.org/officeDocument/2006/math">
                    <m:sSub>
                      <m:e>
                        <m:r>
                          <m:rPr>
                            <m:sty m:val="b"/>
                          </m:rPr>
                          <m:t>V</m:t>
                        </m:r>
                      </m:e>
                      <m:sub>
                        <m:r>
                          <m:t>i</m:t>
                        </m:r>
                      </m:sub>
                    </m:sSub>
                  </m:oMath>
                </a14:m>
                <a:r>
                  <a:rPr/>
                  <a:t>.</a:t>
                </a:r>
              </a:p>
              <a:p>
                <a:pPr lvl="0" marL="0" indent="0">
                  <a:buNone/>
                </a:pPr>
                <a:r>
                  <a:rPr/>
                  <a:t>For the marginal model implied by a linear mixed model, </a:t>
                </a:r>
                <a14:m>
                  <m:oMath xmlns:m="http://schemas.openxmlformats.org/officeDocument/2006/math">
                    <m:sSub>
                      <m:e>
                        <m:r>
                          <m:rPr>
                            <m:sty m:val="b"/>
                          </m:rPr>
                          <m:t>V</m:t>
                        </m:r>
                      </m:e>
                      <m:sub>
                        <m:r>
                          <m:t>i</m:t>
                        </m:r>
                      </m:sub>
                    </m:sSub>
                  </m:oMath>
                </a14:m>
                <a:r>
                  <a:rPr/>
                  <a:t> is given by</a:t>
                </a:r>
              </a:p>
              <a:p>
                <a:pPr lvl="0" marL="0" indent="0">
                  <a:buNone/>
                </a:pPr>
                <a14:m>
                  <m:oMathPara xmlns:m="http://schemas.openxmlformats.org/officeDocument/2006/math">
                    <m:oMathParaPr>
                      <m:jc m:val="center"/>
                    </m:oMathParaPr>
                    <m:oMath>
                      <m:sSub>
                        <m:e>
                          <m:r>
                            <m:rPr>
                              <m:sty m:val="b"/>
                            </m:rPr>
                            <m:t>V</m:t>
                          </m:r>
                        </m:e>
                        <m:sub>
                          <m:r>
                            <m:t>i</m:t>
                          </m:r>
                        </m:sub>
                      </m:sSub>
                      <m:r>
                        <m:t>=</m:t>
                      </m:r>
                      <m:sSub>
                        <m:e>
                          <m:r>
                            <m:rPr>
                              <m:sty m:val="b"/>
                            </m:rPr>
                            <m:t>Z</m:t>
                          </m:r>
                        </m:e>
                        <m:sub>
                          <m:r>
                            <m:t>i</m:t>
                          </m:r>
                        </m:sub>
                      </m:sSub>
                      <m:r>
                        <m:rPr>
                          <m:sty m:val="b"/>
                        </m:rPr>
                        <m:t>D</m:t>
                      </m:r>
                      <m:sSubSup>
                        <m:e>
                          <m:r>
                            <m:rPr>
                              <m:sty m:val="b"/>
                            </m:rPr>
                            <m:t>Z</m:t>
                          </m:r>
                        </m:e>
                        <m:sub>
                          <m:r>
                            <m:t>i</m:t>
                          </m:r>
                        </m:sub>
                        <m:sup>
                          <m:r>
                            <m:t>T</m:t>
                          </m:r>
                        </m:sup>
                      </m:sSubSup>
                      <m:r>
                        <m:t>+</m:t>
                      </m:r>
                      <m:sSub>
                        <m:e>
                          <m:r>
                            <m:rPr>
                              <m:sty m:val="b"/>
                            </m:rPr>
                            <m:t>R</m:t>
                          </m:r>
                        </m:e>
                        <m:sub>
                          <m:r>
                            <m:t>i</m:t>
                          </m:r>
                        </m:sub>
                      </m:sSub>
                    </m:oMath>
                  </m:oMathPara>
                </a14:m>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marginal</a:t>
            </a:r>
            <a:r>
              <a:rPr/>
              <a:t> </a:t>
            </a:r>
            <a:r>
              <a:rPr/>
              <a:t>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marginal model does not contain random effects </a:t>
                </a:r>
                <a14:m>
                  <m:oMath xmlns:m="http://schemas.openxmlformats.org/officeDocument/2006/math">
                    <m:sSub>
                      <m:e>
                        <m:r>
                          <m:rPr>
                            <m:sty m:val="b"/>
                          </m:rPr>
                          <m:t>u</m:t>
                        </m:r>
                      </m:e>
                      <m:sub>
                        <m:r>
                          <m:t>i</m:t>
                        </m:r>
                      </m:sub>
                    </m:sSub>
                  </m:oMath>
                </a14:m>
                <a:r>
                  <a:rPr/>
                  <a:t> and hence is not a mixed model.</a:t>
                </a:r>
              </a:p>
              <a:p>
                <a:pPr lvl="0" marL="0" indent="0">
                  <a:buNone/>
                </a:pPr>
                <a14:m>
                  <m:oMathPara xmlns:m="http://schemas.openxmlformats.org/officeDocument/2006/math">
                    <m:oMathParaPr>
                      <m:jc m:val="center"/>
                    </m:oMathParaPr>
                    <m:oMath>
                      <m:r>
                        <m:t> </m:t>
                      </m:r>
                    </m:oMath>
                  </m:oMathPara>
                </a14:m>
              </a:p>
              <a:p>
                <a:pPr lvl="0" marL="0" indent="0">
                  <a:buNone/>
                </a:pPr>
                <a:r>
                  <a:rPr/>
                  <a:t>In linear mixed models, the fixed effects </a:t>
                </a:r>
                <a14:m>
                  <m:oMath xmlns:m="http://schemas.openxmlformats.org/officeDocument/2006/math">
                    <m:sSub>
                      <m:e>
                        <m:r>
                          <m:rPr>
                            <m:sty m:val="b"/>
                          </m:rPr>
                          <m:t>β</m:t>
                        </m:r>
                      </m:e>
                      <m:sub>
                        <m:r>
                          <m:t>i</m:t>
                        </m:r>
                      </m:sub>
                    </m:sSub>
                  </m:oMath>
                </a14:m>
                <a:r>
                  <a:rPr/>
                  <a:t> have both a subject-specific and a population averaged interpretation. This is not the case for generalised linear mixed models, where the link functions results in different fixed effects in the mixed and marginal models that correspond to each other.</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estimation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 seen maximum likelihood (ML) estimation in the context of (generalised) linear models: parameters are obtained by maximising the model likelihood function.</a:t>
                </a:r>
              </a:p>
              <a:p>
                <a:pPr lvl="0" marL="0" indent="0">
                  <a:buNone/>
                </a:pPr>
                <a14:m>
                  <m:oMathPara xmlns:m="http://schemas.openxmlformats.org/officeDocument/2006/math">
                    <m:oMathParaPr>
                      <m:jc m:val="center"/>
                    </m:oMathParaPr>
                    <m:oMath>
                      <m:r>
                        <m:t> </m:t>
                      </m:r>
                    </m:oMath>
                  </m:oMathPara>
                </a14:m>
              </a:p>
              <a:p>
                <a:pPr lvl="0" marL="0" indent="0">
                  <a:buNone/>
                </a:pPr>
                <a:r>
                  <a:rPr/>
                  <a:t>Writing </a:t>
                </a:r>
                <a14:m>
                  <m:oMath xmlns:m="http://schemas.openxmlformats.org/officeDocument/2006/math">
                    <m:r>
                      <m:rPr>
                        <m:sty m:val="b"/>
                      </m:rPr>
                      <m:t>θ</m:t>
                    </m:r>
                  </m:oMath>
                </a14:m>
                <a:r>
                  <a:rPr/>
                  <a:t> for the variance-covariance parameters given by the </a:t>
                </a:r>
                <a14:m>
                  <m:oMath xmlns:m="http://schemas.openxmlformats.org/officeDocument/2006/math">
                    <m:r>
                      <m:rPr>
                        <m:sty m:val="b"/>
                      </m:rPr>
                      <m:t>D</m:t>
                    </m:r>
                  </m:oMath>
                </a14:m>
                <a:r>
                  <a:rPr/>
                  <a:t> and </a:t>
                </a:r>
                <a14:m>
                  <m:oMath xmlns:m="http://schemas.openxmlformats.org/officeDocument/2006/math">
                    <m:sSub>
                      <m:e>
                        <m:r>
                          <m:rPr>
                            <m:sty m:val="b"/>
                          </m:rPr>
                          <m:t>R</m:t>
                        </m:r>
                      </m:e>
                      <m:sub>
                        <m:r>
                          <m:t>i</m:t>
                        </m:r>
                      </m:sub>
                    </m:sSub>
                  </m:oMath>
                </a14:m>
                <a:r>
                  <a:rPr/>
                  <a:t> matrices, the key difficulty in LMMs is to estimate both the fixed effects </a:t>
                </a:r>
                <a14:m>
                  <m:oMath xmlns:m="http://schemas.openxmlformats.org/officeDocument/2006/math">
                    <m:r>
                      <m:rPr>
                        <m:sty m:val="b"/>
                      </m:rPr>
                      <m:t>β</m:t>
                    </m:r>
                  </m:oMath>
                </a14:m>
                <a:r>
                  <a:rPr/>
                  <a:t> and the covariance parameters </a:t>
                </a:r>
                <a14:m>
                  <m:oMath xmlns:m="http://schemas.openxmlformats.org/officeDocument/2006/math">
                    <m:r>
                      <m:rPr>
                        <m:sty m:val="b"/>
                      </m:rPr>
                      <m:t>θ</m:t>
                    </m:r>
                  </m:oMath>
                </a14:m>
                <a:r>
                  <a:rPr/>
                  <a:t>.</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GLM</a:t>
            </a:r>
            <a:r>
              <a:rPr/>
              <a:t> </a:t>
            </a:r>
            <a:r>
              <a:rPr/>
              <a:t>notes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estimation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details of the estimation procedures are beyond the scope of this course, but there are 2 different ways of estimating the covariance parameters </a:t>
                </a:r>
                <a14:m>
                  <m:oMath xmlns:m="http://schemas.openxmlformats.org/officeDocument/2006/math">
                    <m:r>
                      <m:rPr>
                        <m:sty m:val="b"/>
                      </m:rPr>
                      <m:t>θ</m:t>
                    </m:r>
                  </m:oMath>
                </a14:m>
                <a:r>
                  <a:rPr/>
                  <a:t>:</a:t>
                </a:r>
              </a:p>
              <a:p>
                <a:pPr lvl="1"/>
                <a:r>
                  <a:rPr b="1"/>
                  <a:t>maximum likelihood (ML)</a:t>
                </a:r>
                <a:r>
                  <a:rPr/>
                  <a:t> uses a profile likelihood function for </a:t>
                </a:r>
                <a14:m>
                  <m:oMath xmlns:m="http://schemas.openxmlformats.org/officeDocument/2006/math">
                    <m:r>
                      <m:rPr>
                        <m:sty m:val="b"/>
                      </m:rPr>
                      <m:t>θ</m:t>
                    </m:r>
                  </m:oMath>
                </a14:m>
              </a:p>
              <a:p>
                <a:pPr lvl="1"/>
                <a:r>
                  <a:rPr b="1"/>
                  <a:t>restricted or residual maximum likelihood (REML)</a:t>
                </a:r>
                <a:r>
                  <a:rPr/>
                  <a:t> uses a restricted likelihood function instead</a:t>
                </a:r>
              </a:p>
              <a:p>
                <a:pPr lvl="0" marL="0" indent="0">
                  <a:buNone/>
                </a:pPr>
                <a:r>
                  <a:rPr/>
                  <a:t>REML is usually the default estimation method in software packages and it is often preferred as it results in </a:t>
                </a:r>
                <a:r>
                  <a:rPr i="1"/>
                  <a:t>unbiased</a:t>
                </a:r>
                <a:r>
                  <a:rPr/>
                  <a:t> estimates of the covariance parameters as it accounts for the loss of degrees of freedom due to estimating the fixed effects </a:t>
                </a:r>
                <a14:m>
                  <m:oMath xmlns:m="http://schemas.openxmlformats.org/officeDocument/2006/math">
                    <m:r>
                      <m:rPr>
                        <m:sty m:val="b"/>
                      </m:rPr>
                      <m:t>β</m:t>
                    </m:r>
                  </m:oMath>
                </a14:m>
                <a:r>
                  <a:rPr/>
                  <a:t>.</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estimation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standard errors of the fixed effects are biased downwards in both ML and REML. The estimation process involves the </a:t>
                </a:r>
                <a14:m>
                  <m:oMath xmlns:m="http://schemas.openxmlformats.org/officeDocument/2006/math">
                    <m:sSub>
                      <m:e>
                        <m:r>
                          <m:rPr>
                            <m:sty m:val="b"/>
                          </m:rPr>
                          <m:t>V</m:t>
                        </m:r>
                      </m:e>
                      <m:sub>
                        <m:r>
                          <m:t>i</m:t>
                        </m:r>
                      </m:sub>
                    </m:sSub>
                  </m:oMath>
                </a14:m>
                <a:r>
                  <a:rPr/>
                  <a:t> matrix from the implied marginal model and this is replaced by an estimate </a:t>
                </a:r>
                <a14:m>
                  <m:oMath xmlns:m="http://schemas.openxmlformats.org/officeDocument/2006/math">
                    <m:sSub>
                      <m:e>
                        <m:acc>
                          <m:accPr>
                            <m:chr m:val="̂"/>
                          </m:accPr>
                          <m:e>
                            <m:r>
                              <m:rPr>
                                <m:sty m:val="b"/>
                              </m:rPr>
                              <m:t>V</m:t>
                            </m:r>
                          </m:e>
                        </m:acc>
                      </m:e>
                      <m:sub>
                        <m:r>
                          <m:t>i</m:t>
                        </m:r>
                      </m:sub>
                    </m:sSub>
                  </m:oMath>
                </a14:m>
                <a:r>
                  <a:rPr/>
                  <a:t> but the uncertainty in this estimate is not accounted for. Some softwares provide an adjustment to the standard errors.</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inference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Tests for fixed effects:</a:t>
            </a:r>
          </a:p>
          <a:p>
            <a:pPr lvl="1"/>
            <a:r>
              <a:rPr/>
              <a:t>likelihood ratio tests</a:t>
            </a:r>
          </a:p>
          <a:p>
            <a:pPr lvl="2"/>
            <a:r>
              <a:rPr/>
              <a:t>based on ML estimatation; REML not appropriate</a:t>
            </a:r>
          </a:p>
          <a:p>
            <a:pPr lvl="1"/>
            <a:r>
              <a:rPr/>
              <a:t>t-tests for single fixed effects</a:t>
            </a:r>
          </a:p>
          <a:p>
            <a:pPr lvl="2"/>
            <a:r>
              <a:rPr/>
              <a:t>degrees of freedom need to be approximated</a:t>
            </a:r>
          </a:p>
          <a:p>
            <a:pPr lvl="1"/>
            <a:r>
              <a:rPr/>
              <a:t>F tests for multiple fixed effects</a:t>
            </a:r>
          </a:p>
          <a:p>
            <a:pPr lvl="2"/>
            <a:r>
              <a:rPr/>
              <a:t>degrees of freedom need to be approximated</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likelihood ratio tests</a:t>
                </a:r>
              </a:p>
              <a:p>
                <a:pPr lvl="2"/>
                <a:r>
                  <a:rPr/>
                  <a:t>REML needs to be used because of biased estimated for covariance parameters with ML</a:t>
                </a:r>
              </a:p>
              <a:p>
                <a:pPr lvl="2"/>
                <a:r>
                  <a:rPr/>
                  <a:t>When testing values on the boundary of the parameter space (e.g. testing if any covariance parameter is zero), the test statistics follows a mixture of </a:t>
                </a:r>
                <a14:m>
                  <m:oMath xmlns:m="http://schemas.openxmlformats.org/officeDocument/2006/math">
                    <m:sSup>
                      <m:e>
                        <m:r>
                          <m:t>χ</m:t>
                        </m:r>
                      </m:e>
                      <m:sup>
                        <m:r>
                          <m:t>2</m:t>
                        </m:r>
                      </m:sup>
                    </m:sSup>
                  </m:oMath>
                </a14:m>
                <a:r>
                  <a:rPr/>
                  <a:t> distributions; otherwise simply a </a:t>
                </a:r>
                <a14:m>
                  <m:oMath xmlns:m="http://schemas.openxmlformats.org/officeDocument/2006/math">
                    <m:sSup>
                      <m:e>
                        <m:r>
                          <m:t>χ</m:t>
                        </m:r>
                      </m:e>
                      <m:sup>
                        <m:r>
                          <m:t>2</m:t>
                        </m:r>
                      </m:sup>
                    </m:sSup>
                  </m:oMath>
                </a14:m>
                <a:r>
                  <a:rPr/>
                  <a:t> with d.f. equal to the difference in number of parameters between the nested models</a:t>
                </a:r>
              </a:p>
              <a:p>
                <a:pPr lvl="1"/>
                <a:r>
                  <a:rPr/>
                  <a:t>Wald </a:t>
                </a:r>
                <a14:m>
                  <m:oMath xmlns:m="http://schemas.openxmlformats.org/officeDocument/2006/math">
                    <m:r>
                      <m:t>z</m:t>
                    </m:r>
                  </m:oMath>
                </a14:m>
                <a:r>
                  <a:rPr/>
                  <a:t>-tests</a:t>
                </a:r>
              </a:p>
              <a:p>
                <a:pPr lvl="2"/>
                <a:r>
                  <a:rPr/>
                  <a:t>requires a large number of levels in the random factor associated with the parameters that are tested</a:t>
                </a: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Computation of p-values associated with fixed and random effects can be non-trivial in mixed models.</a:t>
                </a:r>
              </a:p>
              <a:p>
                <a:pPr lvl="0" marL="0" indent="0">
                  <a:buNone/>
                </a:pPr>
                <a14:m>
                  <m:oMathPara xmlns:m="http://schemas.openxmlformats.org/officeDocument/2006/math">
                    <m:oMathParaPr>
                      <m:jc m:val="center"/>
                    </m:oMathParaPr>
                    <m:oMath>
                      <m:r>
                        <m:t> </m:t>
                      </m:r>
                    </m:oMath>
                  </m:oMathPara>
                </a14:m>
              </a:p>
              <a:p>
                <a:pPr lvl="0" marL="0" indent="0">
                  <a:buNone/>
                </a:pPr>
                <a:r>
                  <a:rPr/>
                  <a:t>For this reason, some software packages, e.g. </a:t>
                </a:r>
                <a:r>
                  <a:rPr>
                    <a:latin typeface="Courier"/>
                  </a:rPr>
                  <a:t>lme4</a:t>
                </a:r>
                <a:r>
                  <a:rPr/>
                  <a:t>, do not provide p-values.</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Diagnostic checks proceed largely as for other models (e.g. GLMs), but obviously with the specific dsitributional assumptions made by the LMMs.</a:t>
                </a:r>
              </a:p>
              <a:p>
                <a:pPr lvl="0" marL="0" indent="0">
                  <a:buNone/>
                </a:pPr>
                <a14:m>
                  <m:oMathPara xmlns:m="http://schemas.openxmlformats.org/officeDocument/2006/math">
                    <m:oMathParaPr>
                      <m:jc m:val="center"/>
                    </m:oMathParaPr>
                    <m:oMath>
                      <m:r>
                        <m:t> </m:t>
                      </m:r>
                    </m:oMath>
                  </m:oMathPara>
                </a14:m>
              </a:p>
              <a:p>
                <a:pPr lvl="0" marL="0" indent="0">
                  <a:buNone/>
                </a:pPr>
                <a:r>
                  <a:rPr/>
                  <a:t>As LMMs are estimated using maximum likelihood techniques, goodness-of-fit measures involving the likelihood (e.g. AIC, BIC) are defined.</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residual-based diagnostic, there are several residuals that can be computed:</a:t>
                </a:r>
              </a:p>
              <a:p>
                <a:pPr lvl="1"/>
                <a:r>
                  <a:rPr b="1"/>
                  <a:t>raw residuals</a:t>
                </a:r>
              </a:p>
              <a:p>
                <a:pPr lvl="2"/>
                <a:r>
                  <a:rPr b="1"/>
                  <a:t>conditional residuals</a:t>
                </a:r>
                <a:r>
                  <a:rPr/>
                  <a:t> </a:t>
                </a:r>
                <a14:m>
                  <m:oMath xmlns:m="http://schemas.openxmlformats.org/officeDocument/2006/math">
                    <m:sSub>
                      <m:e>
                        <m:acc>
                          <m:accPr>
                            <m:chr m:val="̂"/>
                          </m:accPr>
                          <m:e>
                            <m:r>
                              <m:rPr>
                                <m:sty m:val="b"/>
                              </m:rPr>
                              <m:t>ϵ</m:t>
                            </m:r>
                          </m:e>
                        </m:acc>
                      </m:e>
                      <m:sub>
                        <m:r>
                          <m:t>i</m:t>
                        </m:r>
                      </m:sub>
                    </m:sSub>
                    <m:r>
                      <m:t>=</m:t>
                    </m:r>
                    <m:sSub>
                      <m:e>
                        <m:r>
                          <m:rPr>
                            <m:sty m:val="b"/>
                          </m:rPr>
                          <m:t>y</m:t>
                        </m:r>
                      </m:e>
                      <m:sub>
                        <m:r>
                          <m:t>i</m:t>
                        </m:r>
                      </m:sub>
                    </m:sSub>
                    <m:r>
                      <m:t>−</m:t>
                    </m:r>
                    <m:sSub>
                      <m:e>
                        <m:r>
                          <m:rPr>
                            <m:sty m:val="b"/>
                          </m:rPr>
                          <m:t>X</m:t>
                        </m:r>
                      </m:e>
                      <m:sub>
                        <m:r>
                          <m:t>i</m:t>
                        </m:r>
                      </m:sub>
                    </m:sSub>
                    <m:acc>
                      <m:accPr>
                        <m:chr m:val="̂"/>
                      </m:accPr>
                      <m:e>
                        <m:r>
                          <m:rPr>
                            <m:sty m:val="b"/>
                          </m:rPr>
                          <m:t>β</m:t>
                        </m:r>
                      </m:e>
                    </m:acc>
                    <m:r>
                      <m:t>−</m:t>
                    </m:r>
                    <m:sSub>
                      <m:e>
                        <m:r>
                          <m:rPr>
                            <m:sty m:val="b"/>
                          </m:rPr>
                          <m:t>Z</m:t>
                        </m:r>
                      </m:e>
                      <m:sub>
                        <m:r>
                          <m:t>i</m:t>
                        </m:r>
                      </m:sub>
                    </m:sSub>
                    <m:sSub>
                      <m:e>
                        <m:acc>
                          <m:accPr>
                            <m:chr m:val="̂"/>
                          </m:accPr>
                          <m:e>
                            <m:r>
                              <m:rPr>
                                <m:sty m:val="b"/>
                              </m:rPr>
                              <m:t>u</m:t>
                            </m:r>
                          </m:e>
                        </m:acc>
                      </m:e>
                      <m:sub>
                        <m:r>
                          <m:t>i</m:t>
                        </m:r>
                      </m:sub>
                    </m:sSub>
                  </m:oMath>
                </a14:m>
              </a:p>
              <a:p>
                <a:pPr lvl="2"/>
                <a:r>
                  <a:rPr b="1"/>
                  <a:t>marginal residuals</a:t>
                </a:r>
                <a:r>
                  <a:rPr/>
                  <a:t> </a:t>
                </a:r>
                <a14:m>
                  <m:oMath xmlns:m="http://schemas.openxmlformats.org/officeDocument/2006/math">
                    <m:sSub>
                      <m:e>
                        <m:acc>
                          <m:accPr>
                            <m:chr m:val="̂"/>
                          </m:accPr>
                          <m:e>
                            <m:r>
                              <m:rPr>
                                <m:sty m:val="b"/>
                              </m:rPr>
                              <m:t>ξ</m:t>
                            </m:r>
                          </m:e>
                        </m:acc>
                      </m:e>
                      <m:sub>
                        <m:r>
                          <m:t>i</m:t>
                        </m:r>
                      </m:sub>
                    </m:sSub>
                    <m:r>
                      <m:t>=</m:t>
                    </m:r>
                    <m:sSub>
                      <m:e>
                        <m:r>
                          <m:rPr>
                            <m:sty m:val="b"/>
                          </m:rPr>
                          <m:t>y</m:t>
                        </m:r>
                      </m:e>
                      <m:sub>
                        <m:r>
                          <m:t>i</m:t>
                        </m:r>
                      </m:sub>
                    </m:sSub>
                    <m:r>
                      <m:t>−</m:t>
                    </m:r>
                    <m:sSub>
                      <m:e>
                        <m:r>
                          <m:rPr>
                            <m:sty m:val="b"/>
                          </m:rPr>
                          <m:t>X</m:t>
                        </m:r>
                      </m:e>
                      <m:sub>
                        <m:r>
                          <m:t>i</m:t>
                        </m:r>
                      </m:sub>
                    </m:sSub>
                    <m:acc>
                      <m:accPr>
                        <m:chr m:val="̂"/>
                      </m:accPr>
                      <m:e>
                        <m:r>
                          <m:rPr>
                            <m:sty m:val="b"/>
                          </m:rPr>
                          <m:t>β</m:t>
                        </m:r>
                      </m:e>
                    </m:acc>
                  </m:oMath>
                </a14:m>
              </a:p>
              <a:p>
                <a:pPr lvl="1"/>
                <a:r>
                  <a:rPr b="1"/>
                  <a:t>standardised</a:t>
                </a:r>
                <a:r>
                  <a:rPr/>
                  <a:t> and </a:t>
                </a:r>
                <a:r>
                  <a:rPr b="1"/>
                  <a:t>studentised residuals</a:t>
                </a:r>
              </a:p>
              <a:p>
                <a:pPr lvl="2"/>
                <a:r>
                  <a:rPr/>
                  <a:t>standardised = residuals divided by their true standard deviation</a:t>
                </a:r>
              </a:p>
              <a:p>
                <a:pPr lvl="2"/>
                <a:r>
                  <a:rPr/>
                  <a:t>studentised = residuals divided by their estimated standard deviation</a:t>
                </a:r>
              </a:p>
              <a:p>
                <a:pPr lvl="2"/>
                <a:r>
                  <a:rPr b="1"/>
                  <a:t>Pearson residuals</a:t>
                </a:r>
                <a:r>
                  <a:rPr/>
                  <a:t> = residuals divided by the estimated standard deviation of the dependent variable</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Diagnostics for random effects proceed by using empirical best linear unbiased predictors (EBLUPs) of the random effects: </a:t>
                </a:r>
                <a14:m>
                  <m:oMath xmlns:m="http://schemas.openxmlformats.org/officeDocument/2006/math">
                    <m:sSub>
                      <m:e>
                        <m:acc>
                          <m:accPr>
                            <m:chr m:val="̂"/>
                          </m:accPr>
                          <m:e>
                            <m:r>
                              <m:rPr>
                                <m:sty m:val="b"/>
                              </m:rPr>
                              <m:t>u</m:t>
                            </m:r>
                          </m:e>
                        </m:acc>
                      </m:e>
                      <m:sub>
                        <m:r>
                          <m:t>i</m:t>
                        </m:r>
                      </m:sub>
                    </m:sSub>
                  </m:oMath>
                </a14:m>
                <a:r>
                  <a:rPr/>
                  <a:t>.</a:t>
                </a:r>
              </a:p>
              <a:p>
                <a:pPr lvl="0" marL="0" indent="0">
                  <a:buNone/>
                </a:pPr>
                <a:r>
                  <a:rPr/>
                  <a:t>EBLUPs are useful for checking for outlying subjects / experimental units.</a:t>
                </a:r>
              </a:p>
              <a:p>
                <a:pPr lvl="0" marL="0" indent="0">
                  <a:buNone/>
                </a:pPr>
                <a:r>
                  <a:rPr/>
                  <a:t>Checking EBLUPs for normality is of limited value as EBLUPs do not necessarily reflect the distribution of the random effects.</a:t>
                </a: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R</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2 main packages in R for fitting LMMs:</a:t>
            </a:r>
          </a:p>
          <a:p>
            <a:pPr lvl="1"/>
            <a:r>
              <a:rPr>
                <a:latin typeface="Courier"/>
              </a:rPr>
              <a:t>nlme</a:t>
            </a:r>
          </a:p>
          <a:p>
            <a:pPr lvl="2"/>
            <a:r>
              <a:rPr/>
              <a:t>used to be the standard library for this</a:t>
            </a:r>
          </a:p>
          <a:p>
            <a:pPr lvl="2"/>
            <a:r>
              <a:rPr/>
              <a:t>offers greater flexibility for specifying covariance structures</a:t>
            </a:r>
          </a:p>
          <a:p>
            <a:pPr lvl="2"/>
            <a:r>
              <a:rPr/>
              <a:t>largely superseded by </a:t>
            </a:r>
            <a:r>
              <a:rPr>
                <a:latin typeface="Courier"/>
              </a:rPr>
              <a:t>lme4</a:t>
            </a:r>
          </a:p>
          <a:p>
            <a:pPr lvl="2"/>
            <a:r>
              <a:rPr/>
              <a:t>nested random factors</a:t>
            </a:r>
          </a:p>
          <a:p>
            <a:pPr lvl="2"/>
            <a:r>
              <a:rPr/>
              <a:t>function for LMMs: </a:t>
            </a:r>
            <a:r>
              <a:rPr>
                <a:latin typeface="Courier"/>
              </a:rPr>
              <a:t>lme()</a:t>
            </a:r>
          </a:p>
          <a:p>
            <a:pPr lvl="1"/>
            <a:r>
              <a:rPr>
                <a:latin typeface="Courier"/>
              </a:rPr>
              <a:t>lme4</a:t>
            </a:r>
          </a:p>
          <a:p>
            <a:pPr lvl="2"/>
            <a:r>
              <a:rPr/>
              <a:t>newer, faster</a:t>
            </a:r>
          </a:p>
          <a:p>
            <a:pPr lvl="2"/>
            <a:r>
              <a:rPr/>
              <a:t>GLMMs</a:t>
            </a:r>
          </a:p>
          <a:p>
            <a:pPr lvl="2"/>
            <a:r>
              <a:rPr/>
              <a:t>nested &amp; crossed random factors</a:t>
            </a:r>
          </a:p>
          <a:p>
            <a:pPr lvl="2"/>
            <a:r>
              <a:rPr/>
              <a:t>function for LMMs: </a:t>
            </a:r>
            <a:r>
              <a:rPr>
                <a:latin typeface="Courier"/>
              </a:rPr>
              <a:t>lmer()</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R</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Type </a:t>
            </a:r>
            <a:r>
              <a:rPr>
                <a:latin typeface="Courier"/>
              </a:rPr>
              <a:t>?Orthodont</a:t>
            </a:r>
            <a:r>
              <a:rPr/>
              <a:t> to get information about a dataset in the </a:t>
            </a:r>
            <a:r>
              <a:rPr>
                <a:latin typeface="Courier"/>
              </a:rPr>
              <a:t>nlme</a:t>
            </a:r>
            <a:r>
              <a:rPr/>
              <a:t> package on orthodontic measurements.</a:t>
            </a:r>
          </a:p>
          <a:p>
            <a:pPr lvl="0" marL="0" indent="0">
              <a:buNone/>
            </a:pPr>
            <a:r>
              <a:rPr/>
              <a:t>We can fit </a:t>
            </a:r>
            <a:r>
              <a:rPr b="1"/>
              <a:t>random intercept</a:t>
            </a:r>
            <a:r>
              <a:rPr/>
              <a:t> models (not the different way of specifying random factors in the 2 packages):</a:t>
            </a:r>
          </a:p>
          <a:p>
            <a:pPr lvl="1"/>
            <a:r>
              <a:rPr>
                <a:latin typeface="Courier"/>
              </a:rPr>
              <a:t>nlme</a:t>
            </a:r>
          </a:p>
          <a:p>
            <a:pPr lvl="0" indent="0">
              <a:buNone/>
            </a:pPr>
            <a:r>
              <a:rPr>
                <a:latin typeface="Courier"/>
              </a:rPr>
              <a:t>orthModLme&lt;-</a:t>
            </a:r>
            <a:r>
              <a:rPr b="1">
                <a:solidFill>
                  <a:srgbClr val="007020"/>
                </a:solidFill>
                <a:latin typeface="Courier"/>
              </a:rPr>
              <a:t>lme</a:t>
            </a:r>
            <a:r>
              <a:rPr>
                <a:latin typeface="Courier"/>
              </a:rPr>
              <a:t>(distance</a:t>
            </a:r>
            <a:r>
              <a:rPr>
                <a:solidFill>
                  <a:srgbClr val="666666"/>
                </a:solidFill>
                <a:latin typeface="Courier"/>
              </a:rPr>
              <a:t>~</a:t>
            </a:r>
            <a:r>
              <a:rPr>
                <a:latin typeface="Courier"/>
              </a:rPr>
              <a:t>age</a:t>
            </a:r>
            <a:r>
              <a:rPr>
                <a:solidFill>
                  <a:srgbClr val="666666"/>
                </a:solidFill>
                <a:latin typeface="Courier"/>
              </a:rPr>
              <a:t>+</a:t>
            </a:r>
            <a:r>
              <a:rPr>
                <a:latin typeface="Courier"/>
              </a:rPr>
              <a:t>Sex,</a:t>
            </a:r>
            <a:br/>
            <a:r>
              <a:rPr>
                <a:latin typeface="Courier"/>
              </a:rPr>
              <a:t>                </a:t>
            </a:r>
            <a:r>
              <a:rPr>
                <a:solidFill>
                  <a:srgbClr val="902000"/>
                </a:solidFill>
                <a:latin typeface="Courier"/>
              </a:rPr>
              <a:t>random=</a:t>
            </a:r>
            <a:r>
              <a:rPr>
                <a:solidFill>
                  <a:srgbClr val="666666"/>
                </a:solidFill>
                <a:latin typeface="Courier"/>
              </a:rPr>
              <a:t>~</a:t>
            </a:r>
            <a:r>
              <a:rPr>
                <a:solidFill>
                  <a:srgbClr val="40A070"/>
                </a:solidFill>
                <a:latin typeface="Courier"/>
              </a:rPr>
              <a:t>1</a:t>
            </a:r>
            <a:r>
              <a:rPr>
                <a:solidFill>
                  <a:srgbClr val="666666"/>
                </a:solidFill>
                <a:latin typeface="Courier"/>
              </a:rPr>
              <a:t>|</a:t>
            </a:r>
            <a:r>
              <a:rPr>
                <a:latin typeface="Courier"/>
              </a:rPr>
              <a:t>Subject,</a:t>
            </a:r>
            <a:br/>
            <a:r>
              <a:rPr>
                <a:latin typeface="Courier"/>
              </a:rPr>
              <a:t>                </a:t>
            </a:r>
            <a:r>
              <a:rPr>
                <a:solidFill>
                  <a:srgbClr val="902000"/>
                </a:solidFill>
                <a:latin typeface="Courier"/>
              </a:rPr>
              <a:t>data=</a:t>
            </a:r>
            <a:r>
              <a:rPr>
                <a:latin typeface="Courier"/>
              </a:rPr>
              <a:t>Orthodont)</a:t>
            </a:r>
            <a:br/>
            <a:r>
              <a:rPr b="1">
                <a:solidFill>
                  <a:srgbClr val="007020"/>
                </a:solidFill>
                <a:latin typeface="Courier"/>
              </a:rPr>
              <a:t>summary</a:t>
            </a:r>
            <a:r>
              <a:rPr>
                <a:latin typeface="Courier"/>
              </a:rPr>
              <a:t>(orthModLme)</a:t>
            </a:r>
          </a:p>
          <a:p>
            <a:pPr lvl="1"/>
            <a:r>
              <a:rPr>
                <a:latin typeface="Courier"/>
              </a:rPr>
              <a:t>lme4</a:t>
            </a:r>
          </a:p>
          <a:p>
            <a:pPr lvl="0" indent="0">
              <a:buNone/>
            </a:pPr>
            <a:r>
              <a:rPr>
                <a:latin typeface="Courier"/>
              </a:rPr>
              <a:t>orthModLmer&lt;-</a:t>
            </a:r>
            <a:r>
              <a:rPr b="1">
                <a:solidFill>
                  <a:srgbClr val="007020"/>
                </a:solidFill>
                <a:latin typeface="Courier"/>
              </a:rPr>
              <a:t>lmer</a:t>
            </a:r>
            <a:r>
              <a:rPr>
                <a:latin typeface="Courier"/>
              </a:rPr>
              <a:t>(distance</a:t>
            </a:r>
            <a:r>
              <a:rPr>
                <a:solidFill>
                  <a:srgbClr val="666666"/>
                </a:solidFill>
                <a:latin typeface="Courier"/>
              </a:rPr>
              <a:t>~</a:t>
            </a:r>
            <a:r>
              <a:rPr>
                <a:latin typeface="Courier"/>
              </a:rPr>
              <a:t>age</a:t>
            </a:r>
            <a:r>
              <a:rPr>
                <a:solidFill>
                  <a:srgbClr val="666666"/>
                </a:solidFill>
                <a:latin typeface="Courier"/>
              </a:rPr>
              <a:t>+</a:t>
            </a:r>
            <a:r>
              <a:rPr>
                <a:latin typeface="Courier"/>
              </a:rPr>
              <a:t>Sex</a:t>
            </a:r>
            <a:r>
              <a:rPr>
                <a:solidFill>
                  <a:srgbClr val="666666"/>
                </a:solidFill>
                <a:latin typeface="Courier"/>
              </a:rPr>
              <a:t>+</a:t>
            </a:r>
            <a:r>
              <a:rPr>
                <a:latin typeface="Courier"/>
              </a:rPr>
              <a:t>(</a:t>
            </a:r>
            <a:r>
              <a:rPr>
                <a:solidFill>
                  <a:srgbClr val="40A070"/>
                </a:solidFill>
                <a:latin typeface="Courier"/>
              </a:rPr>
              <a:t>1</a:t>
            </a:r>
            <a:r>
              <a:rPr>
                <a:solidFill>
                  <a:srgbClr val="666666"/>
                </a:solidFill>
                <a:latin typeface="Courier"/>
              </a:rPr>
              <a:t>|</a:t>
            </a:r>
            <a:r>
              <a:rPr>
                <a:latin typeface="Courier"/>
              </a:rPr>
              <a:t>Subject),</a:t>
            </a:r>
            <a:br/>
            <a:r>
              <a:rPr>
                <a:latin typeface="Courier"/>
              </a:rPr>
              <a:t>                  </a:t>
            </a:r>
            <a:r>
              <a:rPr>
                <a:solidFill>
                  <a:srgbClr val="902000"/>
                </a:solidFill>
                <a:latin typeface="Courier"/>
              </a:rPr>
              <a:t>data=</a:t>
            </a:r>
            <a:r>
              <a:rPr>
                <a:latin typeface="Courier"/>
              </a:rPr>
              <a:t>Orthodont)</a:t>
            </a:r>
            <a:br/>
            <a:r>
              <a:rPr b="1">
                <a:solidFill>
                  <a:srgbClr val="007020"/>
                </a:solidFill>
                <a:latin typeface="Courier"/>
              </a:rPr>
              <a:t>summary</a:t>
            </a:r>
            <a:r>
              <a:rPr>
                <a:latin typeface="Courier"/>
              </a:rPr>
              <a:t>(orthModLmer)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Interaction</a:t>
            </a:r>
            <a:r>
              <a:rPr/>
              <a:t> </a:t>
            </a:r>
            <a:r>
              <a:rPr/>
              <a:t>terms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Consider the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rPr>
                          <m:nor/>
                          <m:sty m:val="p"/>
                        </m:rPr>
                        <m:t> age</m:t>
                      </m:r>
                      <m:r>
                        <m:t>+</m:t>
                      </m:r>
                      <m:sSub>
                        <m:e>
                          <m:r>
                            <m:t>β</m:t>
                          </m:r>
                        </m:e>
                        <m:sub>
                          <m:r>
                            <m:t>2</m:t>
                          </m:r>
                        </m:sub>
                      </m:sSub>
                      <m:r>
                        <m:rPr>
                          <m:nor/>
                          <m:sty m:val="p"/>
                        </m:rPr>
                        <m:t> male</m:t>
                      </m:r>
                      <m:r>
                        <m:t>+</m:t>
                      </m:r>
                      <m:sSub>
                        <m:e>
                          <m:r>
                            <m:t>β</m:t>
                          </m:r>
                        </m:e>
                        <m:sub>
                          <m:r>
                            <m:t>3</m:t>
                          </m:r>
                        </m:sub>
                      </m:sSub>
                      <m:r>
                        <m:rPr>
                          <m:nor/>
                          <m:sty m:val="p"/>
                        </m:rPr>
                        <m:t> male</m:t>
                      </m:r>
                      <m:r>
                        <m:t>⋅</m:t>
                      </m:r>
                      <m:r>
                        <m:rPr>
                          <m:nor/>
                          <m:sty m:val="p"/>
                        </m:rPr>
                        <m:t> age</m:t>
                      </m:r>
                      <m:r>
                        <m:t>+</m:t>
                      </m:r>
                      <m:r>
                        <m:t>ϵ</m:t>
                      </m:r>
                    </m:oMath>
                  </m:oMathPara>
                </a14:m>
              </a:p>
              <a:p>
                <a:pPr lvl="0" marL="0" indent="0">
                  <a:buNone/>
                </a:pPr>
                <a:r>
                  <a:rPr/>
                  <a:t>If you are female, the effect on </a:t>
                </a:r>
                <a14:m>
                  <m:oMath xmlns:m="http://schemas.openxmlformats.org/officeDocument/2006/math">
                    <m:r>
                      <m:t>Y</m:t>
                    </m:r>
                  </m:oMath>
                </a14:m>
                <a:r>
                  <a:rPr/>
                  <a:t> for age is </a:t>
                </a:r>
                <a14:m>
                  <m:oMath xmlns:m="http://schemas.openxmlformats.org/officeDocument/2006/math">
                    <m:sSub>
                      <m:e>
                        <m:r>
                          <m:t>β</m:t>
                        </m:r>
                      </m:e>
                      <m:sub>
                        <m:r>
                          <m:t>1</m:t>
                        </m:r>
                      </m:sub>
                    </m:sSub>
                  </m:oMath>
                </a14:m>
                <a:r>
                  <a:rPr/>
                  <a:t>.</a:t>
                </a:r>
              </a:p>
              <a:p>
                <a:pPr lvl="0" marL="0" indent="0">
                  <a:buNone/>
                </a:pPr>
                <a:r>
                  <a:rPr/>
                  <a:t>If you are male, the effect on </a:t>
                </a:r>
                <a14:m>
                  <m:oMath xmlns:m="http://schemas.openxmlformats.org/officeDocument/2006/math">
                    <m:r>
                      <m:t>Y</m:t>
                    </m:r>
                  </m:oMath>
                </a14:m>
                <a:r>
                  <a:rPr/>
                  <a:t> for age is </a:t>
                </a:r>
                <a14:m>
                  <m:oMath xmlns:m="http://schemas.openxmlformats.org/officeDocument/2006/math">
                    <m:sSub>
                      <m:e>
                        <m:r>
                          <m:t>β</m:t>
                        </m:r>
                      </m:e>
                      <m:sub>
                        <m:r>
                          <m:t>1</m:t>
                        </m:r>
                      </m:sub>
                    </m:sSub>
                    <m:r>
                      <m:t>+</m:t>
                    </m:r>
                    <m:sSub>
                      <m:e>
                        <m:r>
                          <m:t>β</m:t>
                        </m:r>
                      </m:e>
                      <m:sub>
                        <m:r>
                          <m:t>3</m:t>
                        </m:r>
                      </m:sub>
                    </m:sSub>
                  </m:oMath>
                </a14:m>
                <a:r>
                  <a:rPr/>
                  <a:t>.</a:t>
                </a:r>
              </a:p>
              <a:p>
                <a:pPr lvl="0" marL="0" indent="0">
                  <a:buNone/>
                </a:pPr>
                <a:r>
                  <a:rPr/>
                  <a:t>This is an </a:t>
                </a:r>
                <a:r>
                  <a:rPr b="1"/>
                  <a:t>interaction effect</a:t>
                </a:r>
                <a:r>
                  <a:rPr/>
                  <a:t>: age and sex are not independent. There are different slopes for age, depending on your sex.</a:t>
                </a:r>
              </a:p>
              <a:p>
                <a:pPr lvl="0" marL="0" indent="0">
                  <a:buNone/>
                </a:pPr>
                <a:r>
                  <a:rPr/>
                  <a:t>You can have interaction terms for 2 categorical variables, 1 categorical &amp; 1 continuous, 2 continuous variables.</a:t>
                </a:r>
              </a:p>
              <a:p>
                <a:pPr lvl="0" marL="0" indent="0">
                  <a:buNone/>
                </a:pPr>
                <a:r>
                  <a:rPr/>
                  <a:t>Interpretation becomes more difficult.</a:t>
                </a:r>
              </a:p>
              <a:p>
                <a:pPr lvl="0" marL="0" indent="0">
                  <a:buNone/>
                </a:pPr>
                <a:r>
                  <a:rPr/>
                  <a:t>Always include both individual terms!</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R</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Output using </a:t>
            </a:r>
            <a:r>
              <a:rPr>
                <a:latin typeface="Courier"/>
              </a:rPr>
              <a:t>nlme</a:t>
            </a:r>
            <a:r>
              <a:rPr/>
              <a:t>:</a:t>
            </a:r>
          </a:p>
          <a:p>
            <a:pPr lvl="0" indent="0">
              <a:buNone/>
            </a:pPr>
            <a:r>
              <a:rPr>
                <a:latin typeface="Courier"/>
              </a:rPr>
              <a:t>## Linear mixed-effects model fit by REML
##  Data: Orthodont 
##        AIC      BIC    logLik
##   447.5125 460.7823 -218.7563
## 
## Random effects:
##  Formula: ~1 | Subject
##         (Intercept) Residual
## StdDev:    1.807425 1.431592
## 
## Fixed effects: distance ~ age + Sex 
##                 Value Std.Error DF   t-value p-value
## (Intercept) 17.706713 0.8339225 80 21.233044  0.0000
## age          0.660185 0.0616059 80 10.716263  0.0000
## SexFemale   -2.321023 0.7614168 25 -3.048294  0.0054
##  Correlation: 
##           (Intr) age   
## age       -0.813       
## SexFemale -0.372  0.000
## 
## Standardized Within-Group Residuals:
##         Min          Q1         Med          Q3         Max 
## -3.74889609 -0.55034466 -0.02516628  0.45341781  3.65746539 
## 
## Number of Observations: 108
## Number of Groups: 27</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R</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Output using </a:t>
            </a:r>
            <a:r>
              <a:rPr>
                <a:latin typeface="Courier"/>
              </a:rPr>
              <a:t>lme4</a:t>
            </a:r>
            <a:r>
              <a:rPr/>
              <a:t>:</a:t>
            </a:r>
          </a:p>
          <a:p>
            <a:pPr lvl="0" indent="0">
              <a:buNone/>
            </a:pPr>
            <a:r>
              <a:rPr>
                <a:latin typeface="Courier"/>
              </a:rPr>
              <a:t>## Linear mixed model fit by REML ['lmerMod']
## Formula: distance ~ age + Sex + (1 | Subject)
##    Data: Orthodont
## 
## REML criterion at convergence: 437.5
## 
## Scaled residuals: 
##     Min      1Q  Median      3Q     Max 
## -3.7489 -0.5503 -0.0252  0.4534  3.6575 
## 
## Random effects:
##  Groups   Name        Variance Std.Dev.
##  Subject  (Intercept) 3.267    1.807   
##  Residual             2.049    1.432   
## Number of obs: 108, groups:  Subject, 27
## 
## Fixed effects:
##             Estimate Std. Error t value
## (Intercept) 17.70671    0.83392  21.233
## age          0.66019    0.06161  10.716
## SexFemale   -2.32102    0.76142  -3.048
## 
## Correlation of Fixed Effects:
##           (Intr) age   
## age       -0.813       
## SexFemale -0.372  0.000</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R</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Type </a:t>
            </a:r>
            <a:r>
              <a:rPr>
                <a:latin typeface="Courier"/>
              </a:rPr>
              <a:t>?sleepstudy</a:t>
            </a:r>
            <a:r>
              <a:rPr/>
              <a:t> to get information on a dataset from the </a:t>
            </a:r>
            <a:r>
              <a:rPr>
                <a:latin typeface="Courier"/>
              </a:rPr>
              <a:t>lme4</a:t>
            </a:r>
            <a:r>
              <a:rPr/>
              <a:t> on the reaction time for subjects in a sleep deprivation study.</a:t>
            </a:r>
          </a:p>
          <a:p>
            <a:pPr lvl="0" marL="0" indent="0">
              <a:buNone/>
            </a:pPr>
            <a:r>
              <a:rPr/>
              <a:t>We can also fit </a:t>
            </a:r>
            <a:r>
              <a:rPr b="1"/>
              <a:t>random slope</a:t>
            </a:r>
            <a:r>
              <a:rPr/>
              <a:t> models:</a:t>
            </a:r>
          </a:p>
          <a:p>
            <a:pPr lvl="1"/>
            <a:r>
              <a:rPr>
                <a:latin typeface="Courier"/>
              </a:rPr>
              <a:t>nlme</a:t>
            </a:r>
          </a:p>
          <a:p>
            <a:pPr lvl="0" indent="0">
              <a:buNone/>
            </a:pPr>
            <a:r>
              <a:rPr>
                <a:latin typeface="Courier"/>
              </a:rPr>
              <a:t>sleepModLme&lt;-</a:t>
            </a:r>
            <a:r>
              <a:rPr b="1">
                <a:solidFill>
                  <a:srgbClr val="007020"/>
                </a:solidFill>
                <a:latin typeface="Courier"/>
              </a:rPr>
              <a:t>lme</a:t>
            </a:r>
            <a:r>
              <a:rPr>
                <a:latin typeface="Courier"/>
              </a:rPr>
              <a:t>(Reaction</a:t>
            </a:r>
            <a:r>
              <a:rPr>
                <a:solidFill>
                  <a:srgbClr val="666666"/>
                </a:solidFill>
                <a:latin typeface="Courier"/>
              </a:rPr>
              <a:t>~</a:t>
            </a:r>
            <a:r>
              <a:rPr>
                <a:latin typeface="Courier"/>
              </a:rPr>
              <a:t>Days,</a:t>
            </a:r>
            <a:br/>
            <a:r>
              <a:rPr>
                <a:latin typeface="Courier"/>
              </a:rPr>
              <a:t>                 </a:t>
            </a:r>
            <a:r>
              <a:rPr>
                <a:solidFill>
                  <a:srgbClr val="902000"/>
                </a:solidFill>
                <a:latin typeface="Courier"/>
              </a:rPr>
              <a:t>random=</a:t>
            </a:r>
            <a:r>
              <a:rPr>
                <a:solidFill>
                  <a:srgbClr val="666666"/>
                </a:solidFill>
                <a:latin typeface="Courier"/>
              </a:rPr>
              <a:t>~</a:t>
            </a:r>
            <a:r>
              <a:rPr>
                <a:latin typeface="Courier"/>
              </a:rPr>
              <a:t>Days</a:t>
            </a:r>
            <a:r>
              <a:rPr>
                <a:solidFill>
                  <a:srgbClr val="666666"/>
                </a:solidFill>
                <a:latin typeface="Courier"/>
              </a:rPr>
              <a:t>|</a:t>
            </a:r>
            <a:r>
              <a:rPr>
                <a:latin typeface="Courier"/>
              </a:rPr>
              <a:t>Subject,</a:t>
            </a:r>
            <a:br/>
            <a:r>
              <a:rPr>
                <a:latin typeface="Courier"/>
              </a:rPr>
              <a:t>                 </a:t>
            </a:r>
            <a:r>
              <a:rPr>
                <a:solidFill>
                  <a:srgbClr val="902000"/>
                </a:solidFill>
                <a:latin typeface="Courier"/>
              </a:rPr>
              <a:t>data=</a:t>
            </a:r>
            <a:r>
              <a:rPr>
                <a:latin typeface="Courier"/>
              </a:rPr>
              <a:t>sleepstudy)</a:t>
            </a:r>
            <a:br/>
            <a:r>
              <a:rPr b="1">
                <a:solidFill>
                  <a:srgbClr val="007020"/>
                </a:solidFill>
                <a:latin typeface="Courier"/>
              </a:rPr>
              <a:t>summary</a:t>
            </a:r>
            <a:r>
              <a:rPr>
                <a:latin typeface="Courier"/>
              </a:rPr>
              <a:t>(sleepModLme)</a:t>
            </a:r>
          </a:p>
          <a:p>
            <a:pPr lvl="1"/>
            <a:r>
              <a:rPr>
                <a:latin typeface="Courier"/>
              </a:rPr>
              <a:t>lme4</a:t>
            </a:r>
          </a:p>
          <a:p>
            <a:pPr lvl="0" indent="0">
              <a:buNone/>
            </a:pPr>
            <a:r>
              <a:rPr>
                <a:latin typeface="Courier"/>
              </a:rPr>
              <a:t>sleepModLmer&lt;-</a:t>
            </a:r>
            <a:r>
              <a:rPr b="1">
                <a:solidFill>
                  <a:srgbClr val="007020"/>
                </a:solidFill>
                <a:latin typeface="Courier"/>
              </a:rPr>
              <a:t>lmer</a:t>
            </a:r>
            <a:r>
              <a:rPr>
                <a:latin typeface="Courier"/>
              </a:rPr>
              <a:t>(Reaction</a:t>
            </a:r>
            <a:r>
              <a:rPr>
                <a:solidFill>
                  <a:srgbClr val="666666"/>
                </a:solidFill>
                <a:latin typeface="Courier"/>
              </a:rPr>
              <a:t>~</a:t>
            </a:r>
            <a:r>
              <a:rPr>
                <a:latin typeface="Courier"/>
              </a:rPr>
              <a:t>Days</a:t>
            </a:r>
            <a:r>
              <a:rPr>
                <a:solidFill>
                  <a:srgbClr val="666666"/>
                </a:solidFill>
                <a:latin typeface="Courier"/>
              </a:rPr>
              <a:t>+</a:t>
            </a:r>
            <a:r>
              <a:rPr>
                <a:latin typeface="Courier"/>
              </a:rPr>
              <a:t>(Days</a:t>
            </a:r>
            <a:r>
              <a:rPr>
                <a:solidFill>
                  <a:srgbClr val="666666"/>
                </a:solidFill>
                <a:latin typeface="Courier"/>
              </a:rPr>
              <a:t>|</a:t>
            </a:r>
            <a:r>
              <a:rPr>
                <a:latin typeface="Courier"/>
              </a:rPr>
              <a:t>Subject),</a:t>
            </a:r>
            <a:br/>
            <a:r>
              <a:rPr>
                <a:latin typeface="Courier"/>
              </a:rPr>
              <a:t>                   </a:t>
            </a:r>
            <a:r>
              <a:rPr>
                <a:solidFill>
                  <a:srgbClr val="902000"/>
                </a:solidFill>
                <a:latin typeface="Courier"/>
              </a:rPr>
              <a:t>data=</a:t>
            </a:r>
            <a:r>
              <a:rPr>
                <a:latin typeface="Courier"/>
              </a:rPr>
              <a:t>sleepstudy)</a:t>
            </a:r>
            <a:br/>
            <a:r>
              <a:rPr b="1">
                <a:solidFill>
                  <a:srgbClr val="007020"/>
                </a:solidFill>
                <a:latin typeface="Courier"/>
              </a:rPr>
              <a:t>summary</a:t>
            </a:r>
            <a:r>
              <a:rPr>
                <a:latin typeface="Courier"/>
              </a:rPr>
              <a:t>(sleepModLmer)</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R</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Output using </a:t>
            </a:r>
            <a:r>
              <a:rPr>
                <a:latin typeface="Courier"/>
              </a:rPr>
              <a:t>nlme</a:t>
            </a:r>
            <a:r>
              <a:rPr/>
              <a:t>:</a:t>
            </a:r>
          </a:p>
          <a:p>
            <a:pPr lvl="0" indent="0">
              <a:buNone/>
            </a:pPr>
            <a:r>
              <a:rPr>
                <a:latin typeface="Courier"/>
              </a:rPr>
              <a:t>## Linear mixed-effects model fit by REML
##  Data: sleepstudy 
##        AIC      BIC    logLik
##   1755.628 1774.719 -871.8141
## 
## Random effects:
##  Formula: ~Days | Subject
##  Structure: General positive-definite, Log-Cholesky parametrization
##             StdDev    Corr  
## (Intercept) 24.740241 (Intr)
## Days         5.922103 0.066 
## Residual    25.591843       
## 
## Fixed effects: Reaction ~ Days 
##                 Value Std.Error  DF  t-value p-value
## (Intercept) 251.40510  6.824516 161 36.83853       0
## Days         10.46729  1.545783 161  6.77151       0
##  Correlation: 
##      (Intr)
## Days -0.138
## 
## Standardized Within-Group Residuals:
##         Min          Q1         Med          Q3         Max 
## -3.95355735 -0.46339976  0.02311783  0.46339621  5.17925089 
## 
## Number of Observations: 180
## Number of Groups: 18</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Mixed</a:t>
            </a:r>
            <a:r>
              <a:rPr/>
              <a:t> </a:t>
            </a:r>
            <a:r>
              <a:rPr/>
              <a:t>models:</a:t>
            </a:r>
            <a:r>
              <a:rPr/>
              <a:t> </a:t>
            </a:r>
            <a:r>
              <a:rPr/>
              <a:t>R</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Output using </a:t>
            </a:r>
            <a:r>
              <a:rPr>
                <a:latin typeface="Courier"/>
              </a:rPr>
              <a:t>lme4</a:t>
            </a:r>
            <a:r>
              <a:rPr/>
              <a:t>:</a:t>
            </a:r>
          </a:p>
          <a:p>
            <a:pPr lvl="0" indent="0">
              <a:buNone/>
            </a:pPr>
            <a:r>
              <a:rPr>
                <a:latin typeface="Courier"/>
              </a:rPr>
              <a:t>## Linear mixed model fit by REML ['lmerMod']
## Formula: Reaction ~ Days + (Days | Subject)
##    Data: sleepstudy
## 
## REML criterion at convergence: 1743.6
## 
## Scaled residuals: 
##     Min      1Q  Median      3Q     Max 
## -3.9536 -0.4634  0.0231  0.4634  5.1793 
## 
## Random effects:
##  Groups   Name        Variance Std.Dev. Corr
##  Subject  (Intercept) 612.10   24.741       
##           Days         35.07    5.922   0.07
##  Residual             654.94   25.592       
## Number of obs: 180, groups:  Subject, 18
## 
## Fixed effects:
##             Estimate Std. Error t value
## (Intercept)  251.405      6.825  36.838
## Days          10.467      1.546   6.771
## 
## Correlation of Fixed Effects:
##      (Intr)
## Days -0.138</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Generalised Estimating Equations (GEE)</a:t>
            </a:r>
            <a:r>
              <a:rPr/>
              <a:t> fit generalised linear models accounting for correlations due to categorical variables that are present in the data.</a:t>
            </a:r>
          </a:p>
          <a:p>
            <a:pPr lvl="0" marL="0" indent="0">
              <a:buNone/>
            </a:pPr>
            <a:r>
              <a:rPr/>
              <a:t>GEEs do not include random effects and as such can be used only for population averaged inference. GEE models are marginal models.</a:t>
            </a:r>
          </a:p>
          <a:p>
            <a:pPr lvl="0" marL="0" indent="0">
              <a:buNone/>
            </a:pPr>
            <a:r>
              <a:rPr/>
              <a:t>GEEs use estimating equations (obtained from the score equations in ML) to derive parameter estimates and they use only the first 2 moments of the data variables without directly maximising or even evaluating the model likelihood. this means likelihood based inferential and diagnostic tools such as likelihood ratio tests and AIC/BIC are not defined.</a:t>
            </a:r>
          </a:p>
          <a:p>
            <a:pPr lvl="0" marL="0" indent="0">
              <a:buNone/>
            </a:pPr>
            <a:r>
              <a:rPr/>
              <a:t>Methods like GEE are sometimes called quasi-likelihood methods.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variance structure for the error term can be specified using the same structures we have seen for the </a:t>
                </a:r>
                <a14:m>
                  <m:oMath xmlns:m="http://schemas.openxmlformats.org/officeDocument/2006/math">
                    <m:sSub>
                      <m:e>
                        <m:r>
                          <m:rPr>
                            <m:sty m:val="b"/>
                          </m:rPr>
                          <m:t>V</m:t>
                        </m:r>
                      </m:e>
                      <m:sub>
                        <m:r>
                          <m:t>i</m:t>
                        </m:r>
                      </m:sub>
                    </m:sSub>
                  </m:oMath>
                </a14:m>
                <a:r>
                  <a:rPr/>
                  <a:t> matrices in LMMs.</a:t>
                </a:r>
              </a:p>
              <a:p>
                <a:pPr lvl="0" marL="0" indent="0">
                  <a:buNone/>
                </a:pPr>
                <a:r>
                  <a:rPr/>
                  <a:t>GEEs will yield unbiased parameter estimates for </a:t>
                </a:r>
                <a14:m>
                  <m:oMath xmlns:m="http://schemas.openxmlformats.org/officeDocument/2006/math">
                    <m:r>
                      <m:rPr>
                        <m:sty m:val="b"/>
                      </m:rPr>
                      <m:t>β</m:t>
                    </m:r>
                  </m:oMath>
                </a14:m>
                <a:r>
                  <a:rPr/>
                  <a:t>, even if the correlation structure is misspecified. However the associated standard errors will be affected.</a:t>
                </a:r>
              </a:p>
              <a:p>
                <a:pPr lvl="0" marL="0" indent="0">
                  <a:buNone/>
                </a:pPr>
                <a:r>
                  <a:rPr/>
                  <a:t>GEE is not a model, but an estimating technique.</a:t>
                </a: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R: gee / GEE</a:t>
            </a:r>
          </a:p>
          <a:p>
            <a:pPr lvl="0" marL="0" indent="0">
              <a:buNone/>
            </a:pPr>
            <a:r>
              <a:rPr/>
              <a:t>We can use GEE to fit a GLM to the orthodontic dataset:</a:t>
            </a:r>
          </a:p>
          <a:p>
            <a:pPr lvl="0" indent="0">
              <a:buNone/>
            </a:pPr>
            <a:r>
              <a:rPr>
                <a:latin typeface="Courier"/>
              </a:rPr>
              <a:t>orthModGee&lt;-</a:t>
            </a:r>
            <a:r>
              <a:rPr b="1">
                <a:solidFill>
                  <a:srgbClr val="007020"/>
                </a:solidFill>
                <a:latin typeface="Courier"/>
              </a:rPr>
              <a:t>gee</a:t>
            </a:r>
            <a:r>
              <a:rPr>
                <a:latin typeface="Courier"/>
              </a:rPr>
              <a:t>(distance</a:t>
            </a:r>
            <a:r>
              <a:rPr>
                <a:solidFill>
                  <a:srgbClr val="666666"/>
                </a:solidFill>
                <a:latin typeface="Courier"/>
              </a:rPr>
              <a:t>~</a:t>
            </a:r>
            <a:r>
              <a:rPr>
                <a:latin typeface="Courier"/>
              </a:rPr>
              <a:t>age</a:t>
            </a:r>
            <a:r>
              <a:rPr>
                <a:solidFill>
                  <a:srgbClr val="666666"/>
                </a:solidFill>
                <a:latin typeface="Courier"/>
              </a:rPr>
              <a:t>+</a:t>
            </a:r>
            <a:r>
              <a:rPr>
                <a:latin typeface="Courier"/>
              </a:rPr>
              <a:t>Sex,</a:t>
            </a:r>
            <a:br/>
            <a:r>
              <a:rPr>
                <a:latin typeface="Courier"/>
              </a:rPr>
              <a:t>                 </a:t>
            </a:r>
            <a:r>
              <a:rPr>
                <a:solidFill>
                  <a:srgbClr val="902000"/>
                </a:solidFill>
                <a:latin typeface="Courier"/>
              </a:rPr>
              <a:t>id=</a:t>
            </a:r>
            <a:r>
              <a:rPr>
                <a:latin typeface="Courier"/>
              </a:rPr>
              <a:t>Subject,</a:t>
            </a:r>
            <a:br/>
            <a:r>
              <a:rPr>
                <a:latin typeface="Courier"/>
              </a:rPr>
              <a:t>                 </a:t>
            </a:r>
            <a:r>
              <a:rPr>
                <a:solidFill>
                  <a:srgbClr val="902000"/>
                </a:solidFill>
                <a:latin typeface="Courier"/>
              </a:rPr>
              <a:t>data=</a:t>
            </a:r>
            <a:r>
              <a:rPr>
                <a:latin typeface="Courier"/>
              </a:rPr>
              <a:t>Orthodont)</a:t>
            </a:r>
            <a:br/>
            <a:r>
              <a:rPr i="1">
                <a:solidFill>
                  <a:srgbClr val="60A0B0"/>
                </a:solidFill>
                <a:latin typeface="Courier"/>
              </a:rPr>
              <a:t>## Beginning Cgee S-function, @(#) geeformula.q 4.13 98/01/27</a:t>
            </a:r>
            <a:br/>
            <a:r>
              <a:rPr i="1">
                <a:solidFill>
                  <a:srgbClr val="60A0B0"/>
                </a:solidFill>
                <a:latin typeface="Courier"/>
              </a:rPr>
              <a:t>## running glm to get initial regression estimate</a:t>
            </a:r>
            <a:br/>
            <a:r>
              <a:rPr i="1">
                <a:solidFill>
                  <a:srgbClr val="60A0B0"/>
                </a:solidFill>
                <a:latin typeface="Courier"/>
              </a:rPr>
              <a:t>## (Intercept)         age   SexFemale </a:t>
            </a:r>
            <a:br/>
            <a:r>
              <a:rPr i="1">
                <a:solidFill>
                  <a:srgbClr val="60A0B0"/>
                </a:solidFill>
                <a:latin typeface="Courier"/>
              </a:rPr>
              <a:t>##  17.7067130   0.6601852  -2.3210227</a:t>
            </a:r>
            <a:br/>
            <a:r>
              <a:rPr b="1">
                <a:solidFill>
                  <a:srgbClr val="007020"/>
                </a:solidFill>
                <a:latin typeface="Courier"/>
              </a:rPr>
              <a:t>summary</a:t>
            </a:r>
            <a:r>
              <a:rPr>
                <a:latin typeface="Courier"/>
              </a:rPr>
              <a:t>(orthModGee)</a:t>
            </a:r>
            <a:br/>
            <a:r>
              <a:rPr i="1">
                <a:solidFill>
                  <a:srgbClr val="60A0B0"/>
                </a:solidFill>
                <a:latin typeface="Courier"/>
              </a:rPr>
              <a:t>## </a:t>
            </a:r>
            <a:br/>
            <a:r>
              <a:rPr i="1">
                <a:solidFill>
                  <a:srgbClr val="60A0B0"/>
                </a:solidFill>
                <a:latin typeface="Courier"/>
              </a:rPr>
              <a:t>##  GEE:  GENERALIZED LINEAR MODELS FOR DEPENDENT DATA</a:t>
            </a:r>
            <a:br/>
            <a:r>
              <a:rPr i="1">
                <a:solidFill>
                  <a:srgbClr val="60A0B0"/>
                </a:solidFill>
                <a:latin typeface="Courier"/>
              </a:rPr>
              <a:t>##  gee S-function, version 4.13 modified 98/01/27 (1998) </a:t>
            </a:r>
            <a:br/>
            <a:r>
              <a:rPr i="1">
                <a:solidFill>
                  <a:srgbClr val="60A0B0"/>
                </a:solidFill>
                <a:latin typeface="Courier"/>
              </a:rPr>
              <a:t>## </a:t>
            </a:r>
            <a:br/>
            <a:r>
              <a:rPr i="1">
                <a:solidFill>
                  <a:srgbClr val="60A0B0"/>
                </a:solidFill>
                <a:latin typeface="Courier"/>
              </a:rPr>
              <a:t>## Model:</a:t>
            </a:r>
            <a:br/>
            <a:r>
              <a:rPr i="1">
                <a:solidFill>
                  <a:srgbClr val="60A0B0"/>
                </a:solidFill>
                <a:latin typeface="Courier"/>
              </a:rPr>
              <a:t>##  Link:                      Identity </a:t>
            </a:r>
            <a:br/>
            <a:r>
              <a:rPr i="1">
                <a:solidFill>
                  <a:srgbClr val="60A0B0"/>
                </a:solidFill>
                <a:latin typeface="Courier"/>
              </a:rPr>
              <a:t>##  Variance to Mean Relation: Gaussian </a:t>
            </a:r>
            <a:br/>
            <a:r>
              <a:rPr i="1">
                <a:solidFill>
                  <a:srgbClr val="60A0B0"/>
                </a:solidFill>
                <a:latin typeface="Courier"/>
              </a:rPr>
              <a:t>##  Correlation Structure:     Independent </a:t>
            </a:r>
            <a:br/>
            <a:r>
              <a:rPr i="1">
                <a:solidFill>
                  <a:srgbClr val="60A0B0"/>
                </a:solidFill>
                <a:latin typeface="Courier"/>
              </a:rPr>
              <a:t>## </a:t>
            </a:r>
            <a:br/>
            <a:r>
              <a:rPr i="1">
                <a:solidFill>
                  <a:srgbClr val="60A0B0"/>
                </a:solidFill>
                <a:latin typeface="Courier"/>
              </a:rPr>
              <a:t>## Call:</a:t>
            </a:r>
            <a:br/>
            <a:r>
              <a:rPr i="1">
                <a:solidFill>
                  <a:srgbClr val="60A0B0"/>
                </a:solidFill>
                <a:latin typeface="Courier"/>
              </a:rPr>
              <a:t>## gee(formula = distance ~ age + Sex, id = Subject, data = Orthodont)</a:t>
            </a:r>
            <a:br/>
            <a:r>
              <a:rPr i="1">
                <a:solidFill>
                  <a:srgbClr val="60A0B0"/>
                </a:solidFill>
                <a:latin typeface="Courier"/>
              </a:rPr>
              <a:t>## </a:t>
            </a:r>
            <a:br/>
            <a:r>
              <a:rPr i="1">
                <a:solidFill>
                  <a:srgbClr val="60A0B0"/>
                </a:solidFill>
                <a:latin typeface="Courier"/>
              </a:rPr>
              <a:t>## Summary of Residuals:</a:t>
            </a:r>
            <a:br/>
            <a:r>
              <a:rPr i="1">
                <a:solidFill>
                  <a:srgbClr val="60A0B0"/>
                </a:solidFill>
                <a:latin typeface="Courier"/>
              </a:rPr>
              <a:t>##         Min          1Q      Median          3Q         Max </a:t>
            </a:r>
            <a:br/>
            <a:r>
              <a:rPr i="1">
                <a:solidFill>
                  <a:srgbClr val="60A0B0"/>
                </a:solidFill>
                <a:latin typeface="Courier"/>
              </a:rPr>
              <a:t>## -5.98819444 -1.48819444 -0.05856481  1.19159827  5.37106481 </a:t>
            </a:r>
            <a:br/>
            <a:r>
              <a:rPr i="1">
                <a:solidFill>
                  <a:srgbClr val="60A0B0"/>
                </a:solidFill>
                <a:latin typeface="Courier"/>
              </a:rPr>
              <a:t>## </a:t>
            </a:r>
            <a:br/>
            <a:r>
              <a:rPr i="1">
                <a:solidFill>
                  <a:srgbClr val="60A0B0"/>
                </a:solidFill>
                <a:latin typeface="Courier"/>
              </a:rPr>
              <a:t>## </a:t>
            </a:r>
            <a:br/>
            <a:r>
              <a:rPr i="1">
                <a:solidFill>
                  <a:srgbClr val="60A0B0"/>
                </a:solidFill>
                <a:latin typeface="Courier"/>
              </a:rPr>
              <a:t>## Coefficients:</a:t>
            </a:r>
            <a:br/>
            <a:r>
              <a:rPr i="1">
                <a:solidFill>
                  <a:srgbClr val="60A0B0"/>
                </a:solidFill>
                <a:latin typeface="Courier"/>
              </a:rPr>
              <a:t>##               Estimate Naive S.E.   Naive z Robust S.E.  Robust z</a:t>
            </a:r>
            <a:br/>
            <a:r>
              <a:rPr i="1">
                <a:solidFill>
                  <a:srgbClr val="60A0B0"/>
                </a:solidFill>
                <a:latin typeface="Courier"/>
              </a:rPr>
              <a:t>## (Intercept) 17.7067130 1.11220946 15.920304  0.88945628 19.907345</a:t>
            </a:r>
            <a:br/>
            <a:r>
              <a:rPr i="1">
                <a:solidFill>
                  <a:srgbClr val="60A0B0"/>
                </a:solidFill>
                <a:latin typeface="Courier"/>
              </a:rPr>
              <a:t>## age          0.6601852 0.09775895  6.753194  0.06992132  9.441830</a:t>
            </a:r>
            <a:br/>
            <a:r>
              <a:rPr i="1">
                <a:solidFill>
                  <a:srgbClr val="60A0B0"/>
                </a:solidFill>
                <a:latin typeface="Courier"/>
              </a:rPr>
              <a:t>## SexFemale   -2.3210227 0.44488623 -5.217115  0.74977059 -3.095644</a:t>
            </a:r>
            <a:br/>
            <a:r>
              <a:rPr i="1">
                <a:solidFill>
                  <a:srgbClr val="60A0B0"/>
                </a:solidFill>
                <a:latin typeface="Courier"/>
              </a:rPr>
              <a:t>## </a:t>
            </a:r>
            <a:br/>
            <a:r>
              <a:rPr i="1">
                <a:solidFill>
                  <a:srgbClr val="60A0B0"/>
                </a:solidFill>
                <a:latin typeface="Courier"/>
              </a:rPr>
              <a:t>## Estimated Scale Parameter:  5.160679</a:t>
            </a:r>
            <a:br/>
            <a:r>
              <a:rPr i="1">
                <a:solidFill>
                  <a:srgbClr val="60A0B0"/>
                </a:solidFill>
                <a:latin typeface="Courier"/>
              </a:rPr>
              <a:t>## Number of Iterations:  1</a:t>
            </a:r>
            <a:br/>
            <a:r>
              <a:rPr i="1">
                <a:solidFill>
                  <a:srgbClr val="60A0B0"/>
                </a:solidFill>
                <a:latin typeface="Courier"/>
              </a:rPr>
              <a:t>## </a:t>
            </a:r>
            <a:br/>
            <a:r>
              <a:rPr i="1">
                <a:solidFill>
                  <a:srgbClr val="60A0B0"/>
                </a:solidFill>
                <a:latin typeface="Courier"/>
              </a:rPr>
              <a:t>## Working Correlation</a:t>
            </a:r>
            <a:br/>
            <a:r>
              <a:rPr i="1">
                <a:solidFill>
                  <a:srgbClr val="60A0B0"/>
                </a:solidFill>
                <a:latin typeface="Courier"/>
              </a:rPr>
              <a:t>##      [,1] [,2] [,3] [,4]</a:t>
            </a:r>
            <a:br/>
            <a:r>
              <a:rPr i="1">
                <a:solidFill>
                  <a:srgbClr val="60A0B0"/>
                </a:solidFill>
                <a:latin typeface="Courier"/>
              </a:rPr>
              <a:t>## [1,]    1    0    0    0</a:t>
            </a:r>
            <a:br/>
            <a:r>
              <a:rPr i="1">
                <a:solidFill>
                  <a:srgbClr val="60A0B0"/>
                </a:solidFill>
                <a:latin typeface="Courier"/>
              </a:rPr>
              <a:t>## [2,]    0    1    0    0</a:t>
            </a:r>
            <a:br/>
            <a:r>
              <a:rPr i="1">
                <a:solidFill>
                  <a:srgbClr val="60A0B0"/>
                </a:solidFill>
                <a:latin typeface="Courier"/>
              </a:rPr>
              <a:t>## [3,]    0    0    1    0</a:t>
            </a:r>
            <a:br/>
            <a:r>
              <a:rPr i="1">
                <a:solidFill>
                  <a:srgbClr val="60A0B0"/>
                </a:solidFill>
                <a:latin typeface="Courier"/>
              </a:rPr>
              <a:t>## [4,]    0    0    0    1</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Other methods exist, e.g. Bayesian hierarchical models, but outside the scope of this course.</a:t>
                </a:r>
              </a:p>
              <a:p>
                <a:pPr lvl="0" marL="0" indent="0">
                  <a:buNone/>
                </a:pPr>
                <a14:m>
                  <m:oMathPara xmlns:m="http://schemas.openxmlformats.org/officeDocument/2006/math">
                    <m:oMathParaPr>
                      <m:jc m:val="center"/>
                    </m:oMathParaPr>
                    <m:oMath>
                      <m:r>
                        <m:t> </m:t>
                      </m:r>
                    </m:oMath>
                  </m:oMathPara>
                </a14:m>
              </a:p>
              <a:p>
                <a:pPr lvl="0" marL="0" indent="0">
                  <a:buNone/>
                </a:pPr>
                <a:r>
                  <a:rPr/>
                  <a:t>The same is true for other types of correlated data such as time series and spatially correlated data.</a:t>
                </a: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Session 6]</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Interaction</a:t>
            </a:r>
            <a:r>
              <a:rPr/>
              <a:t> </a:t>
            </a:r>
            <a:r>
              <a:rPr/>
              <a:t>terms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a:latin typeface="Courier"/>
              </a:rPr>
              <a:t>ado&lt;-</a:t>
            </a:r>
            <a:r>
              <a:rPr b="1">
                <a:solidFill>
                  <a:srgbClr val="007020"/>
                </a:solidFill>
                <a:latin typeface="Courier"/>
              </a:rPr>
              <a:t>read.csv</a:t>
            </a:r>
            <a:r>
              <a:rPr>
                <a:latin typeface="Courier"/>
              </a:rPr>
              <a:t>(</a:t>
            </a:r>
            <a:r>
              <a:rPr>
                <a:solidFill>
                  <a:srgbClr val="4070A0"/>
                </a:solidFill>
                <a:latin typeface="Courier"/>
              </a:rPr>
              <a:t>"adolescent_small.csv"</a:t>
            </a:r>
            <a:r>
              <a:rPr>
                <a:latin typeface="Courier"/>
              </a:rPr>
              <a:t>)</a:t>
            </a:r>
            <a:br/>
            <a:br/>
            <a:r>
              <a:rPr>
                <a:latin typeface="Courier"/>
              </a:rPr>
              <a:t>modWeightInt&lt;-</a:t>
            </a:r>
            <a:r>
              <a:rPr b="1">
                <a:solidFill>
                  <a:srgbClr val="007020"/>
                </a:solidFill>
                <a:latin typeface="Courier"/>
              </a:rPr>
              <a:t>glm</a:t>
            </a:r>
            <a:r>
              <a:rPr>
                <a:latin typeface="Courier"/>
              </a:rPr>
              <a:t>(a104wt</a:t>
            </a:r>
            <a:r>
              <a:rPr>
                <a:solidFill>
                  <a:srgbClr val="666666"/>
                </a:solidFill>
                <a:latin typeface="Courier"/>
              </a:rPr>
              <a:t>~</a:t>
            </a:r>
            <a:r>
              <a:rPr>
                <a:latin typeface="Courier"/>
              </a:rPr>
              <a:t>a12age</a:t>
            </a:r>
            <a:r>
              <a:rPr>
                <a:solidFill>
                  <a:srgbClr val="666666"/>
                </a:solidFill>
                <a:latin typeface="Courier"/>
              </a:rPr>
              <a:t>*</a:t>
            </a:r>
            <a:r>
              <a:rPr>
                <a:latin typeface="Courier"/>
              </a:rPr>
              <a:t>hiv,</a:t>
            </a:r>
            <a:r>
              <a:rPr>
                <a:solidFill>
                  <a:srgbClr val="902000"/>
                </a:solidFill>
                <a:latin typeface="Courier"/>
              </a:rPr>
              <a:t>data=</a:t>
            </a:r>
            <a:r>
              <a:rPr>
                <a:latin typeface="Courier"/>
              </a:rPr>
              <a:t>ado)</a:t>
            </a:r>
            <a:br/>
            <a:r>
              <a:rPr b="1">
                <a:solidFill>
                  <a:srgbClr val="007020"/>
                </a:solidFill>
                <a:latin typeface="Courier"/>
              </a:rPr>
              <a:t>summary</a:t>
            </a:r>
            <a:r>
              <a:rPr>
                <a:latin typeface="Courier"/>
              </a:rPr>
              <a:t>(modWeightInt)</a:t>
            </a:r>
            <a:r>
              <a:rPr>
                <a:solidFill>
                  <a:srgbClr val="666666"/>
                </a:solidFill>
                <a:latin typeface="Courier"/>
              </a:rPr>
              <a:t>$</a:t>
            </a:r>
            <a:r>
              <a:rPr>
                <a:latin typeface="Courier"/>
              </a:rPr>
              <a:t>coefficients</a:t>
            </a:r>
            <a:br/>
            <a:r>
              <a:rPr i="1">
                <a:solidFill>
                  <a:srgbClr val="60A0B0"/>
                </a:solidFill>
                <a:latin typeface="Courier"/>
              </a:rPr>
              <a:t>##                      Estimate Std. Error   t value     Pr(&gt;|t|)</a:t>
            </a:r>
            <a:br/>
            <a:r>
              <a:rPr i="1">
                <a:solidFill>
                  <a:srgbClr val="60A0B0"/>
                </a:solidFill>
                <a:latin typeface="Courier"/>
              </a:rPr>
              <a:t>## (Intercept)        -12.202112  3.3080393 -3.688624 2.741478e-04</a:t>
            </a:r>
            <a:br/>
            <a:r>
              <a:rPr i="1">
                <a:solidFill>
                  <a:srgbClr val="60A0B0"/>
                </a:solidFill>
                <a:latin typeface="Courier"/>
              </a:rPr>
              <a:t>## a12age               3.895924  0.2359772 16.509745 1.844004e-42</a:t>
            </a:r>
            <a:br/>
            <a:r>
              <a:rPr i="1">
                <a:solidFill>
                  <a:srgbClr val="60A0B0"/>
                </a:solidFill>
                <a:latin typeface="Courier"/>
              </a:rPr>
              <a:t>## hivpositive          9.074343  5.1781378  1.752434 8.086903e-02</a:t>
            </a:r>
            <a:br/>
            <a:r>
              <a:rPr i="1">
                <a:solidFill>
                  <a:srgbClr val="60A0B0"/>
                </a:solidFill>
                <a:latin typeface="Courier"/>
              </a:rPr>
              <a:t>## a12age:hivpositive  -1.453828  0.3808874 -3.816950 1.686588e-04</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Collinearity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two predictors </a:t>
                </a:r>
                <a14:m>
                  <m:oMath xmlns:m="http://schemas.openxmlformats.org/officeDocument/2006/math">
                    <m:sSub>
                      <m:e>
                        <m:r>
                          <m:t>X</m:t>
                        </m:r>
                      </m:e>
                      <m:sub>
                        <m:r>
                          <m:t>1</m:t>
                        </m:r>
                      </m:sub>
                    </m:sSub>
                    <m:r>
                      <m:t>,</m:t>
                    </m:r>
                    <m:sSub>
                      <m:e>
                        <m:r>
                          <m:t>X</m:t>
                        </m:r>
                      </m:e>
                      <m:sub>
                        <m:r>
                          <m:t>2</m:t>
                        </m:r>
                      </m:sub>
                    </m:sSub>
                  </m:oMath>
                </a14:m>
                <a:r>
                  <a:rPr/>
                  <a:t> are correlated, then estimation of the GLM can become difficult and interpretation of coefficients also becomes tricky.</a:t>
                </a:r>
              </a:p>
              <a:p>
                <a:pPr lvl="0" marL="0" indent="0">
                  <a:buNone/>
                </a:pPr>
                <a:r>
                  <a:rPr/>
                  <a:t>The numerical instability comes from the fact that MLE will involve matrix inversion and this will become singular the more </a:t>
                </a:r>
                <a14:m>
                  <m:oMath xmlns:m="http://schemas.openxmlformats.org/officeDocument/2006/math">
                    <m:sSub>
                      <m:e>
                        <m:r>
                          <m:t>X</m:t>
                        </m:r>
                      </m:e>
                      <m:sub>
                        <m:r>
                          <m:t>1</m:t>
                        </m:r>
                      </m:sub>
                    </m:sSub>
                  </m:oMath>
                </a14:m>
                <a:r>
                  <a:rPr/>
                  <a:t> and </a:t>
                </a:r>
                <a14:m>
                  <m:oMath xmlns:m="http://schemas.openxmlformats.org/officeDocument/2006/math">
                    <m:sSub>
                      <m:e>
                        <m:r>
                          <m:t>X</m:t>
                        </m:r>
                      </m:e>
                      <m:sub>
                        <m:r>
                          <m:t>2</m:t>
                        </m:r>
                      </m:sub>
                    </m:sSub>
                  </m:oMath>
                </a14:m>
                <a:r>
                  <a:rPr/>
                  <a:t> are correlated.</a:t>
                </a:r>
              </a:p>
              <a:p>
                <a:pPr lvl="0" marL="0" indent="0">
                  <a:buNone/>
                </a:pPr>
                <a:r>
                  <a:rPr i="1"/>
                  <a:t>Centering</a:t>
                </a:r>
                <a:r>
                  <a:rPr/>
                  <a:t> correlated variables will often help.</a:t>
                </a:r>
              </a:p>
              <a:p>
                <a:pPr lvl="0" marL="0" indent="0">
                  <a:buNone/>
                </a:pPr>
                <a:r>
                  <a:rPr/>
                  <a:t>Best to avoid including collinear predictors.</a:t>
                </a:r>
              </a:p>
              <a:p>
                <a:pPr lvl="0" marL="0" indent="0">
                  <a:buNone/>
                </a:pPr>
                <a:r>
                  <a:rPr b="1"/>
                  <a:t>Variance inflation factors (VIF)</a:t>
                </a:r>
                <a:r>
                  <a:rPr/>
                  <a:t> can help to spot multicollinearity and to remove problematic explanatory variables.</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R short course</dc:title>
  <dc:creator>James Chirombo &amp; Marc Henrion</dc:creator>
  <cp:keywords/>
  <dcterms:created xsi:type="dcterms:W3CDTF">2020-12-02T11:53:34Z</dcterms:created>
  <dcterms:modified xsi:type="dcterms:W3CDTF">2020-12-02T11:53:34Z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02 December 2020</vt:lpwstr>
  </property>
  <property fmtid="{D5CDD505-2E9C-101B-9397-08002B2CF9AE}" pid="3" name="output">
    <vt:lpwstr/>
  </property>
</Properties>
</file>