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Default Extension="svg" ContentType="image/svg+xml"/>
  <Default Extension="emf" ContentType="image/x-em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32" Type="http://schemas.openxmlformats.org/officeDocument/2006/relationships/tableStyles" Target="tableStyles.xml" /><Relationship Id="rId131" Type="http://schemas.openxmlformats.org/officeDocument/2006/relationships/theme" Target="theme/theme1.xml" /><Relationship Id="rId1" Type="http://schemas.openxmlformats.org/officeDocument/2006/relationships/slideMaster" Target="slideMasters/slideMaster1.xml" /><Relationship Id="rId130" Type="http://schemas.openxmlformats.org/officeDocument/2006/relationships/viewProps" Target="viewProps.xml" /><Relationship Id="rId12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01/12/2020</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by Marc </a:t>
            </a:r>
            <a:r>
              <a:rPr lang="en-GB" sz="1200" b="1" dirty="0" err="1">
                <a:solidFill>
                  <a:schemeClr val="bg2">
                    <a:lumMod val="50000"/>
                  </a:schemeClr>
                </a:solidFill>
              </a:rPr>
              <a:t>Henrion</a:t>
            </a:r>
            <a:r>
              <a:rPr lang="en-GB" sz="1200" b="1" dirty="0">
                <a:solidFill>
                  <a:schemeClr val="bg2">
                    <a:lumMod val="50000"/>
                  </a:schemeClr>
                </a:solidFill>
              </a:rPr>
              <a:t>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10;&#10;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jpg" /><Relationship Id="rId2" Type="http://schemas.openxmlformats.org/officeDocument/2006/relationships/image" Target="../media/image12.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heffield.ac.uk/polopoly_fs/1.886038!/file/Birthweight_reduced_R.csv" TargetMode="Externa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and</a:t>
            </a:r>
            <a:r>
              <a:rPr/>
              <a:t> </a:t>
            </a:r>
            <a:r>
              <a:rPr/>
              <a:t>R</a:t>
            </a:r>
            <a:r>
              <a:rPr/>
              <a:t> </a:t>
            </a:r>
            <a:r>
              <a:rPr/>
              <a:t>short</a:t>
            </a:r>
            <a:r>
              <a:rPr/>
              <a:t> </a:t>
            </a:r>
            <a:r>
              <a:rPr/>
              <a:t>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02</a:t>
            </a:r>
            <a:r>
              <a:rPr/>
              <a:t> </a:t>
            </a:r>
            <a:r>
              <a:rPr/>
              <a:t>December</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indent="0">
                  <a:buNone/>
                </a:pPr>
                <a:r>
                  <a:rPr b="1">
                    <a:solidFill>
                      <a:srgbClr val="007020"/>
                    </a:solidFill>
                    <a:latin typeface="Courier"/>
                  </a:rPr>
                  <a:t>ggplot</a:t>
                </a:r>
                <a:r>
                  <a:rPr>
                    <a:latin typeface="Courier"/>
                  </a:rPr>
                  <a:t>(</a:t>
                </a:r>
                <a:r>
                  <a:rPr>
                    <a:solidFill>
                      <a:srgbClr val="902000"/>
                    </a:solidFill>
                    <a:latin typeface="Courier"/>
                  </a:rPr>
                  <a:t>data=</a:t>
                </a:r>
                <a:r>
                  <a:rPr>
                    <a:latin typeface="Courier"/>
                  </a:rPr>
                  <a:t>df,</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 </a:t>
                </a:r>
                <a:r>
                  <a:rPr>
                    <a:solidFill>
                      <a:srgbClr val="666666"/>
                    </a:solidFill>
                    <a:latin typeface="Courier"/>
                  </a:rPr>
                  <a:t>+</a:t>
                </a:r>
                <a:r>
                  <a:rPr>
                    <a:solidFill>
                      <a:srgbClr val="4070A0"/>
                    </a:solidFill>
                    <a:latin typeface="Courier"/>
                  </a:rPr>
                  <a:t> </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3</a:t>
                </a:r>
                <a:r>
                  <a:rPr>
                    <a:latin typeface="Courier"/>
                  </a:rPr>
                  <a:t>,</a:t>
                </a:r>
                <a:r>
                  <a:rPr>
                    <a:solidFill>
                      <a:srgbClr val="902000"/>
                    </a:solidFill>
                    <a:latin typeface="Courier"/>
                  </a:rPr>
                  <a:t>slope=</a:t>
                </a:r>
                <a:r>
                  <a:rPr>
                    <a:solidFill>
                      <a:srgbClr val="40A070"/>
                    </a:solidFill>
                    <a:latin typeface="Courier"/>
                  </a:rPr>
                  <a:t>1</a:t>
                </a:r>
                <a:r>
                  <a:rPr>
                    <a:latin typeface="Courier"/>
                  </a:rPr>
                  <a:t>,</a:t>
                </a:r>
                <a:r>
                  <a:rPr>
                    <a:solidFill>
                      <a:srgbClr val="902000"/>
                    </a:solidFill>
                    <a:latin typeface="Courier"/>
                  </a:rPr>
                  <a:t>colour=</a:t>
                </a:r>
                <a:r>
                  <a:rPr>
                    <a:solidFill>
                      <a:srgbClr val="4070A0"/>
                    </a:solidFill>
                    <a:latin typeface="Courier"/>
                  </a:rPr>
                  <a:t>"steelblue"</a:t>
                </a:r>
                <a:r>
                  <a:rPr>
                    <a:latin typeface="Courier"/>
                  </a:rPr>
                  <a:t>,</a:t>
                </a:r>
                <a:r>
                  <a:rPr>
                    <a:solidFill>
                      <a:srgbClr val="902000"/>
                    </a:solidFill>
                    <a:latin typeface="Courier"/>
                  </a:rPr>
                  <a:t>lwd=</a:t>
                </a:r>
                <a:r>
                  <a:rPr>
                    <a:solidFill>
                      <a:srgbClr val="40A070"/>
                    </a:solidFill>
                    <a:latin typeface="Courier"/>
                  </a:rPr>
                  <a:t>1.5</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902000"/>
                    </a:solidFill>
                    <a:latin typeface="Courier"/>
                  </a:rPr>
                  <a:t>size=</a:t>
                </a:r>
                <a:r>
                  <a:rPr>
                    <a:solidFill>
                      <a:srgbClr val="40A070"/>
                    </a:solidFill>
                    <a:latin typeface="Courier"/>
                  </a:rPr>
                  <a:t>3</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theme</a:t>
                </a:r>
                <a:r>
                  <a:rPr>
                    <a:latin typeface="Courier"/>
                  </a:rPr>
                  <a:t>(</a:t>
                </a:r>
                <a:r>
                  <a:rPr>
                    <a:solidFill>
                      <a:srgbClr val="902000"/>
                    </a:solidFill>
                    <a:latin typeface="Courier"/>
                  </a:rPr>
                  <a:t>text =</a:t>
                </a:r>
                <a:r>
                  <a:rPr>
                    <a:latin typeface="Courier"/>
                  </a:rPr>
                  <a:t> </a:t>
                </a:r>
                <a:r>
                  <a:rPr b="1">
                    <a:solidFill>
                      <a:srgbClr val="007020"/>
                    </a:solidFill>
                    <a:latin typeface="Courier"/>
                  </a:rPr>
                  <a:t>element_text</a:t>
                </a:r>
                <a:r>
                  <a:rPr>
                    <a:latin typeface="Courier"/>
                  </a:rPr>
                  <a:t>(</a:t>
                </a:r>
                <a:r>
                  <a:rPr>
                    <a:solidFill>
                      <a:srgbClr val="902000"/>
                    </a:solidFill>
                    <a:latin typeface="Courier"/>
                  </a:rPr>
                  <a:t>size=</a:t>
                </a:r>
                <a:r>
                  <a:rPr>
                    <a:solidFill>
                      <a:srgbClr val="40A070"/>
                    </a:solidFill>
                    <a:latin typeface="Courier"/>
                  </a:rPr>
                  <a:t>20</a:t>
                </a:r>
                <a:r>
                  <a:rPr>
                    <a:latin typeface="Courier"/>
                  </a:rPr>
                  <a:t>)) </a:t>
                </a:r>
              </a:p>
            </p:txBody>
          </p:sp>
        </mc:Choice>
      </mc:AlternateContent>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14:m>
                  <m:oMathPara xmlns:m="http://schemas.openxmlformats.org/officeDocument/2006/math">
                    <m:oMathParaPr>
                      <m:jc m:val="center"/>
                    </m:oMathParaPr>
                    <m:oMath>
                      <m:r>
                        <m:t> </m:t>
                      </m:r>
                    </m:oMath>
                  </m:oMathPara>
                </a14:m>
              </a:p>
              <a:p>
                <a:pPr lvl="0" marL="0" indent="0">
                  <a:buNone/>
                </a:pPr>
                <a:r>
                  <a:rPr/>
                  <a:t>Same thing…</a:t>
                </a:r>
              </a:p>
              <a:p>
                <a:pPr lvl="0" indent="0">
                  <a:buNone/>
                </a:pPr>
                <a:r>
                  <a:rPr b="1">
                    <a:solidFill>
                      <a:srgbClr val="007020"/>
                    </a:solidFill>
                    <a:latin typeface="Courier"/>
                  </a:rPr>
                  <a:t>ggplot</a:t>
                </a:r>
                <a:r>
                  <a:rPr>
                    <a:latin typeface="Courier"/>
                  </a:rPr>
                  <a:t>(</a:t>
                </a:r>
                <a:r>
                  <a:rPr>
                    <a:solidFill>
                      <a:srgbClr val="902000"/>
                    </a:solidFill>
                    <a:latin typeface="Courier"/>
                  </a:rPr>
                  <a:t>data=</a:t>
                </a:r>
                <a:r>
                  <a:rPr>
                    <a:latin typeface="Courier"/>
                  </a:rPr>
                  <a:t>bw,</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x=</a:t>
                </a:r>
                <a:r>
                  <a:rPr>
                    <a:latin typeface="Courier"/>
                  </a:rPr>
                  <a:t>mppwt,</a:t>
                </a:r>
                <a:r>
                  <a:rPr>
                    <a:solidFill>
                      <a:srgbClr val="902000"/>
                    </a:solidFill>
                    <a:latin typeface="Courier"/>
                  </a:rPr>
                  <a:t>y=</a:t>
                </a:r>
                <a:r>
                  <a:rPr>
                    <a:latin typeface="Courier"/>
                  </a:rPr>
                  <a:t>Birthweight))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666666"/>
                    </a:solidFill>
                    <a:latin typeface="Courier"/>
                  </a:rPr>
                  <a:t>+</a:t>
                </a:r>
                <a:br/>
                <a:r>
                  <a:rPr>
                    <a:solidFill>
                      <a:srgbClr val="4070A0"/>
                    </a:solidFill>
                    <a:latin typeface="Courier"/>
                  </a:rPr>
                  <a:t>  </a:t>
                </a:r>
                <a:r>
                  <a:rPr b="1">
                    <a:solidFill>
                      <a:srgbClr val="007020"/>
                    </a:solidFill>
                    <a:latin typeface="Courier"/>
                  </a:rPr>
                  <a:t>geom_smooth</a:t>
                </a:r>
                <a:r>
                  <a:rPr>
                    <a:latin typeface="Courier"/>
                  </a:rPr>
                  <a:t>(</a:t>
                </a:r>
                <a:r>
                  <a:rPr>
                    <a:solidFill>
                      <a:srgbClr val="902000"/>
                    </a:solidFill>
                    <a:latin typeface="Courier"/>
                  </a:rPr>
                  <a:t>method=</a:t>
                </a:r>
                <a:r>
                  <a:rPr>
                    <a:solidFill>
                      <a:srgbClr val="4070A0"/>
                    </a:solidFill>
                    <a:latin typeface="Courier"/>
                  </a:rPr>
                  <a:t>"lm"</a:t>
                </a:r>
                <a:r>
                  <a:rPr>
                    <a:latin typeface="Courier"/>
                  </a:rPr>
                  <a:t>)</a:t>
                </a:r>
                <a:br/>
                <a:r>
                  <a:rPr i="1">
                    <a:solidFill>
                      <a:srgbClr val="60A0B0"/>
                    </a:solidFill>
                    <a:latin typeface="Courier"/>
                  </a:rPr>
                  <a:t>## `geom_smooth()` using formula 'y ~ x'</a:t>
                </a: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We have already seen </a:t>
                </a:r>
                <a14:m>
                  <m:oMath xmlns:m="http://schemas.openxmlformats.org/officeDocument/2006/math">
                    <m:sSup>
                      <m:e>
                        <m:r>
                          <m:t>R</m:t>
                        </m:r>
                      </m:e>
                      <m:sup>
                        <m:r>
                          <m:t>2</m:t>
                        </m:r>
                      </m:sup>
                    </m:sSup>
                  </m:oMath>
                </a14:m>
                <a:r>
                  <a:rPr/>
                  <a:t>, the coefficient of determination. It can be interpreted as the proportion of variance explained by the model.</a:t>
                </a:r>
              </a:p>
              <a:p>
                <a:pPr lvl="0" marL="0" indent="0">
                  <a:buNone/>
                </a:pPr>
                <a:r>
                  <a:rPr/>
                  <a:t>It is not wise to maximise </a:t>
                </a:r>
                <a14:m>
                  <m:oMath xmlns:m="http://schemas.openxmlformats.org/officeDocument/2006/math">
                    <m:sSup>
                      <m:e>
                        <m:r>
                          <m:t>R</m:t>
                        </m:r>
                      </m:e>
                      <m:sup>
                        <m:r>
                          <m:t>2</m:t>
                        </m:r>
                      </m:sup>
                    </m:sSup>
                  </m:oMath>
                </a14:m>
                <a:r>
                  <a:rPr/>
                  <a:t>: you will end up with overfitted models with many parameters.</a:t>
                </a:r>
              </a:p>
              <a:p>
                <a:pPr lvl="0" marL="0" indent="0">
                  <a:buNone/>
                </a:pPr>
                <a:r>
                  <a:rPr/>
                  <a:t>The </a:t>
                </a:r>
                <a:r>
                  <a:rPr b="1"/>
                  <a:t>adjusted </a:t>
                </a:r>
                <a14:m>
                  <m:oMath xmlns:m="http://schemas.openxmlformats.org/officeDocument/2006/math">
                    <m:sSup>
                      <m:e>
                        <m:r>
                          <m:t>R</m:t>
                        </m:r>
                      </m:e>
                      <m:sup>
                        <m:r>
                          <m:t>2</m:t>
                        </m:r>
                      </m:sup>
                    </m:sSup>
                  </m:oMath>
                </a14:m>
                <a:r>
                  <a:rPr/>
                  <a:t>,</a:t>
                </a:r>
              </a:p>
              <a:p>
                <a:pPr lvl="0" marL="0" indent="0">
                  <a:buNone/>
                </a:pPr>
                <a14:m>
                  <m:oMathPara xmlns:m="http://schemas.openxmlformats.org/officeDocument/2006/math">
                    <m:oMathParaPr>
                      <m:jc m:val="center"/>
                    </m:oMathParaPr>
                    <m:oMath>
                      <m:sSubSup>
                        <m:e>
                          <m:r>
                            <m:t>R</m:t>
                          </m:r>
                        </m:e>
                        <m:sub>
                          <m:r>
                            <m:t>a</m:t>
                          </m:r>
                          <m:r>
                            <m:t>d</m:t>
                          </m:r>
                          <m:r>
                            <m:t>j</m:t>
                          </m:r>
                        </m:sub>
                        <m:sup>
                          <m:r>
                            <m:t>2</m:t>
                          </m:r>
                        </m:sup>
                      </m:sSubSup>
                      <m:r>
                        <m:t>=</m:t>
                      </m:r>
                      <m:r>
                        <m:t>1</m:t>
                      </m:r>
                      <m:r>
                        <m:t>−</m:t>
                      </m:r>
                      <m:r>
                        <m:t>(</m:t>
                      </m:r>
                      <m:r>
                        <m:t>1</m:t>
                      </m:r>
                      <m:r>
                        <m:t>−</m:t>
                      </m:r>
                      <m:sSup>
                        <m:e>
                          <m:r>
                            <m:t>R</m:t>
                          </m:r>
                        </m:e>
                        <m:sup>
                          <m:r>
                            <m:t>2</m:t>
                          </m:r>
                        </m:sup>
                      </m:sSup>
                      <m:r>
                        <m:t>)</m:t>
                      </m:r>
                      <m:f>
                        <m:fPr>
                          <m:type m:val="bar"/>
                        </m:fPr>
                        <m:num>
                          <m:r>
                            <m:t>n</m:t>
                          </m:r>
                          <m:r>
                            <m:t>−</m:t>
                          </m:r>
                          <m:r>
                            <m:t>1</m:t>
                          </m:r>
                        </m:num>
                        <m:den>
                          <m:r>
                            <m:t>n</m:t>
                          </m:r>
                          <m:r>
                            <m:t>−</m:t>
                          </m:r>
                          <m:r>
                            <m:t>p</m:t>
                          </m:r>
                          <m:r>
                            <m:t>−</m:t>
                          </m:r>
                          <m:r>
                            <m:t>1</m:t>
                          </m:r>
                        </m:den>
                      </m:f>
                    </m:oMath>
                  </m:oMathPara>
                </a14:m>
              </a:p>
              <a:p>
                <a:pPr lvl="0" marL="0" indent="0">
                  <a:buNone/>
                </a:pPr>
                <a:r>
                  <a:rPr/>
                  <a:t>is penalised for the number of parameters in the model.</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For GLMs we need to generalise </a:t>
                </a:r>
                <a14:m>
                  <m:oMath xmlns:m="http://schemas.openxmlformats.org/officeDocument/2006/math">
                    <m:sSup>
                      <m:e>
                        <m:r>
                          <m:t>R</m:t>
                        </m:r>
                      </m:e>
                      <m:sup>
                        <m:r>
                          <m:t>2</m:t>
                        </m:r>
                      </m:sup>
                    </m:sSup>
                  </m:oMath>
                </a14:m>
                <a:r>
                  <a:rPr/>
                  <a:t> however. We can compute the proportion of deviance explained, the </a:t>
                </a:r>
                <a:r>
                  <a:rPr b="1"/>
                  <a:t>pseudo</a:t>
                </a:r>
                <a:r>
                  <a:rPr/>
                  <a:t> </a:t>
                </a:r>
                <a14:m>
                  <m:oMath xmlns:m="http://schemas.openxmlformats.org/officeDocument/2006/math">
                    <m:sSup>
                      <m:e>
                        <m:r>
                          <m:rPr>
                            <m:sty m:val="b"/>
                          </m:rPr>
                          <m:t>R</m:t>
                        </m:r>
                      </m:e>
                      <m:sup>
                        <m:r>
                          <m:rPr>
                            <m:sty m:val="b"/>
                          </m:rP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R</m:t>
                          </m:r>
                        </m:e>
                        <m:sub>
                          <m:r>
                            <m:t>d</m:t>
                          </m:r>
                        </m:sub>
                        <m:sup>
                          <m:r>
                            <m:t>2</m:t>
                          </m:r>
                        </m:sup>
                      </m:sSubSup>
                      <m:r>
                        <m:t>=</m:t>
                      </m:r>
                      <m:r>
                        <m:t>1</m:t>
                      </m:r>
                      <m:r>
                        <m:t>−</m:t>
                      </m:r>
                      <m:f>
                        <m:fPr>
                          <m:type m:val="bar"/>
                        </m:fPr>
                        <m:num>
                          <m:r>
                            <m:t>D</m:t>
                          </m:r>
                          <m:r>
                            <m:t>(</m:t>
                          </m:r>
                          <m:r>
                            <m:rPr>
                              <m:sty m:val="b"/>
                            </m:rPr>
                            <m:t>y</m:t>
                          </m:r>
                          <m:r>
                            <m:t>,</m:t>
                          </m:r>
                          <m:acc>
                            <m:accPr>
                              <m:chr m:val="̂"/>
                            </m:accPr>
                            <m:e>
                              <m:r>
                                <m:rPr>
                                  <m:sty m:val="b"/>
                                </m:rPr>
                                <m:t>μ</m:t>
                              </m:r>
                            </m:e>
                          </m:acc>
                          <m:r>
                            <m:t>)</m:t>
                          </m:r>
                        </m:num>
                        <m:den>
                          <m:sSub>
                            <m:e>
                              <m:r>
                                <m:t>D</m:t>
                              </m:r>
                            </m:e>
                            <m:sub>
                              <m:r>
                                <m:t>0</m:t>
                              </m:r>
                            </m:sub>
                          </m:sSub>
                          <m:r>
                            <m:t>(</m:t>
                          </m:r>
                          <m:r>
                            <m:rPr>
                              <m:sty m:val="b"/>
                            </m:rPr>
                            <m:t>y</m:t>
                          </m:r>
                          <m:r>
                            <m:t>)</m:t>
                          </m:r>
                        </m:den>
                      </m:f>
                    </m:oMath>
                  </m:oMathPara>
                </a14:m>
              </a:p>
              <a:p>
                <a:pPr lvl="0" marL="0" indent="0">
                  <a:buNone/>
                </a:pPr>
                <a:r>
                  <a:rPr/>
                  <a:t>Intuitively, you are checking how much of the null deviance is explained by your model.</a:t>
                </a:r>
              </a:p>
              <a:p>
                <a:pPr lvl="0" marL="0" indent="0">
                  <a:buNone/>
                </a:pPr>
                <a:r>
                  <a:rPr/>
                  <a:t>As for the standard </a:t>
                </a:r>
                <a14:m>
                  <m:oMath xmlns:m="http://schemas.openxmlformats.org/officeDocument/2006/math">
                    <m:sSup>
                      <m:e>
                        <m:r>
                          <m:t>R</m:t>
                        </m:r>
                      </m:e>
                      <m:sup>
                        <m:r>
                          <m:t>2</m:t>
                        </m:r>
                      </m:sup>
                    </m:sSup>
                  </m:oMath>
                </a14:m>
                <a:r>
                  <a:rPr/>
                  <a:t>, if you select your model based on </a:t>
                </a:r>
                <a14:m>
                  <m:oMath xmlns:m="http://schemas.openxmlformats.org/officeDocument/2006/math">
                    <m:sSubSup>
                      <m:e>
                        <m:r>
                          <m:t>R</m:t>
                        </m:r>
                      </m:e>
                      <m:sub>
                        <m:r>
                          <m:t>d</m:t>
                        </m:r>
                      </m:sub>
                      <m:sup>
                        <m:r>
                          <m:t>2</m:t>
                        </m:r>
                      </m:sup>
                    </m:sSubSup>
                  </m:oMath>
                </a14:m>
                <a:r>
                  <a:rPr/>
                  <a:t>, you will overfit, so use the adjusted </a:t>
                </a:r>
                <a14:m>
                  <m:oMath xmlns:m="http://schemas.openxmlformats.org/officeDocument/2006/math">
                    <m:sSubSup>
                      <m:e>
                        <m:r>
                          <m:t>R</m:t>
                        </m:r>
                      </m:e>
                      <m:sub>
                        <m:r>
                          <m:t>d</m:t>
                        </m:r>
                        <m:r>
                          <m:t>,</m:t>
                        </m:r>
                        <m:r>
                          <m:t>a</m:t>
                        </m:r>
                        <m:r>
                          <m:t>d</m:t>
                        </m:r>
                        <m:r>
                          <m:t>j</m:t>
                        </m:r>
                      </m:sub>
                      <m:sup>
                        <m:r>
                          <m:t>2</m:t>
                        </m:r>
                      </m:sup>
                    </m:sSubSup>
                  </m:oMath>
                </a14:m>
                <a:r>
                  <a:rPr/>
                  <a: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When maximum likelihood is used, you can also consider the likelihood itself as a measure of (relative) goodness of fit.</a:t>
                </a:r>
              </a:p>
              <a:p>
                <a:pPr lvl="0" marL="0" indent="0">
                  <a:buNone/>
                </a:pPr>
                <a:r>
                  <a:rPr/>
                  <a:t>Again: better to penalise for the number of parameters in the model.</a:t>
                </a:r>
              </a:p>
              <a:p>
                <a:pPr lvl="0" marL="0" indent="0">
                  <a:buNone/>
                </a:pPr>
                <a:r>
                  <a:rPr/>
                  <a:t>Akaike Information Criterion (AIC)</a:t>
                </a:r>
              </a:p>
              <a:p>
                <a:pPr lvl="0" marL="0" indent="0">
                  <a:buNone/>
                </a:pPr>
                <a14:m>
                  <m:oMathPara xmlns:m="http://schemas.openxmlformats.org/officeDocument/2006/math">
                    <m:oMathParaPr>
                      <m:jc m:val="center"/>
                    </m:oMathParaPr>
                    <m:oMath>
                      <m:r>
                        <m:t>2</m:t>
                      </m:r>
                      <m:r>
                        <m:t>⋅</m:t>
                      </m:r>
                      <m:r>
                        <m:t>(</m:t>
                      </m:r>
                      <m:r>
                        <m:t>p</m:t>
                      </m:r>
                      <m:r>
                        <m:t>+</m:t>
                      </m:r>
                      <m:r>
                        <m:t>1</m:t>
                      </m:r>
                      <m:r>
                        <m:t>)</m:t>
                      </m:r>
                      <m:r>
                        <m:t>−</m:t>
                      </m:r>
                      <m:r>
                        <m:t>2</m:t>
                      </m:r>
                      <m:r>
                        <m:t>⋅</m:t>
                      </m:r>
                      <m:r>
                        <m:rPr>
                          <m:nor/>
                          <m:sty m:val="p"/>
                        </m:rPr>
                        <m:t>ln</m:t>
                      </m:r>
                      <m:r>
                        <m:t>(</m:t>
                      </m:r>
                      <m:acc>
                        <m:accPr>
                          <m:chr m:val="̂"/>
                        </m:accPr>
                        <m:e>
                          <m:r>
                            <m:t>L</m:t>
                          </m:r>
                        </m:e>
                      </m:acc>
                      <m:r>
                        <m:t>)</m:t>
                      </m:r>
                    </m:oMath>
                  </m:oMathPara>
                </a14:m>
              </a:p>
              <a:p>
                <a:pPr lvl="0" marL="0" indent="0">
                  <a:buNone/>
                </a:pPr>
                <a:r>
                  <a:rPr/>
                  <a:t>Bayesian Information Criterion (BIC)</a:t>
                </a:r>
              </a:p>
              <a:p>
                <a:pPr lvl="0" marL="0" indent="0">
                  <a:buNone/>
                </a:pPr>
                <a14:m>
                  <m:oMathPara xmlns:m="http://schemas.openxmlformats.org/officeDocument/2006/math">
                    <m:oMathParaPr>
                      <m:jc m:val="center"/>
                    </m:oMathParaPr>
                    <m:oMath>
                      <m:r>
                        <m:rPr>
                          <m:nor/>
                          <m:sty m:val="p"/>
                        </m:rPr>
                        <m:t>ln(n)</m:t>
                      </m:r>
                      <m:r>
                        <m:t>⋅</m:t>
                      </m:r>
                      <m:r>
                        <m:t>(</m:t>
                      </m:r>
                      <m:r>
                        <m:t>p</m:t>
                      </m:r>
                      <m:r>
                        <m:t>+</m:t>
                      </m:r>
                      <m:r>
                        <m:t>1</m:t>
                      </m:r>
                      <m:r>
                        <m:t>)</m:t>
                      </m:r>
                      <m:r>
                        <m:t>−</m:t>
                      </m:r>
                      <m:r>
                        <m:t>2</m:t>
                      </m:r>
                      <m:r>
                        <m:t>⋅</m:t>
                      </m:r>
                      <m:r>
                        <m:rPr>
                          <m:nor/>
                          <m:sty m:val="p"/>
                        </m:rPr>
                        <m:t>ln</m:t>
                      </m:r>
                      <m:r>
                        <m:t>(</m:t>
                      </m:r>
                      <m:acc>
                        <m:accPr>
                          <m:chr m:val="̂"/>
                        </m:accPr>
                        <m:e>
                          <m:r>
                            <m:t>L</m:t>
                          </m:r>
                        </m:e>
                      </m:acc>
                      <m:r>
                        <m:t>)</m:t>
                      </m:r>
                    </m:oMath>
                  </m:oMathPara>
                </a14:m>
              </a:p>
              <a:p>
                <a:pPr lvl="0" marL="0" indent="0">
                  <a:buNone/>
                </a:pPr>
                <a:r>
                  <a:rPr/>
                  <a:t>This works also for GLMs.</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Plots the empirical quantiles of the residuals against those from a normal distribution. If the residuals are normally distributed, these should line on a straight line.</a:t>
            </a:r>
          </a:p>
          <a:p>
            <a:pPr lvl="0" indent="0">
              <a:buNone/>
            </a:pPr>
            <a:r>
              <a:rPr>
                <a:latin typeface="Courier"/>
              </a:rPr>
              <a:t>rmodBW&lt;-</a:t>
            </a:r>
            <a:r>
              <a:rPr b="1">
                <a:solidFill>
                  <a:srgbClr val="007020"/>
                </a:solidFill>
                <a:latin typeface="Courier"/>
              </a:rPr>
              <a:t>residuals</a:t>
            </a:r>
            <a:r>
              <a:rPr>
                <a:latin typeface="Courier"/>
              </a:rPr>
              <a:t>(modBW_Mppwt)</a:t>
            </a:r>
            <a:br/>
            <a:r>
              <a:rPr>
                <a:latin typeface="Courier"/>
              </a:rPr>
              <a:t>theoQ&lt;-</a:t>
            </a:r>
            <a:r>
              <a:rPr b="1">
                <a:solidFill>
                  <a:srgbClr val="007020"/>
                </a:solidFill>
                <a:latin typeface="Courier"/>
              </a:rPr>
              <a:t>qnorm</a:t>
            </a:r>
            <a:r>
              <a:rPr>
                <a:latin typeface="Courier"/>
              </a:rPr>
              <a:t>(</a:t>
            </a:r>
            <a:r>
              <a:rPr b="1">
                <a:solidFill>
                  <a:srgbClr val="007020"/>
                </a:solidFill>
                <a:latin typeface="Courier"/>
              </a:rPr>
              <a:t>order</a:t>
            </a:r>
            <a:r>
              <a:rPr>
                <a:latin typeface="Courier"/>
              </a:rPr>
              <a:t>(</a:t>
            </a:r>
            <a:r>
              <a:rPr b="1">
                <a:solidFill>
                  <a:srgbClr val="007020"/>
                </a:solidFill>
                <a:latin typeface="Courier"/>
              </a:rPr>
              <a:t>order</a:t>
            </a:r>
            <a:r>
              <a:rPr>
                <a:latin typeface="Courier"/>
              </a:rPr>
              <a:t>(rmodBW))</a:t>
            </a:r>
            <a:r>
              <a:rPr>
                <a:solidFill>
                  <a:srgbClr val="666666"/>
                </a:solidFill>
                <a:latin typeface="Courier"/>
              </a:rPr>
              <a:t>/</a:t>
            </a:r>
            <a:r>
              <a:rPr b="1">
                <a:solidFill>
                  <a:srgbClr val="007020"/>
                </a:solidFill>
                <a:latin typeface="Courier"/>
              </a:rPr>
              <a:t>length</a:t>
            </a:r>
            <a:r>
              <a:rPr>
                <a:latin typeface="Courier"/>
              </a:rPr>
              <a:t>(rmodBW)) </a:t>
            </a:r>
            <a:r>
              <a:rPr i="1">
                <a:solidFill>
                  <a:srgbClr val="60A0B0"/>
                </a:solidFill>
                <a:latin typeface="Courier"/>
              </a:rPr>
              <a:t># calculates theorectical normal quantiles</a:t>
            </a:r>
            <a:br/>
            <a:r>
              <a:rPr b="1">
                <a:solidFill>
                  <a:srgbClr val="007020"/>
                </a:solidFill>
                <a:latin typeface="Courier"/>
              </a:rPr>
              <a:t>plot</a:t>
            </a:r>
            <a:r>
              <a:rPr>
                <a:latin typeface="Courier"/>
              </a:rPr>
              <a:t>(theoQ,rmodBW,</a:t>
            </a:r>
            <a:br/>
            <a:r>
              <a:rPr>
                <a:latin typeface="Courier"/>
              </a:rPr>
              <a:t>     </a:t>
            </a:r>
            <a:r>
              <a:rPr>
                <a:solidFill>
                  <a:srgbClr val="902000"/>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902000"/>
                </a:solidFill>
                <a:latin typeface="Courier"/>
              </a:rPr>
              <a:t>ylab=</a:t>
            </a:r>
            <a:r>
              <a:rPr>
                <a:solidFill>
                  <a:srgbClr val="4070A0"/>
                </a:solidFill>
                <a:latin typeface="Courier"/>
              </a:rPr>
              <a:t>"sample quantiles"</a:t>
            </a:r>
            <a:r>
              <a:rPr>
                <a:latin typeface="Courier"/>
              </a:rPr>
              <a:t>,</a:t>
            </a:r>
            <a:br/>
            <a:r>
              <a:rPr>
                <a:latin typeface="Courier"/>
              </a:rPr>
              <a:t>     </a:t>
            </a:r>
            <a:r>
              <a:rPr>
                <a:solidFill>
                  <a:srgbClr val="902000"/>
                </a:solidFill>
                <a:latin typeface="Courier"/>
              </a:rPr>
              <a:t>main=</a:t>
            </a:r>
            <a:r>
              <a:rPr>
                <a:solidFill>
                  <a:srgbClr val="4070A0"/>
                </a:solidFill>
                <a:latin typeface="Courier"/>
              </a:rPr>
              <a:t>"QQ plot"</a:t>
            </a:r>
            <a:r>
              <a:rPr>
                <a:latin typeface="Courier"/>
              </a:rPr>
              <a:t>)</a:t>
            </a:r>
            <a:br/>
            <a:r>
              <a:rPr b="1">
                <a:solidFill>
                  <a:srgbClr val="007020"/>
                </a:solidFill>
                <a:latin typeface="Courier"/>
              </a:rPr>
              <a:t>qqline</a:t>
            </a:r>
            <a:r>
              <a:rPr>
                <a:latin typeface="Courier"/>
              </a:rPr>
              <a:t>(rmodBW) </a:t>
            </a:r>
            <a:r>
              <a:rPr i="1">
                <a:solidFill>
                  <a:srgbClr val="60A0B0"/>
                </a:solidFill>
                <a:latin typeface="Courier"/>
              </a:rPr>
              <a:t># just adds the line</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would also work:</a:t>
            </a:r>
          </a:p>
          <a:p>
            <a:pPr lvl="0" indent="0">
              <a:buNone/>
            </a:pPr>
            <a:r>
              <a:rPr b="1">
                <a:solidFill>
                  <a:srgbClr val="007020"/>
                </a:solidFill>
                <a:latin typeface="Courier"/>
              </a:rPr>
              <a:t>qqnorm</a:t>
            </a:r>
            <a:r>
              <a:rPr>
                <a:latin typeface="Courier"/>
              </a:rPr>
              <a:t>(rmodBW,</a:t>
            </a:r>
            <a:br/>
            <a:r>
              <a:rPr>
                <a:latin typeface="Courier"/>
              </a:rPr>
              <a:t>     </a:t>
            </a:r>
            <a:r>
              <a:rPr>
                <a:solidFill>
                  <a:srgbClr val="902000"/>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902000"/>
                </a:solidFill>
                <a:latin typeface="Courier"/>
              </a:rPr>
              <a:t>ylab=</a:t>
            </a:r>
            <a:r>
              <a:rPr>
                <a:solidFill>
                  <a:srgbClr val="4070A0"/>
                </a:solidFill>
                <a:latin typeface="Courier"/>
              </a:rPr>
              <a:t>"sample quantiles"</a:t>
            </a:r>
            <a:r>
              <a:rPr>
                <a:latin typeface="Courier"/>
              </a:rPr>
              <a:t>,</a:t>
            </a:r>
            <a:br/>
            <a:r>
              <a:rPr>
                <a:latin typeface="Courier"/>
              </a:rPr>
              <a:t>     </a:t>
            </a:r>
            <a:r>
              <a:rPr>
                <a:solidFill>
                  <a:srgbClr val="902000"/>
                </a:solidFill>
                <a:latin typeface="Courier"/>
              </a:rPr>
              <a:t>main=</a:t>
            </a:r>
            <a:r>
              <a:rPr>
                <a:solidFill>
                  <a:srgbClr val="4070A0"/>
                </a:solidFill>
                <a:latin typeface="Courier"/>
              </a:rPr>
              <a:t>"QQ plot"</a:t>
            </a:r>
            <a:r>
              <a:rPr>
                <a:latin typeface="Courier"/>
              </a:rPr>
              <a:t>)</a:t>
            </a:r>
            <a:br/>
            <a:r>
              <a:rPr b="1">
                <a:solidFill>
                  <a:srgbClr val="007020"/>
                </a:solidFill>
                <a:latin typeface="Courier"/>
              </a:rPr>
              <a:t>qqline</a:t>
            </a:r>
            <a:r>
              <a:rPr>
                <a:latin typeface="Courier"/>
              </a:rPr>
              <a:t>(rmodBW)</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QQ plots show the empirical quantiles of the residuals against those from the theoretical distribution of the errors.</a:t>
            </a:r>
          </a:p>
          <a:p>
            <a:pPr lvl="0" marL="0" indent="0">
              <a:buNone/>
            </a:pPr>
            <a:r>
              <a:rPr/>
              <a:t>For Gaussian response models, the theoretical distribution is just the normal distribution. For other response distributions, this can be a bit trickier and simulations may be needed needed to derive approximate theoretical quantiles.</a:t>
            </a:r>
          </a:p>
          <a:p>
            <a:pPr lvl="0" marL="0" indent="0">
              <a:buNone/>
            </a:pPr>
            <a:r>
              <a:rPr/>
              <a:t>We know that the linear predictor estimates are approximately normally distributed, so we could compute residuals on that scale and then do a normal distribution QQ plot. However even this has its limitations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 no distributional assumptions for the errors.</a:t>
            </a:r>
          </a:p>
          <a:p>
            <a:pPr lvl="0" marL="0" indent="0">
              <a:buNone/>
            </a:pPr>
            <a:r>
              <a:rPr/>
              <a:t>For these reasons, in GLMs, as opposed to normal distribution linear models, QQ plots are not often used.</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You can easily (though subjectively)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a:t>
                </a:r>
              </a:p>
              <a:p>
                <a:pPr lvl="0" indent="0">
                  <a:buNone/>
                </a:pPr>
                <a:r>
                  <a:rPr b="1">
                    <a:solidFill>
                      <a:srgbClr val="007020"/>
                    </a:solidFill>
                    <a:latin typeface="Courier"/>
                  </a:rPr>
                  <a:t>plot</a:t>
                </a:r>
                <a:r>
                  <a:rPr>
                    <a:latin typeface="Courier"/>
                  </a:rPr>
                  <a:t>(</a:t>
                </a:r>
                <a:r>
                  <a:rPr b="1">
                    <a:solidFill>
                      <a:srgbClr val="007020"/>
                    </a:solidFill>
                    <a:latin typeface="Courier"/>
                  </a:rPr>
                  <a:t>predict</a:t>
                </a:r>
                <a:r>
                  <a:rPr>
                    <a:latin typeface="Courier"/>
                  </a:rPr>
                  <a:t>(modBW_Mppwt,</a:t>
                </a:r>
                <a:r>
                  <a:rPr>
                    <a:solidFill>
                      <a:srgbClr val="902000"/>
                    </a:solidFill>
                    <a:latin typeface="Courier"/>
                  </a:rPr>
                  <a:t>data=</a:t>
                </a:r>
                <a:r>
                  <a:rPr>
                    <a:latin typeface="Courier"/>
                  </a:rPr>
                  <a:t>bw),</a:t>
                </a:r>
                <a:r>
                  <a:rPr b="1">
                    <a:solidFill>
                      <a:srgbClr val="007020"/>
                    </a:solidFill>
                    <a:latin typeface="Courier"/>
                  </a:rPr>
                  <a:t>residuals</a:t>
                </a:r>
                <a:r>
                  <a:rPr>
                    <a:latin typeface="Courier"/>
                  </a:rPr>
                  <a:t>(modBW_Mppwt),</a:t>
                </a:r>
                <a:br/>
                <a:r>
                  <a:rPr>
                    <a:latin typeface="Courier"/>
                  </a:rPr>
                  <a:t>     </a:t>
                </a:r>
                <a:r>
                  <a:rPr>
                    <a:solidFill>
                      <a:srgbClr val="902000"/>
                    </a:solidFill>
                    <a:latin typeface="Courier"/>
                  </a:rPr>
                  <a:t>xlab=</a:t>
                </a:r>
                <a:r>
                  <a:rPr>
                    <a:solidFill>
                      <a:srgbClr val="4070A0"/>
                    </a:solidFill>
                    <a:latin typeface="Courier"/>
                  </a:rPr>
                  <a:t>"fitted values"</a:t>
                </a:r>
                <a:r>
                  <a:rPr>
                    <a:latin typeface="Courier"/>
                  </a:rPr>
                  <a:t>,</a:t>
                </a:r>
                <a:br/>
                <a:r>
                  <a:rPr>
                    <a:latin typeface="Courier"/>
                  </a:rPr>
                  <a:t>     </a:t>
                </a:r>
                <a:r>
                  <a:rPr>
                    <a:solidFill>
                      <a:srgbClr val="902000"/>
                    </a:solidFill>
                    <a:latin typeface="Courier"/>
                  </a:rPr>
                  <a:t>ylab=</a:t>
                </a:r>
                <a:r>
                  <a:rPr>
                    <a:solidFill>
                      <a:srgbClr val="4070A0"/>
                    </a:solidFill>
                    <a:latin typeface="Courier"/>
                  </a:rPr>
                  <a:t>"residuals"</a:t>
                </a:r>
                <a:r>
                  <a:rPr>
                    <a:latin typeface="Courier"/>
                  </a:rPr>
                  <a:t>)</a:t>
                </a: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For non-normal distribution GLMs, the variance function of the model can imply a trend of the variance with the mean.</a:t>
            </a:r>
          </a:p>
          <a:p>
            <a:pPr lvl="0" marL="0" indent="0">
              <a:buNone/>
            </a:pPr>
            <a:r>
              <a:rPr/>
              <a:t>for this reason, Pearson residuals are very useful in GLMs: these residuals are standardised by the estimated variance function. In other words, if the Pearson residuals exhibit non-constant variance, then this suggest we have misspecified the data distribution.</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Typing </a:t>
                </a:r>
                <a:r>
                  <a:rPr>
                    <a:latin typeface="Courier"/>
                  </a:rPr>
                  <a:t>plot(modBW_Mppwt)</a:t>
                </a:r>
                <a:r>
                  <a:rPr/>
                  <a:t> will produce these and a few more (we have not the time to cover everything here) diagnostic graphs.</a:t>
                </a:r>
              </a:p>
              <a:p>
                <a:pPr lvl="0" marL="0" indent="0">
                  <a:buNone/>
                </a:pPr>
                <a14:m>
                  <m:oMathPara xmlns:m="http://schemas.openxmlformats.org/officeDocument/2006/math">
                    <m:oMathParaPr>
                      <m:jc m:val="center"/>
                    </m:oMathParaPr>
                    <m:oMath>
                      <m:r>
                        <m:t> </m:t>
                      </m:r>
                    </m:oMath>
                  </m:oMathPara>
                </a14:m>
              </a:p>
              <a:p>
                <a:pPr lvl="0" indent="0">
                  <a:buNone/>
                </a:pPr>
                <a:r>
                  <a:rPr b="1">
                    <a:solidFill>
                      <a:srgbClr val="007020"/>
                    </a:solidFill>
                    <a:latin typeface="Courier"/>
                  </a:rPr>
                  <a:t>plot</a:t>
                </a:r>
                <a:r>
                  <a:rPr>
                    <a:latin typeface="Courier"/>
                  </a:rPr>
                  <a:t>(modBW_Mppwt)</a:t>
                </a: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t>=</m:t>
                      </m:r>
                      <m:r>
                        <m:rPr>
                          <m:sty m:val="b"/>
                        </m:rPr>
                        <m:t>X</m:t>
                      </m:r>
                      <m:r>
                        <m:t>(</m:t>
                      </m:r>
                      <m:sSup>
                        <m:e>
                          <m:r>
                            <m:rPr>
                              <m:sty m:val="b"/>
                            </m:rPr>
                            <m:t>X</m:t>
                          </m:r>
                        </m:e>
                        <m:sup>
                          <m:r>
                            <m:t>T</m:t>
                          </m:r>
                        </m:sup>
                      </m:sSup>
                      <m:r>
                        <m:rPr>
                          <m:sty m:val="b"/>
                        </m:rPr>
                        <m:t>X</m:t>
                      </m:r>
                      <m:sSup>
                        <m:e>
                          <m:r>
                            <m:t>)</m:t>
                          </m:r>
                        </m:e>
                        <m:sup>
                          <m: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t>=</m:t>
                      </m:r>
                      <m:sSup>
                        <m:e>
                          <m:r>
                            <m:rPr>
                              <m:sty m:val="b"/>
                            </m:rPr>
                            <m:t>W</m:t>
                          </m:r>
                        </m:e>
                        <m:sup>
                          <m:r>
                            <m:t>1</m:t>
                          </m:r>
                          <m:r>
                            <m:t>/</m:t>
                          </m:r>
                          <m:r>
                            <m:t>2</m:t>
                          </m:r>
                        </m:sup>
                      </m:sSup>
                      <m:r>
                        <m:rPr>
                          <m:sty m:val="b"/>
                        </m:rPr>
                        <m:t>X</m:t>
                      </m:r>
                      <m:r>
                        <m:t>(</m:t>
                      </m:r>
                      <m:sSup>
                        <m:e>
                          <m:r>
                            <m:rPr>
                              <m:sty m:val="b"/>
                            </m:rPr>
                            <m:t>X</m:t>
                          </m:r>
                        </m:e>
                        <m:sup>
                          <m:r>
                            <m:t>T</m:t>
                          </m:r>
                        </m:sup>
                      </m:sSup>
                      <m:r>
                        <m:rPr>
                          <m:sty m:val="b"/>
                        </m:rPr>
                        <m:t>W</m:t>
                      </m:r>
                      <m:r>
                        <m:rPr>
                          <m:sty m:val="b"/>
                        </m:rPr>
                        <m:t>X</m:t>
                      </m:r>
                      <m:sSup>
                        <m:e>
                          <m:r>
                            <m:t>)</m:t>
                          </m:r>
                        </m:e>
                        <m:sup>
                          <m:r>
                            <m:t>−</m:t>
                          </m:r>
                          <m:r>
                            <m:t>1</m:t>
                          </m:r>
                        </m:sup>
                      </m:sSup>
                      <m:sSup>
                        <m:e>
                          <m:r>
                            <m:rPr>
                              <m:sty m:val="b"/>
                            </m:rPr>
                            <m:t>X</m:t>
                          </m:r>
                        </m:e>
                        <m:sup>
                          <m:r>
                            <m:t>T</m:t>
                          </m:r>
                        </m:sup>
                      </m:sSup>
                      <m:sSup>
                        <m:e>
                          <m:r>
                            <m:rPr>
                              <m:sty m:val="b"/>
                            </m:rPr>
                            <m:t>W</m:t>
                          </m:r>
                        </m:e>
                        <m:sup>
                          <m:r>
                            <m:t>1</m:t>
                          </m:r>
                          <m: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a:latin typeface="Courier"/>
                  </a:rPr>
                  <a:t>R</a:t>
                </a:r>
                <a:r>
                  <a:rPr/>
                  <a:t> function </a:t>
                </a:r>
                <a:r>
                  <a:rPr>
                    <a:latin typeface="Courier"/>
                  </a:rPr>
                  <a:t>hatvalues()</a:t>
                </a:r>
                <a:r>
                  <a:rPr/>
                  <a:t> will compute hat values for both </a:t>
                </a:r>
                <a:r>
                  <a:rPr>
                    <a:latin typeface="Courier"/>
                  </a:rPr>
                  <a:t>lm</a:t>
                </a:r>
                <a:r>
                  <a:rPr/>
                  <a:t> and </a:t>
                </a:r>
                <a:r>
                  <a:rPr>
                    <a:latin typeface="Courier"/>
                  </a:rPr>
                  <a:t>glm</a:t>
                </a:r>
                <a:r>
                  <a:rPr/>
                  <a:t> objects.</a:t>
                </a:r>
              </a:p>
              <a:p>
                <a:pPr lvl="0" indent="0">
                  <a:buNone/>
                </a:pPr>
                <a:r>
                  <a:rPr b="1">
                    <a:solidFill>
                      <a:srgbClr val="007020"/>
                    </a:solidFill>
                    <a:latin typeface="Courier"/>
                  </a:rPr>
                  <a:t>plot</a:t>
                </a:r>
                <a:r>
                  <a:rPr>
                    <a:latin typeface="Courier"/>
                  </a:rPr>
                  <a:t>(</a:t>
                </a:r>
                <a:r>
                  <a:rPr b="1">
                    <a:solidFill>
                      <a:srgbClr val="007020"/>
                    </a:solidFill>
                    <a:latin typeface="Courier"/>
                  </a:rPr>
                  <a:t>hatvalues</a:t>
                </a:r>
                <a:r>
                  <a:rPr>
                    <a:latin typeface="Courier"/>
                  </a:rPr>
                  <a:t>(modBW_Mppwt),</a:t>
                </a:r>
                <a:r>
                  <a:rPr>
                    <a:solidFill>
                      <a:srgbClr val="902000"/>
                    </a:solidFill>
                    <a:latin typeface="Courier"/>
                  </a:rPr>
                  <a:t>cex=</a:t>
                </a:r>
                <a:r>
                  <a:rPr>
                    <a:solidFill>
                      <a:srgbClr val="40A070"/>
                    </a:solidFill>
                    <a:latin typeface="Courier"/>
                  </a:rPr>
                  <a:t>2</a:t>
                </a:r>
                <a:r>
                  <a:rPr>
                    <a:latin typeface="Courier"/>
                  </a:rPr>
                  <a:t>)</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indent="0">
                  <a:buNone/>
                </a:pPr>
                <a:r>
                  <a:rPr b="1">
                    <a:solidFill>
                      <a:srgbClr val="007020"/>
                    </a:solidFill>
                    <a:latin typeface="Courier"/>
                  </a:rPr>
                  <a:t>ggplot</a:t>
                </a:r>
                <a:r>
                  <a:rPr>
                    <a:latin typeface="Courier"/>
                  </a:rPr>
                  <a:t>(</a:t>
                </a:r>
                <a:r>
                  <a:rPr>
                    <a:solidFill>
                      <a:srgbClr val="902000"/>
                    </a:solidFill>
                    <a:latin typeface="Courier"/>
                  </a:rPr>
                  <a:t>data=</a:t>
                </a:r>
                <a:r>
                  <a:rPr>
                    <a:latin typeface="Courier"/>
                  </a:rPr>
                  <a:t>df,</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 </a:t>
                </a:r>
                <a:r>
                  <a:rPr>
                    <a:solidFill>
                      <a:srgbClr val="666666"/>
                    </a:solidFill>
                    <a:latin typeface="Courier"/>
                  </a:rPr>
                  <a:t>+</a:t>
                </a:r>
                <a:r>
                  <a:rPr>
                    <a:solidFill>
                      <a:srgbClr val="4070A0"/>
                    </a:solidFill>
                    <a:latin typeface="Courier"/>
                  </a:rPr>
                  <a:t> </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4</a:t>
                </a:r>
                <a:r>
                  <a:rPr>
                    <a:latin typeface="Courier"/>
                  </a:rPr>
                  <a:t>,</a:t>
                </a:r>
                <a:r>
                  <a:rPr>
                    <a:solidFill>
                      <a:srgbClr val="902000"/>
                    </a:solidFill>
                    <a:latin typeface="Courier"/>
                  </a:rPr>
                  <a:t>slope=</a:t>
                </a:r>
                <a:r>
                  <a:rPr>
                    <a:solidFill>
                      <a:srgbClr val="40A070"/>
                    </a:solidFill>
                    <a:latin typeface="Courier"/>
                  </a:rPr>
                  <a:t>2</a:t>
                </a:r>
                <a:r>
                  <a:rPr>
                    <a:latin typeface="Courier"/>
                  </a:rPr>
                  <a:t>,</a:t>
                </a:r>
                <a:r>
                  <a:rPr>
                    <a:solidFill>
                      <a:srgbClr val="902000"/>
                    </a:solidFill>
                    <a:latin typeface="Courier"/>
                  </a:rPr>
                  <a:t>colour=</a:t>
                </a:r>
                <a:r>
                  <a:rPr>
                    <a:solidFill>
                      <a:srgbClr val="4070A0"/>
                    </a:solidFill>
                    <a:latin typeface="Courier"/>
                  </a:rPr>
                  <a:t>"salmon"</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902000"/>
                    </a:solidFill>
                    <a:latin typeface="Courier"/>
                  </a:rPr>
                  <a:t>size=</a:t>
                </a:r>
                <a:r>
                  <a:rPr>
                    <a:solidFill>
                      <a:srgbClr val="40A070"/>
                    </a:solidFill>
                    <a:latin typeface="Courier"/>
                  </a:rPr>
                  <a:t>3</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theme</a:t>
                </a:r>
                <a:r>
                  <a:rPr>
                    <a:latin typeface="Courier"/>
                  </a:rPr>
                  <a:t>(</a:t>
                </a:r>
                <a:r>
                  <a:rPr>
                    <a:solidFill>
                      <a:srgbClr val="902000"/>
                    </a:solidFill>
                    <a:latin typeface="Courier"/>
                  </a:rPr>
                  <a:t>text =</a:t>
                </a:r>
                <a:r>
                  <a:rPr>
                    <a:latin typeface="Courier"/>
                  </a:rPr>
                  <a:t> </a:t>
                </a:r>
                <a:r>
                  <a:rPr b="1">
                    <a:solidFill>
                      <a:srgbClr val="007020"/>
                    </a:solidFill>
                    <a:latin typeface="Courier"/>
                  </a:rPr>
                  <a:t>element_text</a:t>
                </a:r>
                <a:r>
                  <a:rPr>
                    <a:latin typeface="Courier"/>
                  </a:rPr>
                  <a:t>(</a:t>
                </a:r>
                <a:r>
                  <a:rPr>
                    <a:solidFill>
                      <a:srgbClr val="902000"/>
                    </a:solidFill>
                    <a:latin typeface="Courier"/>
                  </a:rPr>
                  <a:t>size=</a:t>
                </a:r>
                <a:r>
                  <a:rPr>
                    <a:solidFill>
                      <a:srgbClr val="40A070"/>
                    </a:solidFill>
                    <a:latin typeface="Courier"/>
                  </a:rPr>
                  <a:t>20</a:t>
                </a:r>
                <a:r>
                  <a:rPr>
                    <a:latin typeface="Courier"/>
                  </a:rPr>
                  <a:t>)) </a:t>
                </a:r>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acc>
                      <m:accPr>
                        <m:chr m:val="̂"/>
                      </m:accPr>
                      <m:e>
                        <m:r>
                          <m:rPr>
                            <m:sty m:val="b"/>
                          </m:rPr>
                          <m:t>β</m:t>
                        </m:r>
                      </m:e>
                    </m:acc>
                  </m:oMath>
                </a14:m>
                <a:r>
                  <a:rPr/>
                  <a:t> is the estimated coefficient vector from the full dataset, then let </a:t>
                </a:r>
                <a14:m>
                  <m:oMath xmlns:m="http://schemas.openxmlformats.org/officeDocument/2006/math">
                    <m:sSub>
                      <m:e>
                        <m:acc>
                          <m:accPr>
                            <m:chr m:val="̂"/>
                          </m:accPr>
                          <m:e>
                            <m:r>
                              <m:rPr>
                                <m:sty m:val="b"/>
                              </m:rPr>
                              <m:t>β</m:t>
                            </m:r>
                          </m:e>
                        </m:acc>
                      </m:e>
                      <m:sub>
                        <m:r>
                          <m:t>(</m:t>
                        </m:r>
                        <m:r>
                          <m:t>i</m:t>
                        </m:r>
                        <m:r>
                          <m:t>)</m:t>
                        </m:r>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acc>
                      <m:accPr>
                        <m:chr m:val="̂"/>
                      </m:accPr>
                      <m:e>
                        <m:r>
                          <m:rPr>
                            <m:sty m:val="b"/>
                          </m:rPr>
                          <m:t>β</m:t>
                        </m:r>
                      </m:e>
                    </m:acc>
                    <m:r>
                      <m:t>−</m:t>
                    </m:r>
                    <m:sSub>
                      <m:e>
                        <m:acc>
                          <m:accPr>
                            <m:chr m:val="̂"/>
                          </m:accPr>
                          <m:e>
                            <m:r>
                              <m:rPr>
                                <m:sty m:val="b"/>
                              </m:rPr>
                              <m:t>β</m:t>
                            </m:r>
                          </m:e>
                        </m:acc>
                      </m:e>
                      <m:sub>
                        <m:r>
                          <m:t>(</m:t>
                        </m:r>
                        <m:r>
                          <m:t>i</m:t>
                        </m:r>
                        <m:r>
                          <m:t>)</m:t>
                        </m:r>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t>=</m:t>
                      </m:r>
                      <m:f>
                        <m:fPr>
                          <m:type m:val="bar"/>
                        </m:fPr>
                        <m:num>
                          <m:r>
                            <m:t>(</m:t>
                          </m:r>
                          <m:r>
                            <m:rPr>
                              <m:sty m:val="b"/>
                            </m:rPr>
                            <m:t>β</m:t>
                          </m:r>
                          <m:r>
                            <m:t>−</m:t>
                          </m:r>
                          <m:sSub>
                            <m:e>
                              <m:acc>
                                <m:accPr>
                                  <m:chr m:val="̂"/>
                                </m:accPr>
                                <m:e>
                                  <m:r>
                                    <m:rPr>
                                      <m:sty m:val="b"/>
                                    </m:rPr>
                                    <m:t>β</m:t>
                                  </m:r>
                                </m:e>
                              </m:acc>
                            </m:e>
                            <m:sub>
                              <m:r>
                                <m:t>(</m:t>
                              </m:r>
                              <m:r>
                                <m:t>i</m:t>
                              </m:r>
                              <m:r>
                                <m:t>)</m:t>
                              </m:r>
                            </m:sub>
                          </m:sSub>
                          <m:sSup>
                            <m:e>
                              <m:r>
                                <m:t>)</m:t>
                              </m:r>
                            </m:e>
                            <m:sup>
                              <m:r>
                                <m:t>T</m:t>
                              </m:r>
                            </m:sup>
                          </m:sSup>
                          <m:r>
                            <m:t>(</m:t>
                          </m:r>
                          <m:sSup>
                            <m:e>
                              <m:r>
                                <m:rPr>
                                  <m:sty m:val="b"/>
                                </m:rPr>
                                <m:t>X</m:t>
                              </m:r>
                            </m:e>
                            <m:sup>
                              <m:r>
                                <m:t>T</m:t>
                              </m:r>
                            </m:sup>
                          </m:sSup>
                          <m:r>
                            <m:rPr>
                              <m:sty m:val="b"/>
                            </m:rPr>
                            <m:t>W</m:t>
                          </m:r>
                          <m:r>
                            <m:rPr>
                              <m:sty m:val="b"/>
                            </m:rPr>
                            <m:t>X</m:t>
                          </m:r>
                          <m:sSup>
                            <m:e>
                              <m:r>
                                <m:t>)</m:t>
                              </m:r>
                            </m:e>
                            <m:sup>
                              <m:r>
                                <m:t>−</m:t>
                              </m:r>
                              <m:r>
                                <m:t>1</m:t>
                              </m:r>
                            </m:sup>
                          </m:sSup>
                          <m:r>
                            <m:t>(</m:t>
                          </m:r>
                          <m:r>
                            <m:rPr>
                              <m:sty m:val="b"/>
                            </m:rPr>
                            <m:t>β</m:t>
                          </m:r>
                          <m:r>
                            <m:t>−</m:t>
                          </m:r>
                          <m:sSub>
                            <m:e>
                              <m:acc>
                                <m:accPr>
                                  <m:chr m:val="̂"/>
                                </m:accPr>
                                <m:e>
                                  <m:r>
                                    <m:rPr>
                                      <m:sty m:val="b"/>
                                    </m:rPr>
                                    <m:t>β</m:t>
                                  </m:r>
                                </m:e>
                              </m:acc>
                            </m:e>
                            <m:sub>
                              <m:r>
                                <m:t>(</m:t>
                              </m:r>
                              <m:r>
                                <m:t>i</m:t>
                              </m:r>
                              <m:r>
                                <m:t>)</m:t>
                              </m:r>
                            </m:sub>
                          </m:sSub>
                          <m:r>
                            <m:t>)</m:t>
                          </m:r>
                        </m:num>
                        <m:den>
                          <m:r>
                            <m:t>(</m:t>
                          </m:r>
                          <m:r>
                            <m:t>p</m:t>
                          </m:r>
                          <m:r>
                            <m:t>+</m:t>
                          </m:r>
                          <m:r>
                            <m:t>1</m:t>
                          </m:r>
                          <m:r>
                            <m:t>)</m:t>
                          </m:r>
                          <m:sSup>
                            <m:e>
                              <m:r>
                                <m:t>s</m:t>
                              </m:r>
                            </m:e>
                            <m:sup>
                              <m:r>
                                <m:t>2</m:t>
                              </m:r>
                            </m:sup>
                          </m:sSup>
                        </m:den>
                      </m:f>
                    </m:oMath>
                  </m:oMathPara>
                </a14:m>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a:latin typeface="Courier"/>
                  </a:rPr>
                  <a:t>R</a:t>
                </a:r>
                <a:r>
                  <a:rPr/>
                  <a:t> function </a:t>
                </a:r>
                <a:r>
                  <a:rPr>
                    <a:latin typeface="Courier"/>
                  </a:rPr>
                  <a:t>cooks.distance()</a:t>
                </a:r>
                <a:r>
                  <a:rPr/>
                  <a:t> computes Cook’s distance for both </a:t>
                </a:r>
                <a:r>
                  <a:rPr>
                    <a:latin typeface="Courier"/>
                  </a:rPr>
                  <a:t>lm</a:t>
                </a:r>
                <a:r>
                  <a:rPr/>
                  <a:t> and </a:t>
                </a:r>
                <a:r>
                  <a:rPr>
                    <a:latin typeface="Courier"/>
                  </a:rPr>
                  <a:t>glm</a:t>
                </a:r>
                <a:r>
                  <a:rPr/>
                  <a:t> objects.</a:t>
                </a:r>
              </a:p>
              <a:p>
                <a:pPr lvl="0" indent="0">
                  <a:buNone/>
                </a:pPr>
                <a:r>
                  <a:rPr b="1">
                    <a:solidFill>
                      <a:srgbClr val="007020"/>
                    </a:solidFill>
                    <a:latin typeface="Courier"/>
                  </a:rPr>
                  <a:t>plot</a:t>
                </a:r>
                <a:r>
                  <a:rPr>
                    <a:latin typeface="Courier"/>
                  </a:rPr>
                  <a:t>(</a:t>
                </a:r>
                <a:r>
                  <a:rPr b="1">
                    <a:solidFill>
                      <a:srgbClr val="007020"/>
                    </a:solidFill>
                    <a:latin typeface="Courier"/>
                  </a:rPr>
                  <a:t>cooks.distance</a:t>
                </a:r>
                <a:r>
                  <a:rPr>
                    <a:latin typeface="Courier"/>
                  </a:rPr>
                  <a:t>(modBW_Mppwt),</a:t>
                </a:r>
                <a:r>
                  <a:rPr>
                    <a:solidFill>
                      <a:srgbClr val="902000"/>
                    </a:solidFill>
                    <a:latin typeface="Courier"/>
                  </a:rPr>
                  <a:t>cex=</a:t>
                </a:r>
                <a:r>
                  <a:rPr>
                    <a:solidFill>
                      <a:srgbClr val="40A070"/>
                    </a:solidFill>
                    <a:latin typeface="Courier"/>
                  </a:rPr>
                  <a:t>2</a:t>
                </a:r>
                <a:r>
                  <a:rPr>
                    <a:latin typeface="Courier"/>
                  </a:rPr>
                  <a:t>)</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a:latin typeface="Courier"/>
              </a:rPr>
              <a:t>R</a:t>
            </a:r>
            <a:r>
              <a:rPr/>
              <a:t> package </a:t>
            </a:r>
            <a:r>
              <a:rPr>
                <a:latin typeface="Courier"/>
              </a:rPr>
              <a:t>car</a:t>
            </a:r>
            <a:r>
              <a:rPr/>
              <a:t> has a helpful plotting function for plotting both the hat values and Cook’s D (and also studentised residuals). Cook’s D is given by the size of the circles.</a:t>
            </a:r>
          </a:p>
          <a:p>
            <a:pPr lvl="0" indent="0">
              <a:buNone/>
            </a:pPr>
            <a:r>
              <a:rPr b="1">
                <a:solidFill>
                  <a:srgbClr val="007020"/>
                </a:solidFill>
                <a:latin typeface="Courier"/>
              </a:rPr>
              <a:t>library</a:t>
            </a:r>
            <a:r>
              <a:rPr>
                <a:latin typeface="Courier"/>
              </a:rPr>
              <a:t>(car)</a:t>
            </a:r>
            <a:br/>
            <a:r>
              <a:rPr b="1">
                <a:solidFill>
                  <a:srgbClr val="007020"/>
                </a:solidFill>
                <a:latin typeface="Courier"/>
              </a:rPr>
              <a:t>influencePlot</a:t>
            </a:r>
            <a:r>
              <a:rPr>
                <a:latin typeface="Courier"/>
              </a:rPr>
              <a:t>(modBW_Mppwt)</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indent="0">
              <a:buNone/>
            </a:pPr>
            <a:r>
              <a:rPr>
                <a:latin typeface="Courier"/>
              </a:rPr>
              <a:t>##       StudRes        Hat      CookD
## 2  -2.1771480 0.05129374 0.11718176
## 4  -2.3575737 0.02388058 0.06103449
## 18 -0.1834157 0.21227697 0.00464508
## 37  1.5738906 0.10041359 0.13332758
## 40  2.3845565 0.02388058 0.06226080</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5]</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indent="0">
                  <a:buNone/>
                </a:pPr>
                <a:r>
                  <a:rPr b="1">
                    <a:solidFill>
                      <a:srgbClr val="007020"/>
                    </a:solidFill>
                    <a:latin typeface="Courier"/>
                  </a:rPr>
                  <a:t>ggplot</a:t>
                </a:r>
                <a:r>
                  <a:rPr>
                    <a:latin typeface="Courier"/>
                  </a:rPr>
                  <a:t>(</a:t>
                </a:r>
                <a:r>
                  <a:rPr>
                    <a:solidFill>
                      <a:srgbClr val="902000"/>
                    </a:solidFill>
                    <a:latin typeface="Courier"/>
                  </a:rPr>
                  <a:t>data=</a:t>
                </a:r>
                <a:r>
                  <a:rPr>
                    <a:latin typeface="Courier"/>
                  </a:rPr>
                  <a:t>df,</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 </a:t>
                </a:r>
                <a:r>
                  <a:rPr>
                    <a:solidFill>
                      <a:srgbClr val="666666"/>
                    </a:solidFill>
                    <a:latin typeface="Courier"/>
                  </a:rPr>
                  <a:t>+</a:t>
                </a:r>
                <a:r>
                  <a:rPr>
                    <a:solidFill>
                      <a:srgbClr val="4070A0"/>
                    </a:solidFill>
                    <a:latin typeface="Courier"/>
                  </a:rPr>
                  <a:t> </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3</a:t>
                </a:r>
                <a:r>
                  <a:rPr>
                    <a:latin typeface="Courier"/>
                  </a:rPr>
                  <a:t>,</a:t>
                </a:r>
                <a:r>
                  <a:rPr>
                    <a:solidFill>
                      <a:srgbClr val="902000"/>
                    </a:solidFill>
                    <a:latin typeface="Courier"/>
                  </a:rPr>
                  <a:t>slope=</a:t>
                </a:r>
                <a:r>
                  <a:rPr>
                    <a:solidFill>
                      <a:srgbClr val="40A070"/>
                    </a:solidFill>
                    <a:latin typeface="Courier"/>
                  </a:rPr>
                  <a:t>0.5</a:t>
                </a:r>
                <a:r>
                  <a:rPr>
                    <a:latin typeface="Courier"/>
                  </a:rPr>
                  <a:t>,</a:t>
                </a:r>
                <a:r>
                  <a:rPr>
                    <a:solidFill>
                      <a:srgbClr val="902000"/>
                    </a:solidFill>
                    <a:latin typeface="Courier"/>
                  </a:rPr>
                  <a:t>colour=</a:t>
                </a:r>
                <a:r>
                  <a:rPr>
                    <a:solidFill>
                      <a:srgbClr val="4070A0"/>
                    </a:solidFill>
                    <a:latin typeface="Courier"/>
                  </a:rPr>
                  <a:t>"darkgrey"</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3.1</a:t>
                </a:r>
                <a:r>
                  <a:rPr>
                    <a:latin typeface="Courier"/>
                  </a:rPr>
                  <a:t>,</a:t>
                </a:r>
                <a:r>
                  <a:rPr>
                    <a:solidFill>
                      <a:srgbClr val="902000"/>
                    </a:solidFill>
                    <a:latin typeface="Courier"/>
                  </a:rPr>
                  <a:t>slope=</a:t>
                </a:r>
                <a:r>
                  <a:rPr>
                    <a:solidFill>
                      <a:srgbClr val="40A070"/>
                    </a:solidFill>
                    <a:latin typeface="Courier"/>
                  </a:rPr>
                  <a:t>1</a:t>
                </a:r>
                <a:r>
                  <a:rPr>
                    <a:latin typeface="Courier"/>
                  </a:rPr>
                  <a:t>,</a:t>
                </a:r>
                <a:r>
                  <a:rPr>
                    <a:solidFill>
                      <a:srgbClr val="902000"/>
                    </a:solidFill>
                    <a:latin typeface="Courier"/>
                  </a:rPr>
                  <a:t>colour=</a:t>
                </a:r>
                <a:r>
                  <a:rPr>
                    <a:solidFill>
                      <a:srgbClr val="4070A0"/>
                    </a:solidFill>
                    <a:latin typeface="Courier"/>
                  </a:rPr>
                  <a:t>"mediumorchid"</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3.8</a:t>
                </a:r>
                <a:r>
                  <a:rPr>
                    <a:latin typeface="Courier"/>
                  </a:rPr>
                  <a:t>,</a:t>
                </a:r>
                <a:r>
                  <a:rPr>
                    <a:solidFill>
                      <a:srgbClr val="902000"/>
                    </a:solidFill>
                    <a:latin typeface="Courier"/>
                  </a:rPr>
                  <a:t>slope=</a:t>
                </a:r>
                <a:r>
                  <a:rPr>
                    <a:solidFill>
                      <a:srgbClr val="40A070"/>
                    </a:solidFill>
                    <a:latin typeface="Courier"/>
                  </a:rPr>
                  <a:t>1.25</a:t>
                </a:r>
                <a:r>
                  <a:rPr>
                    <a:latin typeface="Courier"/>
                  </a:rPr>
                  <a:t>,</a:t>
                </a:r>
                <a:r>
                  <a:rPr>
                    <a:solidFill>
                      <a:srgbClr val="902000"/>
                    </a:solidFill>
                    <a:latin typeface="Courier"/>
                  </a:rPr>
                  <a:t>colour=</a:t>
                </a:r>
                <a:r>
                  <a:rPr>
                    <a:solidFill>
                      <a:srgbClr val="4070A0"/>
                    </a:solidFill>
                    <a:latin typeface="Courier"/>
                  </a:rPr>
                  <a:t>"orange"</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2.8</a:t>
                </a:r>
                <a:r>
                  <a:rPr>
                    <a:latin typeface="Courier"/>
                  </a:rPr>
                  <a:t>,</a:t>
                </a:r>
                <a:r>
                  <a:rPr>
                    <a:solidFill>
                      <a:srgbClr val="902000"/>
                    </a:solidFill>
                    <a:latin typeface="Courier"/>
                  </a:rPr>
                  <a:t>slope=</a:t>
                </a:r>
                <a:r>
                  <a:rPr>
                    <a:solidFill>
                      <a:srgbClr val="40A070"/>
                    </a:solidFill>
                    <a:latin typeface="Courier"/>
                  </a:rPr>
                  <a:t>1.75</a:t>
                </a:r>
                <a:r>
                  <a:rPr>
                    <a:latin typeface="Courier"/>
                  </a:rPr>
                  <a:t>,</a:t>
                </a:r>
                <a:r>
                  <a:rPr>
                    <a:solidFill>
                      <a:srgbClr val="902000"/>
                    </a:solidFill>
                    <a:latin typeface="Courier"/>
                  </a:rPr>
                  <a:t>colour=</a:t>
                </a:r>
                <a:r>
                  <a:rPr>
                    <a:solidFill>
                      <a:srgbClr val="4070A0"/>
                    </a:solidFill>
                    <a:latin typeface="Courier"/>
                  </a:rPr>
                  <a:t>"steelblue"</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3.5</a:t>
                </a:r>
                <a:r>
                  <a:rPr>
                    <a:latin typeface="Courier"/>
                  </a:rPr>
                  <a:t>,</a:t>
                </a:r>
                <a:r>
                  <a:rPr>
                    <a:solidFill>
                      <a:srgbClr val="902000"/>
                    </a:solidFill>
                    <a:latin typeface="Courier"/>
                  </a:rPr>
                  <a:t>slope=</a:t>
                </a:r>
                <a:r>
                  <a:rPr>
                    <a:solidFill>
                      <a:srgbClr val="40A070"/>
                    </a:solidFill>
                    <a:latin typeface="Courier"/>
                  </a:rPr>
                  <a:t>2</a:t>
                </a:r>
                <a:r>
                  <a:rPr>
                    <a:latin typeface="Courier"/>
                  </a:rPr>
                  <a:t>,</a:t>
                </a:r>
                <a:r>
                  <a:rPr>
                    <a:solidFill>
                      <a:srgbClr val="902000"/>
                    </a:solidFill>
                    <a:latin typeface="Courier"/>
                  </a:rPr>
                  <a:t>colour=</a:t>
                </a:r>
                <a:r>
                  <a:rPr>
                    <a:solidFill>
                      <a:srgbClr val="4070A0"/>
                    </a:solidFill>
                    <a:latin typeface="Courier"/>
                  </a:rPr>
                  <a:t>"salmon"</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4</a:t>
                </a:r>
                <a:r>
                  <a:rPr>
                    <a:latin typeface="Courier"/>
                  </a:rPr>
                  <a:t>,</a:t>
                </a:r>
                <a:r>
                  <a:rPr>
                    <a:solidFill>
                      <a:srgbClr val="902000"/>
                    </a:solidFill>
                    <a:latin typeface="Courier"/>
                  </a:rPr>
                  <a:t>slope=</a:t>
                </a:r>
                <a:r>
                  <a:rPr>
                    <a:solidFill>
                      <a:srgbClr val="40A070"/>
                    </a:solidFill>
                    <a:latin typeface="Courier"/>
                  </a:rPr>
                  <a:t>2.5</a:t>
                </a:r>
                <a:r>
                  <a:rPr>
                    <a:latin typeface="Courier"/>
                  </a:rPr>
                  <a:t>,</a:t>
                </a:r>
                <a:r>
                  <a:rPr>
                    <a:solidFill>
                      <a:srgbClr val="902000"/>
                    </a:solidFill>
                    <a:latin typeface="Courier"/>
                  </a:rPr>
                  <a:t>colour=</a:t>
                </a:r>
                <a:r>
                  <a:rPr>
                    <a:solidFill>
                      <a:srgbClr val="4070A0"/>
                    </a:solidFill>
                    <a:latin typeface="Courier"/>
                  </a:rPr>
                  <a:t>"greenyellow"</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902000"/>
                    </a:solidFill>
                    <a:latin typeface="Courier"/>
                  </a:rPr>
                  <a:t>size=</a:t>
                </a:r>
                <a:r>
                  <a:rPr>
                    <a:solidFill>
                      <a:srgbClr val="40A070"/>
                    </a:solidFill>
                    <a:latin typeface="Courier"/>
                  </a:rPr>
                  <a:t>3</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theme</a:t>
                </a:r>
                <a:r>
                  <a:rPr>
                    <a:latin typeface="Courier"/>
                  </a:rPr>
                  <a:t>(</a:t>
                </a:r>
                <a:r>
                  <a:rPr>
                    <a:solidFill>
                      <a:srgbClr val="902000"/>
                    </a:solidFill>
                    <a:latin typeface="Courier"/>
                  </a:rPr>
                  <a:t>text =</a:t>
                </a:r>
                <a:r>
                  <a:rPr>
                    <a:latin typeface="Courier"/>
                  </a:rPr>
                  <a:t> </a:t>
                </a:r>
                <a:r>
                  <a:rPr b="1">
                    <a:solidFill>
                      <a:srgbClr val="007020"/>
                    </a:solidFill>
                    <a:latin typeface="Courier"/>
                  </a:rPr>
                  <a:t>element_text</a:t>
                </a:r>
                <a:r>
                  <a:rPr>
                    <a:latin typeface="Courier"/>
                  </a:rPr>
                  <a:t>(</a:t>
                </a:r>
                <a:r>
                  <a:rPr>
                    <a:solidFill>
                      <a:srgbClr val="902000"/>
                    </a:solidFill>
                    <a:latin typeface="Courier"/>
                  </a:rPr>
                  <a:t>size=</a:t>
                </a:r>
                <a:r>
                  <a:rPr>
                    <a:solidFill>
                      <a:srgbClr val="40A070"/>
                    </a:solidFill>
                    <a:latin typeface="Courier"/>
                  </a:rPr>
                  <a:t>20</a:t>
                </a:r>
                <a:r>
                  <a:rPr>
                    <a:latin typeface="Courier"/>
                  </a:rPr>
                  <a:t>)) </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Specifically, since these errors can be positive or negative, we can try to minimise the sum of the squares of the errors.</a:t>
                </a:r>
              </a:p>
              <a:p>
                <a:pPr lvl="0" marL="0" indent="0">
                  <a:buNone/>
                </a:pPr>
                <a:r>
                  <a:rPr/>
                  <a:t>This is the principle of </a:t>
                </a:r>
                <a:r>
                  <a:rPr b="1"/>
                  <a:t>least squares</a:t>
                </a:r>
                <a:r>
                  <a:rPr/>
                  <a:t> (LS).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so that</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is the smallest / minimum it can be.</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b="1">
                <a:solidFill>
                  <a:srgbClr val="007020"/>
                </a:solidFill>
                <a:latin typeface="Courier"/>
              </a:rPr>
              <a:t>ggplot</a:t>
            </a:r>
            <a:r>
              <a:rPr>
                <a:latin typeface="Courier"/>
              </a:rPr>
              <a:t>(</a:t>
            </a:r>
            <a:r>
              <a:rPr>
                <a:solidFill>
                  <a:srgbClr val="902000"/>
                </a:solidFill>
                <a:latin typeface="Courier"/>
              </a:rPr>
              <a:t>data=</a:t>
            </a:r>
            <a:r>
              <a:rPr>
                <a:latin typeface="Courier"/>
              </a:rPr>
              <a:t>df,</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 </a:t>
            </a:r>
            <a:r>
              <a:rPr>
                <a:solidFill>
                  <a:srgbClr val="666666"/>
                </a:solidFill>
                <a:latin typeface="Courier"/>
              </a:rPr>
              <a:t>+</a:t>
            </a:r>
            <a:r>
              <a:rPr>
                <a:solidFill>
                  <a:srgbClr val="4070A0"/>
                </a:solidFill>
                <a:latin typeface="Courier"/>
              </a:rPr>
              <a:t> </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a:solidFill>
                  <a:srgbClr val="40A070"/>
                </a:solidFill>
                <a:latin typeface="Courier"/>
              </a:rPr>
              <a:t>3</a:t>
            </a:r>
            <a:r>
              <a:rPr>
                <a:latin typeface="Courier"/>
              </a:rPr>
              <a:t>,</a:t>
            </a:r>
            <a:r>
              <a:rPr>
                <a:solidFill>
                  <a:srgbClr val="902000"/>
                </a:solidFill>
                <a:latin typeface="Courier"/>
              </a:rPr>
              <a:t>slope=</a:t>
            </a:r>
            <a:r>
              <a:rPr>
                <a:solidFill>
                  <a:srgbClr val="40A070"/>
                </a:solidFill>
                <a:latin typeface="Courier"/>
              </a:rPr>
              <a:t>1</a:t>
            </a:r>
            <a:r>
              <a:rPr>
                <a:latin typeface="Courier"/>
              </a:rPr>
              <a:t>,</a:t>
            </a:r>
            <a:r>
              <a:rPr>
                <a:solidFill>
                  <a:srgbClr val="902000"/>
                </a:solidFill>
                <a:latin typeface="Courier"/>
              </a:rPr>
              <a:t>colour=</a:t>
            </a:r>
            <a:r>
              <a:rPr>
                <a:solidFill>
                  <a:srgbClr val="4070A0"/>
                </a:solidFill>
                <a:latin typeface="Courier"/>
              </a:rPr>
              <a:t>"steelblue"</a:t>
            </a:r>
            <a:r>
              <a:rPr>
                <a:latin typeface="Courier"/>
              </a:rPr>
              <a:t>,</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geom_segment</a:t>
            </a:r>
            <a:r>
              <a:rPr>
                <a:latin typeface="Courier"/>
              </a:rPr>
              <a:t>(</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xend=</a:t>
            </a:r>
            <a:r>
              <a:rPr>
                <a:latin typeface="Courier"/>
              </a:rPr>
              <a:t>x,</a:t>
            </a:r>
            <a:r>
              <a:rPr>
                <a:solidFill>
                  <a:srgbClr val="902000"/>
                </a:solidFill>
                <a:latin typeface="Courier"/>
              </a:rPr>
              <a:t>y=</a:t>
            </a:r>
            <a:r>
              <a:rPr>
                <a:latin typeface="Courier"/>
              </a:rPr>
              <a:t>y,</a:t>
            </a:r>
            <a:r>
              <a:rPr>
                <a:solidFill>
                  <a:srgbClr val="902000"/>
                </a:solidFill>
                <a:latin typeface="Courier"/>
              </a:rPr>
              <a:t>yend=</a:t>
            </a:r>
            <a:r>
              <a:rPr>
                <a:latin typeface="Courier"/>
              </a:rPr>
              <a:t>x</a:t>
            </a:r>
            <a:r>
              <a:rPr>
                <a:solidFill>
                  <a:srgbClr val="666666"/>
                </a:solidFill>
                <a:latin typeface="Courier"/>
              </a:rPr>
              <a:t>+</a:t>
            </a:r>
            <a:r>
              <a:rPr>
                <a:solidFill>
                  <a:srgbClr val="40A070"/>
                </a:solidFill>
                <a:latin typeface="Courier"/>
              </a:rPr>
              <a:t>3</a:t>
            </a:r>
            <a:r>
              <a:rPr>
                <a:latin typeface="Courier"/>
              </a:rPr>
              <a:t>),</a:t>
            </a:r>
            <a:r>
              <a:rPr>
                <a:solidFill>
                  <a:srgbClr val="902000"/>
                </a:solidFill>
                <a:latin typeface="Courier"/>
              </a:rPr>
              <a:t>colour=</a:t>
            </a:r>
            <a:r>
              <a:rPr>
                <a:solidFill>
                  <a:srgbClr val="4070A0"/>
                </a:solidFill>
                <a:latin typeface="Courier"/>
              </a:rPr>
              <a:t>"red"</a:t>
            </a:r>
            <a:r>
              <a:rPr>
                <a:latin typeface="Courier"/>
              </a:rPr>
              <a:t>,</a:t>
            </a:r>
            <a:r>
              <a:rPr>
                <a:solidFill>
                  <a:srgbClr val="902000"/>
                </a:solidFill>
                <a:latin typeface="Courier"/>
              </a:rPr>
              <a:t>lwd=</a:t>
            </a:r>
            <a:r>
              <a:rPr>
                <a:solidFill>
                  <a:srgbClr val="40A070"/>
                </a:solidFill>
                <a:latin typeface="Courier"/>
              </a:rPr>
              <a:t>1.5</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a:t>
            </a:r>
            <a:r>
              <a:rPr>
                <a:solidFill>
                  <a:srgbClr val="902000"/>
                </a:solidFill>
                <a:latin typeface="Courier"/>
              </a:rPr>
              <a:t>size=</a:t>
            </a:r>
            <a:r>
              <a:rPr>
                <a:solidFill>
                  <a:srgbClr val="40A070"/>
                </a:solidFill>
                <a:latin typeface="Courier"/>
              </a:rPr>
              <a:t>4</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theme</a:t>
            </a:r>
            <a:r>
              <a:rPr>
                <a:latin typeface="Courier"/>
              </a:rPr>
              <a:t>(</a:t>
            </a:r>
            <a:r>
              <a:rPr>
                <a:solidFill>
                  <a:srgbClr val="902000"/>
                </a:solidFill>
                <a:latin typeface="Courier"/>
              </a:rPr>
              <a:t>text =</a:t>
            </a:r>
            <a:r>
              <a:rPr>
                <a:latin typeface="Courier"/>
              </a:rPr>
              <a:t> </a:t>
            </a:r>
            <a:r>
              <a:rPr b="1">
                <a:solidFill>
                  <a:srgbClr val="007020"/>
                </a:solidFill>
                <a:latin typeface="Courier"/>
              </a:rPr>
              <a:t>element_text</a:t>
            </a:r>
            <a:r>
              <a:rPr>
                <a:latin typeface="Courier"/>
              </a:rPr>
              <a:t>(</a:t>
            </a:r>
            <a:r>
              <a:rPr>
                <a:solidFill>
                  <a:srgbClr val="902000"/>
                </a:solidFill>
                <a:latin typeface="Courier"/>
              </a:rPr>
              <a:t>size=</a:t>
            </a:r>
            <a:r>
              <a:rPr>
                <a:solidFill>
                  <a:srgbClr val="40A070"/>
                </a:solidFill>
                <a:latin typeface="Courier"/>
              </a:rPr>
              <a:t>20</a:t>
            </a:r>
            <a:r>
              <a:rPr>
                <a:latin typeface="Courier"/>
              </a:rPr>
              <a:t>))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indent="0">
              <a:buNone/>
            </a:pPr>
            <a:r>
              <a:rPr>
                <a:latin typeface="Courier"/>
              </a:rPr>
              <a:t>sumSquares&lt;-</a:t>
            </a:r>
            <a:r>
              <a:rPr b="1">
                <a:solidFill>
                  <a:srgbClr val="007020"/>
                </a:solidFill>
                <a:latin typeface="Courier"/>
              </a:rPr>
              <a:t>function</a:t>
            </a:r>
            <a:r>
              <a:rPr>
                <a:latin typeface="Courier"/>
              </a:rPr>
              <a:t>(beta,</a:t>
            </a:r>
            <a:r>
              <a:rPr>
                <a:solidFill>
                  <a:srgbClr val="902000"/>
                </a:solidFill>
                <a:latin typeface="Courier"/>
              </a:rPr>
              <a:t>dat=</a:t>
            </a:r>
            <a:r>
              <a:rPr>
                <a:latin typeface="Courier"/>
              </a:rPr>
              <a:t>df){</a:t>
            </a:r>
            <a:br/>
            <a:r>
              <a:rPr>
                <a:latin typeface="Courier"/>
              </a:rPr>
              <a:t>  </a:t>
            </a:r>
            <a:r>
              <a:rPr b="1">
                <a:solidFill>
                  <a:srgbClr val="007020"/>
                </a:solidFill>
                <a:latin typeface="Courier"/>
              </a:rPr>
              <a:t>return</a:t>
            </a:r>
            <a:r>
              <a:rPr>
                <a:latin typeface="Courier"/>
              </a:rPr>
              <a:t>(</a:t>
            </a:r>
            <a:br/>
            <a:r>
              <a:rPr>
                <a:latin typeface="Courier"/>
              </a:rPr>
              <a:t>    </a:t>
            </a:r>
            <a:r>
              <a:rPr b="1">
                <a:solidFill>
                  <a:srgbClr val="007020"/>
                </a:solidFill>
                <a:latin typeface="Courier"/>
              </a:rPr>
              <a:t>sum</a:t>
            </a:r>
            <a:r>
              <a:rPr>
                <a:latin typeface="Courier"/>
              </a:rPr>
              <a:t>( (dat</a:t>
            </a:r>
            <a:r>
              <a:rPr>
                <a:solidFill>
                  <a:srgbClr val="666666"/>
                </a:solidFill>
                <a:latin typeface="Courier"/>
              </a:rPr>
              <a:t>$</a:t>
            </a:r>
            <a:r>
              <a:rPr>
                <a:latin typeface="Courier"/>
              </a:rPr>
              <a:t>y </a:t>
            </a:r>
            <a:r>
              <a:rPr>
                <a:solidFill>
                  <a:srgbClr val="666666"/>
                </a:solidFill>
                <a:latin typeface="Courier"/>
              </a:rPr>
              <a:t>-</a:t>
            </a:r>
            <a:r>
              <a:rPr>
                <a:solidFill>
                  <a:srgbClr val="4070A0"/>
                </a:solidFill>
                <a:latin typeface="Courier"/>
              </a:rPr>
              <a:t> </a:t>
            </a:r>
            <a:r>
              <a:rPr>
                <a:latin typeface="Courier"/>
              </a:rPr>
              <a:t>(beta[</a:t>
            </a:r>
            <a:r>
              <a:rPr>
                <a:solidFill>
                  <a:srgbClr val="40A070"/>
                </a:solidFill>
                <a:latin typeface="Courier"/>
              </a:rPr>
              <a:t>1</a:t>
            </a:r>
            <a:r>
              <a:rPr>
                <a:latin typeface="Courier"/>
              </a:rPr>
              <a:t>]</a:t>
            </a:r>
            <a:r>
              <a:rPr>
                <a:solidFill>
                  <a:srgbClr val="666666"/>
                </a:solidFill>
                <a:latin typeface="Courier"/>
              </a:rPr>
              <a:t>+</a:t>
            </a:r>
            <a:r>
              <a:rPr>
                <a:latin typeface="Courier"/>
              </a:rPr>
              <a:t>beta[</a:t>
            </a:r>
            <a:r>
              <a:rPr>
                <a:solidFill>
                  <a:srgbClr val="40A070"/>
                </a:solidFill>
                <a:latin typeface="Courier"/>
              </a:rPr>
              <a:t>2</a:t>
            </a:r>
            <a:r>
              <a:rPr>
                <a:latin typeface="Courier"/>
              </a:rPr>
              <a:t>]</a:t>
            </a:r>
            <a:r>
              <a:rPr>
                <a:solidFill>
                  <a:srgbClr val="666666"/>
                </a:solidFill>
                <a:latin typeface="Courier"/>
              </a:rPr>
              <a:t>*</a:t>
            </a:r>
            <a:r>
              <a:rPr>
                <a:latin typeface="Courier"/>
              </a:rPr>
              <a:t>dat</a:t>
            </a:r>
            <a:r>
              <a:rPr>
                <a:solidFill>
                  <a:srgbClr val="666666"/>
                </a:solidFill>
                <a:latin typeface="Courier"/>
              </a:rPr>
              <a:t>$</a:t>
            </a:r>
            <a:r>
              <a:rPr>
                <a:latin typeface="Courier"/>
              </a:rPr>
              <a:t>x))</a:t>
            </a:r>
            <a:r>
              <a:rPr>
                <a:solidFill>
                  <a:srgbClr val="666666"/>
                </a:solidFill>
                <a:latin typeface="Courier"/>
              </a:rPr>
              <a:t>^</a:t>
            </a:r>
            <a:r>
              <a:rPr>
                <a:solidFill>
                  <a:srgbClr val="40A070"/>
                </a:solidFill>
                <a:latin typeface="Courier"/>
              </a:rPr>
              <a:t>2</a:t>
            </a:r>
            <a:r>
              <a:rPr>
                <a:latin typeface="Courier"/>
              </a:rPr>
              <a:t> )</a:t>
            </a:r>
            <a:br/>
            <a:r>
              <a:rPr>
                <a:latin typeface="Courier"/>
              </a:rPr>
              <a:t>  )</a:t>
            </a:r>
            <a:br/>
            <a:r>
              <a:rPr>
                <a:latin typeface="Courier"/>
              </a:rPr>
              <a:t>}</a:t>
            </a:r>
          </a:p>
          <a:p>
            <a:pPr lvl="0" marL="0" indent="0">
              <a:buNone/>
            </a:pPr>
            <a:r>
              <a:rPr/>
              <a:t>We can then try this for several values, hoping to find the minimum:</a:t>
            </a:r>
          </a:p>
          <a:p>
            <a:pPr lvl="0" indent="0">
              <a:buNone/>
            </a:pPr>
            <a:r>
              <a:rPr b="1">
                <a:solidFill>
                  <a:srgbClr val="007020"/>
                </a:solidFill>
                <a:latin typeface="Courier"/>
              </a:rPr>
              <a:t>sumSquares</a:t>
            </a:r>
            <a:r>
              <a:rPr>
                <a:latin typeface="Courier"/>
              </a:rPr>
              <a:t>(</a:t>
            </a:r>
            <a:r>
              <a:rPr b="1">
                <a:solidFill>
                  <a:srgbClr val="007020"/>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br/>
            <a:r>
              <a:rPr i="1">
                <a:solidFill>
                  <a:srgbClr val="60A0B0"/>
                </a:solidFill>
                <a:latin typeface="Courier"/>
              </a:rPr>
              <a:t>## [1] 730.9977</a:t>
            </a:r>
            <a:br/>
            <a:r>
              <a:rPr b="1">
                <a:solidFill>
                  <a:srgbClr val="007020"/>
                </a:solidFill>
                <a:latin typeface="Courier"/>
              </a:rPr>
              <a:t>sumSquares</a:t>
            </a:r>
            <a:r>
              <a:rPr>
                <a:latin typeface="Courier"/>
              </a:rPr>
              <a:t>(</a:t>
            </a:r>
            <a:r>
              <a:rPr b="1">
                <a:solidFill>
                  <a:srgbClr val="007020"/>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br/>
            <a:r>
              <a:rPr i="1">
                <a:solidFill>
                  <a:srgbClr val="60A0B0"/>
                </a:solidFill>
                <a:latin typeface="Courier"/>
              </a:rPr>
              <a:t>## [1] 426.0647</a:t>
            </a:r>
            <a:br/>
            <a:r>
              <a:rPr b="1">
                <a:solidFill>
                  <a:srgbClr val="007020"/>
                </a:solidFill>
                <a:latin typeface="Courier"/>
              </a:rPr>
              <a:t>sumSquares</a:t>
            </a:r>
            <a:r>
              <a:rPr>
                <a:latin typeface="Courier"/>
              </a:rPr>
              <a:t>(</a:t>
            </a:r>
            <a:r>
              <a:rPr b="1">
                <a:solidFill>
                  <a:srgbClr val="007020"/>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a:t>
            </a:r>
            <a:r>
              <a:rPr>
                <a:latin typeface="Courier"/>
              </a:rPr>
              <a:t>))</a:t>
            </a:r>
            <a:br/>
            <a:r>
              <a:rPr i="1">
                <a:solidFill>
                  <a:srgbClr val="60A0B0"/>
                </a:solidFill>
                <a:latin typeface="Courier"/>
              </a:rPr>
              <a:t>## [1] 179.3934</a:t>
            </a:r>
            <a:br/>
            <a:r>
              <a:rPr b="1">
                <a:solidFill>
                  <a:srgbClr val="007020"/>
                </a:solidFill>
                <a:latin typeface="Courier"/>
              </a:rPr>
              <a:t>sumSquares</a:t>
            </a:r>
            <a:r>
              <a:rPr>
                <a:latin typeface="Courier"/>
              </a:rPr>
              <a:t>(</a:t>
            </a:r>
            <a:r>
              <a:rPr b="1">
                <a:solidFill>
                  <a:srgbClr val="007020"/>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1.5</a:t>
            </a:r>
            <a:r>
              <a:rPr>
                <a:latin typeface="Courier"/>
              </a:rPr>
              <a:t>))</a:t>
            </a:r>
            <a:br/>
            <a:r>
              <a:rPr i="1">
                <a:solidFill>
                  <a:srgbClr val="60A0B0"/>
                </a:solidFill>
                <a:latin typeface="Courier"/>
              </a:rPr>
              <a:t>## [1] 89.88591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5:</a:t>
            </a:r>
            <a:r>
              <a:rPr/>
              <a:t> </a:t>
            </a:r>
            <a:r>
              <a:rPr/>
              <a:t>Basic</a:t>
            </a:r>
            <a:r>
              <a:rPr/>
              <a:t> </a:t>
            </a:r>
            <a:r>
              <a:rPr/>
              <a:t>regression</a:t>
            </a:r>
            <a:r>
              <a:rPr/>
              <a:t> </a:t>
            </a:r>
            <a:r>
              <a:rPr/>
              <a:t>modelling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indent="0">
                  <a:buNone/>
                </a:pPr>
                <a:r>
                  <a:rPr>
                    <a:latin typeface="Courier"/>
                  </a:rPr>
                  <a:t>betaHat&lt;-</a:t>
                </a:r>
                <a:r>
                  <a:rPr b="1">
                    <a:solidFill>
                      <a:srgbClr val="007020"/>
                    </a:solidFill>
                    <a:latin typeface="Courier"/>
                  </a:rPr>
                  <a:t>optim</a:t>
                </a:r>
                <a:r>
                  <a:rPr>
                    <a:latin typeface="Courier"/>
                  </a:rPr>
                  <a:t>(</a:t>
                </a:r>
                <a:r>
                  <a:rPr>
                    <a:solidFill>
                      <a:srgbClr val="902000"/>
                    </a:solidFill>
                    <a:latin typeface="Courier"/>
                  </a:rPr>
                  <a:t>fn=</a:t>
                </a:r>
                <a:r>
                  <a:rPr>
                    <a:latin typeface="Courier"/>
                  </a:rPr>
                  <a:t>sumSquares,</a:t>
                </a:r>
                <a:r>
                  <a:rPr>
                    <a:solidFill>
                      <a:srgbClr val="902000"/>
                    </a:solidFill>
                    <a:latin typeface="Courier"/>
                  </a:rPr>
                  <a:t>par=</a:t>
                </a:r>
                <a:r>
                  <a:rPr b="1">
                    <a:solidFill>
                      <a:srgbClr val="007020"/>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br/>
                <a:r>
                  <a:rPr b="1">
                    <a:solidFill>
                      <a:srgbClr val="007020"/>
                    </a:solidFill>
                    <a:latin typeface="Courier"/>
                  </a:rPr>
                  <a:t>print</a:t>
                </a:r>
                <a:r>
                  <a:rPr>
                    <a:latin typeface="Courier"/>
                  </a:rPr>
                  <a:t>(betaHat</a:t>
                </a:r>
                <a:r>
                  <a:rPr>
                    <a:solidFill>
                      <a:srgbClr val="666666"/>
                    </a:solidFill>
                    <a:latin typeface="Courier"/>
                  </a:rPr>
                  <a:t>$</a:t>
                </a:r>
                <a:r>
                  <a:rPr>
                    <a:latin typeface="Courier"/>
                  </a:rPr>
                  <a:t>par)</a:t>
                </a:r>
                <a:br/>
                <a:r>
                  <a:rPr i="1">
                    <a:solidFill>
                      <a:srgbClr val="60A0B0"/>
                    </a:solidFill>
                    <a:latin typeface="Courier"/>
                  </a:rPr>
                  <a:t>## [1] 3.478864 1.524939</a:t>
                </a:r>
                <a:br/>
                <a:r>
                  <a:rPr b="1">
                    <a:solidFill>
                      <a:srgbClr val="007020"/>
                    </a:solidFill>
                    <a:latin typeface="Courier"/>
                  </a:rPr>
                  <a:t>print</a:t>
                </a:r>
                <a:r>
                  <a:rPr>
                    <a:latin typeface="Courier"/>
                  </a:rPr>
                  <a:t>(betaHat</a:t>
                </a:r>
                <a:r>
                  <a:rPr>
                    <a:solidFill>
                      <a:srgbClr val="666666"/>
                    </a:solidFill>
                    <a:latin typeface="Courier"/>
                  </a:rPr>
                  <a:t>$</a:t>
                </a:r>
                <a:r>
                  <a:rPr>
                    <a:latin typeface="Courier"/>
                  </a:rPr>
                  <a:t>value)</a:t>
                </a:r>
                <a:br/>
                <a:r>
                  <a:rPr i="1">
                    <a:solidFill>
                      <a:srgbClr val="60A0B0"/>
                    </a:solidFill>
                    <a:latin typeface="Courier"/>
                  </a:rPr>
                  <a:t>## [1] 84.07773</a:t>
                </a:r>
              </a:p>
              <a:p>
                <a:pPr lvl="0" marL="0" indent="0">
                  <a:buNone/>
                </a:pPr>
                <a14:m>
                  <m:oMathPara xmlns:m="http://schemas.openxmlformats.org/officeDocument/2006/math">
                    <m:oMathParaPr>
                      <m:jc m:val="center"/>
                    </m:oMathParaPr>
                    <m:oMath>
                      <m:r>
                        <m:t> </m:t>
                      </m:r>
                    </m:oMath>
                  </m:oMathPara>
                </a14:m>
              </a:p>
              <a:p>
                <a:pPr lvl="0" marL="0" indent="0">
                  <a:buNone/>
                </a:pPr>
                <a:r>
                  <a:rPr>
                    <a:latin typeface="Courier"/>
                  </a:rPr>
                  <a:t>betaHat</a:t>
                </a:r>
                <a:r>
                  <a:rPr/>
                  <a:t> is a list object.</a:t>
                </a:r>
              </a:p>
              <a:p>
                <a:pPr lvl="0" marL="0" indent="0">
                  <a:buNone/>
                </a:pPr>
                <a:r>
                  <a:rPr/>
                  <a:t>Check what else it reports by typing </a:t>
                </a:r>
                <a:r>
                  <a:rPr>
                    <a:latin typeface="Courier"/>
                  </a:rPr>
                  <a:t>print(betaHat)</a:t>
                </a:r>
                <a:r>
                  <a:rPr/>
                  <a:t>.</a:t>
                </a:r>
              </a:p>
              <a:p>
                <a:pPr lvl="0" marL="0" indent="0">
                  <a:buNone/>
                </a:pPr>
                <a:r>
                  <a:rPr/>
                  <a:t>For more details about </a:t>
                </a:r>
                <a:r>
                  <a:rPr>
                    <a:latin typeface="Courier"/>
                  </a:rPr>
                  <a:t>optim</a:t>
                </a:r>
                <a:r>
                  <a:rPr/>
                  <a:t>, type </a:t>
                </a:r>
                <a:r>
                  <a:rPr>
                    <a:latin typeface="Courier"/>
                  </a:rPr>
                  <a:t>?optim</a:t>
                </a:r>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a:latin typeface="Courier"/>
                  </a:rPr>
                  <a:t>lm</a:t>
                </a:r>
                <a:r>
                  <a:rPr/>
                  <a:t> or </a:t>
                </a:r>
                <a:r>
                  <a:rPr>
                    <a:latin typeface="Courier"/>
                  </a:rPr>
                  <a:t>glm</a:t>
                </a:r>
                <a:r>
                  <a:rPr/>
                  <a:t>.</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mod&lt;-</a:t>
                </a:r>
                <a:r>
                  <a:rPr b="1">
                    <a:solidFill>
                      <a:srgbClr val="007020"/>
                    </a:solidFill>
                    <a:latin typeface="Courier"/>
                  </a:rPr>
                  <a:t>lm</a:t>
                </a:r>
                <a:r>
                  <a:rPr>
                    <a:latin typeface="Courier"/>
                  </a:rPr>
                  <a:t>(y</a:t>
                </a:r>
                <a:r>
                  <a:rPr>
                    <a:solidFill>
                      <a:srgbClr val="666666"/>
                    </a:solidFill>
                    <a:latin typeface="Courier"/>
                  </a:rPr>
                  <a:t>~</a:t>
                </a:r>
                <a:r>
                  <a:rPr>
                    <a:latin typeface="Courier"/>
                  </a:rPr>
                  <a:t>x,</a:t>
                </a:r>
                <a:r>
                  <a:rPr>
                    <a:solidFill>
                      <a:srgbClr val="902000"/>
                    </a:solidFill>
                    <a:latin typeface="Courier"/>
                  </a:rPr>
                  <a:t>data=</a:t>
                </a:r>
                <a:r>
                  <a:rPr>
                    <a:latin typeface="Courier"/>
                  </a:rPr>
                  <a:t>df)</a:t>
                </a:r>
                <a:br/>
                <a:br/>
                <a:r>
                  <a:rPr b="1">
                    <a:solidFill>
                      <a:srgbClr val="007020"/>
                    </a:solidFill>
                    <a:latin typeface="Courier"/>
                  </a:rPr>
                  <a:t>print</a:t>
                </a:r>
                <a:r>
                  <a:rPr>
                    <a:latin typeface="Courier"/>
                  </a:rPr>
                  <a:t>(mod)</a:t>
                </a:r>
                <a:br/>
                <a:r>
                  <a:rPr i="1">
                    <a:solidFill>
                      <a:srgbClr val="60A0B0"/>
                    </a:solidFill>
                    <a:latin typeface="Courier"/>
                  </a:rPr>
                  <a:t>## </a:t>
                </a:r>
                <a:br/>
                <a:r>
                  <a:rPr i="1">
                    <a:solidFill>
                      <a:srgbClr val="60A0B0"/>
                    </a:solidFill>
                    <a:latin typeface="Courier"/>
                  </a:rPr>
                  <a:t>## Call:</a:t>
                </a:r>
                <a:br/>
                <a:r>
                  <a:rPr i="1">
                    <a:solidFill>
                      <a:srgbClr val="60A0B0"/>
                    </a:solidFill>
                    <a:latin typeface="Courier"/>
                  </a:rPr>
                  <a:t>## lm(formula = y ~ x, data = df)</a:t>
                </a:r>
                <a:br/>
                <a:r>
                  <a:rPr i="1">
                    <a:solidFill>
                      <a:srgbClr val="60A0B0"/>
                    </a:solidFill>
                    <a:latin typeface="Courier"/>
                  </a:rPr>
                  <a:t>## </a:t>
                </a:r>
                <a:br/>
                <a:r>
                  <a:rPr i="1">
                    <a:solidFill>
                      <a:srgbClr val="60A0B0"/>
                    </a:solidFill>
                    <a:latin typeface="Courier"/>
                  </a:rPr>
                  <a:t>## Coefficients:</a:t>
                </a:r>
                <a:br/>
                <a:r>
                  <a:rPr i="1">
                    <a:solidFill>
                      <a:srgbClr val="60A0B0"/>
                    </a:solidFill>
                    <a:latin typeface="Courier"/>
                  </a:rPr>
                  <a:t>## (Intercept)            x  </a:t>
                </a:r>
                <a:br/>
                <a:r>
                  <a:rPr i="1">
                    <a:solidFill>
                      <a:srgbClr val="60A0B0"/>
                    </a:solidFill>
                    <a:latin typeface="Courier"/>
                  </a:rPr>
                  <a:t>##       3.479        1.525</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a:latin typeface="Courier"/>
                  </a:rPr>
                  <a:t>glm</a:t>
                </a:r>
                <a:r>
                  <a:rPr/>
                  <a:t> rather than </a:t>
                </a:r>
                <a:r>
                  <a:rPr>
                    <a:latin typeface="Courier"/>
                  </a:rPr>
                  <a:t>lm</a:t>
                </a:r>
                <a:r>
                  <a:rPr/>
                  <a: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write where </a:t>
                </a:r>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for the sample means and define:</a:t>
                </a:r>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acc>
                        <m:accPr>
                          <m:chr m:val="‾"/>
                        </m:accPr>
                        <m:e>
                          <m:r>
                            <m:t>y</m:t>
                          </m:r>
                        </m:e>
                      </m:acc>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acc>
                        <m:accPr>
                          <m:chr m:val="‾"/>
                        </m:accPr>
                        <m:e>
                          <m:r>
                            <m:t>x</m:t>
                          </m:r>
                        </m:e>
                      </m:acc>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acc>
                        <m:accPr>
                          <m:chr m:val="‾"/>
                        </m:accPr>
                        <m:e>
                          <m:r>
                            <m:t>x</m:t>
                          </m:r>
                        </m:e>
                      </m:acc>
                      <m:r>
                        <m:t>)</m:t>
                      </m:r>
                      <m:r>
                        <m:t>(</m:t>
                      </m:r>
                      <m:sSub>
                        <m:e>
                          <m:r>
                            <m:t>y</m:t>
                          </m:r>
                        </m:e>
                        <m:sub>
                          <m:r>
                            <m:t>i</m:t>
                          </m:r>
                        </m:sub>
                      </m:sSub>
                      <m:r>
                        <m:t>−</m:t>
                      </m:r>
                      <m:acc>
                        <m:accPr>
                          <m:chr m:val="‾"/>
                        </m:accPr>
                        <m:e>
                          <m:r>
                            <m:t>y</m:t>
                          </m:r>
                        </m:e>
                      </m:acc>
                      <m:r>
                        <m:t>)</m:t>
                      </m:r>
                    </m:oMath>
                  </m:oMathPara>
                </a14:m>
              </a:p>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acc>
                        <m:accPr>
                          <m:chr m:val="‾"/>
                        </m:accPr>
                        <m:e>
                          <m:r>
                            <m:t>y</m:t>
                          </m:r>
                        </m:e>
                      </m:acc>
                      <m:r>
                        <m:t>−</m:t>
                      </m:r>
                      <m:sSub>
                        <m:e>
                          <m:acc>
                            <m:accPr>
                              <m:chr m:val="̂"/>
                            </m:accPr>
                            <m:e>
                              <m:r>
                                <m:t>β</m:t>
                              </m:r>
                            </m:e>
                          </m:acc>
                        </m:e>
                        <m:sub>
                          <m:r>
                            <m:t>1</m:t>
                          </m:r>
                        </m:sub>
                      </m:sSub>
                      <m:acc>
                        <m:accPr>
                          <m:chr m:val="‾"/>
                        </m:accPr>
                        <m:e>
                          <m:r>
                            <m:t>x</m:t>
                          </m:r>
                        </m:e>
                      </m:acc>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a:t>
                </a:r>
              </a:p>
              <a:p>
                <a:pPr lvl="1"/>
                <a:r>
                  <a:rPr/>
                  <a:t>the regression sum of squares </a:t>
                </a:r>
                <a14:m>
                  <m:oMath xmlns:m="http://schemas.openxmlformats.org/officeDocument/2006/math">
                    <m:r>
                      <m:t>R</m:t>
                    </m:r>
                    <m:r>
                      <m:t>S</m:t>
                    </m:r>
                    <m:r>
                      <m:t>S</m:t>
                    </m:r>
                    <m:r>
                      <m:t>=</m:t>
                    </m:r>
                    <m:sSubSup>
                      <m:e>
                        <m:r>
                          <m:t>S</m:t>
                        </m:r>
                      </m:e>
                      <m:sub>
                        <m:r>
                          <m:t>x</m:t>
                        </m:r>
                        <m:r>
                          <m:t>y</m:t>
                        </m:r>
                      </m:sub>
                      <m:sup>
                        <m:r>
                          <m:t>2</m:t>
                        </m:r>
                      </m:sup>
                    </m:sSubSup>
                    <m:r>
                      <m:t>/</m:t>
                    </m:r>
                    <m:r>
                      <m:t>S</m:t>
                    </m:r>
                    <m:sSub>
                      <m:e>
                        <m:r>
                          <m:t>S</m:t>
                        </m:r>
                      </m:e>
                      <m:sub>
                        <m:r>
                          <m:t>x</m:t>
                        </m:r>
                      </m:sub>
                    </m:sSub>
                  </m:oMath>
                </a14:m>
              </a:p>
              <a:p>
                <a:pPr lvl="1"/>
                <a:r>
                  <a:rPr/>
                  <a:t>the error sum of squares </a:t>
                </a:r>
                <a14:m>
                  <m:oMath xmlns:m="http://schemas.openxmlformats.org/officeDocument/2006/math">
                    <m:r>
                      <m:t>E</m:t>
                    </m:r>
                    <m:r>
                      <m:t>S</m:t>
                    </m:r>
                    <m:r>
                      <m:t>S</m:t>
                    </m:r>
                    <m:r>
                      <m:t>=</m:t>
                    </m:r>
                    <m:r>
                      <m:t>T</m:t>
                    </m:r>
                    <m:r>
                      <m:t>S</m:t>
                    </m:r>
                    <m:r>
                      <m:t>S</m:t>
                    </m:r>
                    <m:r>
                      <m:t>−</m:t>
                    </m:r>
                    <m:r>
                      <m:t>R</m:t>
                    </m:r>
                    <m:r>
                      <m:t>S</m:t>
                    </m:r>
                    <m:r>
                      <m:t>S</m:t>
                    </m:r>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r>
                      <m:t>(</m:t>
                    </m:r>
                    <m:r>
                      <m:rPr>
                        <m:sty m:val="b"/>
                      </m:rPr>
                      <m:t>y</m:t>
                    </m:r>
                    <m:r>
                      <m:t>,</m:t>
                    </m:r>
                    <m:r>
                      <m:rPr>
                        <m:sty m:val="b"/>
                      </m:rPr>
                      <m:t>x</m:t>
                    </m:r>
                    <m:r>
                      <m:t>)</m:t>
                    </m:r>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 (in a model with a single predictor).</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Certificates of attendance</a:t>
                </a:r>
              </a:p>
              <a:p>
                <a:pPr lvl="2"/>
                <a:r>
                  <a:rPr/>
                  <a:t>You need to attend the first 7 sessions.</a:t>
                </a:r>
              </a:p>
              <a:p>
                <a:pPr lvl="2"/>
                <a:r>
                  <a:rPr/>
                  <a:t>Sign in &amp; check spelling of name on the sign-in sheet!</a:t>
                </a:r>
              </a:p>
              <a:p>
                <a:pPr lvl="2"/>
                <a:r>
                  <a:rPr/>
                  <a:t>Only issued if paid-up and in exchange for completed feedback form.</a:t>
                </a:r>
              </a:p>
              <a:p>
                <a:pPr lvl="0" marL="0" indent="0">
                  <a:buNone/>
                </a:pPr>
                <a14:m>
                  <m:oMathPara xmlns:m="http://schemas.openxmlformats.org/officeDocument/2006/math">
                    <m:oMathParaPr>
                      <m:jc m:val="center"/>
                    </m:oMathParaPr>
                    <m:oMath>
                      <m:r>
                        <m:t> </m:t>
                      </m:r>
                    </m:oMath>
                  </m:oMathPara>
                </a14:m>
              </a:p>
              <a:p>
                <a:pPr lvl="1"/>
                <a:r>
                  <a:rPr/>
                  <a:t>Participant packs (copy of slides, R code etc.)</a:t>
                </a:r>
              </a:p>
              <a:p>
                <a:pPr lvl="2"/>
                <a:r>
                  <a:rPr>
                    <a:hlinkClick r:id="rId2"/>
                  </a:rPr>
                  <a:t>https://github.com/mlw-stats/R_And_Statistics_Training_2020</a:t>
                </a:r>
              </a:p>
              <a:p>
                <a:pPr lvl="0" marL="0" indent="0">
                  <a:buNone/>
                </a:pPr>
                <a14:m>
                  <m:oMathPara xmlns:m="http://schemas.openxmlformats.org/officeDocument/2006/math">
                    <m:oMathParaPr>
                      <m:jc m:val="center"/>
                    </m:oMathParaPr>
                    <m:oMath>
                      <m:r>
                        <m:t> </m:t>
                      </m:r>
                    </m:oMath>
                  </m:oMathPara>
                </a14:m>
              </a:p>
              <a:p>
                <a:pPr lvl="1"/>
                <a:r>
                  <a:rPr/>
                  <a:t>Housekeeping</a:t>
                </a:r>
              </a:p>
              <a:p>
                <a:pPr lvl="2"/>
                <a:r>
                  <a:rPr/>
                  <a:t>Covid-19 measures</a:t>
                </a:r>
              </a:p>
              <a:p>
                <a:pPr lvl="2"/>
                <a:r>
                  <a:rPr/>
                  <a:t>Refreshments</a:t>
                </a:r>
              </a:p>
              <a:p>
                <a:pPr lvl="2"/>
                <a:r>
                  <a:rPr/>
                  <a:t>Fire exits</a:t>
                </a:r>
              </a:p>
              <a:p>
                <a:pPr lvl="2"/>
                <a:r>
                  <a:rPr/>
                  <a:t>Bathrooms</a:t>
                </a:r>
              </a:p>
              <a:p>
                <a:pPr lvl="2"/>
                <a:r>
                  <a:rPr/>
                  <a:t>RStudio Cloud</a:t>
                </a:r>
              </a:p>
              <a:p>
                <a:pPr lvl="0" marL="0" indent="0">
                  <a:buNone/>
                </a:pPr>
                <a14:m>
                  <m:oMathPara xmlns:m="http://schemas.openxmlformats.org/officeDocument/2006/math">
                    <m:oMathParaPr>
                      <m:jc m:val="center"/>
                    </m:oMathParaPr>
                    <m:oMath>
                      <m:r>
                        <m:t> </m:t>
                      </m:r>
                    </m:oMath>
                  </m:oMathPara>
                </a14:m>
              </a:p>
              <a:p>
                <a:pPr lvl="1"/>
                <a:r>
                  <a:rPr/>
                  <a:t>Installl the </a:t>
                </a:r>
                <a:r>
                  <a:rPr>
                    <a:latin typeface="Courier"/>
                  </a:rPr>
                  <a:t>pscl</a:t>
                </a:r>
                <a:r>
                  <a:rPr/>
                  <a:t> library: </a:t>
                </a:r>
                <a:r>
                  <a:rPr>
                    <a:latin typeface="Courier"/>
                  </a:rPr>
                  <a:t>install.packages("pscl")</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a:t>
                </a:r>
                <a:r>
                  <a:rPr i="1"/>
                  <a:t>model likelihood</a:t>
                </a:r>
                <a:r>
                  <a:rPr/>
                  <a:t>:</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can 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a:t>
                </a:r>
              </a:p>
              <a:p>
                <a:pPr lvl="1"/>
                <a:r>
                  <a:rPr/>
                  <a:t>This may be surprising, since we had to make additional assumptions to be able to write down the likelihood function.</a:t>
                </a:r>
              </a:p>
              <a:p>
                <a:pPr lvl="1"/>
                <a:r>
                  <a:rPr/>
                  <a:t>In practice, fitting software minimise the negative log likelihood rather than maximising the likehihood.</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you fitted a model, you can predict new data, e.g. in the case of a linear model:</a:t>
                </a:r>
              </a:p>
              <a:p>
                <a:pPr lvl="0" marL="0" indent="0">
                  <a:buNone/>
                </a:pPr>
                <a14:m>
                  <m:oMathPara xmlns:m="http://schemas.openxmlformats.org/officeDocument/2006/math">
                    <m:oMathParaPr>
                      <m:jc m:val="center"/>
                    </m:oMathParaPr>
                    <m:oMath>
                      <m:sSub>
                        <m:e>
                          <m:acc>
                            <m:accPr>
                              <m:chr m:val="̂"/>
                            </m:accPr>
                            <m:e>
                              <m:r>
                                <m:t>y</m:t>
                              </m:r>
                            </m:e>
                          </m:acc>
                        </m:e>
                        <m:sub>
                          <m:r>
                            <m:t>n</m:t>
                          </m:r>
                          <m:r>
                            <m:t>e</m:t>
                          </m:r>
                          <m:r>
                            <m:t>w</m:t>
                          </m:r>
                        </m:sub>
                      </m:sSub>
                      <m:r>
                        <m:t>=</m:t>
                      </m:r>
                      <m:sSub>
                        <m:e>
                          <m:acc>
                            <m:accPr>
                              <m:chr m:val="̂"/>
                            </m:accPr>
                            <m:e>
                              <m:r>
                                <m:t>β</m:t>
                              </m:r>
                            </m:e>
                          </m:acc>
                        </m:e>
                        <m:sub>
                          <m:r>
                            <m:t>0</m:t>
                          </m:r>
                        </m:sub>
                      </m:sSub>
                      <m:r>
                        <m:t>+</m:t>
                      </m:r>
                      <m:sSub>
                        <m:e>
                          <m:acc>
                            <m:accPr>
                              <m:chr m:val="̂"/>
                            </m:accPr>
                            <m:e>
                              <m:r>
                                <m:t>β</m:t>
                              </m:r>
                            </m:e>
                          </m:acc>
                        </m:e>
                        <m:sub>
                          <m:r>
                            <m:t>1</m:t>
                          </m:r>
                        </m:sub>
                      </m:sSub>
                      <m:sSub>
                        <m:e>
                          <m:r>
                            <m:t>x</m:t>
                          </m:r>
                        </m:e>
                        <m:sub>
                          <m:r>
                            <m:t>n</m:t>
                          </m:r>
                          <m:r>
                            <m:t>e</m:t>
                          </m:r>
                          <m:r>
                            <m:t>w</m:t>
                          </m:r>
                        </m:sub>
                      </m:sSub>
                    </m:oMath>
                  </m:oMathPara>
                </a14:m>
              </a:p>
              <a:p>
                <a:pPr lvl="0" marL="0" indent="0">
                  <a:buNone/>
                </a:pPr>
                <a:r>
                  <a:rPr/>
                  <a:t>An important special case for diagnostic puposes is to predict the fitted value of your dataset:</a:t>
                </a:r>
              </a:p>
              <a:p>
                <a:pPr lvl="0" marL="0" indent="0">
                  <a:buNone/>
                </a:pPr>
                <a14:m>
                  <m:oMathPara xmlns:m="http://schemas.openxmlformats.org/officeDocument/2006/math">
                    <m:oMathParaPr>
                      <m:jc m:val="center"/>
                    </m:oMathParaPr>
                    <m:oMath>
                      <m:sSub>
                        <m:e>
                          <m:acc>
                            <m:accPr>
                              <m:chr m:val="̂"/>
                            </m:accPr>
                            <m:e>
                              <m:r>
                                <m:t>y</m:t>
                              </m:r>
                            </m:e>
                          </m:acc>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oMath>
                  </m:oMathPara>
                </a14:m>
              </a:p>
              <a:p>
                <a:pPr lvl="0" marL="0" indent="0">
                  <a:buNone/>
                </a:pPr>
                <a:r>
                  <a:rPr/>
                  <a:t>This allows you to compute the residuals:</a:t>
                </a:r>
              </a:p>
              <a:p>
                <a:pPr lvl="0" marL="0" indent="0">
                  <a:buNone/>
                </a:pPr>
                <a14:m>
                  <m:oMathPara xmlns:m="http://schemas.openxmlformats.org/officeDocument/2006/math">
                    <m:oMathParaPr>
                      <m:jc m:val="center"/>
                    </m:oMathParaPr>
                    <m:oMath>
                      <m:sSub>
                        <m:e>
                          <m:r>
                            <m:t>r</m:t>
                          </m:r>
                        </m:e>
                        <m:sub>
                          <m:r>
                            <m:t>i</m:t>
                          </m:r>
                        </m:sub>
                      </m:sSub>
                      <m:r>
                        <m:t>=</m:t>
                      </m:r>
                      <m:sSub>
                        <m:e>
                          <m:r>
                            <m:t>y</m:t>
                          </m:r>
                        </m:e>
                        <m:sub>
                          <m:r>
                            <m:t>i</m:t>
                          </m:r>
                        </m:sub>
                      </m:sSub>
                      <m:r>
                        <m:t>−</m:t>
                      </m:r>
                      <m:sSub>
                        <m:e>
                          <m:acc>
                            <m:accPr>
                              <m:chr m:val="̂"/>
                            </m:accPr>
                            <m:e>
                              <m:r>
                                <m:t>y</m:t>
                              </m:r>
                            </m:e>
                          </m:acc>
                        </m:e>
                        <m:sub>
                          <m:r>
                            <m:t>i</m:t>
                          </m:r>
                        </m:sub>
                      </m:sSub>
                    </m:oMath>
                  </m:oMathPara>
                </a14:m>
              </a:p>
              <a:p>
                <a:pPr lvl="0" marL="0" indent="0">
                  <a:buNone/>
                </a:pPr>
                <a:r>
                  <a:rPr/>
                  <a:t>The error sum of squares (ESS), also known as the residual sum of squares </a:t>
                </a:r>
                <a14:m>
                  <m:oMath xmlns:m="http://schemas.openxmlformats.org/officeDocument/2006/math">
                    <m:r>
                      <m:t>E</m:t>
                    </m:r>
                    <m:r>
                      <m:t>S</m:t>
                    </m:r>
                    <m:r>
                      <m:t>S</m:t>
                    </m:r>
                    <m:r>
                      <m:t>=</m:t>
                    </m:r>
                    <m:nary>
                      <m:naryPr>
                        <m:chr m:val="∑"/>
                        <m:limLoc m:val="undOvr"/>
                        <m:subHide m:val="0"/>
                        <m:supHide m:val="1"/>
                      </m:naryPr>
                      <m:sub>
                        <m:r>
                          <m:t>i</m:t>
                        </m:r>
                      </m:sub>
                      <m:sup>
                        <m:r>
                          <m:t>​</m:t>
                        </m:r>
                      </m:sup>
                      <m:e>
                        <m:sSubSup>
                          <m:e>
                            <m:r>
                              <m:t>r</m:t>
                            </m:r>
                          </m:e>
                          <m:sub>
                            <m:r>
                              <m:t>i</m:t>
                            </m:r>
                          </m:sub>
                          <m:sup>
                            <m:r>
                              <m:t>2</m:t>
                            </m:r>
                          </m:sup>
                        </m:sSubSup>
                      </m:e>
                    </m:nary>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oMath>
                </a14:m>
                <a:r>
                  <a:rPr/>
                  <a:t> is the variation not explained by the model: </a:t>
                </a:r>
                <a14:m>
                  <m:oMath xmlns:m="http://schemas.openxmlformats.org/officeDocument/2006/math">
                    <m:r>
                      <m:t>T</m:t>
                    </m:r>
                    <m:r>
                      <m:t>S</m:t>
                    </m:r>
                    <m:r>
                      <m:t>S</m:t>
                    </m:r>
                    <m:r>
                      <m:t>=</m:t>
                    </m:r>
                    <m:r>
                      <m:t>R</m:t>
                    </m:r>
                    <m:r>
                      <m:t>S</m:t>
                    </m:r>
                    <m:r>
                      <m:t>S</m:t>
                    </m:r>
                    <m:r>
                      <m:t>+</m:t>
                    </m:r>
                    <m:r>
                      <m:t>E</m:t>
                    </m:r>
                    <m:r>
                      <m:t>S</m:t>
                    </m:r>
                    <m:r>
                      <m:t>S</m:t>
                    </m:r>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0" marL="0" indent="0">
                  <a:buNone/>
                </a:pPr>
                <a14:m>
                  <m:oMathPara xmlns:m="http://schemas.openxmlformats.org/officeDocument/2006/math">
                    <m:oMathParaPr>
                      <m:jc m:val="center"/>
                    </m:oMathParaPr>
                    <m:oMath>
                      <m:r>
                        <m:t> </m:t>
                      </m:r>
                    </m:oMath>
                  </m:oMathPara>
                </a14:m>
              </a:p>
              <a:p>
                <a:pPr lvl="1"/>
                <a:r>
                  <a:rPr/>
                  <a:t>model diagnostics: residuals are quite useful for checking model assumptions, identifying influential observations etc. (more later)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Generalised</a:t>
            </a:r>
            <a:r>
              <a:rPr/>
              <a:t> </a:t>
            </a:r>
            <a:r>
              <a:rPr/>
              <a:t>linear</a:t>
            </a:r>
            <a:r>
              <a:rPr/>
              <a:t> </a:t>
            </a:r>
            <a:r>
              <a:rPr/>
              <a:t>model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 in the case where we make no assumptions about the distribution of the errors: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relates outcomes variables </a:t>
                </a:r>
                <a14:m>
                  <m:oMath xmlns:m="http://schemas.openxmlformats.org/officeDocument/2006/math">
                    <m:r>
                      <m:rPr>
                        <m:sty m:val="b"/>
                      </m:rPr>
                      <m:t>Y</m:t>
                    </m:r>
                  </m:oMath>
                </a14:m>
                <a:r>
                  <a:rPr/>
                  <a:t> to predictor variables </a:t>
                </a:r>
                <a14:m>
                  <m:oMath xmlns:m="http://schemas.openxmlformats.org/officeDocument/2006/math">
                    <m:r>
                      <m:rPr>
                        <m:sty m:val="b"/>
                      </m:rPr>
                      <m:t>X</m:t>
                    </m:r>
                  </m:oMath>
                </a14:m>
                <a:r>
                  <a:rPr/>
                  <a:t> via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rPr>
                          <m:sty m:val="b"/>
                        </m:rPr>
                        <m:t>Y</m:t>
                      </m:r>
                      <m:r>
                        <m:t>|</m:t>
                      </m:r>
                      <m:r>
                        <m:rPr>
                          <m:sty m:val="b"/>
                        </m:rPr>
                        <m:t>X</m:t>
                      </m:r>
                      <m:r>
                        <m:t>)</m:t>
                      </m:r>
                      <m:r>
                        <m:t>=</m:t>
                      </m:r>
                      <m:sSup>
                        <m:e>
                          <m:r>
                            <m:t>g</m:t>
                          </m:r>
                        </m:e>
                        <m:sup>
                          <m:r>
                            <m:t>−</m:t>
                          </m:r>
                          <m:r>
                            <m:t>1</m:t>
                          </m:r>
                        </m:sup>
                      </m:sSup>
                      <m:r>
                        <m:t>(</m:t>
                      </m:r>
                      <m:r>
                        <m:rPr>
                          <m:sty m:val="b"/>
                        </m:rPr>
                        <m:t>X</m:t>
                      </m:r>
                      <m:r>
                        <m:rPr>
                          <m:sty m:val="b"/>
                        </m:rPr>
                        <m:t>β</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Specifically the GLM consists of 3 things:</a:t>
                </a:r>
              </a:p>
              <a:p>
                <a:pPr lvl="1"/>
                <a14:m>
                  <m:oMath xmlns:m="http://schemas.openxmlformats.org/officeDocument/2006/math">
                    <m:r>
                      <m:rPr>
                        <m:sty m:val="b"/>
                      </m:rPr>
                      <m:t>Y</m:t>
                    </m:r>
                    <m:r>
                      <m:t>∼</m:t>
                    </m:r>
                    <m:r>
                      <m:t>F</m:t>
                    </m:r>
                  </m:oMath>
                </a14:m>
                <a:r>
                  <a:rPr/>
                  <a:t> where </a:t>
                </a:r>
                <a14:m>
                  <m:oMath xmlns:m="http://schemas.openxmlformats.org/officeDocument/2006/math">
                    <m:r>
                      <m:t>F</m:t>
                    </m:r>
                  </m:oMath>
                </a14:m>
                <a:r>
                  <a:rPr/>
                  <a:t> is an exponential family distribution mith mean </a:t>
                </a:r>
                <a14:m>
                  <m:oMath xmlns:m="http://schemas.openxmlformats.org/officeDocument/2006/math">
                    <m:r>
                      <m:rPr>
                        <m:sty m:val="b"/>
                      </m:rPr>
                      <m:t>μ</m:t>
                    </m:r>
                  </m:oMath>
                </a14:m>
              </a:p>
              <a:p>
                <a:pPr lvl="1"/>
                <a:r>
                  <a:rPr/>
                  <a:t>a </a:t>
                </a:r>
                <a:r>
                  <a:rPr b="1"/>
                  <a:t>linear predictor</a:t>
                </a:r>
                <a:r>
                  <a:rPr/>
                  <a:t> </a:t>
                </a:r>
                <a14:m>
                  <m:oMath xmlns:m="http://schemas.openxmlformats.org/officeDocument/2006/math">
                    <m:r>
                      <m:rPr>
                        <m:sty m:val="b"/>
                      </m:rPr>
                      <m:t>η</m:t>
                    </m:r>
                    <m:r>
                      <m:t>=</m:t>
                    </m:r>
                    <m:r>
                      <m:rPr>
                        <m:sty m:val="b"/>
                      </m:rPr>
                      <m:t>X</m:t>
                    </m:r>
                    <m:r>
                      <m:rPr>
                        <m:sty m:val="b"/>
                      </m:rPr>
                      <m:t>β</m:t>
                    </m:r>
                  </m:oMath>
                </a14:m>
              </a:p>
              <a:p>
                <a:pPr lvl="1"/>
                <a:r>
                  <a:rPr/>
                  <a:t>a </a:t>
                </a:r>
                <a:r>
                  <a:rPr b="1"/>
                  <a:t>link</a:t>
                </a:r>
                <a:r>
                  <a:rPr/>
                  <a:t> function g(), linking </a:t>
                </a:r>
                <a14:m>
                  <m:oMath xmlns:m="http://schemas.openxmlformats.org/officeDocument/2006/math">
                    <m:r>
                      <m:rPr>
                        <m:sty m:val="b"/>
                      </m:rPr>
                      <m:t>μ</m:t>
                    </m:r>
                  </m:oMath>
                </a14:m>
                <a:r>
                  <a:rPr/>
                  <a:t>, </a:t>
                </a:r>
                <a14:m>
                  <m:oMath xmlns:m="http://schemas.openxmlformats.org/officeDocument/2006/math">
                    <m:r>
                      <m:t>η</m:t>
                    </m:r>
                  </m:oMath>
                </a14:m>
                <a:r>
                  <a:rPr/>
                  <a:t>: </a:t>
                </a:r>
                <a14:m>
                  <m:oMath xmlns:m="http://schemas.openxmlformats.org/officeDocument/2006/math">
                    <m:r>
                      <m:t>g</m:t>
                    </m:r>
                    <m:r>
                      <m:t>(</m:t>
                    </m:r>
                    <m:r>
                      <m:rPr>
                        <m:sty m:val="b"/>
                      </m:rPr>
                      <m:t>μ</m:t>
                    </m:r>
                    <m:r>
                      <m:t>)</m:t>
                    </m:r>
                    <m:r>
                      <m:t>=</m:t>
                    </m:r>
                    <m:r>
                      <m:rPr>
                        <m:sty m:val="b"/>
                      </m:rPr>
                      <m:t>η</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 above uses matrix notation: </a:t>
                </a:r>
                <a14:m>
                  <m:oMath xmlns:m="http://schemas.openxmlformats.org/officeDocument/2006/math">
                    <m:r>
                      <m:rPr>
                        <m:sty m:val="b"/>
                      </m:rPr>
                      <m:t>Y</m:t>
                    </m:r>
                  </m:oMath>
                </a14:m>
                <a:r>
                  <a:rPr/>
                  <a:t>, </a:t>
                </a:r>
                <a14:m>
                  <m:oMath xmlns:m="http://schemas.openxmlformats.org/officeDocument/2006/math">
                    <m:r>
                      <m:rPr>
                        <m:sty m:val="b"/>
                      </m:rPr>
                      <m:t>X</m:t>
                    </m:r>
                  </m:oMath>
                </a14:m>
                <a:r>
                  <a:rPr/>
                  <a:t>, </a:t>
                </a:r>
                <a14:m>
                  <m:oMath xmlns:m="http://schemas.openxmlformats.org/officeDocument/2006/math">
                    <m:r>
                      <m:rPr>
                        <m:sty m:val="b"/>
                      </m:rPr>
                      <m:t>β</m:t>
                    </m:r>
                  </m:oMath>
                </a14:m>
                <a:r>
                  <a:rPr/>
                  <a:t> are all matrices.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nelder.jpg" id="0" name="Picture 1"/>
          <p:cNvPicPr>
            <a:picLocks noGrp="1" noChangeAspect="1"/>
          </p:cNvPicPr>
          <p:nvPr/>
        </p:nvPicPr>
        <p:blipFill>
          <a:blip r:embed="rId2"/>
          <a:stretch>
            <a:fillRect/>
          </a:stretch>
        </p:blipFill>
        <p:spPr bwMode="auto">
          <a:xfrm>
            <a:off x="838200" y="2159000"/>
            <a:ext cx="5181600" cy="3136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John</a:t>
            </a:r>
            <a:r>
              <a:rPr/>
              <a:t> </a:t>
            </a:r>
            <a:r>
              <a:rPr/>
              <a:t>Ashworth</a:t>
            </a:r>
            <a:r>
              <a:rPr/>
              <a:t> </a:t>
            </a:r>
            <a:r>
              <a:rPr/>
              <a:t>Nelder</a:t>
            </a:r>
            <a:r>
              <a:rPr/>
              <a:t> </a:t>
            </a:r>
            <a:r>
              <a:rPr/>
              <a:t>(public</a:t>
            </a:r>
            <a:r>
              <a:rPr/>
              <a:t> </a:t>
            </a:r>
            <a:r>
              <a:rPr/>
              <a:t>domain</a:t>
            </a:r>
            <a:r>
              <a:rPr/>
              <a:t> </a:t>
            </a:r>
            <a:r>
              <a:rPr/>
              <a:t>/</a:t>
            </a:r>
            <a:r>
              <a:rPr/>
              <a:t> </a:t>
            </a:r>
            <a:r>
              <a:rPr/>
              <a:t>Wikipedia)</a:t>
            </a:r>
          </a:p>
        </p:txBody>
      </p:sp>
      <p:pic>
        <p:nvPicPr>
          <p:cNvPr descr="images/wedderburn.jpg" id="0" name="Picture 1"/>
          <p:cNvPicPr>
            <a:picLocks noGrp="1" noChangeAspect="1"/>
          </p:cNvPicPr>
          <p:nvPr/>
        </p:nvPicPr>
        <p:blipFill>
          <a:blip r:embed="rId3"/>
          <a:stretch>
            <a:fillRect/>
          </a:stretch>
        </p:blipFill>
        <p:spPr bwMode="auto">
          <a:xfrm>
            <a:off x="6705600" y="1816100"/>
            <a:ext cx="4127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Robert</a:t>
            </a:r>
            <a:r>
              <a:rPr/>
              <a:t> </a:t>
            </a:r>
            <a:r>
              <a:rPr/>
              <a:t>Wedderburn</a:t>
            </a:r>
            <a:r>
              <a:rPr/>
              <a:t> </a:t>
            </a:r>
            <a:r>
              <a:rPr/>
              <a:t>(public</a:t>
            </a:r>
            <a:r>
              <a:rPr/>
              <a:t> </a:t>
            </a:r>
            <a:r>
              <a:rPr/>
              <a:t>domain</a:t>
            </a:r>
            <a:r>
              <a:rPr/>
              <a:t> </a:t>
            </a:r>
            <a:r>
              <a:rPr/>
              <a:t>/</a:t>
            </a:r>
            <a:r>
              <a:rPr/>
              <a:t> </a:t>
            </a:r>
            <a:r>
              <a:rPr/>
              <a:t>Wikipedia)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important special case is multiple linear regression:</a:t>
                </a:r>
              </a:p>
              <a:p>
                <a:pPr lvl="1"/>
                <a14:m>
                  <m:oMath xmlns:m="http://schemas.openxmlformats.org/officeDocument/2006/math">
                    <m:r>
                      <m:t>g</m:t>
                    </m:r>
                    <m:r>
                      <m:t>(</m:t>
                    </m:r>
                    <m:r>
                      <m:t>x</m:t>
                    </m:r>
                    <m:r>
                      <m:t>)</m:t>
                    </m:r>
                    <m:r>
                      <m:t>=</m:t>
                    </m:r>
                    <m:r>
                      <m:t>x</m:t>
                    </m:r>
                  </m:oMath>
                </a14:m>
              </a:p>
              <a:p>
                <a:pPr lvl="1"/>
                <a14:m>
                  <m:oMath xmlns:m="http://schemas.openxmlformats.org/officeDocument/2006/math">
                    <m:r>
                      <m:t>Y</m:t>
                    </m:r>
                    <m:r>
                      <m:t>∼</m:t>
                    </m:r>
                    <m:r>
                      <m:rPr>
                        <m:sty m:val="p"/>
                        <m:scr m:val="script"/>
                      </m:rPr>
                      <m:t>N</m:t>
                    </m:r>
                    <m:r>
                      <m:t>(</m:t>
                    </m:r>
                    <m:r>
                      <m:t>η</m:t>
                    </m:r>
                    <m:r>
                      <m:t>,</m:t>
                    </m:r>
                    <m:sSup>
                      <m:e>
                        <m:r>
                          <m:t>σ</m:t>
                        </m:r>
                      </m:e>
                      <m:sup>
                        <m:r>
                          <m:t>2</m:t>
                        </m:r>
                      </m:sup>
                    </m:sSup>
                    <m:r>
                      <m:t>)</m:t>
                    </m:r>
                  </m:oMath>
                </a14:m>
              </a:p>
              <a:p>
                <a:pPr lvl="0" marL="0" indent="0">
                  <a:buNone/>
                </a:pPr>
                <a:r>
                  <a:rPr/>
                  <a:t>This can be written as:</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r>
                  <a:rPr/>
                  <a:t>A special case of this model: 1 or 2 categorical predictor(s) only (one- or two-way ANOVA; see practical).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estimators for X, Y</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Same model we fitted before with </a:t>
            </a:r>
            <a:r>
              <a:rPr>
                <a:latin typeface="Courier"/>
              </a:rPr>
              <a:t>lm()</a:t>
            </a:r>
            <a:r>
              <a:rPr/>
              <a:t>:</a:t>
            </a:r>
          </a:p>
          <a:p>
            <a:pPr lvl="0" indent="0">
              <a:buNone/>
            </a:pPr>
            <a:r>
              <a:rPr>
                <a:latin typeface="Courier"/>
              </a:rPr>
              <a:t>modAlt&lt;-</a:t>
            </a:r>
            <a:r>
              <a:rPr b="1">
                <a:solidFill>
                  <a:srgbClr val="007020"/>
                </a:solidFill>
                <a:latin typeface="Courier"/>
              </a:rPr>
              <a:t>glm</a:t>
            </a:r>
            <a:r>
              <a:rPr>
                <a:latin typeface="Courier"/>
              </a:rPr>
              <a:t>(y</a:t>
            </a:r>
            <a:r>
              <a:rPr>
                <a:solidFill>
                  <a:srgbClr val="666666"/>
                </a:solidFill>
                <a:latin typeface="Courier"/>
              </a:rPr>
              <a:t>~</a:t>
            </a:r>
            <a:r>
              <a:rPr>
                <a:latin typeface="Courier"/>
              </a:rPr>
              <a:t>x,</a:t>
            </a:r>
            <a:r>
              <a:rPr>
                <a:solidFill>
                  <a:srgbClr val="902000"/>
                </a:solidFill>
                <a:latin typeface="Courier"/>
              </a:rPr>
              <a:t>data=</a:t>
            </a:r>
            <a:r>
              <a:rPr>
                <a:latin typeface="Courier"/>
              </a:rPr>
              <a:t>df,</a:t>
            </a:r>
            <a:r>
              <a:rPr>
                <a:solidFill>
                  <a:srgbClr val="902000"/>
                </a:solidFill>
                <a:latin typeface="Courier"/>
              </a:rPr>
              <a:t>family=</a:t>
            </a:r>
            <a:r>
              <a:rPr b="1">
                <a:solidFill>
                  <a:srgbClr val="007020"/>
                </a:solidFill>
                <a:latin typeface="Courier"/>
              </a:rPr>
              <a:t>gaussian</a:t>
            </a:r>
            <a:r>
              <a:rPr>
                <a:latin typeface="Courier"/>
              </a:rPr>
              <a:t>(</a:t>
            </a:r>
            <a:r>
              <a:rPr>
                <a:solidFill>
                  <a:srgbClr val="4070A0"/>
                </a:solidFill>
                <a:latin typeface="Courier"/>
              </a:rPr>
              <a:t>"identity"</a:t>
            </a:r>
            <a:r>
              <a:rPr>
                <a:latin typeface="Courier"/>
              </a:rPr>
              <a:t>))</a:t>
            </a:r>
            <a:br/>
            <a:br/>
            <a:r>
              <a:rPr b="1">
                <a:solidFill>
                  <a:srgbClr val="007020"/>
                </a:solidFill>
                <a:latin typeface="Courier"/>
              </a:rPr>
              <a:t>summary</a:t>
            </a:r>
            <a:r>
              <a:rPr>
                <a:latin typeface="Courier"/>
              </a:rPr>
              <a:t>(modAlt)</a:t>
            </a:r>
            <a:br/>
            <a:r>
              <a:rPr i="1">
                <a:solidFill>
                  <a:srgbClr val="60A0B0"/>
                </a:solidFill>
                <a:latin typeface="Courier"/>
              </a:rPr>
              <a:t>## </a:t>
            </a:r>
            <a:br/>
            <a:r>
              <a:rPr i="1">
                <a:solidFill>
                  <a:srgbClr val="60A0B0"/>
                </a:solidFill>
                <a:latin typeface="Courier"/>
              </a:rPr>
              <a:t>## Call:</a:t>
            </a:r>
            <a:br/>
            <a:r>
              <a:rPr i="1">
                <a:solidFill>
                  <a:srgbClr val="60A0B0"/>
                </a:solidFill>
                <a:latin typeface="Courier"/>
              </a:rPr>
              <a:t>## glm(formula = y ~ x, family = gaussian("identity"), data = df)</a:t>
            </a:r>
            <a:br/>
            <a:r>
              <a:rPr i="1">
                <a:solidFill>
                  <a:srgbClr val="60A0B0"/>
                </a:solidFill>
                <a:latin typeface="Courier"/>
              </a:rPr>
              <a:t>## </a:t>
            </a:r>
            <a:br/>
            <a:r>
              <a:rPr i="1">
                <a:solidFill>
                  <a:srgbClr val="60A0B0"/>
                </a:solidFill>
                <a:latin typeface="Courier"/>
              </a:rPr>
              <a:t>## Deviance Residuals: </a:t>
            </a:r>
            <a:br/>
            <a:r>
              <a:rPr i="1">
                <a:solidFill>
                  <a:srgbClr val="60A0B0"/>
                </a:solidFill>
                <a:latin typeface="Courier"/>
              </a:rPr>
              <a:t>##    Min      1Q  Median      3Q     Max  </a:t>
            </a:r>
            <a:br/>
            <a:r>
              <a:rPr i="1">
                <a:solidFill>
                  <a:srgbClr val="60A0B0"/>
                </a:solidFill>
                <a:latin typeface="Courier"/>
              </a:rPr>
              <a:t>## -3.194  -1.458  -0.213   1.538   3.452  </a:t>
            </a:r>
            <a:br/>
            <a:r>
              <a:rPr i="1">
                <a:solidFill>
                  <a:srgbClr val="60A0B0"/>
                </a:solidFill>
                <a:latin typeface="Courier"/>
              </a:rPr>
              <a:t>## </a:t>
            </a:r>
            <a:br/>
            <a:r>
              <a:rPr i="1">
                <a:solidFill>
                  <a:srgbClr val="60A0B0"/>
                </a:solidFill>
                <a:latin typeface="Courier"/>
              </a:rPr>
              <a:t>## Coefficients:</a:t>
            </a:r>
            <a:br/>
            <a:r>
              <a:rPr i="1">
                <a:solidFill>
                  <a:srgbClr val="60A0B0"/>
                </a:solidFill>
                <a:latin typeface="Courier"/>
              </a:rPr>
              <a:t>##             Estimate Std. Error t value Pr(&gt;|t|)    </a:t>
            </a:r>
            <a:br/>
            <a:r>
              <a:rPr i="1">
                <a:solidFill>
                  <a:srgbClr val="60A0B0"/>
                </a:solidFill>
                <a:latin typeface="Courier"/>
              </a:rPr>
              <a:t>## (Intercept)   3.4786     0.3824   9.097 4.42e-09 ***</a:t>
            </a:r>
            <a:br/>
            <a:r>
              <a:rPr i="1">
                <a:solidFill>
                  <a:srgbClr val="60A0B0"/>
                </a:solidFill>
                <a:latin typeface="Courier"/>
              </a:rPr>
              <a:t>## x             1.5251     0.1558   9.790 1.14e-09 ***</a:t>
            </a:r>
            <a:br/>
            <a:r>
              <a:rPr i="1">
                <a:solidFill>
                  <a:srgbClr val="60A0B0"/>
                </a:solidFill>
                <a:latin typeface="Courier"/>
              </a:rPr>
              <a:t>## ---</a:t>
            </a:r>
            <a:br/>
            <a:r>
              <a:rPr i="1">
                <a:solidFill>
                  <a:srgbClr val="60A0B0"/>
                </a:solidFill>
                <a:latin typeface="Courier"/>
              </a:rPr>
              <a:t>## Signif. codes:  0 '***' 0.001 '**' 0.01 '*' 0.05 '.' 0.1 ' ' 1</a:t>
            </a:r>
            <a:br/>
            <a:r>
              <a:rPr i="1">
                <a:solidFill>
                  <a:srgbClr val="60A0B0"/>
                </a:solidFill>
                <a:latin typeface="Courier"/>
              </a:rPr>
              <a:t>## </a:t>
            </a:r>
            <a:br/>
            <a:r>
              <a:rPr i="1">
                <a:solidFill>
                  <a:srgbClr val="60A0B0"/>
                </a:solidFill>
                <a:latin typeface="Courier"/>
              </a:rPr>
              <a:t>## (Dispersion parameter for gaussian family taken to be 3.655553)</a:t>
            </a:r>
            <a:br/>
            <a:r>
              <a:rPr i="1">
                <a:solidFill>
                  <a:srgbClr val="60A0B0"/>
                </a:solidFill>
                <a:latin typeface="Courier"/>
              </a:rPr>
              <a:t>## </a:t>
            </a:r>
            <a:br/>
            <a:r>
              <a:rPr i="1">
                <a:solidFill>
                  <a:srgbClr val="60A0B0"/>
                </a:solidFill>
                <a:latin typeface="Courier"/>
              </a:rPr>
              <a:t>##     Null deviance: 434.465  on 24  degrees of freedom</a:t>
            </a:r>
            <a:br/>
            <a:r>
              <a:rPr i="1">
                <a:solidFill>
                  <a:srgbClr val="60A0B0"/>
                </a:solidFill>
                <a:latin typeface="Courier"/>
              </a:rPr>
              <a:t>## Residual deviance:  84.078  on 23  degrees of freedom</a:t>
            </a:r>
            <a:br/>
            <a:r>
              <a:rPr i="1">
                <a:solidFill>
                  <a:srgbClr val="60A0B0"/>
                </a:solidFill>
                <a:latin typeface="Courier"/>
              </a:rPr>
              <a:t>## AIC: 107.27</a:t>
            </a:r>
            <a:br/>
            <a:r>
              <a:rPr i="1">
                <a:solidFill>
                  <a:srgbClr val="60A0B0"/>
                </a:solidFill>
                <a:latin typeface="Courier"/>
              </a:rPr>
              <a:t>## </a:t>
            </a:r>
            <a:br/>
            <a:r>
              <a:rPr i="1">
                <a:solidFill>
                  <a:srgbClr val="60A0B0"/>
                </a:solidFill>
                <a:latin typeface="Courier"/>
              </a:rPr>
              <a:t>## Number of Fisher Scoring iterations: 2</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linear predictor is linear in the coefficients </a:t>
                </a:r>
                <a14:m>
                  <m:oMath xmlns:m="http://schemas.openxmlformats.org/officeDocument/2006/math">
                    <m:sSub>
                      <m:e>
                        <m:r>
                          <m:t>β</m:t>
                        </m:r>
                      </m:e>
                      <m:sub>
                        <m:r>
                          <m:t>i</m:t>
                        </m:r>
                      </m:sub>
                    </m:sSub>
                  </m:oMath>
                </a14:m>
                <a:r>
                  <a:rPr/>
                  <a:t>.</a:t>
                </a:r>
              </a:p>
              <a:p>
                <a:pPr lvl="0" marL="0" indent="0">
                  <a:buNone/>
                </a:pPr>
                <a:r>
                  <a:rPr/>
                  <a:t>These are 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X</m:t>
                      </m:r>
                      <m:r>
                        <m:t>+</m:t>
                      </m:r>
                      <m:sSub>
                        <m:e>
                          <m:r>
                            <m:t>β</m:t>
                          </m:r>
                        </m:e>
                        <m:sub>
                          <m:r>
                            <m:t>2</m:t>
                          </m:r>
                        </m:sub>
                      </m:sSub>
                      <m:sSup>
                        <m:e>
                          <m:r>
                            <m:t>X</m:t>
                          </m:r>
                        </m:e>
                        <m:sup>
                          <m:r>
                            <m:t>2</m:t>
                          </m:r>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r>
                        <m:t>l</m:t>
                      </m:r>
                      <m:r>
                        <m:t>o</m:t>
                      </m:r>
                      <m:r>
                        <m:t>g</m:t>
                      </m:r>
                      <m:r>
                        <m:t>(</m:t>
                      </m:r>
                      <m:r>
                        <m:t>X</m:t>
                      </m:r>
                      <m:r>
                        <m:t>)</m:t>
                      </m:r>
                    </m:oMath>
                  </m:oMathPara>
                </a14:m>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sSup>
                        <m:e>
                          <m:r>
                            <m:t>e</m:t>
                          </m:r>
                        </m:e>
                        <m:sup>
                          <m:r>
                            <m:t>−</m:t>
                          </m:r>
                          <m:sSub>
                            <m:e>
                              <m:r>
                                <m:t>β</m:t>
                              </m:r>
                            </m:e>
                            <m:sub>
                              <m:r>
                                <m:t>1</m:t>
                              </m:r>
                            </m:sub>
                          </m:sSub>
                          <m:r>
                            <m:t>X</m:t>
                          </m:r>
                        </m:sup>
                      </m:sSup>
                    </m:oMath>
                  </m:oMathPara>
                </a14:m>
              </a:p>
              <a:p>
                <a:pPr lvl="0" marL="0" indent="0">
                  <a:buNone/>
                </a:pPr>
                <a:r>
                  <a:rPr/>
                  <a:t>These are non-linear models:</a:t>
                </a:r>
              </a:p>
              <a:p>
                <a:pPr lvl="0" marL="0" indent="0">
                  <a:buNone/>
                </a:pPr>
                <a14:m>
                  <m:oMathPara xmlns:m="http://schemas.openxmlformats.org/officeDocument/2006/math">
                    <m:oMathParaPr>
                      <m:jc m:val="center"/>
                    </m:oMathParaPr>
                    <m:oMath>
                      <m:r>
                        <m:t>E</m:t>
                      </m:r>
                      <m:r>
                        <m:t>[</m:t>
                      </m:r>
                      <m:r>
                        <m:t>Y</m:t>
                      </m:r>
                      <m:r>
                        <m:t>|</m:t>
                      </m:r>
                      <m:r>
                        <m:t>X</m:t>
                      </m:r>
                      <m:r>
                        <m:t>]</m:t>
                      </m:r>
                      <m:r>
                        <m:t>=</m:t>
                      </m:r>
                      <m:sSub>
                        <m:e>
                          <m:r>
                            <m:t>β</m:t>
                          </m:r>
                        </m:e>
                        <m:sub>
                          <m:r>
                            <m:t>0</m:t>
                          </m:r>
                        </m:sub>
                      </m:sSub>
                      <m:r>
                        <m:t>+</m:t>
                      </m:r>
                      <m:sSub>
                        <m:e>
                          <m:r>
                            <m:t>β</m:t>
                          </m:r>
                        </m:e>
                        <m:sub>
                          <m:r>
                            <m:t>1</m:t>
                          </m:r>
                        </m:sub>
                      </m:sSub>
                      <m:sSup>
                        <m:e>
                          <m:r>
                            <m:t>X</m:t>
                          </m:r>
                        </m:e>
                        <m:sup>
                          <m:r>
                            <m:t>−</m:t>
                          </m:r>
                          <m:sSub>
                            <m:e>
                              <m:r>
                                <m:t>β</m:t>
                              </m:r>
                            </m:e>
                            <m:sub>
                              <m:r>
                                <m:t>2</m:t>
                              </m:r>
                            </m:sub>
                          </m:sSub>
                        </m:sup>
                      </m:sSup>
                    </m:oMath>
                  </m:oMathPara>
                </a14:m>
              </a:p>
              <a:p>
                <a:pPr lvl="0" marL="0" indent="0">
                  <a:buNone/>
                </a:pPr>
                <a14:m>
                  <m:oMathPara xmlns:m="http://schemas.openxmlformats.org/officeDocument/2006/math">
                    <m:oMathParaPr>
                      <m:jc m:val="center"/>
                    </m:oMathParaPr>
                    <m:oMath>
                      <m:r>
                        <m:t>E</m:t>
                      </m:r>
                      <m:r>
                        <m:t>[</m:t>
                      </m:r>
                      <m:r>
                        <m:t>Y</m:t>
                      </m:r>
                      <m:r>
                        <m:t>|</m:t>
                      </m:r>
                      <m:r>
                        <m:t>X</m:t>
                      </m:r>
                      <m:r>
                        <m:t>]</m:t>
                      </m:r>
                      <m:r>
                        <m:t>=</m:t>
                      </m:r>
                      <m:f>
                        <m:fPr>
                          <m:type m:val="bar"/>
                        </m:fPr>
                        <m:num>
                          <m:sSub>
                            <m:e>
                              <m:r>
                                <m:t>β</m:t>
                              </m:r>
                            </m:e>
                            <m:sub>
                              <m:r>
                                <m:t>0</m:t>
                              </m:r>
                            </m:sub>
                          </m:sSub>
                        </m:num>
                        <m:den>
                          <m:r>
                            <m:t>1</m:t>
                          </m:r>
                          <m:r>
                            <m:t>+</m:t>
                          </m:r>
                          <m:r>
                            <m:t>(</m:t>
                          </m:r>
                          <m:r>
                            <m:t>X</m:t>
                          </m:r>
                          <m:r>
                            <m:t>/</m:t>
                          </m:r>
                          <m:sSub>
                            <m:e>
                              <m:r>
                                <m:t>β</m:t>
                              </m:r>
                            </m:e>
                            <m:sub>
                              <m:r>
                                <m:t>1</m:t>
                              </m:r>
                            </m:sub>
                          </m:sSub>
                          <m:sSup>
                            <m:e>
                              <m:r>
                                <m:t>)</m:t>
                              </m:r>
                            </m:e>
                            <m:sup>
                              <m:r>
                                <m:t>2</m:t>
                              </m:r>
                            </m:sup>
                          </m:sSup>
                        </m:den>
                      </m:f>
                    </m:oMath>
                  </m:oMathPara>
                </a14:m>
              </a:p>
              <a:p>
                <a:pPr lvl="0" marL="0" indent="0">
                  <a:buNone/>
                </a:pPr>
                <a14:m>
                  <m:oMathPara xmlns:m="http://schemas.openxmlformats.org/officeDocument/2006/math">
                    <m:oMathParaPr>
                      <m:jc m:val="center"/>
                    </m:oMathParaPr>
                    <m:oMath>
                      <m:r>
                        <m:t>E</m:t>
                      </m:r>
                      <m:r>
                        <m:t>[</m:t>
                      </m:r>
                      <m:r>
                        <m:t>Y</m:t>
                      </m:r>
                      <m:r>
                        <m:t>|</m:t>
                      </m:r>
                      <m:r>
                        <m:t>X</m:t>
                      </m:r>
                      <m:r>
                        <m:t>]</m:t>
                      </m:r>
                      <m:r>
                        <m:t>=</m:t>
                      </m:r>
                      <m:d>
                        <m:dPr>
                          <m:begChr m:val="{"/>
                          <m:endChr m:val=""/>
                          <m:grow/>
                        </m:dPr>
                        <m:e>
                          <m:m>
                            <m:mPr>
                              <m:baseJc m:val="center"/>
                              <m:plcHide m:val="1"/>
                              <m:mcs>
                                <m:mc>
                                  <m:mcPr>
                                    <m:mcJc m:val="left"/>
                                    <m:count m:val="1"/>
                                  </m:mcPr>
                                </m:mc>
                                <m:mc>
                                  <m:mcPr>
                                    <m:mcJc m:val="left"/>
                                    <m:count m:val="1"/>
                                  </m:mcPr>
                                </m:mc>
                              </m:mcs>
                            </m:mPr>
                            <m:mr>
                              <m:e>
                                <m:sSub>
                                  <m:e>
                                    <m:r>
                                      <m:t>β</m:t>
                                    </m:r>
                                  </m:e>
                                  <m:sub>
                                    <m:r>
                                      <m:t>0</m:t>
                                    </m:r>
                                  </m:sub>
                                </m:sSub>
                                <m:r>
                                  <m:t>+</m:t>
                                </m:r>
                                <m:sSub>
                                  <m:e>
                                    <m:r>
                                      <m:t>β</m:t>
                                    </m:r>
                                  </m:e>
                                  <m:sub>
                                    <m:r>
                                      <m:t>1</m:t>
                                    </m:r>
                                  </m:sub>
                                </m:sSub>
                                <m:r>
                                  <m:t>X</m:t>
                                </m:r>
                              </m:e>
                              <m:e>
                                <m:r>
                                  <m:rPr>
                                    <m:nor/>
                                    <m:sty m:val="p"/>
                                  </m:rPr>
                                  <m:t> if </m:t>
                                </m:r>
                                <m:r>
                                  <m:t>x</m:t>
                                </m:r>
                                <m:r>
                                  <m:t>&lt;</m:t>
                                </m:r>
                                <m:sSub>
                                  <m:e>
                                    <m:r>
                                      <m:t>x</m:t>
                                    </m:r>
                                  </m:e>
                                  <m:sub>
                                    <m:r>
                                      <m:t>0</m:t>
                                    </m:r>
                                  </m:sub>
                                </m:sSub>
                              </m:e>
                            </m:mr>
                            <m:mr>
                              <m:e>
                                <m:sSub>
                                  <m:e>
                                    <m:r>
                                      <m:t>β</m:t>
                                    </m:r>
                                  </m:e>
                                  <m:sub>
                                    <m:r>
                                      <m:t>2</m:t>
                                    </m:r>
                                  </m:sub>
                                </m:sSub>
                                <m:r>
                                  <m:t>+</m:t>
                                </m:r>
                                <m:sSub>
                                  <m:e>
                                    <m:r>
                                      <m:t>β</m:t>
                                    </m:r>
                                  </m:e>
                                  <m:sub>
                                    <m:r>
                                      <m:t>3</m:t>
                                    </m:r>
                                  </m:sub>
                                </m:sSub>
                                <m:r>
                                  <m:t>X</m:t>
                                </m:r>
                              </m:e>
                              <m:e>
                                <m:r>
                                  <m:rPr>
                                    <m:nor/>
                                    <m:sty m:val="p"/>
                                  </m:rPr>
                                  <m:t> otherwise</m:t>
                                </m:r>
                              </m:e>
                            </m:mr>
                          </m:m>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now observe data </a:t>
                </a:r>
                <a14:m>
                  <m:oMath xmlns:m="http://schemas.openxmlformats.org/officeDocument/2006/math">
                    <m:r>
                      <m:t>D</m:t>
                    </m:r>
                    <m:r>
                      <m:t>=</m:t>
                    </m:r>
                    <m:r>
                      <m:t>{</m:t>
                    </m:r>
                    <m:r>
                      <m:rPr>
                        <m:sty m:val="b"/>
                      </m:rPr>
                      <m:t>y</m:t>
                    </m:r>
                    <m:r>
                      <m:t>,</m:t>
                    </m:r>
                    <m:r>
                      <m:rPr>
                        <m:sty m:val="b"/>
                      </m:rPr>
                      <m:t>x</m:t>
                    </m:r>
                    <m:r>
                      <m:t>}</m:t>
                    </m:r>
                  </m:oMath>
                </a14:m>
                <a:r>
                  <a:rPr/>
                  <a:t> consisting of </a:t>
                </a:r>
                <a14:m>
                  <m:oMath xmlns:m="http://schemas.openxmlformats.org/officeDocument/2006/math">
                    <m:r>
                      <m:t>n</m:t>
                    </m:r>
                  </m:oMath>
                </a14:m>
                <a:r>
                  <a:rPr/>
                  <a:t> observations for 1 response and </a:t>
                </a:r>
                <a14:m>
                  <m:oMath xmlns:m="http://schemas.openxmlformats.org/officeDocument/2006/math">
                    <m:r>
                      <m:t>p</m:t>
                    </m:r>
                  </m:oMath>
                </a14:m>
                <a:r>
                  <a:rPr/>
                  <a:t> predictors. We can compute the probability density of observing these data:</a:t>
                </a:r>
              </a:p>
              <a:p>
                <a:pPr lvl="0" marL="0" indent="0">
                  <a:buNone/>
                </a:pPr>
                <a14:m>
                  <m:oMathPara xmlns:m="http://schemas.openxmlformats.org/officeDocument/2006/math">
                    <m:oMathParaPr>
                      <m:jc m:val="center"/>
                    </m:oMathParaPr>
                    <m:oMath>
                      <m:r>
                        <m:t>L</m:t>
                      </m:r>
                      <m:r>
                        <m:t>(</m:t>
                      </m:r>
                      <m:r>
                        <m:t>D</m:t>
                      </m:r>
                      <m:r>
                        <m:t>|</m:t>
                      </m:r>
                      <m:r>
                        <m:rPr>
                          <m:sty m:val="b"/>
                        </m:rPr>
                        <m:t>θ</m:t>
                      </m:r>
                      <m:r>
                        <m:t>)</m:t>
                      </m:r>
                      <m:r>
                        <m:t>=</m:t>
                      </m:r>
                      <m:nary>
                        <m:naryPr>
                          <m:chr m:val="∏"/>
                          <m:limLoc m:val="undOvr"/>
                          <m:subHide m:val="0"/>
                          <m:supHide m:val="0"/>
                        </m:naryPr>
                        <m:sub>
                          <m:r>
                            <m:t>i</m:t>
                          </m:r>
                          <m:r>
                            <m:t>=</m:t>
                          </m:r>
                          <m:r>
                            <m:t>1</m:t>
                          </m:r>
                        </m:sub>
                        <m:sup>
                          <m:r>
                            <m:t>n</m:t>
                          </m:r>
                        </m:sup>
                        <m:e>
                          <m:r>
                            <m:t>f</m:t>
                          </m:r>
                        </m:e>
                      </m:nary>
                      <m:r>
                        <m:t>(</m:t>
                      </m:r>
                      <m:sSub>
                        <m:e>
                          <m:r>
                            <m:t>y</m:t>
                          </m:r>
                        </m:e>
                        <m:sub>
                          <m:r>
                            <m:t>i</m:t>
                          </m:r>
                        </m:sub>
                      </m:sSub>
                      <m:r>
                        <m:t>;</m:t>
                      </m:r>
                      <m:sSub>
                        <m:e>
                          <m:r>
                            <m:t>μ</m:t>
                          </m:r>
                        </m:e>
                        <m:sub>
                          <m:r>
                            <m:t>i</m:t>
                          </m:r>
                        </m:sub>
                      </m:sSub>
                      <m:r>
                        <m:t>=</m:t>
                      </m:r>
                      <m:sSub>
                        <m:e>
                          <m:r>
                            <m:t>β</m:t>
                          </m:r>
                        </m:e>
                        <m:sub>
                          <m:r>
                            <m:t>0</m:t>
                          </m:r>
                        </m:sub>
                      </m:sSub>
                      <m:r>
                        <m:t>+</m:t>
                      </m:r>
                      <m:sSub>
                        <m:e>
                          <m:r>
                            <m:t>β</m:t>
                          </m:r>
                        </m:e>
                        <m:sub>
                          <m:r>
                            <m:t>1</m:t>
                          </m:r>
                        </m:sub>
                      </m:sSub>
                      <m:sSub>
                        <m:e>
                          <m:r>
                            <m:t>x</m:t>
                          </m:r>
                        </m:e>
                        <m:sub>
                          <m:r>
                            <m:t>i</m:t>
                          </m:r>
                          <m:r>
                            <m:t>1</m:t>
                          </m:r>
                        </m:sub>
                      </m:sSub>
                      <m:r>
                        <m:t>+</m:t>
                      </m:r>
                      <m:r>
                        <m:t>…</m:t>
                      </m:r>
                      <m:r>
                        <m:t>+</m:t>
                      </m:r>
                      <m:sSub>
                        <m:e>
                          <m:r>
                            <m:t>β</m:t>
                          </m:r>
                        </m:e>
                        <m:sub>
                          <m:r>
                            <m:t>p</m:t>
                          </m:r>
                        </m:sub>
                      </m:sSub>
                      <m:sSub>
                        <m:e>
                          <m:r>
                            <m:t>x</m:t>
                          </m:r>
                        </m:e>
                        <m:sub>
                          <m:r>
                            <m:t>i</m:t>
                          </m:r>
                          <m:r>
                            <m:t>p</m:t>
                          </m:r>
                        </m:sub>
                      </m:sSub>
                      <m:r>
                        <m:t>,</m:t>
                      </m:r>
                      <m:sSub>
                        <m:e>
                          <m:r>
                            <m:t>σ</m:t>
                          </m:r>
                        </m:e>
                        <m:sub>
                          <m:r>
                            <m:t>i</m:t>
                          </m:r>
                        </m:sub>
                      </m:sSub>
                      <m:r>
                        <m:t>)</m:t>
                      </m:r>
                    </m:oMath>
                  </m:oMathPara>
                </a14:m>
              </a:p>
              <a:p>
                <a:pPr lvl="0" marL="0" indent="0">
                  <a:buNone/>
                </a:pPr>
                <a:r>
                  <a:rPr/>
                  <a:t>where </a:t>
                </a:r>
                <a14:m>
                  <m:oMath xmlns:m="http://schemas.openxmlformats.org/officeDocument/2006/math">
                    <m:r>
                      <m:rPr>
                        <m:sty m:val="b"/>
                      </m:rPr>
                      <m:t>θ</m:t>
                    </m:r>
                    <m:r>
                      <m:t>=</m:t>
                    </m:r>
                    <m:r>
                      <m:t>(</m:t>
                    </m:r>
                    <m:sSub>
                      <m:e>
                        <m:r>
                          <m:t>β</m:t>
                        </m:r>
                      </m:e>
                      <m:sub>
                        <m:r>
                          <m:t>0</m:t>
                        </m:r>
                      </m:sub>
                    </m:sSub>
                    <m:r>
                      <m:t>,</m:t>
                    </m:r>
                    <m:r>
                      <m:t>…</m:t>
                    </m:r>
                    <m:r>
                      <m:t>,</m:t>
                    </m:r>
                    <m:sSub>
                      <m:e>
                        <m:r>
                          <m:t>β</m:t>
                        </m:r>
                      </m:e>
                      <m:sub>
                        <m:r>
                          <m:t>k</m:t>
                        </m:r>
                      </m:sub>
                    </m:sSub>
                    <m:r>
                      <m:t>,</m:t>
                    </m:r>
                    <m:r>
                      <m:t>σ</m:t>
                    </m:r>
                    <m:r>
                      <m:t>)</m:t>
                    </m:r>
                  </m:oMath>
                </a14:m>
                <a:r>
                  <a:rPr/>
                  <a:t>, and </a:t>
                </a:r>
                <a14:m>
                  <m:oMath xmlns:m="http://schemas.openxmlformats.org/officeDocument/2006/math">
                    <m:r>
                      <m:t>f</m:t>
                    </m:r>
                    <m:r>
                      <m:t>(</m:t>
                    </m:r>
                    <m:r>
                      <m:t>;</m:t>
                    </m:r>
                    <m:r>
                      <m:t>μ</m:t>
                    </m:r>
                    <m:r>
                      <m:t>,</m:t>
                    </m:r>
                    <m:r>
                      <m:t>σ</m:t>
                    </m:r>
                    <m:r>
                      <m:t>)</m:t>
                    </m:r>
                  </m:oMath>
                </a14:m>
                <a:r>
                  <a:rPr/>
                  <a:t> is the pdf of the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r>
                      <m:t>,</m:t>
                    </m:r>
                    <m:r>
                      <m:t>σ</m:t>
                    </m:r>
                  </m:oMath>
                </a14:m>
                <a:r>
                  <a:rPr/>
                  <a:t> that maximise the likelihood </a:t>
                </a:r>
                <a14:m>
                  <m:oMath xmlns:m="http://schemas.openxmlformats.org/officeDocument/2006/math">
                    <m:r>
                      <m:t>L</m:t>
                    </m:r>
                    <m:r>
                      <m:t>(</m:t>
                    </m:r>
                    <m:r>
                      <m:t>D</m:t>
                    </m:r>
                    <m:r>
                      <m:t>|</m:t>
                    </m:r>
                    <m:r>
                      <m:rPr>
                        <m:sty m:val="b"/>
                      </m:rPr>
                      <m:t>θ</m:t>
                    </m:r>
                    <m:r>
                      <m:t>)</m:t>
                    </m:r>
                  </m:oMath>
                </a14:m>
                <a:r>
                  <a:rPr/>
                  <a:t> are known as the </a:t>
                </a:r>
                <a:r>
                  <a:rPr b="1"/>
                  <a:t>maximum likelihood estimates</a:t>
                </a:r>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t>…</m:t>
                                </m:r>
                              </m:e>
                              <m:e>
                                <m:r>
                                  <m:t> </m:t>
                                </m:r>
                                <m:sSub>
                                  <m:e>
                                    <m:r>
                                      <m:t>X</m:t>
                                    </m:r>
                                  </m:e>
                                  <m:sub>
                                    <m:r>
                                      <m:t>p</m:t>
                                    </m:r>
                                    <m:r>
                                      <m:t>1</m:t>
                                    </m:r>
                                  </m:sub>
                                </m:sSub>
                              </m:e>
                            </m:mr>
                            <m:mr>
                              <m:e>
                                <m:r>
                                  <m:t>⋮</m:t>
                                </m:r>
                              </m:e>
                              <m:e>
                                <m:r>
                                  <m:t> </m:t>
                                </m:r>
                                <m:r>
                                  <m:t>⋮</m:t>
                                </m:r>
                              </m:e>
                              <m:e>
                                <m:r>
                                  <m:t> </m:t>
                                </m:r>
                                <m:r>
                                  <m:t>⋮</m:t>
                                </m:r>
                              </m:e>
                              <m:e>
                                <m:r>
                                  <m:t> </m:t>
                                </m:r>
                                <m:r>
                                  <m:t>⋮</m:t>
                                </m:r>
                              </m:e>
                            </m:mr>
                            <m:mr>
                              <m:e>
                                <m:r>
                                  <m:t>1</m:t>
                                </m:r>
                              </m:e>
                              <m:e>
                                <m:r>
                                  <m:t> </m:t>
                                </m:r>
                                <m:sSub>
                                  <m:e>
                                    <m:r>
                                      <m:t>X</m:t>
                                    </m:r>
                                  </m:e>
                                  <m:sub>
                                    <m:r>
                                      <m:t>1</m:t>
                                    </m:r>
                                    <m:r>
                                      <m:t>n</m:t>
                                    </m:r>
                                  </m:sub>
                                </m:sSub>
                              </m:e>
                              <m:e>
                                <m:r>
                                  <m:t> </m:t>
                                </m:r>
                                <m: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rPr>
                        <m:sty m:val="b"/>
                      </m:rP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E</m:t>
                                </m:r>
                                <m:d>
                                  <m:dPr>
                                    <m:begChr m:val="("/>
                                    <m:endChr m:val=")"/>
                                    <m:grow/>
                                  </m:dPr>
                                  <m:e>
                                    <m:r>
                                      <m:rPr>
                                        <m:sty m:val="b"/>
                                      </m:rPr>
                                      <m:t>Y</m:t>
                                    </m:r>
                                    <m:r>
                                      <m:t>|</m:t>
                                    </m:r>
                                    <m:r>
                                      <m:rPr>
                                        <m:sty m:val="b"/>
                                      </m:rPr>
                                      <m:t>X</m:t>
                                    </m:r>
                                  </m:e>
                                </m:d>
                                <m:r>
                                  <m:t>=</m:t>
                                </m:r>
                                <m:r>
                                  <m:rPr>
                                    <m:sty m:val="b"/>
                                  </m:rPr>
                                  <m:t>X</m:t>
                                </m:r>
                                <m:r>
                                  <m:rPr>
                                    <m:sty m:val="b"/>
                                  </m:rPr>
                                  <m:t>β</m:t>
                                </m:r>
                              </m:e>
                            </m:mr>
                            <m:mr>
                              <m:e>
                                <m:r>
                                  <m:t>V</m:t>
                                </m:r>
                                <m:r>
                                  <m:t>a</m:t>
                                </m:r>
                                <m:r>
                                  <m:t>r</m:t>
                                </m:r>
                                <m:r>
                                  <m:t>(</m:t>
                                </m:r>
                                <m:r>
                                  <m:rPr>
                                    <m:sty m:val="b"/>
                                  </m:rPr>
                                  <m:t>Y</m:t>
                                </m:r>
                                <m:r>
                                  <m:t>−</m:t>
                                </m:r>
                                <m:r>
                                  <m:rPr>
                                    <m:sty m:val="b"/>
                                  </m:rPr>
                                  <m:t>X</m:t>
                                </m:r>
                                <m:r>
                                  <m:rPr>
                                    <m:sty m:val="b"/>
                                  </m:rPr>
                                  <m:t>β</m:t>
                                </m:r>
                                <m:r>
                                  <m:t>)</m:t>
                                </m:r>
                                <m: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t>×</m:t>
                    </m:r>
                    <m:r>
                      <m:t>1</m:t>
                    </m:r>
                  </m:oMath>
                </a14:m>
                <a:r>
                  <a:rPr/>
                  <a:t>, </a:t>
                </a:r>
                <a14:m>
                  <m:oMath xmlns:m="http://schemas.openxmlformats.org/officeDocument/2006/math">
                    <m:r>
                      <m:rPr>
                        <m:sty m:val="b"/>
                      </m:rPr>
                      <m:t>X</m:t>
                    </m:r>
                  </m:oMath>
                </a14:m>
                <a:r>
                  <a:rPr/>
                  <a:t> is </a:t>
                </a:r>
                <a14:m>
                  <m:oMath xmlns:m="http://schemas.openxmlformats.org/officeDocument/2006/math">
                    <m:r>
                      <m:t>n</m:t>
                    </m:r>
                    <m:r>
                      <m:t>×</m:t>
                    </m:r>
                    <m:r>
                      <m:t>(</m:t>
                    </m:r>
                    <m:r>
                      <m:t>p</m:t>
                    </m:r>
                    <m:r>
                      <m:t>+</m:t>
                    </m:r>
                    <m:r>
                      <m:t>1</m:t>
                    </m:r>
                    <m:r>
                      <m:t>)</m:t>
                    </m:r>
                  </m:oMath>
                </a14:m>
                <a:r>
                  <a:rPr/>
                  <a:t>,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r>
                      <m:rPr>
                        <m:sty m:val="b"/>
                      </m:rPr>
                      <m:t>ϵ</m:t>
                    </m:r>
                  </m:oMath>
                </a14:m>
                <a:r>
                  <a:rPr/>
                  <a:t> is </a:t>
                </a:r>
                <a14:m>
                  <m:oMath xmlns:m="http://schemas.openxmlformats.org/officeDocument/2006/math">
                    <m:r>
                      <m:t>n</m:t>
                    </m:r>
                    <m:r>
                      <m:t>×</m:t>
                    </m:r>
                    <m:r>
                      <m:t>1</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noted already previously that for the multiple linear regression case, the ML estimates are equal to the LS estimates.</a:t>
                </a:r>
              </a:p>
              <a:p>
                <a:pPr lvl="0" marL="0" indent="0">
                  <a:buNone/>
                </a:pPr>
                <a14:m>
                  <m:oMathPara xmlns:m="http://schemas.openxmlformats.org/officeDocument/2006/math">
                    <m:oMathParaPr>
                      <m:jc m:val="center"/>
                    </m:oMathParaPr>
                    <m:oMath>
                      <m:r>
                        <m:t> </m:t>
                      </m:r>
                    </m:oMath>
                  </m:oMathPara>
                </a14:m>
              </a:p>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r>
                        <m:t>(</m:t>
                      </m:r>
                      <m:sSup>
                        <m:e>
                          <m:r>
                            <m:rPr>
                              <m:sty m:val="b"/>
                            </m:rPr>
                            <m:t>x</m:t>
                          </m:r>
                        </m:e>
                        <m:sup>
                          <m:r>
                            <m:t>T</m:t>
                          </m:r>
                        </m:sup>
                      </m:sSup>
                      <m:r>
                        <m:rPr>
                          <m:sty m:val="b"/>
                        </m:rPr>
                        <m:t>x</m:t>
                      </m:r>
                      <m:sSup>
                        <m:e>
                          <m:r>
                            <m:t>)</m:t>
                          </m:r>
                        </m:e>
                        <m:sup>
                          <m:r>
                            <m:t>−</m:t>
                          </m:r>
                          <m:r>
                            <m:t>1</m:t>
                          </m:r>
                        </m:sup>
                      </m:sSup>
                      <m:sSup>
                        <m:e>
                          <m:r>
                            <m:rPr>
                              <m:sty m:val="b"/>
                            </m:rPr>
                            <m:t>x</m:t>
                          </m:r>
                        </m:e>
                        <m:sup>
                          <m:r>
                            <m:t>T</m:t>
                          </m:r>
                        </m:sup>
                      </m:sSup>
                      <m:r>
                        <m:rPr>
                          <m:sty m:val="b"/>
                        </m:rPr>
                        <m:t>y</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f>
                        <m:fPr>
                          <m:type m:val="bar"/>
                        </m:fPr>
                        <m:num>
                          <m:r>
                            <m:t>1</m:t>
                          </m:r>
                        </m:num>
                        <m:den>
                          <m:r>
                            <m:t>n</m:t>
                          </m:r>
                        </m:den>
                      </m:f>
                      <m:r>
                        <m:t>|</m:t>
                      </m:r>
                      <m:r>
                        <m:rPr>
                          <m:sty m:val="b"/>
                        </m:rPr>
                        <m:t>y</m:t>
                      </m:r>
                      <m:r>
                        <m:t>−</m:t>
                      </m:r>
                      <m:r>
                        <m:rPr>
                          <m:sty m:val="b"/>
                        </m:rPr>
                        <m:t>x</m:t>
                      </m:r>
                      <m:acc>
                        <m:accPr>
                          <m:chr m:val="̂"/>
                        </m:accPr>
                        <m:e>
                          <m:r>
                            <m:rPr>
                              <m:sty m:val="b"/>
                            </m:rPr>
                            <m:t>β</m:t>
                          </m:r>
                        </m:e>
                      </m:acc>
                      <m:sSup>
                        <m:e>
                          <m:r>
                            <m:t>|</m:t>
                          </m:r>
                        </m:e>
                        <m:sup>
                          <m:r>
                            <m:t>2</m:t>
                          </m:r>
                        </m:sup>
                      </m:sSup>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above expressions are for the general linear model.</a:t>
                </a:r>
              </a:p>
              <a:p>
                <a:pPr lvl="0" marL="0" indent="0">
                  <a:buNone/>
                </a:pPr>
                <a14:m>
                  <m:oMathPara xmlns:m="http://schemas.openxmlformats.org/officeDocument/2006/math">
                    <m:oMathParaPr>
                      <m:jc m:val="center"/>
                    </m:oMathParaPr>
                    <m:oMath>
                      <m:r>
                        <m:t> </m:t>
                      </m:r>
                    </m:oMath>
                  </m:oMathPara>
                </a14:m>
              </a:p>
              <a:p>
                <a:pPr lvl="0" marL="0" indent="0">
                  <a:buNone/>
                </a:pPr>
                <a:r>
                  <a:rPr/>
                  <a:t>In practice, for the generalised linear model with no identity link function and/or non-Gaussian errors, parameter estimates are found by using iteratively reweighted least-squares and involve iteratively updating working weights weights </a:t>
                </a:r>
                <a14:m>
                  <m:oMath xmlns:m="http://schemas.openxmlformats.org/officeDocument/2006/math">
                    <m:r>
                      <m:rPr>
                        <m:sty m:val="b"/>
                      </m:rPr>
                      <m:t>W</m:t>
                    </m:r>
                  </m:oMath>
                </a14:m>
                <a:r>
                  <a:rPr/>
                  <a:t> and working responses (link scale) </a:t>
                </a:r>
                <a14:m>
                  <m:oMath xmlns:m="http://schemas.openxmlformats.org/officeDocument/2006/math">
                    <m:r>
                      <m:rPr>
                        <m:sty m:val="b"/>
                      </m:rPr>
                      <m:t>Z</m:t>
                    </m:r>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parameter estimates can be found using an </a:t>
                </a:r>
                <a:r>
                  <a:rPr b="1"/>
                  <a:t>iteratively weighted least squares</a:t>
                </a:r>
                <a:r>
                  <a:rPr/>
                  <a:t> (IWLS) algorithm:</a:t>
                </a:r>
              </a:p>
              <a:p>
                <a:pPr lvl="1">
                  <a:buAutoNum type="arabicPeriod"/>
                </a:pPr>
                <a:r>
                  <a:rPr/>
                  <a:t>Start with initial estimates </a:t>
                </a:r>
                <a14:m>
                  <m:oMath xmlns:m="http://schemas.openxmlformats.org/officeDocument/2006/math">
                    <m:sSubSup>
                      <m:e>
                        <m:r>
                          <m:t>μ</m:t>
                        </m:r>
                      </m:e>
                      <m:sub>
                        <m:r>
                          <m:t>i</m:t>
                        </m:r>
                      </m:sub>
                      <m:sup>
                        <m:r>
                          <m:t>(</m:t>
                        </m:r>
                        <m:r>
                          <m:t>r</m:t>
                        </m:r>
                        <m:r>
                          <m:t>)</m:t>
                        </m:r>
                      </m:sup>
                    </m:sSubSup>
                  </m:oMath>
                </a14:m>
                <a:r>
                  <a:rPr/>
                  <a:t>.</a:t>
                </a:r>
              </a:p>
              <a:p>
                <a:pPr lvl="1">
                  <a:buAutoNum type="arabicPeriod"/>
                </a:pPr>
                <a:r>
                  <a:rPr/>
                  <a:t>Calculate working responses </a:t>
                </a:r>
                <a14:m>
                  <m:oMath xmlns:m="http://schemas.openxmlformats.org/officeDocument/2006/math">
                    <m:sSubSup>
                      <m:e>
                        <m:r>
                          <m:t>z</m:t>
                        </m:r>
                      </m:e>
                      <m:sub>
                        <m:r>
                          <m:t>i</m:t>
                        </m:r>
                      </m:sub>
                      <m:sup>
                        <m:r>
                          <m:t>(</m:t>
                        </m:r>
                        <m:r>
                          <m:t>r</m:t>
                        </m:r>
                        <m:r>
                          <m:t>)</m:t>
                        </m:r>
                      </m:sup>
                    </m:sSubSup>
                  </m:oMath>
                </a14:m>
                <a:r>
                  <a:rPr/>
                  <a:t> and working weights </a:t>
                </a:r>
                <a14:m>
                  <m:oMath xmlns:m="http://schemas.openxmlformats.org/officeDocument/2006/math">
                    <m:sSubSup>
                      <m:e>
                        <m:r>
                          <m:t>w</m:t>
                        </m:r>
                      </m:e>
                      <m:sub>
                        <m:r>
                          <m:t>i</m:t>
                        </m:r>
                      </m:sub>
                      <m:sup>
                        <m:r>
                          <m:t>(</m:t>
                        </m:r>
                        <m:r>
                          <m:t>r</m:t>
                        </m:r>
                        <m:r>
                          <m:t>)</m:t>
                        </m:r>
                      </m:sup>
                    </m:sSubSup>
                  </m:oMath>
                </a14:m>
                <a:r>
                  <a:rPr/>
                  <a:t>.</a:t>
                </a:r>
              </a:p>
              <a:p>
                <a:pPr lvl="1">
                  <a:buAutoNum type="arabicPeriod"/>
                </a:pPr>
                <a:r>
                  <a:rPr/>
                  <a:t>Calculate </a:t>
                </a:r>
                <a14:m>
                  <m:oMath xmlns:m="http://schemas.openxmlformats.org/officeDocument/2006/math">
                    <m:sSup>
                      <m:e>
                        <m:r>
                          <m:rPr>
                            <m:sty m:val="b"/>
                          </m:rPr>
                          <m:t>β</m:t>
                        </m:r>
                      </m:e>
                      <m:sup>
                        <m:r>
                          <m:t>(</m:t>
                        </m:r>
                        <m:r>
                          <m:t>r</m:t>
                        </m:r>
                        <m:r>
                          <m:t>)</m:t>
                        </m:r>
                      </m:sup>
                    </m:sSup>
                  </m:oMath>
                </a14:m>
                <a:r>
                  <a:rPr/>
                  <a:t> by weighted least squares.</a:t>
                </a:r>
              </a:p>
              <a:p>
                <a:pPr lvl="1">
                  <a:buAutoNum type="arabicPeriod"/>
                </a:pPr>
                <a:r>
                  <a:rPr/>
                  <a:t>Repeat 2. and 3. until convergence.</a:t>
                </a:r>
              </a:p>
              <a:p>
                <a:pPr lvl="0" marL="0" indent="0">
                  <a:buNone/>
                </a:pPr>
                <a:r>
                  <a:rPr/>
                  <a:t>For models with so-called </a:t>
                </a:r>
                <a:r>
                  <a:rPr i="1"/>
                  <a:t>canonical</a:t>
                </a:r>
                <a:r>
                  <a:rPr/>
                  <a:t> link functions (the default links in R), this is the </a:t>
                </a:r>
                <a:r>
                  <a:rPr b="1"/>
                  <a:t>Newton-Raphson method</a:t>
                </a:r>
                <a:r>
                  <a:rPr/>
                  <a:t>. For Gaussian errors with identity link, the Taylor series expansion is exact and the algorithm finishes in 1 iteration.</a:t>
                </a:r>
              </a:p>
              <a:p>
                <a:pPr lvl="0" marL="0" indent="0">
                  <a:buNone/>
                </a:pPr>
                <a:r>
                  <a:rPr/>
                  <a:t>The IWLS algorithm for GLMs is so powerful because it works for the entire family of exponential distributions.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Recap:</a:t>
            </a:r>
          </a:p>
          <a:p>
            <a:pPr lvl="1"/>
            <a:r>
              <a:rPr/>
              <a:t>Independent observations, true relation between response and predictor(s) is linear: </a:t>
            </a:r>
            <a:r>
              <a:rPr b="1"/>
              <a:t>linear regression</a:t>
            </a:r>
            <a:r>
              <a:rPr/>
              <a:t>.</a:t>
            </a:r>
          </a:p>
          <a:p>
            <a:pPr lvl="1"/>
            <a:r>
              <a:rPr/>
              <a:t>Normal distribution of errors / residuals, continuous &amp; categorical predictors, linear predictor is linear in parameters (not necessarily in the predictors): </a:t>
            </a:r>
            <a:r>
              <a:rPr b="1"/>
              <a:t>general linear model</a:t>
            </a:r>
            <a:r>
              <a:rPr/>
              <a:t>.</a:t>
            </a:r>
          </a:p>
          <a:p>
            <a:pPr lvl="1"/>
            <a:r>
              <a:rPr/>
              <a:t>Link function, exponential-family distribution for errors / residuals: </a:t>
            </a:r>
            <a:r>
              <a:rPr b="1"/>
              <a:t>generalised linear model (GLM)</a:t>
            </a:r>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Data</a:t>
            </a:r>
            <a:r>
              <a:rPr/>
              <a:t> </a:t>
            </a:r>
            <a:r>
              <a:rPr/>
              <a:t>transformations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load some datasets for this session. Please download the datasets </a:t>
                </a:r>
                <a:r>
                  <a:rPr>
                    <a:latin typeface="Courier"/>
                  </a:rPr>
                  <a:t>titanic.csv</a:t>
                </a:r>
                <a:r>
                  <a:rPr/>
                  <a:t> from the GitHub site and a dataset on birth weight from the University of Sheffield:</a:t>
                </a:r>
              </a:p>
              <a:p>
                <a:pPr lvl="0" marL="0" indent="0">
                  <a:buNone/>
                </a:pPr>
                <a:r>
                  <a:rPr>
                    <a:hlinkClick r:id="rId2"/>
                  </a:rPr>
                  <a:t>https://www.sheffield.ac.uk/polopoly_fs/1.886038!/file/Birthweight_reduced_R.csv</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Tbreg&lt;-</a:t>
                </a:r>
                <a:r>
                  <a:rPr b="1">
                    <a:solidFill>
                      <a:srgbClr val="007020"/>
                    </a:solidFill>
                    <a:latin typeface="Courier"/>
                  </a:rPr>
                  <a:t>read.csv</a:t>
                </a:r>
                <a:r>
                  <a:rPr>
                    <a:latin typeface="Courier"/>
                  </a:rPr>
                  <a:t>(</a:t>
                </a:r>
                <a:r>
                  <a:rPr>
                    <a:solidFill>
                      <a:srgbClr val="4070A0"/>
                    </a:solidFill>
                    <a:latin typeface="Courier"/>
                  </a:rPr>
                  <a:t>"btTBreg.csv"</a:t>
                </a:r>
                <a:r>
                  <a:rPr>
                    <a:latin typeface="Courier"/>
                  </a:rPr>
                  <a:t>)</a:t>
                </a:r>
                <a:br/>
                <a:r>
                  <a:rPr>
                    <a:latin typeface="Courier"/>
                  </a:rPr>
                  <a:t>Tbreg&lt;-Tbreg </a:t>
                </a:r>
                <a:r>
                  <a:rPr>
                    <a:solidFill>
                      <a:srgbClr val="666666"/>
                    </a:solidFill>
                    <a:latin typeface="Courier"/>
                  </a:rPr>
                  <a:t>%&gt;%</a:t>
                </a:r>
                <a:r>
                  <a:rPr>
                    <a:solidFill>
                      <a:srgbClr val="4070A0"/>
                    </a:solidFill>
                    <a:latin typeface="Courier"/>
                  </a:rPr>
                  <a:t> </a:t>
                </a:r>
                <a:r>
                  <a:rPr b="1">
                    <a:solidFill>
                      <a:srgbClr val="007020"/>
                    </a:solidFill>
                    <a:latin typeface="Courier"/>
                  </a:rPr>
                  <a:t>mutate</a:t>
                </a:r>
                <a:r>
                  <a:rPr>
                    <a:latin typeface="Courier"/>
                  </a:rPr>
                  <a:t>(</a:t>
                </a:r>
                <a:r>
                  <a:rPr>
                    <a:solidFill>
                      <a:srgbClr val="902000"/>
                    </a:solidFill>
                    <a:latin typeface="Courier"/>
                  </a:rPr>
                  <a:t>cd4change=</a:t>
                </a:r>
                <a:r>
                  <a:rPr>
                    <a:latin typeface="Courier"/>
                  </a:rPr>
                  <a:t>cd42</a:t>
                </a:r>
                <a:r>
                  <a:rPr>
                    <a:solidFill>
                      <a:srgbClr val="666666"/>
                    </a:solidFill>
                    <a:latin typeface="Courier"/>
                  </a:rPr>
                  <a:t>-</a:t>
                </a:r>
                <a:r>
                  <a:rPr>
                    <a:latin typeface="Courier"/>
                  </a:rPr>
                  <a:t>cd41)</a:t>
                </a:r>
                <a:br/>
                <a:r>
                  <a:rPr i="1">
                    <a:solidFill>
                      <a:srgbClr val="60A0B0"/>
                    </a:solidFill>
                    <a:latin typeface="Courier"/>
                  </a:rPr>
                  <a:t># TB dataset used previously</a:t>
                </a:r>
                <a:br/>
                <a:br/>
                <a:r>
                  <a:rPr>
                    <a:latin typeface="Courier"/>
                  </a:rPr>
                  <a:t>bw&lt;-</a:t>
                </a:r>
                <a:r>
                  <a:rPr b="1">
                    <a:solidFill>
                      <a:srgbClr val="007020"/>
                    </a:solidFill>
                    <a:latin typeface="Courier"/>
                  </a:rPr>
                  <a:t>read.csv</a:t>
                </a:r>
                <a:r>
                  <a:rPr>
                    <a:latin typeface="Courier"/>
                  </a:rPr>
                  <a:t>(</a:t>
                </a:r>
                <a:r>
                  <a:rPr>
                    <a:solidFill>
                      <a:srgbClr val="4070A0"/>
                    </a:solidFill>
                    <a:latin typeface="Courier"/>
                  </a:rPr>
                  <a:t>"https://www.sheffield.ac.uk/polopoly_fs/1.886038!/file/Birthweight_reduced_R.csv"</a:t>
                </a:r>
                <a:r>
                  <a:rPr>
                    <a:latin typeface="Courier"/>
                  </a:rPr>
                  <a:t>)</a:t>
                </a:r>
                <a:br/>
                <a:r>
                  <a:rPr i="1">
                    <a:solidFill>
                      <a:srgbClr val="60A0B0"/>
                    </a:solidFill>
                    <a:latin typeface="Courier"/>
                  </a:rPr>
                  <a:t># Data contributed by Ellen Marshall, University of Sheffield</a:t>
                </a:r>
                <a:br/>
                <a:br/>
                <a:r>
                  <a:rPr>
                    <a:latin typeface="Courier"/>
                  </a:rPr>
                  <a:t>titanic&lt;-</a:t>
                </a:r>
                <a:r>
                  <a:rPr b="1">
                    <a:solidFill>
                      <a:srgbClr val="007020"/>
                    </a:solidFill>
                    <a:latin typeface="Courier"/>
                  </a:rPr>
                  <a:t>read.csv</a:t>
                </a:r>
                <a:r>
                  <a:rPr>
                    <a:latin typeface="Courier"/>
                  </a:rPr>
                  <a:t>(</a:t>
                </a:r>
                <a:r>
                  <a:rPr>
                    <a:solidFill>
                      <a:srgbClr val="4070A0"/>
                    </a:solidFill>
                    <a:latin typeface="Courier"/>
                  </a:rPr>
                  <a:t>"titanic.csv"</a:t>
                </a:r>
                <a:r>
                  <a:rPr>
                    <a:latin typeface="Courier"/>
                  </a:rPr>
                  <a:t>)</a:t>
                </a:r>
                <a:br/>
                <a:r>
                  <a:rPr>
                    <a:latin typeface="Courier"/>
                  </a:rPr>
                  <a:t>titanic&lt;-titanic[,</a:t>
                </a:r>
                <a:r>
                  <a:rPr>
                    <a:solidFill>
                      <a:srgbClr val="666666"/>
                    </a:solidFill>
                    <a:latin typeface="Courier"/>
                  </a:rPr>
                  <a:t>-</a:t>
                </a:r>
                <a:r>
                  <a:rPr>
                    <a:solidFill>
                      <a:srgbClr val="40A070"/>
                    </a:solidFill>
                    <a:latin typeface="Courier"/>
                  </a:rPr>
                  <a:t>1</a:t>
                </a:r>
                <a:r>
                  <a:rPr>
                    <a:latin typeface="Courier"/>
                  </a:rPr>
                  <a:t>]</a:t>
                </a:r>
                <a:br/>
                <a:r>
                  <a:rPr i="1">
                    <a:solidFill>
                      <a:srgbClr val="60A0B0"/>
                    </a:solidFill>
                    <a:latin typeface="Courier"/>
                  </a:rPr>
                  <a:t># data on survivors and casualties of the Titanic disaster</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Data transformations</a:t>
                </a:r>
                <a:r>
                  <a:rPr/>
                  <a:t> are often used to address violations of model assumptions, such as linearity of the relationship or non-constant variance. One can transform either the response variable </a:t>
                </a:r>
                <a14:m>
                  <m:oMath xmlns:m="http://schemas.openxmlformats.org/officeDocument/2006/math">
                    <m:r>
                      <m:t>Y</m:t>
                    </m:r>
                  </m:oMath>
                </a14:m>
                <a:r>
                  <a:rPr/>
                  <a:t> or the independent variables </a:t>
                </a:r>
                <a14:m>
                  <m:oMath xmlns:m="http://schemas.openxmlformats.org/officeDocument/2006/math">
                    <m:sSub>
                      <m:e>
                        <m:r>
                          <m:t>X</m:t>
                        </m:r>
                      </m:e>
                      <m:sub>
                        <m:r>
                          <m:t>1</m:t>
                        </m:r>
                      </m:sub>
                    </m:sSub>
                    <m:r>
                      <m:t>,</m:t>
                    </m:r>
                    <m:r>
                      <m:t>…</m:t>
                    </m:r>
                    <m:r>
                      <m:t>,</m:t>
                    </m:r>
                    <m:sSub>
                      <m:e>
                        <m:r>
                          <m:t>X</m:t>
                        </m:r>
                      </m:e>
                      <m:sub>
                        <m:r>
                          <m:t>p</m:t>
                        </m:r>
                      </m:sub>
                    </m:sSub>
                  </m:oMath>
                </a14:m>
                <a:r>
                  <a:rPr/>
                  <a:t> or both.</a:t>
                </a:r>
              </a:p>
              <a:p>
                <a:pPr lvl="0" marL="0" indent="0">
                  <a:buNone/>
                </a:pPr>
                <a:r>
                  <a:rPr/>
                  <a:t>Here we </a:t>
                </a:r>
                <a:r>
                  <a:rPr i="1"/>
                  <a:t>briefly</a:t>
                </a:r>
                <a:r>
                  <a:rPr/>
                  <a:t> introduce two common tranformation methods. There are far more general methods for transforming both </a:t>
                </a:r>
                <a14:m>
                  <m:oMath xmlns:m="http://schemas.openxmlformats.org/officeDocument/2006/math">
                    <m:r>
                      <m:t>Y</m:t>
                    </m:r>
                  </m:oMath>
                </a14:m>
                <a:r>
                  <a:rPr/>
                  <a:t> and the predictors </a:t>
                </a:r>
                <a14:m>
                  <m:oMath xmlns:m="http://schemas.openxmlformats.org/officeDocument/2006/math">
                    <m:sSub>
                      <m:e>
                        <m:r>
                          <m:t>X</m:t>
                        </m:r>
                      </m:e>
                      <m:sub>
                        <m:r>
                          <m:t>1</m:t>
                        </m:r>
                      </m:sub>
                    </m:sSub>
                    <m:r>
                      <m:t>,</m:t>
                    </m:r>
                    <m:r>
                      <m:t>…</m:t>
                    </m:r>
                    <m:r>
                      <m:t>,</m:t>
                    </m:r>
                    <m:sSub>
                      <m:e>
                        <m:r>
                          <m:t>X</m:t>
                        </m:r>
                      </m:e>
                      <m:sub>
                        <m:r>
                          <m:t>p</m:t>
                        </m:r>
                      </m:sub>
                    </m:sSub>
                  </m:oMath>
                </a14:m>
                <a:r>
                  <a:rPr/>
                  <a:t>, such as </a:t>
                </a:r>
                <a:r>
                  <a:rPr i="1"/>
                  <a:t>Alternating Conditional Expectation</a:t>
                </a:r>
                <a:r>
                  <a:rPr/>
                  <a:t> (ACE), but this is beyond the scope of this lecture course and best considered within the framework of </a:t>
                </a:r>
                <a:r>
                  <a:rPr i="1"/>
                  <a:t>Generalised Additive Models</a:t>
                </a:r>
                <a:r>
                  <a:rPr/>
                  <a:t> (GAMs).</a:t>
                </a:r>
              </a:p>
              <a:p>
                <a:pPr lvl="1">
                  <a:buAutoNum type="arabicPeriod"/>
                </a:pPr>
                <a:r>
                  <a:rPr/>
                  <a:t>Box-Cox transform</a:t>
                </a:r>
              </a:p>
              <a:p>
                <a:pPr lvl="1">
                  <a:buAutoNum type="arabicPeriod"/>
                </a:pPr>
                <a:r>
                  <a:rPr/>
                  <a:t>Mosteller &amp; Tukey’s ladder of powers / bulging rule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r>
                  <a:rPr/>
                  <a:t>George Box and David Cox [3] introduced this algorithm for transforming the response variable </a:t>
                </a:r>
                <a14:m>
                  <m:oMath xmlns:m="http://schemas.openxmlformats.org/officeDocument/2006/math">
                    <m:r>
                      <m:t>Y</m:t>
                    </m:r>
                  </m:oMath>
                </a14:m>
                <a:r>
                  <a:rPr/>
                  <a:t>. This predated the GLMs, so is typically used in the case of the general linear model, i.e. Gaussian distribution and identity link.</a:t>
                </a:r>
              </a:p>
              <a:p>
                <a:pPr lvl="0" marL="0" indent="0">
                  <a:buNone/>
                </a:pPr>
                <a:r>
                  <a:rPr/>
                  <a:t>The Box-Cox transform finds parameters </a:t>
                </a:r>
                <a14:m>
                  <m:oMath xmlns:m="http://schemas.openxmlformats.org/officeDocument/2006/math">
                    <m:sSub>
                      <m:e>
                        <m:r>
                          <m:t>λ</m:t>
                        </m:r>
                      </m:e>
                      <m:sub>
                        <m:r>
                          <m:t>1</m:t>
                        </m:r>
                      </m:sub>
                    </m:sSub>
                    <m:r>
                      <m:t>,</m:t>
                    </m:r>
                    <m:sSub>
                      <m:e>
                        <m:r>
                          <m:t>λ</m:t>
                        </m:r>
                      </m:e>
                      <m:sub>
                        <m:r>
                          <m:t>2</m:t>
                        </m:r>
                      </m:sub>
                    </m:sSub>
                  </m:oMath>
                </a14:m>
                <a:r>
                  <a:rPr/>
                  <a:t>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Y</m:t>
                          </m:r>
                        </m:e>
                        <m:sub>
                          <m:r>
                            <m:t>B</m:t>
                          </m:r>
                          <m:r>
                            <m:t>C</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f>
                                  <m:fPr>
                                    <m:type m:val="bar"/>
                                  </m:fPr>
                                  <m:num>
                                    <m:r>
                                      <m:t>(</m:t>
                                    </m:r>
                                    <m:r>
                                      <m:t>Y</m:t>
                                    </m:r>
                                    <m:r>
                                      <m:t>+</m:t>
                                    </m:r>
                                    <m:sSub>
                                      <m:e>
                                        <m:r>
                                          <m:t>λ</m:t>
                                        </m:r>
                                      </m:e>
                                      <m:sub>
                                        <m:r>
                                          <m:t>2</m:t>
                                        </m:r>
                                      </m:sub>
                                    </m:sSub>
                                    <m:sSup>
                                      <m:e>
                                        <m:r>
                                          <m:t>)</m:t>
                                        </m:r>
                                      </m:e>
                                      <m:sup>
                                        <m:sSub>
                                          <m:e>
                                            <m:r>
                                              <m:t>λ</m:t>
                                            </m:r>
                                          </m:e>
                                          <m:sub>
                                            <m:r>
                                              <m:t>1</m:t>
                                            </m:r>
                                          </m:sub>
                                        </m:sSub>
                                      </m:sup>
                                    </m:sSup>
                                    <m:r>
                                      <m:t>−</m:t>
                                    </m:r>
                                    <m:r>
                                      <m:t>1</m:t>
                                    </m:r>
                                  </m:num>
                                  <m:den>
                                    <m:sSub>
                                      <m:e>
                                        <m:r>
                                          <m:t>λ</m:t>
                                        </m:r>
                                      </m:e>
                                      <m:sub>
                                        <m:r>
                                          <m:t>1</m:t>
                                        </m:r>
                                      </m:sub>
                                    </m:sSub>
                                  </m:den>
                                </m:f>
                              </m:e>
                              <m:e>
                                <m:r>
                                  <m:rPr>
                                    <m:nor/>
                                    <m:sty m:val="p"/>
                                  </m:rPr>
                                  <m:t> if </m:t>
                                </m:r>
                                <m:sSub>
                                  <m:e>
                                    <m:r>
                                      <m:t>λ</m:t>
                                    </m:r>
                                  </m:e>
                                  <m:sub>
                                    <m:r>
                                      <m:t>1</m:t>
                                    </m:r>
                                  </m:sub>
                                </m:sSub>
                                <m:r>
                                  <m:t>≠</m:t>
                                </m:r>
                                <m:r>
                                  <m:t>0</m:t>
                                </m:r>
                              </m:e>
                            </m:mr>
                            <m:mr>
                              <m:e>
                                <m:r>
                                  <m:rPr>
                                    <m:nor/>
                                    <m:sty m:val="p"/>
                                  </m:rPr>
                                  <m:t>ln</m:t>
                                </m:r>
                                <m:r>
                                  <m:t>(</m:t>
                                </m:r>
                                <m:r>
                                  <m:t>Y</m:t>
                                </m:r>
                                <m:r>
                                  <m:t>+</m:t>
                                </m:r>
                                <m:sSub>
                                  <m:e>
                                    <m:r>
                                      <m:t>λ</m:t>
                                    </m:r>
                                  </m:e>
                                  <m:sub>
                                    <m:r>
                                      <m:t>2</m:t>
                                    </m:r>
                                  </m:sub>
                                </m:sSub>
                                <m:r>
                                  <m:t>)</m:t>
                                </m:r>
                              </m:e>
                              <m:e>
                                <m:r>
                                  <m:rPr>
                                    <m:nor/>
                                    <m:sty m:val="p"/>
                                  </m:rPr>
                                  <m:t> if </m:t>
                                </m:r>
                                <m:sSub>
                                  <m:e>
                                    <m:r>
                                      <m:t>λ</m:t>
                                    </m:r>
                                  </m:e>
                                  <m:sub>
                                    <m:r>
                                      <m:t>1</m:t>
                                    </m:r>
                                  </m:sub>
                                </m:sSub>
                                <m:r>
                                  <m:t>=</m:t>
                                </m:r>
                                <m:r>
                                  <m:t>0</m:t>
                                </m:r>
                              </m:e>
                            </m:mr>
                          </m:m>
                        </m:e>
                      </m:d>
                    </m:oMath>
                  </m:oMathPara>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Box-Cox transform</a:t>
                </a:r>
                <a:r>
                  <a:rPr/>
                  <a:t>.</a:t>
                </a:r>
              </a:p>
              <a:p>
                <a:pPr lvl="0" marL="0" indent="0">
                  <a:buNone/>
                </a:pPr>
                <a14:m>
                  <m:oMath xmlns:m="http://schemas.openxmlformats.org/officeDocument/2006/math">
                    <m:sSub>
                      <m:e>
                        <m:r>
                          <m:t>λ</m:t>
                        </m:r>
                      </m:e>
                      <m:sub>
                        <m:r>
                          <m:t>1</m:t>
                        </m:r>
                      </m:sub>
                    </m:sSub>
                    <m:r>
                      <m:t>,</m:t>
                    </m:r>
                    <m:sSub>
                      <m:e>
                        <m:r>
                          <m:t>λ</m:t>
                        </m:r>
                      </m:e>
                      <m:sub>
                        <m:r>
                          <m:t>2</m:t>
                        </m:r>
                      </m:sub>
                    </m:sSub>
                  </m:oMath>
                </a14:m>
                <a:r>
                  <a:rPr/>
                  <a:t> are estimated using the profile likelihood function.</a:t>
                </a:r>
              </a:p>
              <a:p>
                <a:pPr lvl="0" marL="0" indent="0">
                  <a:buNone/>
                </a:pPr>
                <a:r>
                  <a:rPr/>
                  <a:t>The Box-Cox transform assumes normality (in the case of the general linear model) in the transformed response variable.</a:t>
                </a:r>
              </a:p>
              <a:p>
                <a:pPr lvl="0" marL="0" indent="0">
                  <a:buNone/>
                </a:pPr>
                <a:r>
                  <a:rPr/>
                  <a:t>Also note that we require </a:t>
                </a:r>
                <a14:m>
                  <m:oMath xmlns:m="http://schemas.openxmlformats.org/officeDocument/2006/math">
                    <m:r>
                      <m:t>Y</m:t>
                    </m:r>
                    <m:r>
                      <m:t>&gt;</m:t>
                    </m:r>
                    <m:sSub>
                      <m:e>
                        <m:r>
                          <m:t>λ</m:t>
                        </m:r>
                      </m:e>
                      <m:sub>
                        <m:r>
                          <m:t>2</m:t>
                        </m:r>
                      </m:sub>
                    </m:sSub>
                  </m:oMath>
                </a14:m>
                <a:r>
                  <a:rPr/>
                  <a:t>.</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This method allows to transform both the response </a:t>
                </a:r>
                <a14:m>
                  <m:oMath xmlns:m="http://schemas.openxmlformats.org/officeDocument/2006/math">
                    <m:r>
                      <m:t>Y</m:t>
                    </m:r>
                  </m:oMath>
                </a14:m>
                <a:r>
                  <a:rPr/>
                  <a:t> and the independent predictors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r>
                  <a:rPr/>
                  <a:t>Note that transforming </a:t>
                </a:r>
                <a14:m>
                  <m:oMath xmlns:m="http://schemas.openxmlformats.org/officeDocument/2006/math">
                    <m:r>
                      <m:t>X</m:t>
                    </m:r>
                  </m:oMath>
                </a14:m>
                <a:r>
                  <a:rPr/>
                  <a:t> will change the curvature of the data without affecting the variance of </a:t>
                </a:r>
                <a14:m>
                  <m:oMath xmlns:m="http://schemas.openxmlformats.org/officeDocument/2006/math">
                    <m:r>
                      <m:t>Y</m:t>
                    </m:r>
                  </m:oMath>
                </a14:m>
                <a:r>
                  <a:rPr/>
                  <a:t>, whereas transforming </a:t>
                </a:r>
                <a14:m>
                  <m:oMath xmlns:m="http://schemas.openxmlformats.org/officeDocument/2006/math">
                    <m:r>
                      <m:t>Y</m:t>
                    </m:r>
                  </m:oMath>
                </a14:m>
                <a:r>
                  <a:rPr/>
                  <a:t> will affect both the shape of the data and the variance of the response variable.</a:t>
                </a:r>
              </a:p>
              <a:p>
                <a:pPr lvl="0" marL="0" indent="0">
                  <a:buNone/>
                </a:pPr>
                <a:r>
                  <a:rPr/>
                  <a:t>For a general linear model, we will now fit</a:t>
                </a:r>
              </a:p>
              <a:p>
                <a:pPr lvl="0" marL="0" indent="0">
                  <a:buNone/>
                </a:pPr>
                <a14:m>
                  <m:oMathPara xmlns:m="http://schemas.openxmlformats.org/officeDocument/2006/math">
                    <m:oMathParaPr>
                      <m:jc m:val="center"/>
                    </m:oMathParaPr>
                    <m:oMath>
                      <m:sSup>
                        <m:e>
                          <m:r>
                            <m:t>Y</m:t>
                          </m:r>
                        </m:e>
                        <m:sup>
                          <m:r>
                            <m:t>κ</m:t>
                          </m:r>
                        </m:sup>
                      </m:sSup>
                      <m:r>
                        <m:t>=</m:t>
                      </m:r>
                      <m:sSub>
                        <m:e>
                          <m:r>
                            <m:t>β</m:t>
                          </m:r>
                        </m:e>
                        <m:sub>
                          <m:r>
                            <m:t>0</m:t>
                          </m:r>
                        </m:sub>
                      </m:sSub>
                      <m:r>
                        <m:t>+</m:t>
                      </m:r>
                      <m:sSub>
                        <m:e>
                          <m:r>
                            <m:t>β</m:t>
                          </m:r>
                        </m:e>
                        <m:sub>
                          <m:r>
                            <m:t>1</m:t>
                          </m:r>
                        </m:sub>
                      </m:sSub>
                      <m:sSup>
                        <m:e>
                          <m:r>
                            <m:t>X</m:t>
                          </m:r>
                        </m:e>
                        <m:sup>
                          <m:r>
                            <m:t>γ</m:t>
                          </m:r>
                        </m:sup>
                      </m:sSup>
                      <m:r>
                        <m:t>+</m:t>
                      </m:r>
                      <m:r>
                        <m:t>ϵ</m:t>
                      </m:r>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Mosteller-Tukey ladder of powers (bulging rule)</a:t>
                </a:r>
                <a:r>
                  <a:rPr/>
                  <a:t>.</a:t>
                </a:r>
              </a:p>
              <a:p>
                <a:pPr lvl="0" marL="0" indent="0">
                  <a:buNone/>
                </a:pPr>
                <a:r>
                  <a:rPr/>
                  <a:t>Mosteller &amp; Tukey [4] propose a visual aid to select appropriate power </a:t>
                </a:r>
                <a14:m>
                  <m:oMath xmlns:m="http://schemas.openxmlformats.org/officeDocument/2006/math">
                    <m:r>
                      <m:t>κ</m:t>
                    </m:r>
                    <m:r>
                      <m:t>,</m:t>
                    </m:r>
                    <m:r>
                      <m:t>γ</m:t>
                    </m:r>
                  </m:oMath>
                </a14:m>
                <a:r>
                  <a:rPr/>
                  <a:t> (next slide), but profile likelihood methods could be used as well to estimate optimal parameters.</a:t>
                </a:r>
              </a:p>
              <a:p>
                <a:pPr lvl="0" marL="0" indent="0">
                  <a:buNone/>
                </a:pPr>
                <a14:m>
                  <m:oMathPara xmlns:m="http://schemas.openxmlformats.org/officeDocument/2006/math">
                    <m:oMathParaPr>
                      <m:jc m:val="center"/>
                    </m:oMathParaPr>
                    <m:oMath>
                      <m:sSubSup>
                        <m:e>
                          <m:r>
                            <m:t>Z</m:t>
                          </m:r>
                        </m:e>
                        <m:sub>
                          <m:r>
                            <m:t>M</m:t>
                          </m:r>
                          <m:r>
                            <m:t>T</m:t>
                          </m:r>
                        </m:sub>
                        <m:sup>
                          <m:r>
                            <m:t>(</m:t>
                          </m:r>
                          <m:r>
                            <m:t>λ</m:t>
                          </m:r>
                          <m:r>
                            <m:t>)</m:t>
                          </m:r>
                        </m:sup>
                      </m:sSubSup>
                      <m:r>
                        <m:t>=</m:t>
                      </m:r>
                      <m:d>
                        <m:dPr>
                          <m:begChr m:val="{"/>
                          <m:endChr m:val=""/>
                          <m:grow/>
                        </m:dPr>
                        <m:e>
                          <m:m>
                            <m:mPr>
                              <m:baseJc m:val="center"/>
                              <m:plcHide m:val="1"/>
                              <m:mcs>
                                <m:mc>
                                  <m:mcPr>
                                    <m:mcJc m:val="left"/>
                                    <m:count m:val="1"/>
                                  </m:mcPr>
                                </m:mc>
                                <m:mc>
                                  <m:mcPr>
                                    <m:mcJc m:val="left"/>
                                    <m:count m:val="1"/>
                                  </m:mcPr>
                                </m:mc>
                              </m:mcs>
                            </m:mPr>
                            <m:mr>
                              <m:e>
                                <m:sSup>
                                  <m:e>
                                    <m:r>
                                      <m:t>Z</m:t>
                                    </m:r>
                                  </m:e>
                                  <m:sup>
                                    <m:r>
                                      <m:t>λ</m:t>
                                    </m:r>
                                  </m:sup>
                                </m:sSup>
                              </m:e>
                              <m:e>
                                <m:r>
                                  <m:rPr>
                                    <m:nor/>
                                    <m:sty m:val="p"/>
                                  </m:rPr>
                                  <m:t> if </m:t>
                                </m:r>
                                <m:r>
                                  <m:t>λ</m:t>
                                </m:r>
                                <m:r>
                                  <m:t>≠</m:t>
                                </m:r>
                                <m:r>
                                  <m:t>0</m:t>
                                </m:r>
                              </m:e>
                            </m:mr>
                            <m:mr>
                              <m:e>
                                <m:r>
                                  <m:rPr>
                                    <m:nor/>
                                    <m:sty m:val="p"/>
                                  </m:rPr>
                                  <m:t>ln</m:t>
                                </m:r>
                                <m:r>
                                  <m:t>(</m:t>
                                </m:r>
                                <m:r>
                                  <m:t>Z</m:t>
                                </m:r>
                                <m:r>
                                  <m:t>)</m:t>
                                </m:r>
                              </m:e>
                              <m:e>
                                <m:r>
                                  <m:rPr>
                                    <m:nor/>
                                    <m:sty m:val="p"/>
                                  </m:rPr>
                                  <m:t> if </m:t>
                                </m:r>
                                <m:r>
                                  <m:t>λ</m:t>
                                </m:r>
                                <m:r>
                                  <m:t>=</m:t>
                                </m:r>
                                <m:r>
                                  <m:t>0</m:t>
                                </m:r>
                              </m:e>
                            </m:mr>
                          </m:m>
                        </m:e>
                      </m:d>
                    </m:oMath>
                  </m:oMathPara>
                </a14:m>
              </a:p>
              <a:p>
                <a:pPr lvl="0" marL="0" indent="0">
                  <a:buNone/>
                </a:pPr>
                <a:r>
                  <a:rPr/>
                  <a:t>Note that </a:t>
                </a:r>
                <a14:m>
                  <m:oMath xmlns:m="http://schemas.openxmlformats.org/officeDocument/2006/math">
                    <m:r>
                      <m:t>Z</m:t>
                    </m:r>
                  </m:oMath>
                </a14:m>
                <a:r>
                  <a:rPr/>
                  <a:t> can be either the response variable or any of the predictors, with a different </a:t>
                </a:r>
                <a14:m>
                  <m:oMath xmlns:m="http://schemas.openxmlformats.org/officeDocument/2006/math">
                    <m:r>
                      <m:t>λ</m:t>
                    </m:r>
                  </m:oMath>
                </a14:m>
                <a:r>
                  <a:rPr/>
                  <a:t> parameter for each transformed variable. We require </a:t>
                </a:r>
                <a14:m>
                  <m:oMath xmlns:m="http://schemas.openxmlformats.org/officeDocument/2006/math">
                    <m:r>
                      <m:t>Z</m:t>
                    </m:r>
                    <m:r>
                      <m:t>&gt;</m:t>
                    </m:r>
                    <m:r>
                      <m:t>0</m:t>
                    </m:r>
                  </m:oMath>
                </a14:m>
                <a:r>
                  <a:rPr/>
                  <a:t> if </a:t>
                </a:r>
                <a14:m>
                  <m:oMath xmlns:m="http://schemas.openxmlformats.org/officeDocument/2006/math">
                    <m:r>
                      <m:t>λ</m:t>
                    </m:r>
                    <m:r>
                      <m:t>≤</m:t>
                    </m:r>
                    <m:r>
                      <m:t>0</m:t>
                    </m:r>
                  </m:oMath>
                </a14:m>
                <a:r>
                  <a:rPr/>
                  <a:t> though one could introduce shift parameters (</a:t>
                </a:r>
                <a14:m>
                  <m:oMath xmlns:m="http://schemas.openxmlformats.org/officeDocument/2006/math">
                    <m:sSub>
                      <m:e>
                        <m:r>
                          <m:t>λ</m:t>
                        </m:r>
                      </m:e>
                      <m:sub>
                        <m:r>
                          <m:t>2</m:t>
                        </m:r>
                      </m:sub>
                    </m:sSub>
                  </m:oMath>
                </a14:m>
                <a:r>
                  <a:rPr/>
                  <a:t>) as in the Box-Cox transform.</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images/MostellerTukey.png" id="0" name="Picture 1"/>
          <p:cNvPicPr>
            <a:picLocks noGrp="1" noChangeAspect="1"/>
          </p:cNvPicPr>
          <p:nvPr/>
        </p:nvPicPr>
        <p:blipFill>
          <a:blip r:embed="rId2"/>
          <a:stretch>
            <a:fillRect/>
          </a:stretch>
        </p:blipFill>
        <p:spPr bwMode="auto">
          <a:xfrm>
            <a:off x="3048000" y="1816100"/>
            <a:ext cx="60960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The</a:t>
            </a:r>
            <a:r>
              <a:rPr/>
              <a:t> </a:t>
            </a:r>
            <a:r>
              <a:rPr/>
              <a:t>Mosteller</a:t>
            </a:r>
            <a:r>
              <a:rPr/>
              <a:t> </a:t>
            </a:r>
            <a:r>
              <a:rPr/>
              <a:t>&amp;</a:t>
            </a:r>
            <a:r>
              <a:rPr/>
              <a:t> </a:t>
            </a:r>
            <a:r>
              <a:rPr/>
              <a:t>Tukey</a:t>
            </a:r>
            <a:r>
              <a:rPr/>
              <a:t> </a:t>
            </a:r>
            <a:r>
              <a:rPr/>
              <a:t>(1977)</a:t>
            </a:r>
            <a:r>
              <a:rPr/>
              <a:t> </a:t>
            </a:r>
            <a:r>
              <a:rPr/>
              <a:t>ladder</a:t>
            </a:r>
            <a:r>
              <a:rPr/>
              <a:t> </a:t>
            </a:r>
            <a:r>
              <a:rPr/>
              <a:t>of</a:t>
            </a:r>
            <a:r>
              <a:rPr/>
              <a:t> </a:t>
            </a:r>
            <a:r>
              <a:rPr/>
              <a:t>powers</a:t>
            </a:r>
            <a:r>
              <a:rPr/>
              <a:t> </a:t>
            </a:r>
            <a:r>
              <a:rPr/>
              <a:t>/</a:t>
            </a:r>
            <a:r>
              <a:rPr/>
              <a:t> </a:t>
            </a:r>
            <a:r>
              <a:rPr/>
              <a:t>bulging</a:t>
            </a:r>
            <a:r>
              <a:rPr/>
              <a:t> </a:t>
            </a:r>
            <a:r>
              <a:rPr/>
              <a:t>rule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may face a choice where we can either use a link function or transform the response variable.</a:t>
                </a:r>
              </a:p>
              <a:p>
                <a:pPr lvl="0" marL="0" indent="0">
                  <a:buNone/>
                </a:pPr>
                <a:r>
                  <a:rPr/>
                  <a:t>In this case - what should you do?</a:t>
                </a:r>
              </a:p>
              <a:p>
                <a:pPr lvl="0" marL="0" indent="0">
                  <a:buNone/>
                </a:pPr>
                <a14:m>
                  <m:oMathPara xmlns:m="http://schemas.openxmlformats.org/officeDocument/2006/math">
                    <m:oMathParaPr>
                      <m:jc m:val="center"/>
                    </m:oMathParaPr>
                    <m:oMath>
                      <m:r>
                        <m:t> </m:t>
                      </m:r>
                    </m:oMath>
                  </m:oMathPara>
                </a14:m>
              </a:p>
              <a:p>
                <a:pPr lvl="0" marL="0" indent="0">
                  <a:buNone/>
                </a:pPr>
                <a:r>
                  <a:rPr/>
                  <a:t>It will depend on what the purpose of developing the statistical model is in the first place, but usually using a link function rather than transforming the data is preferrable.</a:t>
                </a:r>
              </a:p>
              <a:p>
                <a:pPr lvl="0" marL="0" indent="0">
                  <a:buNone/>
                </a:pPr>
                <a:r>
                  <a:rPr/>
                  <a:t>The key difference is that by transforming </a:t>
                </a:r>
                <a14:m>
                  <m:oMath xmlns:m="http://schemas.openxmlformats.org/officeDocument/2006/math">
                    <m:r>
                      <m:t>Y</m:t>
                    </m:r>
                  </m:oMath>
                </a14:m>
                <a:r>
                  <a:rPr/>
                  <a:t>, you affect both linearity and variance of the response: you change the distribution of your response variable, whereas a link function relates the mean of </a:t>
                </a:r>
                <a14:m>
                  <m:oMath xmlns:m="http://schemas.openxmlformats.org/officeDocument/2006/math">
                    <m:r>
                      <m:t>Y</m:t>
                    </m:r>
                  </m:oMath>
                </a14:m>
                <a:r>
                  <a:rPr/>
                  <a:t> to the predictors and does not affect the distribution of your response variable.</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A log transform is often used to improve linearity and to remedy variance increasing with the mean.</a:t>
                </a:r>
              </a:p>
              <a:p>
                <a:pPr lvl="0" marL="0" indent="0">
                  <a:buNone/>
                </a:pPr>
                <a:r>
                  <a:rPr/>
                  <a:t>In the case of a log transform, we model </a:t>
                </a:r>
                <a14:m>
                  <m:oMath xmlns:m="http://schemas.openxmlformats.org/officeDocument/2006/math">
                    <m:r>
                      <m:t>l</m:t>
                    </m:r>
                    <m:r>
                      <m:t>o</m:t>
                    </m:r>
                    <m:r>
                      <m:t>g</m:t>
                    </m:r>
                    <m:r>
                      <m:t>(</m:t>
                    </m:r>
                    <m:r>
                      <m:t>Y</m:t>
                    </m:r>
                    <m:r>
                      <m:t>)</m:t>
                    </m:r>
                  </m:oMath>
                </a14:m>
                <a:r>
                  <a:rPr/>
                  <a:t>:</a:t>
                </a:r>
              </a:p>
              <a:p>
                <a:pPr lvl="0" marL="0" indent="0">
                  <a:buNone/>
                </a:pPr>
                <a14:m>
                  <m:oMathPara xmlns:m="http://schemas.openxmlformats.org/officeDocument/2006/math">
                    <m:oMathParaPr>
                      <m:jc m:val="center"/>
                    </m:oMathParaPr>
                    <m:oMath>
                      <m:r>
                        <m:t>l</m:t>
                      </m:r>
                      <m:r>
                        <m:t>o</m:t>
                      </m:r>
                      <m:r>
                        <m:t>g</m:t>
                      </m:r>
                      <m:r>
                        <m:t>(</m:t>
                      </m:r>
                      <m:r>
                        <m:t>Y</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And so</a:t>
                </a:r>
              </a:p>
              <a:p>
                <a:pPr lvl="0" marL="0" indent="0">
                  <a:buNone/>
                </a:pPr>
                <a14:m>
                  <m:oMathPara xmlns:m="http://schemas.openxmlformats.org/officeDocument/2006/math">
                    <m:oMathParaPr>
                      <m:jc m:val="center"/>
                    </m:oMathParaPr>
                    <m:oMath>
                      <m:r>
                        <m:t>E</m:t>
                      </m:r>
                      <m:r>
                        <m:t>(</m:t>
                      </m:r>
                      <m:r>
                        <m:t>l</m:t>
                      </m:r>
                      <m:r>
                        <m:t>o</m:t>
                      </m:r>
                      <m:r>
                        <m:t>g</m:t>
                      </m:r>
                      <m:r>
                        <m:t>(</m:t>
                      </m:r>
                      <m:r>
                        <m:t>Y</m:t>
                      </m:r>
                      <m:r>
                        <m:t>)</m:t>
                      </m:r>
                      <m:r>
                        <m:t>|</m:t>
                      </m:r>
                      <m:sSub>
                        <m:e>
                          <m:r>
                            <m:t>X</m:t>
                          </m:r>
                        </m:e>
                        <m:sub>
                          <m:r>
                            <m:t>1</m:t>
                          </m:r>
                        </m:sub>
                      </m:sSub>
                      <m:r>
                        <m:t>,</m:t>
                      </m:r>
                      <m:r>
                        <m:t>…</m:t>
                      </m:r>
                      <m:r>
                        <m:t>,</m:t>
                      </m:r>
                      <m:sSub>
                        <m:e>
                          <m:r>
                            <m:t>X</m:t>
                          </m:r>
                        </m:e>
                        <m:sub>
                          <m:r>
                            <m:t>p</m:t>
                          </m:r>
                        </m:sub>
                      </m:sSub>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r>
                  <a:rPr/>
                  <a:t>Since mean(log) </a:t>
                </a:r>
                <a14:m>
                  <m:oMath xmlns:m="http://schemas.openxmlformats.org/officeDocument/2006/math">
                    <m:r>
                      <m:t>≠</m:t>
                    </m:r>
                  </m:oMath>
                </a14:m>
                <a:r>
                  <a:rPr/>
                  <a:t> log(mean) in general, we cannot relate this back to the original data scale - an issue if some of our predictors are categorical and we wish to say something about subgroups.</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Using a log link however, we model </a:t>
                </a:r>
                <a14:m>
                  <m:oMath xmlns:m="http://schemas.openxmlformats.org/officeDocument/2006/math">
                    <m:r>
                      <m:t>Y</m:t>
                    </m:r>
                  </m:oMath>
                </a14:m>
                <a:r>
                  <a:rPr/>
                  <a:t> directly, but relate the log of its mean to the predictors: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o</m:t>
                      </m:r>
                      <m:r>
                        <m:t>g</m:t>
                      </m:r>
                      <m:r>
                        <m:t>(</m:t>
                      </m:r>
                      <m:r>
                        <m:t>E</m:t>
                      </m:r>
                      <m:r>
                        <m:t>(</m:t>
                      </m:r>
                      <m:r>
                        <m:t>Y</m:t>
                      </m:r>
                      <m:r>
                        <m:t>|</m:t>
                      </m:r>
                      <m:sSub>
                        <m:e>
                          <m:r>
                            <m:t>X</m:t>
                          </m:r>
                        </m:e>
                        <m:sub>
                          <m:r>
                            <m:t>1</m:t>
                          </m:r>
                        </m:sub>
                      </m:sSub>
                      <m:r>
                        <m:t>,</m:t>
                      </m:r>
                      <m:r>
                        <m:t>…</m:t>
                      </m:r>
                      <m:r>
                        <m:t>,</m:t>
                      </m:r>
                      <m:sSub>
                        <m:e>
                          <m:r>
                            <m:t>X</m:t>
                          </m:r>
                        </m:e>
                        <m:sub>
                          <m:r>
                            <m:t>p</m:t>
                          </m:r>
                        </m:sub>
                      </m:sSub>
                      <m:r>
                        <m:t>)</m:t>
                      </m:r>
                      <m:r>
                        <m:t>)</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And we can calculate the predicted average response of 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r>
                        <m:t>(</m:t>
                      </m:r>
                      <m:r>
                        <m:t>Y</m:t>
                      </m:r>
                      <m:r>
                        <m:t>|</m:t>
                      </m:r>
                      <m:sSub>
                        <m:e>
                          <m:r>
                            <m:t>X</m:t>
                          </m:r>
                        </m:e>
                        <m:sub>
                          <m:r>
                            <m:t>1</m:t>
                          </m:r>
                        </m:sub>
                      </m:sSub>
                      <m:r>
                        <m:t>,</m:t>
                      </m:r>
                      <m:r>
                        <m:t>…</m:t>
                      </m:r>
                      <m:r>
                        <m:t>,</m:t>
                      </m:r>
                      <m:sSub>
                        <m:e>
                          <m:r>
                            <m:t>X</m:t>
                          </m:r>
                        </m:e>
                        <m:sub>
                          <m:r>
                            <m:t>p</m:t>
                          </m:r>
                        </m:sub>
                      </m:sSub>
                      <m:r>
                        <m:t>)</m:t>
                      </m:r>
                      <m:r>
                        <m:t>=</m:t>
                      </m:r>
                      <m:sSup>
                        <m:e>
                          <m:r>
                            <m:t>e</m:t>
                          </m:r>
                        </m:e>
                        <m:sup>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sup>
                      </m:sSup>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Statistical</a:t>
            </a:r>
            <a:r>
              <a:rPr/>
              <a:t> </a:t>
            </a:r>
            <a:r>
              <a:rPr/>
              <a:t>inference</a:t>
            </a:r>
            <a:r>
              <a:rPr/>
              <a:t> </a:t>
            </a:r>
            <a:r>
              <a:rPr/>
              <a:t>for</a:t>
            </a:r>
            <a:r>
              <a:rPr/>
              <a:t> </a:t>
            </a:r>
            <a:r>
              <a:rPr/>
              <a:t>GLMs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Linear</a:t>
            </a:r>
            <a:r>
              <a:rPr/>
              <a:t> </a:t>
            </a:r>
            <a:r>
              <a:rPr/>
              <a:t>model</a:t>
            </a:r>
            <a:r>
              <a:rPr/>
              <a:t> </a:t>
            </a:r>
            <a:r>
              <a:rPr/>
              <a:t>&amp;</a:t>
            </a:r>
            <a:r>
              <a:rPr/>
              <a:t> </a:t>
            </a:r>
            <a:r>
              <a:rPr/>
              <a:t>correlation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often, we want to do </a:t>
                </a:r>
                <a:r>
                  <a:rPr i="1"/>
                  <a:t>statistical inference</a:t>
                </a:r>
                <a:r>
                  <a:rPr/>
                  <a:t>: we can use statistical theory and the estimated regression coefficients to make statements about the data and hence the processes that gave rise to them.</a:t>
                </a:r>
              </a:p>
              <a:p>
                <a:pPr lvl="0" marL="0" indent="0">
                  <a:buNone/>
                </a:pPr>
                <a14:m>
                  <m:oMathPara xmlns:m="http://schemas.openxmlformats.org/officeDocument/2006/math">
                    <m:oMathParaPr>
                      <m:jc m:val="center"/>
                    </m:oMathParaPr>
                    <m:oMath>
                      <m:r>
                        <m:t> </m:t>
                      </m:r>
                    </m:oMath>
                  </m:oMathPara>
                </a14:m>
              </a:p>
              <a:p>
                <a:pPr lvl="0" marL="0" indent="0">
                  <a:buNone/>
                </a:pPr>
                <a:r>
                  <a:rPr/>
                  <a:t>For instance we may want to check whether any of the predictor variables does indeed predict the response variable. That is, we want to test whether all or a subset of coefficients are zero.</a:t>
                </a:r>
              </a:p>
              <a:p>
                <a:pPr lvl="0" marL="0" indent="0">
                  <a:buNone/>
                </a:pPr>
                <a14:m>
                  <m:oMathPara xmlns:m="http://schemas.openxmlformats.org/officeDocument/2006/math">
                    <m:oMathParaPr>
                      <m:jc m:val="center"/>
                    </m:oMathParaPr>
                    <m:oMath>
                      <m:r>
                        <m:t> </m:t>
                      </m:r>
                    </m:oMath>
                  </m:oMathPara>
                </a14:m>
              </a:p>
              <a:p>
                <a:pPr lvl="0" marL="0" indent="0">
                  <a:buNone/>
                </a:pPr>
                <a:r>
                  <a:rPr/>
                  <a:t>There are 3 types of test we can perform:</a:t>
                </a:r>
              </a:p>
              <a:p>
                <a:pPr lvl="1">
                  <a:buAutoNum type="arabicPeriod"/>
                </a:pPr>
                <a:r>
                  <a:rPr/>
                  <a:t>Likelihood ratio tests</a:t>
                </a:r>
              </a:p>
              <a:p>
                <a:pPr lvl="1">
                  <a:buAutoNum type="arabicPeriod"/>
                </a:pPr>
                <a:r>
                  <a:rPr/>
                  <a:t>Wald tests</a:t>
                </a:r>
              </a:p>
              <a:p>
                <a:pPr lvl="1">
                  <a:buAutoNum type="arabicPeriod"/>
                </a:pPr>
                <a:r>
                  <a:rPr/>
                  <a:t>Score tests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arrange our vector of parameters </a:t>
                </a:r>
                <a14:m>
                  <m:oMath xmlns:m="http://schemas.openxmlformats.org/officeDocument/2006/math">
                    <m:r>
                      <m:rPr>
                        <m:sty m:val="b"/>
                      </m:rPr>
                      <m:t>β</m:t>
                    </m:r>
                  </m:oMath>
                </a14:m>
                <a:r>
                  <a:rPr/>
                  <a:t> so that it is the bottom </a:t>
                </a:r>
                <a14:m>
                  <m:oMath xmlns:m="http://schemas.openxmlformats.org/officeDocument/2006/math">
                    <m:r>
                      <m:t>q</m:t>
                    </m:r>
                  </m:oMath>
                </a14:m>
                <a:r>
                  <a:rPr/>
                  <a:t> of the </a:t>
                </a:r>
                <a14:m>
                  <m:oMath xmlns:m="http://schemas.openxmlformats.org/officeDocument/2006/math">
                    <m:r>
                      <m:t>p</m:t>
                    </m:r>
                    <m:r>
                      <m:t>+</m:t>
                    </m:r>
                    <m:r>
                      <m:t>1</m:t>
                    </m:r>
                  </m:oMath>
                </a14:m>
                <a:r>
                  <a:rPr/>
                  <a:t> coefficients that we want to test.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d>
                        <m:dPr>
                          <m:begChr m:val="("/>
                          <m:endChr m:val=")"/>
                          <m:grow/>
                        </m:dPr>
                        <m:e>
                          <m:f>
                            <m:fPr>
                              <m:type m:val="noBar"/>
                            </m:fPr>
                            <m:num>
                              <m:sSub>
                                <m:e>
                                  <m:r>
                                    <m:rPr>
                                      <m:sty m:val="b"/>
                                    </m:rPr>
                                    <m:t>β</m:t>
                                  </m:r>
                                </m:e>
                                <m:sub>
                                  <m:r>
                                    <m:t>1</m:t>
                                  </m:r>
                                </m:sub>
                              </m:sSub>
                            </m:num>
                            <m:den>
                              <m:sSub>
                                <m:e>
                                  <m:r>
                                    <m:rPr>
                                      <m:sty m:val="b"/>
                                    </m:rPr>
                                    <m:t>β</m:t>
                                  </m:r>
                                </m:e>
                                <m:sub>
                                  <m:r>
                                    <m:t>2</m:t>
                                  </m:r>
                                </m:sub>
                              </m:sSub>
                            </m:den>
                          </m:f>
                        </m:e>
                      </m:d>
                    </m:oMath>
                  </m:oMathPara>
                </a14:m>
              </a:p>
              <a:p>
                <a:pPr lvl="0" marL="0" indent="0">
                  <a:buNone/>
                </a:pPr>
                <a:r>
                  <a:rPr/>
                  <a:t>where </a:t>
                </a:r>
                <a14:m>
                  <m:oMath xmlns:m="http://schemas.openxmlformats.org/officeDocument/2006/math">
                    <m:r>
                      <m:rPr>
                        <m:sty m:val="b"/>
                      </m:rPr>
                      <m:t>β</m:t>
                    </m:r>
                  </m:oMath>
                </a14:m>
                <a:r>
                  <a:rPr/>
                  <a:t> is </a:t>
                </a:r>
                <a14:m>
                  <m:oMath xmlns:m="http://schemas.openxmlformats.org/officeDocument/2006/math">
                    <m:r>
                      <m:t>(</m:t>
                    </m:r>
                    <m:r>
                      <m:t>p</m:t>
                    </m:r>
                    <m:r>
                      <m:t>+</m:t>
                    </m:r>
                    <m:r>
                      <m:t>1</m:t>
                    </m:r>
                    <m:r>
                      <m:t>)</m:t>
                    </m:r>
                    <m:r>
                      <m:t>×</m:t>
                    </m:r>
                    <m:r>
                      <m:t>1</m:t>
                    </m:r>
                  </m:oMath>
                </a14:m>
                <a:r>
                  <a:rPr/>
                  <a:t>, </a:t>
                </a:r>
                <a14:m>
                  <m:oMath xmlns:m="http://schemas.openxmlformats.org/officeDocument/2006/math">
                    <m:sSub>
                      <m:e>
                        <m:r>
                          <m:rPr>
                            <m:sty m:val="b"/>
                          </m:rPr>
                          <m:t>β</m:t>
                        </m:r>
                      </m:e>
                      <m:sub>
                        <m:r>
                          <m:t>1</m:t>
                        </m:r>
                      </m:sub>
                    </m:sSub>
                  </m:oMath>
                </a14:m>
                <a:r>
                  <a:rPr/>
                  <a:t> is </a:t>
                </a:r>
                <a14:m>
                  <m:oMath xmlns:m="http://schemas.openxmlformats.org/officeDocument/2006/math">
                    <m:r>
                      <m:t>(</m:t>
                    </m:r>
                    <m:r>
                      <m:t>p</m:t>
                    </m:r>
                    <m:r>
                      <m:t>−</m:t>
                    </m:r>
                    <m:r>
                      <m:t>q</m:t>
                    </m:r>
                    <m:r>
                      <m:t>+</m:t>
                    </m:r>
                    <m:r>
                      <m:t>1</m:t>
                    </m:r>
                    <m:r>
                      <m:t>)</m:t>
                    </m:r>
                    <m:r>
                      <m:t>×</m:t>
                    </m:r>
                    <m:r>
                      <m:t>1</m:t>
                    </m:r>
                  </m:oMath>
                </a14:m>
                <a:r>
                  <a:rPr/>
                  <a:t> and </a:t>
                </a:r>
                <a14:m>
                  <m:oMath xmlns:m="http://schemas.openxmlformats.org/officeDocument/2006/math">
                    <m:sSub>
                      <m:e>
                        <m:r>
                          <m:rPr>
                            <m:sty m:val="b"/>
                          </m:rPr>
                          <m:t>β</m:t>
                        </m:r>
                      </m:e>
                      <m:sub>
                        <m:r>
                          <m:t>2</m:t>
                        </m:r>
                      </m:sub>
                    </m:sSub>
                  </m:oMath>
                </a14:m>
                <a:r>
                  <a:rPr/>
                  <a:t> is </a:t>
                </a:r>
                <a14:m>
                  <m:oMath xmlns:m="http://schemas.openxmlformats.org/officeDocument/2006/math">
                    <m:r>
                      <m:t>q</m:t>
                    </m:r>
                    <m: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then test </a:t>
                </a:r>
                <a14:m>
                  <m:oMath xmlns:m="http://schemas.openxmlformats.org/officeDocument/2006/math">
                    <m:sSub>
                      <m:e>
                        <m:r>
                          <m:t>H</m:t>
                        </m:r>
                      </m:e>
                      <m:sub>
                        <m:r>
                          <m:t>0</m:t>
                        </m:r>
                      </m:sub>
                    </m:sSub>
                    <m:r>
                      <m:t>:</m:t>
                    </m:r>
                    <m:sSub>
                      <m:e>
                        <m:r>
                          <m:rPr>
                            <m:sty m:val="b"/>
                          </m:rPr>
                          <m:t>β</m:t>
                        </m:r>
                      </m:e>
                      <m:sub>
                        <m:r>
                          <m:t>2</m:t>
                        </m:r>
                      </m:sub>
                    </m:sSub>
                    <m:r>
                      <m:t>=</m:t>
                    </m:r>
                    <m:sSubSup>
                      <m:e>
                        <m:r>
                          <m:rPr>
                            <m:sty m:val="b"/>
                          </m:rPr>
                          <m:t>β</m:t>
                        </m:r>
                      </m:e>
                      <m:sub>
                        <m:r>
                          <m:t>2</m:t>
                        </m:r>
                      </m:sub>
                      <m:sup>
                        <m:r>
                          <m:t>0</m:t>
                        </m:r>
                      </m:sup>
                    </m:sSubSup>
                  </m:oMath>
                </a14:m>
                <a:r>
                  <a:rPr/>
                  <a:t> against </a:t>
                </a:r>
                <a14:m>
                  <m:oMath xmlns:m="http://schemas.openxmlformats.org/officeDocument/2006/math">
                    <m:sSub>
                      <m:e>
                        <m:r>
                          <m:t>H</m:t>
                        </m:r>
                      </m:e>
                      <m:sub>
                        <m:r>
                          <m:t>1</m:t>
                        </m:r>
                      </m:sub>
                    </m:sSub>
                    <m:r>
                      <m:t>:</m:t>
                    </m:r>
                    <m:sSub>
                      <m:e>
                        <m:r>
                          <m:rPr>
                            <m:sty m:val="b"/>
                          </m:rPr>
                          <m:t>β</m:t>
                        </m:r>
                      </m:e>
                      <m:sub>
                        <m:r>
                          <m:t>2</m:t>
                        </m:r>
                      </m:sub>
                    </m:sSub>
                    <m:r>
                      <m:t>≠</m:t>
                    </m:r>
                    <m:sSubSup>
                      <m:e>
                        <m:r>
                          <m:rPr>
                            <m:sty m:val="b"/>
                          </m:rPr>
                          <m:t>β</m:t>
                        </m:r>
                      </m:e>
                      <m:sub>
                        <m:r>
                          <m:t>2</m:t>
                        </m:r>
                      </m:sub>
                      <m:sup>
                        <m:r>
                          <m:t>0</m:t>
                        </m:r>
                      </m:sup>
                    </m:sSubSup>
                  </m:oMath>
                </a14:m>
                <a:r>
                  <a:rPr/>
                  <a:t> where </a:t>
                </a:r>
                <a14:m>
                  <m:oMath xmlns:m="http://schemas.openxmlformats.org/officeDocument/2006/math">
                    <m:sSubSup>
                      <m:e>
                        <m:r>
                          <m:rPr>
                            <m:sty m:val="b"/>
                          </m:rPr>
                          <m:t>β</m:t>
                        </m:r>
                      </m:e>
                      <m:sub>
                        <m:r>
                          <m:t>2</m:t>
                        </m:r>
                      </m:sub>
                      <m:sup>
                        <m:r>
                          <m:t>0</m:t>
                        </m:r>
                      </m:sup>
                    </m:sSubSup>
                  </m:oMath>
                </a14:m>
                <a:r>
                  <a:rPr/>
                  <a:t> are some set of fixed values (usually </a:t>
                </a:r>
                <a14:m>
                  <m:oMath xmlns:m="http://schemas.openxmlformats.org/officeDocument/2006/math">
                    <m:sSubSup>
                      <m:e>
                        <m:r>
                          <m:rPr>
                            <m:sty m:val="b"/>
                          </m:rPr>
                          <m:t>β</m:t>
                        </m:r>
                      </m:e>
                      <m:sub>
                        <m:r>
                          <m:t>2</m:t>
                        </m:r>
                      </m:sub>
                      <m:sup>
                        <m:r>
                          <m:t>0</m:t>
                        </m:r>
                      </m:sup>
                    </m:sSubSup>
                    <m:r>
                      <m:t>=</m:t>
                    </m:r>
                    <m:r>
                      <m:rPr>
                        <m:sty m:val="b"/>
                      </m:rPr>
                      <m:t>0</m:t>
                    </m:r>
                  </m:oMath>
                </a14:m>
                <a:r>
                  <a:rPr/>
                  <a:t>).</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ratio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2</m:t>
                      </m:r>
                      <m:r>
                        <m:t>[</m:t>
                      </m:r>
                      <m:r>
                        <m:t>L</m:t>
                      </m:r>
                      <m:r>
                        <m:t>(</m:t>
                      </m:r>
                      <m:acc>
                        <m:accPr>
                          <m:chr m:val="̂"/>
                        </m:accPr>
                        <m:e>
                          <m:r>
                            <m:rPr>
                              <m:sty m:val="b"/>
                            </m:rPr>
                            <m:t>β</m:t>
                          </m:r>
                        </m:e>
                      </m:acc>
                      <m:r>
                        <m:t>)</m:t>
                      </m:r>
                      <m:r>
                        <m:t>−</m:t>
                      </m:r>
                      <m:r>
                        <m:t>L</m:t>
                      </m:r>
                      <m:r>
                        <m:t>(</m:t>
                      </m:r>
                      <m:sSub>
                        <m:e>
                          <m:acc>
                            <m:accPr>
                              <m:chr m:val="̂"/>
                            </m:accPr>
                            <m:e>
                              <m:r>
                                <m:rPr>
                                  <m:sty m:val="b"/>
                                </m:rPr>
                                <m:t>β</m:t>
                              </m:r>
                            </m:e>
                          </m:acc>
                        </m:e>
                        <m:sub>
                          <m:r>
                            <m:t>1</m:t>
                          </m:r>
                        </m:sub>
                      </m:sSub>
                      <m:r>
                        <m:t>,</m:t>
                      </m:r>
                      <m:sSubSup>
                        <m:e>
                          <m:r>
                            <m:rPr>
                              <m:sty m:val="b"/>
                            </m:rPr>
                            <m:t>β</m:t>
                          </m:r>
                        </m:e>
                        <m:sub>
                          <m:r>
                            <m:t>2</m:t>
                          </m:r>
                        </m:sub>
                        <m:sup>
                          <m:r>
                            <m:t>0</m:t>
                          </m:r>
                        </m:sup>
                      </m:sSubSup>
                      <m:r>
                        <m:t>)</m:t>
                      </m:r>
                      <m:r>
                        <m:t>]</m:t>
                      </m:r>
                      <m:r>
                        <m:t>∼</m:t>
                      </m:r>
                      <m:sSubSup>
                        <m:e>
                          <m:r>
                            <m:t>χ</m:t>
                          </m:r>
                        </m:e>
                        <m:sub>
                          <m:r>
                            <m:t>q</m:t>
                          </m:r>
                        </m:sub>
                        <m:sup>
                          <m:r>
                            <m:t>2</m:t>
                          </m:r>
                        </m:sup>
                      </m:sSubSup>
                    </m:oMath>
                  </m:oMathPara>
                </a14:m>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Wald test is given by</a:t>
                </a:r>
              </a:p>
              <a:p>
                <a:pPr lvl="0" marL="0" indent="0">
                  <a:buNone/>
                </a:pPr>
                <a14:m>
                  <m:oMathPara xmlns:m="http://schemas.openxmlformats.org/officeDocument/2006/math">
                    <m:oMathParaPr>
                      <m:jc m:val="center"/>
                    </m:oMathParaPr>
                    <m:oMath>
                      <m:r>
                        <m:t>(</m:t>
                      </m:r>
                      <m:sSub>
                        <m:e>
                          <m:acc>
                            <m:accPr>
                              <m:chr m:val="̂"/>
                            </m:accPr>
                            <m:e>
                              <m:r>
                                <m:rPr>
                                  <m:sty m:val="b"/>
                                </m:rPr>
                                <m:t>β</m:t>
                              </m:r>
                            </m:e>
                          </m:acc>
                        </m:e>
                        <m:sub>
                          <m:r>
                            <m:t>2</m:t>
                          </m:r>
                        </m:sub>
                      </m:sSub>
                      <m:r>
                        <m:t>−</m:t>
                      </m:r>
                      <m:sSubSup>
                        <m:e>
                          <m:r>
                            <m:rPr>
                              <m:sty m:val="b"/>
                            </m:rPr>
                            <m:t>β</m:t>
                          </m:r>
                        </m:e>
                        <m:sub>
                          <m:r>
                            <m:t>2</m:t>
                          </m:r>
                        </m:sub>
                        <m:sup>
                          <m:r>
                            <m:t>0</m:t>
                          </m:r>
                        </m:sup>
                      </m:sSubSup>
                      <m:sSup>
                        <m:e>
                          <m:r>
                            <m:t>)</m:t>
                          </m:r>
                        </m:e>
                        <m:sup>
                          <m:r>
                            <m:t>T</m:t>
                          </m:r>
                        </m:sup>
                      </m:sSup>
                      <m:r>
                        <m:t>(</m:t>
                      </m:r>
                      <m:r>
                        <m:t>C</m:t>
                      </m:r>
                      <m:r>
                        <m:t>o</m:t>
                      </m:r>
                      <m:r>
                        <m:t>v</m:t>
                      </m:r>
                      <m:r>
                        <m:t>(</m:t>
                      </m:r>
                      <m:sSub>
                        <m:e>
                          <m:acc>
                            <m:accPr>
                              <m:chr m:val="̂"/>
                            </m:accPr>
                            <m:e>
                              <m:r>
                                <m:rPr>
                                  <m:sty m:val="b"/>
                                </m:rPr>
                                <m:t>β</m:t>
                              </m:r>
                            </m:e>
                          </m:acc>
                        </m:e>
                        <m:sub>
                          <m:r>
                            <m:t>2</m:t>
                          </m:r>
                        </m:sub>
                      </m:sSub>
                      <m:r>
                        <m:t>)</m:t>
                      </m:r>
                      <m:sSup>
                        <m:e>
                          <m:r>
                            <m:t>)</m:t>
                          </m:r>
                        </m:e>
                        <m:sup>
                          <m:r>
                            <m:t>−</m:t>
                          </m:r>
                          <m:r>
                            <m:t>1</m:t>
                          </m:r>
                        </m:sup>
                      </m:sSup>
                      <m:r>
                        <m:t>(</m:t>
                      </m:r>
                      <m:sSub>
                        <m:e>
                          <m:acc>
                            <m:accPr>
                              <m:chr m:val="̂"/>
                            </m:accPr>
                            <m:e>
                              <m:r>
                                <m:rPr>
                                  <m:sty m:val="b"/>
                                </m:rPr>
                                <m:t>β</m:t>
                              </m:r>
                            </m:e>
                          </m:acc>
                        </m:e>
                        <m:sub>
                          <m:r>
                            <m:t>2</m:t>
                          </m:r>
                        </m:sub>
                      </m:sSub>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Wald tests are typically what is reported by statistical software, and for the case where </a:t>
                </a:r>
                <a14:m>
                  <m:oMath xmlns:m="http://schemas.openxmlformats.org/officeDocument/2006/math">
                    <m:r>
                      <m:t>q</m:t>
                    </m:r>
                    <m:r>
                      <m:t>=</m:t>
                    </m:r>
                    <m:r>
                      <m:t>1</m:t>
                    </m:r>
                  </m:oMath>
                </a14:m>
                <a:r>
                  <a:rPr/>
                  <a:t>, this simplifies to a z-test (i.e. based on the normal distribution; recall: the square of a normal is a </a:t>
                </a:r>
                <a14:m>
                  <m:oMath xmlns:m="http://schemas.openxmlformats.org/officeDocument/2006/math">
                    <m:sSubSup>
                      <m:e>
                        <m:r>
                          <m:t>χ</m:t>
                        </m:r>
                      </m:e>
                      <m:sub>
                        <m:r>
                          <m:t>1</m:t>
                        </m:r>
                      </m:sub>
                      <m:sup>
                        <m:r>
                          <m:t>2</m:t>
                        </m:r>
                      </m:sup>
                    </m:sSubSup>
                  </m:oMath>
                </a14:m>
                <a:r>
                  <a:rPr/>
                  <a:t>).</a:t>
                </a:r>
              </a:p>
              <a:p>
                <a:pPr lvl="0" marL="0" indent="0">
                  <a:buNone/>
                </a:pPr>
                <a:r>
                  <a:rPr/>
                  <a:t>For </a:t>
                </a:r>
                <a14:m>
                  <m:oMath xmlns:m="http://schemas.openxmlformats.org/officeDocument/2006/math">
                    <m:r>
                      <m:t>q</m:t>
                    </m:r>
                    <m:r>
                      <m:t>=</m:t>
                    </m:r>
                    <m:r>
                      <m:t>1</m:t>
                    </m:r>
                  </m:oMath>
                </a14:m>
                <a:r>
                  <a:rPr/>
                  <a:t>, we test </a:t>
                </a:r>
                <a14:m>
                  <m:oMath xmlns:m="http://schemas.openxmlformats.org/officeDocument/2006/math">
                    <m:sSub>
                      <m:e>
                        <m:r>
                          <m:t>H</m:t>
                        </m:r>
                      </m:e>
                      <m:sub>
                        <m:r>
                          <m:t>0</m:t>
                        </m:r>
                      </m:sub>
                    </m:sSub>
                    <m:r>
                      <m:t>:</m:t>
                    </m:r>
                    <m:sSub>
                      <m:e>
                        <m:r>
                          <m:t>β</m:t>
                        </m:r>
                      </m:e>
                      <m:sub>
                        <m:r>
                          <m:t>j</m:t>
                        </m:r>
                      </m:sub>
                    </m:sSub>
                    <m:r>
                      <m:t>=</m:t>
                    </m:r>
                    <m:r>
                      <m:t>b</m:t>
                    </m:r>
                  </m:oMath>
                </a14:m>
                <a:r>
                  <a:rPr/>
                  <a:t> vs. </a:t>
                </a:r>
                <a14:m>
                  <m:oMath xmlns:m="http://schemas.openxmlformats.org/officeDocument/2006/math">
                    <m:sSub>
                      <m:e>
                        <m:r>
                          <m:t>H</m:t>
                        </m:r>
                      </m:e>
                      <m:sub>
                        <m:r>
                          <m:t>1</m:t>
                        </m:r>
                      </m:sub>
                    </m:sSub>
                    <m:r>
                      <m:t>:</m:t>
                    </m:r>
                    <m:sSub>
                      <m:e>
                        <m:r>
                          <m:t>β</m:t>
                        </m:r>
                      </m:e>
                      <m:sub>
                        <m:r>
                          <m:t>j</m:t>
                        </m:r>
                      </m:sub>
                    </m:sSub>
                    <m:r>
                      <m:t>≠</m:t>
                    </m:r>
                    <m:r>
                      <m:t>b</m:t>
                    </m:r>
                  </m:oMath>
                </a14:m>
                <a:r>
                  <a:rPr/>
                  <a:t> and the test statistic (using the normal distribution of the MLE estimates) is given by:</a:t>
                </a:r>
              </a:p>
              <a:p>
                <a:pPr lvl="0" marL="0" indent="0">
                  <a:buNone/>
                </a:pPr>
                <a14:m>
                  <m:oMathPara xmlns:m="http://schemas.openxmlformats.org/officeDocument/2006/math">
                    <m:oMathParaPr>
                      <m:jc m:val="center"/>
                    </m:oMathParaPr>
                    <m:oMath>
                      <m:sSub>
                        <m:e>
                          <m:r>
                            <m:t>Z</m:t>
                          </m:r>
                        </m:e>
                        <m:sub>
                          <m:r>
                            <m:t>j</m:t>
                          </m:r>
                        </m:sub>
                      </m:sSub>
                      <m:r>
                        <m:t>=</m:t>
                      </m:r>
                      <m:f>
                        <m:fPr>
                          <m:type m:val="bar"/>
                        </m:fPr>
                        <m:num>
                          <m:sSub>
                            <m:e>
                              <m:acc>
                                <m:accPr>
                                  <m:chr m:val="̂"/>
                                </m:accPr>
                                <m:e>
                                  <m:r>
                                    <m:t>β</m:t>
                                  </m:r>
                                </m:e>
                              </m:acc>
                            </m:e>
                            <m:sub>
                              <m:r>
                                <m:t>j</m:t>
                              </m:r>
                            </m:sub>
                          </m:sSub>
                          <m:r>
                            <m:t>−</m:t>
                          </m:r>
                          <m:r>
                            <m:t>b</m:t>
                          </m:r>
                        </m:num>
                        <m:den>
                          <m:rad>
                            <m:radPr>
                              <m:degHide m:val="1"/>
                            </m:radPr>
                            <m:deg/>
                            <m:e>
                              <m:r>
                                <m:t>a</m:t>
                              </m:r>
                              <m:r>
                                <m:t>(</m:t>
                              </m:r>
                              <m:r>
                                <m:t>ϕ</m:t>
                              </m:r>
                              <m:r>
                                <m:t>)</m:t>
                              </m:r>
                            </m:e>
                          </m:rad>
                          <m:r>
                            <m:t>(</m:t>
                          </m:r>
                          <m:sSup>
                            <m:e>
                              <m:r>
                                <m:rPr>
                                  <m:sty m:val="b"/>
                                </m:rPr>
                                <m:t>X</m:t>
                              </m:r>
                            </m:e>
                            <m:sup>
                              <m:r>
                                <m:t>T</m:t>
                              </m:r>
                            </m:sup>
                          </m:sSup>
                          <m:acc>
                            <m:accPr>
                              <m:chr m:val="̂"/>
                            </m:accPr>
                            <m:e>
                              <m:r>
                                <m:rPr>
                                  <m:sty m:val="b"/>
                                </m:rPr>
                                <m:t>W</m:t>
                              </m:r>
                            </m:e>
                          </m:acc>
                          <m:r>
                            <m:rPr>
                              <m:sty m:val="b"/>
                            </m:rPr>
                            <m:t>X</m:t>
                          </m:r>
                          <m:sSubSup>
                            <m:e>
                              <m:r>
                                <m:t>)</m:t>
                              </m:r>
                            </m:e>
                            <m:sub>
                              <m:r>
                                <m:t>j</m:t>
                              </m:r>
                              <m:r>
                                <m:t>j</m:t>
                              </m:r>
                            </m:sub>
                            <m:sup>
                              <m:r>
                                <m:t>−</m:t>
                              </m:r>
                              <m:r>
                                <m:t>1</m:t>
                              </m:r>
                            </m:sup>
                          </m:sSubSup>
                        </m:den>
                      </m:f>
                      <m:r>
                        <m:t>∼</m:t>
                      </m:r>
                      <m:r>
                        <m:rPr>
                          <m:sty m:val="p"/>
                          <m:scr m:val="script"/>
                        </m:rPr>
                        <m:t>N</m:t>
                      </m:r>
                      <m:r>
                        <m:t>(</m:t>
                      </m:r>
                      <m:r>
                        <m:t>0</m:t>
                      </m:r>
                      <m:r>
                        <m:t>,</m:t>
                      </m:r>
                      <m:r>
                        <m:t>1</m:t>
                      </m:r>
                      <m:r>
                        <m:t>)</m:t>
                      </m:r>
                    </m:oMath>
                  </m:oMathPara>
                </a14:m>
              </a:p>
              <a:p>
                <a:pPr lvl="0" marL="0" indent="0">
                  <a:buNone/>
                </a:pPr>
                <a:r>
                  <a:rPr/>
                  <a:t>Note that this distributional result only holds asymptotically.</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score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sSubSup>
                        <m:e>
                          <m:r>
                            <m:rPr>
                              <m:sty m:val="b"/>
                            </m:rPr>
                            <m:t>β</m:t>
                          </m:r>
                        </m:e>
                        <m:sub>
                          <m:r>
                            <m:t>2</m:t>
                          </m:r>
                        </m:sub>
                        <m:sup>
                          <m:r>
                            <m:t>0</m:t>
                          </m:r>
                        </m:sup>
                      </m:sSubSup>
                      <m:sSup>
                        <m:e>
                          <m:r>
                            <m:t>)</m:t>
                          </m:r>
                        </m:e>
                        <m:sup>
                          <m:r>
                            <m:t>T</m:t>
                          </m:r>
                        </m:sup>
                      </m:sSup>
                      <m:r>
                        <m:t>(</m:t>
                      </m:r>
                      <m:r>
                        <m:t>C</m:t>
                      </m:r>
                      <m:r>
                        <m:t>o</m:t>
                      </m:r>
                      <m:r>
                        <m:t>v</m:t>
                      </m:r>
                      <m:r>
                        <m:t>(</m:t>
                      </m:r>
                      <m:r>
                        <m:t>s</m:t>
                      </m:r>
                      <m:r>
                        <m:t>(</m:t>
                      </m:r>
                      <m:sSubSup>
                        <m:e>
                          <m:r>
                            <m:rPr>
                              <m:sty m:val="b"/>
                            </m:rPr>
                            <m:t>β</m:t>
                          </m:r>
                        </m:e>
                        <m:sub>
                          <m:r>
                            <m:t>2</m:t>
                          </m:r>
                        </m:sub>
                        <m:sup>
                          <m:r>
                            <m:t>0</m:t>
                          </m:r>
                        </m:sup>
                      </m:sSubSup>
                      <m:r>
                        <m:t>)</m:t>
                      </m:r>
                      <m:r>
                        <m:t>)</m:t>
                      </m:r>
                      <m:sSup>
                        <m:e>
                          <m:r>
                            <m:t>)</m:t>
                          </m:r>
                        </m:e>
                        <m:sup>
                          <m:r>
                            <m:t>−</m:t>
                          </m:r>
                          <m:r>
                            <m:t>1</m:t>
                          </m:r>
                        </m:sup>
                      </m:sSup>
                      <m:r>
                        <m:t>s</m:t>
                      </m:r>
                      <m:r>
                        <m:t>(</m:t>
                      </m:r>
                      <m:sSubSup>
                        <m:e>
                          <m:r>
                            <m:rPr>
                              <m:sty m:val="b"/>
                            </m:rPr>
                            <m:t>β</m:t>
                          </m:r>
                        </m:e>
                        <m:sub>
                          <m:r>
                            <m:t>2</m:t>
                          </m:r>
                        </m:sub>
                        <m:sup>
                          <m:r>
                            <m:t>0</m:t>
                          </m:r>
                        </m:sup>
                      </m:sSubSup>
                      <m:r>
                        <m:t>)</m:t>
                      </m:r>
                      <m:r>
                        <m:t>∼</m:t>
                      </m:r>
                      <m:sSubSup>
                        <m:e>
                          <m:r>
                            <m:t>χ</m:t>
                          </m:r>
                        </m:e>
                        <m:sub>
                          <m:r>
                            <m:t>q</m:t>
                          </m:r>
                        </m:sub>
                        <m:sup>
                          <m:r>
                            <m:t>2</m:t>
                          </m:r>
                        </m:sup>
                      </m:sSubSup>
                    </m:oMath>
                  </m:oMathPara>
                </a14:m>
              </a:p>
              <a:p>
                <a:pPr lvl="0" marL="0" indent="0">
                  <a:buNone/>
                </a:pPr>
                <a:r>
                  <a:rPr/>
                  <a:t>where </a:t>
                </a:r>
                <a14:m>
                  <m:oMath xmlns:m="http://schemas.openxmlformats.org/officeDocument/2006/math">
                    <m:r>
                      <m:t>s</m:t>
                    </m:r>
                    <m:r>
                      <m:t>(</m:t>
                    </m:r>
                    <m:r>
                      <m:rPr>
                        <m:sty m:val="b"/>
                      </m:rPr>
                      <m:t>β</m:t>
                    </m:r>
                    <m:r>
                      <m:t>)</m:t>
                    </m:r>
                  </m:oMath>
                </a14:m>
                <a:r>
                  <a:rPr/>
                  <a:t> is the vector of </a:t>
                </a:r>
                <a:r>
                  <a:rPr i="1"/>
                  <a:t>scores</a:t>
                </a:r>
                <a:r>
                  <a:rPr/>
                  <a:t> / partial derivatives of the log-likelihood: </a:t>
                </a:r>
                <a14:m>
                  <m:oMath xmlns:m="http://schemas.openxmlformats.org/officeDocument/2006/math">
                    <m:r>
                      <m:t>s</m:t>
                    </m:r>
                    <m:r>
                      <m:t>(</m:t>
                    </m:r>
                    <m:r>
                      <m:t>b</m:t>
                    </m:r>
                    <m:r>
                      <m:t>e</m:t>
                    </m:r>
                    <m:r>
                      <m:t>t</m:t>
                    </m:r>
                    <m:sSub>
                      <m:e>
                        <m:r>
                          <m:t>a</m:t>
                        </m:r>
                      </m:e>
                      <m:sub>
                        <m:r>
                          <m:t>j</m:t>
                        </m:r>
                      </m:sub>
                    </m:sSub>
                    <m:r>
                      <m:t>)</m:t>
                    </m:r>
                    <m:r>
                      <m:t>=</m:t>
                    </m:r>
                    <m:f>
                      <m:fPr>
                        <m:type m:val="bar"/>
                      </m:fPr>
                      <m:num>
                        <m:r>
                          <m:t>δ</m:t>
                        </m:r>
                        <m:r>
                          <m:t>l</m:t>
                        </m:r>
                      </m:num>
                      <m:den>
                        <m:r>
                          <m:t>δ</m:t>
                        </m:r>
                        <m:sSub>
                          <m:e>
                            <m:r>
                              <m:t>β</m:t>
                            </m:r>
                          </m:e>
                          <m:sub>
                            <m:r>
                              <m:t>j</m:t>
                            </m:r>
                          </m:sub>
                        </m:sSub>
                      </m:den>
                    </m:f>
                  </m:oMath>
                </a14:m>
                <a:r>
                  <a:rPr/>
                  <a:t>.</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All 3 tests are exact only </a:t>
                </a:r>
                <a:r>
                  <a:rPr i="1"/>
                  <a:t>asymptotically</a:t>
                </a:r>
                <a:r>
                  <a:rPr/>
                  <a:t> and for any finite dataset, they will be only approximate.</a:t>
                </a:r>
              </a:p>
              <a:p>
                <a:pPr lvl="0" marL="0" indent="0">
                  <a:buNone/>
                </a:pPr>
                <a14:m>
                  <m:oMathPara xmlns:m="http://schemas.openxmlformats.org/officeDocument/2006/math">
                    <m:oMathParaPr>
                      <m:jc m:val="center"/>
                    </m:oMathParaPr>
                    <m:oMath>
                      <m:r>
                        <m:t> </m:t>
                      </m:r>
                    </m:oMath>
                  </m:oMathPara>
                </a14:m>
              </a:p>
              <a:p>
                <a:pPr lvl="0" marL="0" indent="0">
                  <a:buNone/>
                </a:pPr>
                <a:r>
                  <a:rPr/>
                  <a:t>For Gaussian distributions, specifically the general linear model, we can derive exact tests that take into account that we also need to estimate the dispersion parameter (in this case </a:t>
                </a:r>
                <a14:m>
                  <m:oMath xmlns:m="http://schemas.openxmlformats.org/officeDocument/2006/math">
                    <m:sSup>
                      <m:e>
                        <m:r>
                          <m:t>σ</m:t>
                        </m:r>
                      </m:e>
                      <m:sup>
                        <m:r>
                          <m:t>2</m:t>
                        </m:r>
                      </m:sup>
                    </m:sSup>
                  </m:oMath>
                </a14:m>
                <a:r>
                  <a:rPr/>
                  <a:t>).</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F-test</a:t>
                </a:r>
              </a:p>
              <a:p>
                <a:pPr lvl="0" marL="0" indent="0">
                  <a:buNone/>
                </a:pPr>
                <a14:m>
                  <m:oMath xmlns:m="http://schemas.openxmlformats.org/officeDocument/2006/math">
                    <m:sSub>
                      <m:e>
                        <m:r>
                          <m:t>H</m:t>
                        </m:r>
                      </m:e>
                      <m:sub>
                        <m:r>
                          <m:t>0</m:t>
                        </m:r>
                      </m:sub>
                    </m:sSub>
                    <m:r>
                      <m:t>:</m:t>
                    </m:r>
                    <m:sSub>
                      <m:e>
                        <m:r>
                          <m:t>β</m:t>
                        </m:r>
                      </m:e>
                      <m:sub>
                        <m:r>
                          <m:t>1</m:t>
                        </m:r>
                      </m:sub>
                    </m:sSub>
                    <m:r>
                      <m:t>=</m:t>
                    </m:r>
                    <m:sSub>
                      <m:e>
                        <m:r>
                          <m:t>β</m:t>
                        </m:r>
                      </m:e>
                      <m:sub>
                        <m:r>
                          <m:t>2</m:t>
                        </m:r>
                      </m:sub>
                    </m:sSub>
                    <m:r>
                      <m:t>=</m:t>
                    </m:r>
                    <m:r>
                      <m:t>…</m:t>
                    </m:r>
                    <m:sSub>
                      <m:e>
                        <m:r>
                          <m:t>β</m:t>
                        </m:r>
                      </m:e>
                      <m:sub>
                        <m:r>
                          <m:t>p</m:t>
                        </m:r>
                      </m:sub>
                    </m:sSub>
                    <m:r>
                      <m:t>=</m:t>
                    </m:r>
                    <m:r>
                      <m:t>0</m:t>
                    </m:r>
                  </m:oMath>
                </a14:m>
              </a:p>
              <a:p>
                <a:pPr lvl="0" marL="0" indent="0">
                  <a:buNone/>
                </a:pPr>
                <a14:m>
                  <m:oMath xmlns:m="http://schemas.openxmlformats.org/officeDocument/2006/math">
                    <m:sSub>
                      <m:e>
                        <m:r>
                          <m:t>H</m:t>
                        </m:r>
                      </m:e>
                      <m:sub>
                        <m:r>
                          <m:t>1</m:t>
                        </m:r>
                      </m:sub>
                    </m:sSub>
                    <m:r>
                      <m:t>:</m:t>
                    </m:r>
                    <m:r>
                      <m:rPr>
                        <m:nor/>
                        <m:sty m:val="p"/>
                      </m:rPr>
                      <m:t> at least one </m:t>
                    </m:r>
                    <m:sSub>
                      <m:e>
                        <m:r>
                          <m:t>β</m:t>
                        </m:r>
                      </m:e>
                      <m:sub>
                        <m:r>
                          <m:t>j</m:t>
                        </m:r>
                      </m:sub>
                    </m:sSub>
                    <m:r>
                      <m:t>≠</m:t>
                    </m:r>
                    <m:r>
                      <m:t>0</m:t>
                    </m:r>
                    <m:r>
                      <m:t>,</m:t>
                    </m:r>
                    <m:r>
                      <m:t>j</m:t>
                    </m:r>
                    <m:r>
                      <m:t>=</m:t>
                    </m:r>
                    <m:r>
                      <m:t>1</m:t>
                    </m:r>
                    <m:r>
                      <m:t>,</m:t>
                    </m:r>
                    <m:r>
                      <m:t>…</m:t>
                    </m:r>
                    <m:r>
                      <m:t>,</m:t>
                    </m:r>
                    <m:r>
                      <m:t>p</m:t>
                    </m:r>
                  </m:oMath>
                </a14:m>
              </a:p>
              <a:p>
                <a:pPr lvl="0" marL="0" indent="0">
                  <a:buNone/>
                </a:pPr>
                <a14:m>
                  <m:oMathPara xmlns:m="http://schemas.openxmlformats.org/officeDocument/2006/math">
                    <m:oMathParaPr>
                      <m:jc m:val="center"/>
                    </m:oMathParaPr>
                    <m:oMath>
                      <m:r>
                        <m:t> </m:t>
                      </m:r>
                    </m:oMath>
                  </m:oMathPara>
                </a14:m>
              </a:p>
              <a:p>
                <a:pPr lvl="0" marL="0" indent="0">
                  <a:buNone/>
                </a:pPr>
                <a:r>
                  <a:rPr/>
                  <a:t>Test statistic:</a:t>
                </a:r>
              </a:p>
              <a:p>
                <a:pPr lvl="0" marL="0" indent="0">
                  <a:buNone/>
                </a:pPr>
                <a14:m>
                  <m:oMathPara xmlns:m="http://schemas.openxmlformats.org/officeDocument/2006/math">
                    <m:oMathParaPr>
                      <m:jc m:val="center"/>
                    </m:oMathParaPr>
                    <m:oMath>
                      <m:r>
                        <m:t>F</m:t>
                      </m:r>
                      <m:r>
                        <m:t>=</m:t>
                      </m:r>
                      <m:r>
                        <m:t>R</m:t>
                      </m:r>
                      <m:r>
                        <m:t>S</m:t>
                      </m:r>
                      <m:r>
                        <m:t>S</m:t>
                      </m:r>
                      <m:r>
                        <m:t>/</m:t>
                      </m:r>
                      <m:r>
                        <m:t>E</m:t>
                      </m:r>
                      <m:r>
                        <m:t>S</m:t>
                      </m:r>
                      <m:r>
                        <m:t>S</m:t>
                      </m:r>
                      <m:r>
                        <m:t>∼</m:t>
                      </m:r>
                      <m:sSub>
                        <m:e>
                          <m:r>
                            <m:t>F</m:t>
                          </m:r>
                        </m:e>
                        <m:sub>
                          <m:r>
                            <m:t>p</m:t>
                          </m:r>
                          <m:r>
                            <m:t>,</m:t>
                          </m:r>
                          <m:r>
                            <m:t>n</m:t>
                          </m:r>
                          <m:r>
                            <m:t>−</m:t>
                          </m:r>
                          <m:r>
                            <m:t>p</m:t>
                          </m:r>
                          <m:r>
                            <m:t>−</m:t>
                          </m:r>
                          <m:r>
                            <m:t>1</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general we can test a null hypothesis for </a:t>
                </a:r>
                <a14:m>
                  <m:oMath xmlns:m="http://schemas.openxmlformats.org/officeDocument/2006/math">
                    <m:r>
                      <m:t>q</m:t>
                    </m:r>
                  </m:oMath>
                </a14:m>
                <a:r>
                  <a:rPr/>
                  <a:t> of the coefficients to be all zero against one where not all of the </a:t>
                </a:r>
                <a14:m>
                  <m:oMath xmlns:m="http://schemas.openxmlformats.org/officeDocument/2006/math">
                    <m:r>
                      <m:t>q</m:t>
                    </m:r>
                  </m:oMath>
                </a14:m>
                <a:r>
                  <a:rPr/>
                  <a:t> coefficients are zero: </a:t>
                </a:r>
                <a14:m>
                  <m:oMath xmlns:m="http://schemas.openxmlformats.org/officeDocument/2006/math">
                    <m:r>
                      <m:t>F</m:t>
                    </m:r>
                    <m:r>
                      <m:t>∼</m:t>
                    </m:r>
                    <m:sSub>
                      <m:e>
                        <m:r>
                          <m:t>F</m:t>
                        </m:r>
                      </m:e>
                      <m:sub>
                        <m:r>
                          <m:t>q</m:t>
                        </m:r>
                        <m:r>
                          <m:t>,</m:t>
                        </m:r>
                        <m:r>
                          <m:t>n</m:t>
                        </m:r>
                        <m:r>
                          <m:t>−</m:t>
                        </m:r>
                        <m:r>
                          <m:t>p</m:t>
                        </m:r>
                        <m:r>
                          <m:t>−</m:t>
                        </m:r>
                        <m:r>
                          <m:t>1</m:t>
                        </m:r>
                      </m:sub>
                    </m:sSub>
                  </m:oMath>
                </a14:m>
                <a:r>
                  <a:rPr/>
                  <a:t>.</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t-test</a:t>
                </a:r>
              </a:p>
              <a:p>
                <a:pPr lvl="0" marL="0" indent="0">
                  <a:buNone/>
                </a:pPr>
                <a:r>
                  <a:rPr/>
                  <a:t>The F test has a special case: when we test only </a:t>
                </a:r>
                <a14:m>
                  <m:oMath xmlns:m="http://schemas.openxmlformats.org/officeDocument/2006/math">
                    <m:r>
                      <m:t>q</m:t>
                    </m:r>
                    <m:r>
                      <m:t>=</m:t>
                    </m:r>
                    <m:r>
                      <m:t>1</m:t>
                    </m:r>
                  </m:oMath>
                </a14:m>
                <a:r>
                  <a:rPr/>
                  <a:t> parameter. This is a </a:t>
                </a:r>
                <a14:m>
                  <m:oMath xmlns:m="http://schemas.openxmlformats.org/officeDocument/2006/math">
                    <m:sSub>
                      <m:e>
                        <m:r>
                          <m:t>F</m:t>
                        </m:r>
                      </m:e>
                      <m:sub>
                        <m:r>
                          <m:t>1</m:t>
                        </m:r>
                        <m:r>
                          <m:t>,</m:t>
                        </m:r>
                        <m:r>
                          <m:t>n</m:t>
                        </m:r>
                        <m:r>
                          <m:t>−</m:t>
                        </m:r>
                        <m:r>
                          <m:t>p</m:t>
                        </m:r>
                        <m:r>
                          <m:t>−</m:t>
                        </m:r>
                        <m:r>
                          <m:t>1</m:t>
                        </m:r>
                      </m:sub>
                    </m:sSub>
                  </m:oMath>
                </a14:m>
                <a:r>
                  <a:rPr/>
                  <a:t> distribution, which turns out to be the square of a </a:t>
                </a:r>
                <a14:m>
                  <m:oMath xmlns:m="http://schemas.openxmlformats.org/officeDocument/2006/math">
                    <m:sSub>
                      <m:e>
                        <m:r>
                          <m:t>t</m:t>
                        </m:r>
                      </m:e>
                      <m:sub>
                        <m:r>
                          <m:t>n</m:t>
                        </m:r>
                        <m:r>
                          <m:t>−</m:t>
                        </m:r>
                        <m:r>
                          <m:t>p</m:t>
                        </m:r>
                        <m:r>
                          <m:t>−</m:t>
                        </m:r>
                        <m:r>
                          <m:t>1</m:t>
                        </m:r>
                      </m:sub>
                    </m:sSub>
                  </m:oMath>
                </a14:m>
                <a:r>
                  <a:rPr/>
                  <a:t> distribution (see Session 2 - diagram of relations between distributions).</a:t>
                </a:r>
              </a:p>
              <a:p>
                <a:pPr lvl="0" marL="0" indent="0">
                  <a:buNone/>
                </a:pPr>
                <a:r>
                  <a:rPr/>
                  <a:t>But you can also derive it directly as a test for the estimated coefficient:</a:t>
                </a:r>
              </a:p>
              <a:p>
                <a:pPr lvl="0" marL="0" indent="0">
                  <a:buNone/>
                </a:pPr>
                <a14:m>
                  <m:oMathPara xmlns:m="http://schemas.openxmlformats.org/officeDocument/2006/math">
                    <m:oMathParaPr>
                      <m:jc m:val="center"/>
                    </m:oMathParaPr>
                    <m:oMath>
                      <m:sSub>
                        <m:e>
                          <m:r>
                            <m:t>H</m:t>
                          </m:r>
                        </m:e>
                        <m:sub>
                          <m:r>
                            <m:t>0</m:t>
                          </m:r>
                        </m:sub>
                      </m:sSub>
                      <m:r>
                        <m:t>:</m:t>
                      </m:r>
                      <m:sSub>
                        <m:e>
                          <m:r>
                            <m:t>β</m:t>
                          </m:r>
                        </m:e>
                        <m:sub>
                          <m:r>
                            <m:t>j</m:t>
                          </m:r>
                        </m:sub>
                      </m:sSub>
                      <m:r>
                        <m:t>=</m:t>
                      </m:r>
                      <m:r>
                        <m:t>b</m:t>
                      </m:r>
                    </m:oMath>
                  </m:oMathPara>
                </a14:m>
              </a:p>
              <a:p>
                <a:pPr lvl="0" marL="0" indent="0">
                  <a:buNone/>
                </a:pPr>
                <a14:m>
                  <m:oMathPara xmlns:m="http://schemas.openxmlformats.org/officeDocument/2006/math">
                    <m:oMathParaPr>
                      <m:jc m:val="center"/>
                    </m:oMathParaPr>
                    <m:oMath>
                      <m:sSub>
                        <m:e>
                          <m:r>
                            <m:t>H</m:t>
                          </m:r>
                        </m:e>
                        <m:sub>
                          <m:r>
                            <m:t>1</m:t>
                          </m:r>
                        </m:sub>
                      </m:sSub>
                      <m:r>
                        <m:t>:</m:t>
                      </m:r>
                      <m:sSub>
                        <m:e>
                          <m:r>
                            <m:t>β</m:t>
                          </m:r>
                        </m:e>
                        <m:sub>
                          <m:r>
                            <m:t>j</m:t>
                          </m:r>
                        </m:sub>
                      </m:sSub>
                      <m:r>
                        <m:t>≠</m:t>
                      </m:r>
                      <m:r>
                        <m:t>b</m:t>
                      </m:r>
                    </m:oMath>
                  </m:oMathPara>
                </a14:m>
              </a:p>
              <a:p>
                <a:pPr lvl="0" marL="0" indent="0">
                  <a:buNone/>
                </a:pPr>
                <a:r>
                  <a:rPr/>
                  <a:t>Test statistic:</a:t>
                </a:r>
              </a:p>
              <a:p>
                <a:pPr lvl="0" marL="0" indent="0">
                  <a:buNone/>
                </a:pPr>
                <a14:m>
                  <m:oMathPara xmlns:m="http://schemas.openxmlformats.org/officeDocument/2006/math">
                    <m:oMathParaPr>
                      <m:jc m:val="center"/>
                    </m:oMathParaPr>
                    <m:oMath>
                      <m:r>
                        <m:t>T</m:t>
                      </m:r>
                      <m:r>
                        <m:t>=</m:t>
                      </m:r>
                      <m:f>
                        <m:fPr>
                          <m:type m:val="bar"/>
                        </m:fPr>
                        <m:num>
                          <m:acc>
                            <m:accPr>
                              <m:chr m:val="̂"/>
                            </m:accPr>
                            <m:e>
                              <m:sSub>
                                <m:e>
                                  <m:r>
                                    <m:t>β</m:t>
                                  </m:r>
                                </m:e>
                                <m:sub>
                                  <m:r>
                                    <m:t>j</m:t>
                                  </m:r>
                                </m:sub>
                              </m:sSub>
                            </m:e>
                          </m:acc>
                          <m:r>
                            <m:t>−</m:t>
                          </m:r>
                          <m:r>
                            <m:t>b</m:t>
                          </m:r>
                        </m:num>
                        <m:den>
                          <m:r>
                            <m:t>s</m:t>
                          </m:r>
                          <m:r>
                            <m:t>e</m:t>
                          </m:r>
                          <m:r>
                            <m:t>(</m:t>
                          </m:r>
                          <m:sSub>
                            <m:e>
                              <m:acc>
                                <m:accPr>
                                  <m:chr m:val="̂"/>
                                </m:accPr>
                                <m:e>
                                  <m:r>
                                    <m:t>β</m:t>
                                  </m:r>
                                </m:e>
                              </m:acc>
                            </m:e>
                            <m:sub>
                              <m:r>
                                <m:t>j</m:t>
                              </m:r>
                            </m:sub>
                          </m:sSub>
                          <m:r>
                            <m:t>)</m:t>
                          </m:r>
                        </m:den>
                      </m:f>
                      <m:r>
                        <m:t>∼</m:t>
                      </m:r>
                      <m:sSub>
                        <m:e>
                          <m:r>
                            <m:t>T</m:t>
                          </m:r>
                        </m:e>
                        <m:sub>
                          <m:r>
                            <m:t>n</m:t>
                          </m:r>
                          <m:r>
                            <m:t>−</m:t>
                          </m:r>
                          <m:r>
                            <m:t>p</m:t>
                          </m:r>
                          <m:r>
                            <m:t>−</m:t>
                          </m:r>
                          <m:r>
                            <m:t>1</m:t>
                          </m:r>
                        </m:sub>
                      </m:sSub>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fitted a GLM, we can predict new values.</a:t>
            </a:r>
          </a:p>
          <a:p>
            <a:pPr lvl="0" marL="0" indent="0">
              <a:buNone/>
            </a:pPr>
            <a:r>
              <a:rPr/>
              <a:t>Predicting response values for predictor values well outside the ones used to fit the model should be avoided!</a:t>
            </a:r>
          </a:p>
          <a:p>
            <a:pPr lvl="0" marL="0" indent="0">
              <a:buNone/>
            </a:pPr>
            <a:r>
              <a:rPr/>
              <a:t>Prediction uses estimates. Can we derive prediction confidence intervals? What we predict in a GLM is the </a:t>
            </a:r>
            <a:r>
              <a:rPr i="1"/>
              <a:t>mean</a:t>
            </a:r>
            <a:r>
              <a:rPr/>
              <a:t> response. We can actually consider 2 types of prediction confidence intervals:</a:t>
            </a:r>
          </a:p>
          <a:p>
            <a:pPr lvl="1">
              <a:buAutoNum type="alphaLcPeriod"/>
            </a:pPr>
            <a:r>
              <a:rPr/>
              <a:t>for the mean response</a:t>
            </a:r>
          </a:p>
          <a:p>
            <a:pPr lvl="1">
              <a:buAutoNum type="alphaLcPeriod"/>
            </a:pPr>
            <a:r>
              <a:rPr/>
              <a:t>for a new observation</a:t>
            </a:r>
          </a:p>
          <a:p>
            <a:pPr lvl="0" marL="0" indent="0">
              <a:buNone/>
            </a:pPr>
            <a:r>
              <a:rPr/>
              <a:t>The first one takes only the uncertainty of the model fit into account, the second one also takes the variability of the response values into account.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the estimators </a:t>
                </a:r>
                <a14:m>
                  <m:oMath xmlns:m="http://schemas.openxmlformats.org/officeDocument/2006/math">
                    <m:acc>
                      <m:accPr>
                        <m:chr m:val="̂"/>
                      </m:accPr>
                      <m:e>
                        <m:r>
                          <m:t>β</m:t>
                        </m:r>
                      </m:e>
                    </m:acc>
                  </m:oMath>
                </a14:m>
                <a:r>
                  <a:rPr/>
                  <a:t> are asympotically normally distributed. This implies that, on the link function scale (i.e. for the linear predictor </a:t>
                </a:r>
                <a14:m>
                  <m:oMath xmlns:m="http://schemas.openxmlformats.org/officeDocument/2006/math">
                    <m:r>
                      <m:t>η</m:t>
                    </m:r>
                  </m:oMath>
                </a14:m>
                <a:r>
                  <a:rPr/>
                  <a:t>), we can construct confidence intervals using the asympotic normal distribution, then back transform to the scale of the response variable.</a:t>
                </a:r>
              </a:p>
              <a:p>
                <a:pPr lvl="0" marL="0" indent="0">
                  <a:buNone/>
                </a:pPr>
                <a:r>
                  <a:rPr/>
                  <a:t>For a 95% confidence interval for the mean response:</a:t>
                </a:r>
              </a:p>
              <a:p>
                <a:pPr lvl="0" marL="0" indent="0">
                  <a:buNone/>
                </a:pPr>
                <a14:m>
                  <m:oMathPara xmlns:m="http://schemas.openxmlformats.org/officeDocument/2006/math">
                    <m:oMathParaPr>
                      <m:jc m:val="center"/>
                    </m:oMathParaPr>
                    <m:oMath>
                      <m:acc>
                        <m:accPr>
                          <m:chr m:val="̂"/>
                        </m:accPr>
                        <m:e>
                          <m:r>
                            <m:t>η</m:t>
                          </m:r>
                        </m:e>
                      </m:acc>
                      <m:r>
                        <m:t>±</m:t>
                      </m:r>
                      <m:r>
                        <m:t>1.96</m:t>
                      </m:r>
                      <m:r>
                        <m:t>×</m:t>
                      </m:r>
                      <m:r>
                        <m:t>S</m:t>
                      </m:r>
                      <m:r>
                        <m:t>E</m:t>
                      </m:r>
                      <m:r>
                        <m:t>(</m:t>
                      </m:r>
                      <m:acc>
                        <m:accPr>
                          <m:chr m:val="̂"/>
                        </m:accPr>
                        <m:e>
                          <m:r>
                            <m:t>η</m:t>
                          </m:r>
                        </m:e>
                      </m:acc>
                      <m:r>
                        <m:t>)</m:t>
                      </m:r>
                    </m:oMath>
                  </m:oMathPara>
                </a14:m>
              </a:p>
              <a:p>
                <a:pPr lvl="0" marL="0" indent="0">
                  <a:buNone/>
                </a:pPr>
                <a:r>
                  <a:rPr/>
                  <a:t>And then, backtransforming</a:t>
                </a:r>
              </a:p>
              <a:p>
                <a:pPr lvl="0" marL="0" indent="0">
                  <a:buNone/>
                </a:pPr>
                <a14:m>
                  <m:oMathPara xmlns:m="http://schemas.openxmlformats.org/officeDocument/2006/math">
                    <m:oMathParaPr>
                      <m:jc m:val="center"/>
                    </m:oMathParaPr>
                    <m:oMath>
                      <m:sSub>
                        <m:e>
                          <m:acc>
                            <m:accPr>
                              <m:chr m:val="̂"/>
                            </m:accPr>
                            <m:e>
                              <m:r>
                                <m:t>y</m:t>
                              </m:r>
                            </m:e>
                          </m:acc>
                        </m:e>
                        <m:sub>
                          <m:r>
                            <m:t>l</m:t>
                          </m:r>
                          <m:r>
                            <m:t>o</m:t>
                          </m:r>
                          <m:r>
                            <m:t>w</m:t>
                          </m:r>
                        </m:sub>
                      </m:sSub>
                      <m:r>
                        <m:t>=</m:t>
                      </m:r>
                      <m:sSup>
                        <m:e>
                          <m:r>
                            <m:t>g</m:t>
                          </m:r>
                        </m:e>
                        <m:sup>
                          <m:r>
                            <m:t>−</m:t>
                          </m:r>
                          <m:r>
                            <m:t>1</m:t>
                          </m:r>
                        </m:sup>
                      </m:sSup>
                      <m:r>
                        <m:t>(</m:t>
                      </m:r>
                      <m:sSub>
                        <m:e>
                          <m:acc>
                            <m:accPr>
                              <m:chr m:val="̂"/>
                            </m:accPr>
                            <m:e>
                              <m:r>
                                <m:t>η</m:t>
                              </m:r>
                            </m:e>
                          </m:acc>
                        </m:e>
                        <m:sub>
                          <m:r>
                            <m:t>l</m:t>
                          </m:r>
                          <m:r>
                            <m:t>o</m:t>
                          </m:r>
                          <m:r>
                            <m:t>w</m:t>
                          </m:r>
                        </m:sub>
                      </m:sSub>
                      <m:r>
                        <m:t>)</m:t>
                      </m:r>
                    </m:oMath>
                  </m:oMathPara>
                </a14:m>
              </a:p>
              <a:p>
                <a:pPr lvl="0" marL="0" indent="0">
                  <a:buNone/>
                </a:pPr>
                <a14:m>
                  <m:oMathPara xmlns:m="http://schemas.openxmlformats.org/officeDocument/2006/math">
                    <m:oMathParaPr>
                      <m:jc m:val="center"/>
                    </m:oMathParaPr>
                    <m:oMath>
                      <m:sSub>
                        <m:e>
                          <m:acc>
                            <m:accPr>
                              <m:chr m:val="̂"/>
                            </m:accPr>
                            <m:e>
                              <m:r>
                                <m:t>y</m:t>
                              </m:r>
                            </m:e>
                          </m:acc>
                        </m:e>
                        <m:sub>
                          <m:r>
                            <m:t>h</m:t>
                          </m:r>
                          <m:r>
                            <m:t>i</m:t>
                          </m:r>
                          <m:r>
                            <m:t>g</m:t>
                          </m:r>
                          <m:r>
                            <m:t>h</m:t>
                          </m:r>
                        </m:sub>
                      </m:sSub>
                      <m:r>
                        <m:t>=</m:t>
                      </m:r>
                      <m:sSup>
                        <m:e>
                          <m:r>
                            <m:t>g</m:t>
                          </m:r>
                        </m:e>
                        <m:sup>
                          <m:r>
                            <m:t>−</m:t>
                          </m:r>
                          <m:r>
                            <m:t>1</m:t>
                          </m:r>
                        </m:sup>
                      </m:sSup>
                      <m:r>
                        <m:t>(</m:t>
                      </m:r>
                      <m:sSub>
                        <m:e>
                          <m:acc>
                            <m:accPr>
                              <m:chr m:val="̂"/>
                            </m:accPr>
                            <m:e>
                              <m:r>
                                <m:t>η</m:t>
                              </m:r>
                            </m:e>
                          </m:acc>
                        </m:e>
                        <m:sub>
                          <m:r>
                            <m:t>h</m:t>
                          </m:r>
                          <m:r>
                            <m:t>i</m:t>
                          </m:r>
                          <m:r>
                            <m:t>g</m:t>
                          </m:r>
                          <m:r>
                            <m:t>h</m:t>
                          </m:r>
                        </m:sub>
                      </m:sSub>
                      <m:r>
                        <m:t>)</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 concept of regression</a:t>
                </a:r>
              </a:p>
              <a:p>
                <a:pPr lvl="0" marL="0" indent="0">
                  <a:buNone/>
                </a:pPr>
                <a14:m>
                  <m:oMathPara xmlns:m="http://schemas.openxmlformats.org/officeDocument/2006/math">
                    <m:oMathParaPr>
                      <m:jc m:val="center"/>
                    </m:oMathParaPr>
                    <m:oMath>
                      <m:r>
                        <m:t> </m:t>
                      </m:r>
                    </m:oMath>
                  </m:oMathPara>
                </a14:m>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latin typeface="Courier"/>
              </a:rPr>
              <a:t>modPois&lt;-</a:t>
            </a:r>
            <a:r>
              <a:rPr b="1">
                <a:solidFill>
                  <a:srgbClr val="007020"/>
                </a:solidFill>
                <a:latin typeface="Courier"/>
              </a:rPr>
              <a:t>glm</a:t>
            </a:r>
            <a:r>
              <a:rPr>
                <a:latin typeface="Courier"/>
              </a:rPr>
              <a:t>(dist</a:t>
            </a:r>
            <a:r>
              <a:rPr>
                <a:solidFill>
                  <a:srgbClr val="666666"/>
                </a:solidFill>
                <a:latin typeface="Courier"/>
              </a:rPr>
              <a:t>~</a:t>
            </a:r>
            <a:r>
              <a:rPr>
                <a:latin typeface="Courier"/>
              </a:rPr>
              <a:t>speed,</a:t>
            </a:r>
            <a:r>
              <a:rPr>
                <a:solidFill>
                  <a:srgbClr val="902000"/>
                </a:solidFill>
                <a:latin typeface="Courier"/>
              </a:rPr>
              <a:t>data=</a:t>
            </a:r>
            <a:r>
              <a:rPr>
                <a:latin typeface="Courier"/>
              </a:rPr>
              <a:t>cars,</a:t>
            </a:r>
            <a:r>
              <a:rPr>
                <a:solidFill>
                  <a:srgbClr val="902000"/>
                </a:solidFill>
                <a:latin typeface="Courier"/>
              </a:rPr>
              <a:t>family=</a:t>
            </a:r>
            <a:r>
              <a:rPr>
                <a:latin typeface="Courier"/>
              </a:rPr>
              <a:t>poisson)</a:t>
            </a:r>
            <a:br/>
            <a:r>
              <a:rPr>
                <a:latin typeface="Courier"/>
              </a:rPr>
              <a:t>newX&lt;-</a:t>
            </a:r>
            <a:r>
              <a:rPr b="1">
                <a:solidFill>
                  <a:srgbClr val="007020"/>
                </a:solidFill>
                <a:latin typeface="Courier"/>
              </a:rPr>
              <a:t>data.frame</a:t>
            </a:r>
            <a:r>
              <a:rPr>
                <a:latin typeface="Courier"/>
              </a:rPr>
              <a:t>(</a:t>
            </a:r>
            <a:r>
              <a:rPr>
                <a:solidFill>
                  <a:srgbClr val="902000"/>
                </a:solidFill>
                <a:latin typeface="Courier"/>
              </a:rPr>
              <a:t>speed=</a:t>
            </a:r>
            <a:r>
              <a:rPr b="1">
                <a:solidFill>
                  <a:srgbClr val="007020"/>
                </a:solidFill>
                <a:latin typeface="Courier"/>
              </a:rPr>
              <a:t>seq</a:t>
            </a:r>
            <a:r>
              <a:rPr>
                <a:latin typeface="Courier"/>
              </a:rPr>
              <a:t>(</a:t>
            </a:r>
            <a:r>
              <a:rPr>
                <a:solidFill>
                  <a:srgbClr val="40A070"/>
                </a:solidFill>
                <a:latin typeface="Courier"/>
              </a:rPr>
              <a:t>1</a:t>
            </a:r>
            <a:r>
              <a:rPr>
                <a:latin typeface="Courier"/>
              </a:rPr>
              <a:t>,</a:t>
            </a:r>
            <a:r>
              <a:rPr>
                <a:solidFill>
                  <a:srgbClr val="40A070"/>
                </a:solidFill>
                <a:latin typeface="Courier"/>
              </a:rPr>
              <a:t>30</a:t>
            </a:r>
            <a:r>
              <a:rPr>
                <a:latin typeface="Courier"/>
              </a:rPr>
              <a:t>,</a:t>
            </a:r>
            <a:r>
              <a:rPr>
                <a:solidFill>
                  <a:srgbClr val="902000"/>
                </a:solidFill>
                <a:latin typeface="Courier"/>
              </a:rPr>
              <a:t>length=</a:t>
            </a:r>
            <a:r>
              <a:rPr>
                <a:solidFill>
                  <a:srgbClr val="40A070"/>
                </a:solidFill>
                <a:latin typeface="Courier"/>
              </a:rPr>
              <a:t>500</a:t>
            </a:r>
            <a:r>
              <a:rPr>
                <a:latin typeface="Courier"/>
              </a:rPr>
              <a:t>))</a:t>
            </a:r>
            <a:br/>
            <a:r>
              <a:rPr>
                <a:latin typeface="Courier"/>
              </a:rPr>
              <a:t>pred&lt;-</a:t>
            </a:r>
            <a:r>
              <a:rPr b="1">
                <a:solidFill>
                  <a:srgbClr val="007020"/>
                </a:solidFill>
                <a:latin typeface="Courier"/>
              </a:rPr>
              <a:t>predict</a:t>
            </a:r>
            <a:r>
              <a:rPr>
                <a:latin typeface="Courier"/>
              </a:rPr>
              <a:t>(modPois,</a:t>
            </a:r>
            <a:r>
              <a:rPr>
                <a:solidFill>
                  <a:srgbClr val="902000"/>
                </a:solidFill>
                <a:latin typeface="Courier"/>
              </a:rPr>
              <a:t>type=</a:t>
            </a:r>
            <a:r>
              <a:rPr>
                <a:solidFill>
                  <a:srgbClr val="4070A0"/>
                </a:solidFill>
                <a:latin typeface="Courier"/>
              </a:rPr>
              <a:t>"link"</a:t>
            </a:r>
            <a:r>
              <a:rPr>
                <a:latin typeface="Courier"/>
              </a:rPr>
              <a:t>,</a:t>
            </a:r>
            <a:r>
              <a:rPr>
                <a:solidFill>
                  <a:srgbClr val="902000"/>
                </a:solidFill>
                <a:latin typeface="Courier"/>
              </a:rPr>
              <a:t>newdata=</a:t>
            </a:r>
            <a:r>
              <a:rPr>
                <a:latin typeface="Courier"/>
              </a:rPr>
              <a:t>newX, </a:t>
            </a:r>
            <a:r>
              <a:rPr>
                <a:solidFill>
                  <a:srgbClr val="902000"/>
                </a:solidFill>
                <a:latin typeface="Courier"/>
              </a:rPr>
              <a:t>se.fit=</a:t>
            </a:r>
            <a:r>
              <a:rPr>
                <a:latin typeface="Courier"/>
              </a:rPr>
              <a:t>T)</a:t>
            </a:r>
            <a:br/>
            <a:r>
              <a:rPr>
                <a:latin typeface="Courier"/>
              </a:rPr>
              <a:t>predFit&lt;-</a:t>
            </a:r>
            <a:r>
              <a:rPr b="1">
                <a:solidFill>
                  <a:srgbClr val="007020"/>
                </a:solidFill>
                <a:latin typeface="Courier"/>
              </a:rPr>
              <a:t>exp</a:t>
            </a:r>
            <a:r>
              <a:rPr>
                <a:latin typeface="Courier"/>
              </a:rPr>
              <a:t>(pred</a:t>
            </a:r>
            <a:r>
              <a:rPr>
                <a:solidFill>
                  <a:srgbClr val="666666"/>
                </a:solidFill>
                <a:latin typeface="Courier"/>
              </a:rPr>
              <a:t>$</a:t>
            </a:r>
            <a:r>
              <a:rPr>
                <a:latin typeface="Courier"/>
              </a:rPr>
              <a:t>fit)</a:t>
            </a:r>
            <a:br/>
            <a:r>
              <a:rPr>
                <a:latin typeface="Courier"/>
              </a:rPr>
              <a:t>predLow&lt;-</a:t>
            </a:r>
            <a:r>
              <a:rPr b="1">
                <a:solidFill>
                  <a:srgbClr val="007020"/>
                </a:solidFill>
                <a:latin typeface="Courier"/>
              </a:rPr>
              <a:t>exp</a:t>
            </a:r>
            <a:r>
              <a:rPr>
                <a:latin typeface="Courier"/>
              </a:rPr>
              <a:t>(pred</a:t>
            </a:r>
            <a:r>
              <a:rPr>
                <a:solidFill>
                  <a:srgbClr val="666666"/>
                </a:solidFill>
                <a:latin typeface="Courier"/>
              </a:rPr>
              <a:t>$</a:t>
            </a:r>
            <a:r>
              <a:rPr>
                <a:latin typeface="Courier"/>
              </a:rPr>
              <a:t>fit</a:t>
            </a:r>
            <a:r>
              <a:rPr>
                <a:solidFill>
                  <a:srgbClr val="666666"/>
                </a:solidFill>
                <a:latin typeface="Courier"/>
              </a:rPr>
              <a:t>-</a:t>
            </a:r>
            <a:r>
              <a:rPr b="1">
                <a:solidFill>
                  <a:srgbClr val="007020"/>
                </a:solidFill>
                <a:latin typeface="Courier"/>
              </a:rPr>
              <a:t>qnorm</a:t>
            </a:r>
            <a:r>
              <a:rPr>
                <a:latin typeface="Courier"/>
              </a:rPr>
              <a:t>(</a:t>
            </a:r>
            <a:r>
              <a:rPr>
                <a:solidFill>
                  <a:srgbClr val="40A070"/>
                </a:solidFill>
                <a:latin typeface="Courier"/>
              </a:rPr>
              <a:t>0.975</a:t>
            </a:r>
            <a:r>
              <a:rPr>
                <a:latin typeface="Courier"/>
              </a:rPr>
              <a:t>)</a:t>
            </a:r>
            <a:r>
              <a:rPr>
                <a:solidFill>
                  <a:srgbClr val="666666"/>
                </a:solidFill>
                <a:latin typeface="Courier"/>
              </a:rPr>
              <a:t>*</a:t>
            </a:r>
            <a:r>
              <a:rPr>
                <a:latin typeface="Courier"/>
              </a:rPr>
              <a:t>pred</a:t>
            </a:r>
            <a:r>
              <a:rPr>
                <a:solidFill>
                  <a:srgbClr val="666666"/>
                </a:solidFill>
                <a:latin typeface="Courier"/>
              </a:rPr>
              <a:t>$</a:t>
            </a:r>
            <a:r>
              <a:rPr>
                <a:latin typeface="Courier"/>
              </a:rPr>
              <a:t>se.fit)</a:t>
            </a:r>
            <a:br/>
            <a:r>
              <a:rPr>
                <a:latin typeface="Courier"/>
              </a:rPr>
              <a:t>predHigh&lt;-</a:t>
            </a:r>
            <a:r>
              <a:rPr b="1">
                <a:solidFill>
                  <a:srgbClr val="007020"/>
                </a:solidFill>
                <a:latin typeface="Courier"/>
              </a:rPr>
              <a:t>exp</a:t>
            </a:r>
            <a:r>
              <a:rPr>
                <a:latin typeface="Courier"/>
              </a:rPr>
              <a:t>(pred</a:t>
            </a:r>
            <a:r>
              <a:rPr>
                <a:solidFill>
                  <a:srgbClr val="666666"/>
                </a:solidFill>
                <a:latin typeface="Courier"/>
              </a:rPr>
              <a:t>$</a:t>
            </a:r>
            <a:r>
              <a:rPr>
                <a:latin typeface="Courier"/>
              </a:rPr>
              <a:t>fit</a:t>
            </a:r>
            <a:r>
              <a:rPr>
                <a:solidFill>
                  <a:srgbClr val="666666"/>
                </a:solidFill>
                <a:latin typeface="Courier"/>
              </a:rPr>
              <a:t>+</a:t>
            </a:r>
            <a:r>
              <a:rPr b="1">
                <a:solidFill>
                  <a:srgbClr val="007020"/>
                </a:solidFill>
                <a:latin typeface="Courier"/>
              </a:rPr>
              <a:t>qnorm</a:t>
            </a:r>
            <a:r>
              <a:rPr>
                <a:latin typeface="Courier"/>
              </a:rPr>
              <a:t>(</a:t>
            </a:r>
            <a:r>
              <a:rPr>
                <a:solidFill>
                  <a:srgbClr val="40A070"/>
                </a:solidFill>
                <a:latin typeface="Courier"/>
              </a:rPr>
              <a:t>0.975</a:t>
            </a:r>
            <a:r>
              <a:rPr>
                <a:latin typeface="Courier"/>
              </a:rPr>
              <a:t>)</a:t>
            </a:r>
            <a:r>
              <a:rPr>
                <a:solidFill>
                  <a:srgbClr val="666666"/>
                </a:solidFill>
                <a:latin typeface="Courier"/>
              </a:rPr>
              <a:t>*</a:t>
            </a:r>
            <a:r>
              <a:rPr>
                <a:latin typeface="Courier"/>
              </a:rPr>
              <a:t>pred</a:t>
            </a:r>
            <a:r>
              <a:rPr>
                <a:solidFill>
                  <a:srgbClr val="666666"/>
                </a:solidFill>
                <a:latin typeface="Courier"/>
              </a:rPr>
              <a:t>$</a:t>
            </a:r>
            <a:r>
              <a:rPr>
                <a:latin typeface="Courier"/>
              </a:rPr>
              <a:t>se.fit)</a:t>
            </a:r>
            <a:br/>
            <a:br/>
            <a:r>
              <a:rPr b="1">
                <a:solidFill>
                  <a:srgbClr val="007020"/>
                </a:solidFill>
                <a:latin typeface="Courier"/>
              </a:rPr>
              <a:t>plot</a:t>
            </a:r>
            <a:r>
              <a:rPr>
                <a:latin typeface="Courier"/>
              </a:rPr>
              <a:t>(dist</a:t>
            </a:r>
            <a:r>
              <a:rPr>
                <a:solidFill>
                  <a:srgbClr val="666666"/>
                </a:solidFill>
                <a:latin typeface="Courier"/>
              </a:rPr>
              <a:t>~</a:t>
            </a:r>
            <a:r>
              <a:rPr>
                <a:latin typeface="Courier"/>
              </a:rPr>
              <a:t>speed,</a:t>
            </a:r>
            <a:r>
              <a:rPr>
                <a:solidFill>
                  <a:srgbClr val="902000"/>
                </a:solidFill>
                <a:latin typeface="Courier"/>
              </a:rPr>
              <a:t>data=</a:t>
            </a:r>
            <a:r>
              <a:rPr>
                <a:latin typeface="Courier"/>
              </a:rPr>
              <a:t>cars,</a:t>
            </a:r>
            <a:r>
              <a:rPr>
                <a:solidFill>
                  <a:srgbClr val="902000"/>
                </a:solidFill>
                <a:latin typeface="Courier"/>
              </a:rPr>
              <a:t>cex=</a:t>
            </a:r>
            <a:r>
              <a:rPr>
                <a:solidFill>
                  <a:srgbClr val="40A070"/>
                </a:solidFill>
                <a:latin typeface="Courier"/>
              </a:rPr>
              <a:t>2</a:t>
            </a:r>
            <a:r>
              <a:rPr>
                <a:latin typeface="Courier"/>
              </a:rPr>
              <a:t>,</a:t>
            </a:r>
            <a:r>
              <a:rPr>
                <a:solidFill>
                  <a:srgbClr val="902000"/>
                </a:solidFill>
                <a:latin typeface="Courier"/>
              </a:rPr>
              <a:t>xlim=</a:t>
            </a:r>
            <a:r>
              <a:rPr b="1">
                <a:solidFill>
                  <a:srgbClr val="007020"/>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30</a:t>
            </a:r>
            <a:r>
              <a:rPr>
                <a:latin typeface="Courier"/>
              </a:rPr>
              <a:t>),</a:t>
            </a:r>
            <a:r>
              <a:rPr>
                <a:solidFill>
                  <a:srgbClr val="902000"/>
                </a:solidFill>
                <a:latin typeface="Courier"/>
              </a:rPr>
              <a:t>ylim=</a:t>
            </a:r>
            <a:r>
              <a:rPr b="1">
                <a:solidFill>
                  <a:srgbClr val="007020"/>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170</a:t>
            </a:r>
            <a:r>
              <a:rPr>
                <a:latin typeface="Courier"/>
              </a:rPr>
              <a:t>))</a:t>
            </a:r>
            <a:br/>
            <a:r>
              <a:rPr b="1">
                <a:solidFill>
                  <a:srgbClr val="007020"/>
                </a:solidFill>
                <a:latin typeface="Courier"/>
              </a:rPr>
              <a:t>lines</a:t>
            </a:r>
            <a:r>
              <a:rPr>
                <a:latin typeface="Courier"/>
              </a:rPr>
              <a:t>(newX</a:t>
            </a:r>
            <a:r>
              <a:rPr>
                <a:solidFill>
                  <a:srgbClr val="666666"/>
                </a:solidFill>
                <a:latin typeface="Courier"/>
              </a:rPr>
              <a:t>$</a:t>
            </a:r>
            <a:r>
              <a:rPr>
                <a:latin typeface="Courier"/>
              </a:rPr>
              <a:t>speed,predFit,</a:t>
            </a:r>
            <a:r>
              <a:rPr>
                <a:solidFill>
                  <a:srgbClr val="902000"/>
                </a:solidFill>
                <a:latin typeface="Courier"/>
              </a:rPr>
              <a:t>lwd=</a:t>
            </a:r>
            <a:r>
              <a:rPr>
                <a:solidFill>
                  <a:srgbClr val="40A070"/>
                </a:solidFill>
                <a:latin typeface="Courier"/>
              </a:rPr>
              <a:t>2</a:t>
            </a:r>
            <a:r>
              <a:rPr>
                <a:latin typeface="Courier"/>
              </a:rPr>
              <a:t>,</a:t>
            </a:r>
            <a:r>
              <a:rPr>
                <a:solidFill>
                  <a:srgbClr val="902000"/>
                </a:solidFill>
                <a:latin typeface="Courier"/>
              </a:rPr>
              <a:t>col=</a:t>
            </a:r>
            <a:r>
              <a:rPr>
                <a:solidFill>
                  <a:srgbClr val="4070A0"/>
                </a:solidFill>
                <a:latin typeface="Courier"/>
              </a:rPr>
              <a:t>"steelblue"</a:t>
            </a:r>
            <a:r>
              <a:rPr>
                <a:latin typeface="Courier"/>
              </a:rPr>
              <a:t>)</a:t>
            </a:r>
            <a:br/>
            <a:r>
              <a:rPr b="1">
                <a:solidFill>
                  <a:srgbClr val="007020"/>
                </a:solidFill>
                <a:latin typeface="Courier"/>
              </a:rPr>
              <a:t>polygon</a:t>
            </a:r>
            <a:r>
              <a:rPr>
                <a:latin typeface="Courier"/>
              </a:rPr>
              <a:t>(</a:t>
            </a:r>
            <a:r>
              <a:rPr>
                <a:solidFill>
                  <a:srgbClr val="902000"/>
                </a:solidFill>
                <a:latin typeface="Courier"/>
              </a:rPr>
              <a:t>x=</a:t>
            </a:r>
            <a:r>
              <a:rPr b="1">
                <a:solidFill>
                  <a:srgbClr val="007020"/>
                </a:solidFill>
                <a:latin typeface="Courier"/>
              </a:rPr>
              <a:t>c</a:t>
            </a:r>
            <a:r>
              <a:rPr>
                <a:latin typeface="Courier"/>
              </a:rPr>
              <a:t>(newX</a:t>
            </a:r>
            <a:r>
              <a:rPr>
                <a:solidFill>
                  <a:srgbClr val="666666"/>
                </a:solidFill>
                <a:latin typeface="Courier"/>
              </a:rPr>
              <a:t>$</a:t>
            </a:r>
            <a:r>
              <a:rPr>
                <a:latin typeface="Courier"/>
              </a:rPr>
              <a:t>speed,newX</a:t>
            </a:r>
            <a:r>
              <a:rPr>
                <a:solidFill>
                  <a:srgbClr val="666666"/>
                </a:solidFill>
                <a:latin typeface="Courier"/>
              </a:rPr>
              <a:t>$</a:t>
            </a:r>
            <a:r>
              <a:rPr>
                <a:latin typeface="Courier"/>
              </a:rPr>
              <a:t>speed[</a:t>
            </a:r>
            <a:r>
              <a:rPr b="1">
                <a:solidFill>
                  <a:srgbClr val="007020"/>
                </a:solidFill>
                <a:latin typeface="Courier"/>
              </a:rPr>
              <a:t>nrow</a:t>
            </a:r>
            <a:r>
              <a:rPr>
                <a:latin typeface="Courier"/>
              </a:rPr>
              <a:t>(newX)</a:t>
            </a:r>
            <a:r>
              <a:rPr>
                <a:solidFill>
                  <a:srgbClr val="666666"/>
                </a:solidFill>
                <a:latin typeface="Courier"/>
              </a:rPr>
              <a:t>:</a:t>
            </a:r>
            <a:r>
              <a:rPr>
                <a:solidFill>
                  <a:srgbClr val="40A070"/>
                </a:solidFill>
                <a:latin typeface="Courier"/>
              </a:rPr>
              <a:t>1</a:t>
            </a:r>
            <a:r>
              <a:rPr>
                <a:latin typeface="Courier"/>
              </a:rPr>
              <a:t>]),</a:t>
            </a:r>
            <a:r>
              <a:rPr>
                <a:solidFill>
                  <a:srgbClr val="902000"/>
                </a:solidFill>
                <a:latin typeface="Courier"/>
              </a:rPr>
              <a:t>y=</a:t>
            </a:r>
            <a:r>
              <a:rPr b="1">
                <a:solidFill>
                  <a:srgbClr val="007020"/>
                </a:solidFill>
                <a:latin typeface="Courier"/>
              </a:rPr>
              <a:t>c</a:t>
            </a:r>
            <a:r>
              <a:rPr>
                <a:latin typeface="Courier"/>
              </a:rPr>
              <a:t>(predLow,predHigh[</a:t>
            </a:r>
            <a:r>
              <a:rPr b="1">
                <a:solidFill>
                  <a:srgbClr val="007020"/>
                </a:solidFill>
                <a:latin typeface="Courier"/>
              </a:rPr>
              <a:t>nrow</a:t>
            </a:r>
            <a:r>
              <a:rPr>
                <a:latin typeface="Courier"/>
              </a:rPr>
              <a:t>(newX)</a:t>
            </a:r>
            <a:r>
              <a:rPr>
                <a:solidFill>
                  <a:srgbClr val="666666"/>
                </a:solidFill>
                <a:latin typeface="Courier"/>
              </a:rPr>
              <a:t>:</a:t>
            </a:r>
            <a:r>
              <a:rPr>
                <a:solidFill>
                  <a:srgbClr val="40A070"/>
                </a:solidFill>
                <a:latin typeface="Courier"/>
              </a:rPr>
              <a:t>1</a:t>
            </a:r>
            <a:r>
              <a:rPr>
                <a:latin typeface="Courier"/>
              </a:rPr>
              <a:t>]),</a:t>
            </a:r>
            <a:r>
              <a:rPr>
                <a:solidFill>
                  <a:srgbClr val="902000"/>
                </a:solidFill>
                <a:latin typeface="Courier"/>
              </a:rPr>
              <a:t>col=</a:t>
            </a:r>
            <a:r>
              <a:rPr b="1">
                <a:solidFill>
                  <a:srgbClr val="007020"/>
                </a:solidFill>
                <a:latin typeface="Courier"/>
              </a:rPr>
              <a:t>rgb</a:t>
            </a:r>
            <a:r>
              <a:rPr>
                <a:latin typeface="Courier"/>
              </a:rPr>
              <a:t>(</a:t>
            </a:r>
            <a:r>
              <a:rPr>
                <a:solidFill>
                  <a:srgbClr val="40A070"/>
                </a:solidFill>
                <a:latin typeface="Courier"/>
              </a:rPr>
              <a:t>70</a:t>
            </a:r>
            <a:r>
              <a:rPr>
                <a:latin typeface="Courier"/>
              </a:rPr>
              <a:t>,</a:t>
            </a:r>
            <a:r>
              <a:rPr>
                <a:solidFill>
                  <a:srgbClr val="40A070"/>
                </a:solidFill>
                <a:latin typeface="Courier"/>
              </a:rPr>
              <a:t>130</a:t>
            </a:r>
            <a:r>
              <a:rPr>
                <a:latin typeface="Courier"/>
              </a:rPr>
              <a:t>,</a:t>
            </a:r>
            <a:r>
              <a:rPr>
                <a:solidFill>
                  <a:srgbClr val="40A070"/>
                </a:solidFill>
                <a:latin typeface="Courier"/>
              </a:rPr>
              <a:t>180</a:t>
            </a:r>
            <a:r>
              <a:rPr>
                <a:latin typeface="Courier"/>
              </a:rPr>
              <a:t>,</a:t>
            </a:r>
            <a:r>
              <a:rPr>
                <a:solidFill>
                  <a:srgbClr val="902000"/>
                </a:solidFill>
                <a:latin typeface="Courier"/>
              </a:rPr>
              <a:t>alpha=</a:t>
            </a:r>
            <a:r>
              <a:rPr>
                <a:solidFill>
                  <a:srgbClr val="40A070"/>
                </a:solidFill>
                <a:latin typeface="Courier"/>
              </a:rPr>
              <a:t>100</a:t>
            </a:r>
            <a:r>
              <a:rPr>
                <a:latin typeface="Courier"/>
              </a:rPr>
              <a:t>,</a:t>
            </a:r>
            <a:r>
              <a:rPr>
                <a:solidFill>
                  <a:srgbClr val="902000"/>
                </a:solidFill>
                <a:latin typeface="Courier"/>
              </a:rPr>
              <a:t>maxColorValue=</a:t>
            </a:r>
            <a:r>
              <a:rPr>
                <a:solidFill>
                  <a:srgbClr val="40A070"/>
                </a:solidFill>
                <a:latin typeface="Courier"/>
              </a:rPr>
              <a:t>255</a:t>
            </a:r>
            <a:r>
              <a:rPr>
                <a:latin typeface="Courier"/>
              </a:rPr>
              <a:t>),</a:t>
            </a:r>
            <a:r>
              <a:rPr>
                <a:solidFill>
                  <a:srgbClr val="902000"/>
                </a:solidFill>
                <a:latin typeface="Courier"/>
              </a:rPr>
              <a:t>border=</a:t>
            </a:r>
            <a:r>
              <a:rPr>
                <a:solidFill>
                  <a:srgbClr val="007020"/>
                </a:solidFill>
                <a:latin typeface="Courier"/>
              </a:rPr>
              <a:t>NA</a:t>
            </a:r>
            <a:r>
              <a:rPr>
                <a:latin typeface="Courie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Confidence intervals for new observations are more tricky as we would need an estimate of the variability of the response variable on the link scale.</a:t>
            </a:r>
          </a:p>
          <a:p>
            <a:pPr lvl="0" marL="0" indent="0">
              <a:buNone/>
            </a:pPr>
            <a:r>
              <a:rPr/>
              <a:t>For some models, we cannot derive analytical solutions (e.g. Poisson) and for others (e.g. binomial), it would make little sense.</a:t>
            </a:r>
          </a:p>
          <a:p>
            <a:pPr lvl="0" marL="0" indent="0">
              <a:buNone/>
            </a:pPr>
            <a:r>
              <a:rPr/>
              <a:t>We can do this for general linear models however.</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Gaussian distribution with identity link GLMs, we can even derive exact prediction confidence intervals - for both the mean response and new observations.</a:t>
                </a:r>
              </a:p>
              <a:p>
                <a:pPr lvl="0" marL="0" indent="0">
                  <a:buNone/>
                </a:pPr>
                <a:r>
                  <a:rPr/>
                  <a:t>Mean response confidence interval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
                        <m:t>S</m:t>
                      </m:r>
                      <m:r>
                        <m:t>E</m:t>
                      </m:r>
                      <m:r>
                        <m:t>(</m:t>
                      </m:r>
                      <m:acc>
                        <m:accPr>
                          <m:chr m:val="̂"/>
                        </m:accPr>
                        <m:e>
                          <m:r>
                            <m:t>y</m:t>
                          </m:r>
                        </m:e>
                      </m:acc>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S</m:t>
                    </m:r>
                    <m:r>
                      <m:t>E</m:t>
                    </m:r>
                    <m:r>
                      <m:t>(</m:t>
                    </m:r>
                    <m:acc>
                      <m:accPr>
                        <m:chr m:val="̂"/>
                      </m:accPr>
                      <m:e>
                        <m:r>
                          <m:t>y</m:t>
                        </m:r>
                      </m:e>
                    </m:acc>
                    <m:r>
                      <m:t>)</m:t>
                    </m:r>
                    <m:r>
                      <m:t>=</m:t>
                    </m:r>
                    <m:rad>
                      <m:radPr>
                        <m:degHide m:val="1"/>
                      </m:radPr>
                      <m:deg/>
                      <m:e>
                        <m:r>
                          <m:t>M</m:t>
                        </m:r>
                        <m:r>
                          <m:t>S</m:t>
                        </m:r>
                        <m:r>
                          <m:t>E</m:t>
                        </m:r>
                        <m:r>
                          <m:t>×</m:t>
                        </m:r>
                        <m:sSub>
                          <m:e>
                            <m:r>
                              <m:rPr>
                                <m:sty m:val="b"/>
                              </m:rPr>
                              <m:t>x</m:t>
                            </m:r>
                          </m:e>
                          <m:sub>
                            <m:r>
                              <m:t>n</m:t>
                            </m:r>
                            <m:r>
                              <m:t>e</m:t>
                            </m:r>
                            <m:r>
                              <m:t>w</m:t>
                            </m:r>
                          </m:sub>
                        </m:sSub>
                        <m:r>
                          <m:t>(</m:t>
                        </m:r>
                        <m:sSup>
                          <m:e>
                            <m:r>
                              <m:rPr>
                                <m:sty m:val="b"/>
                              </m:rPr>
                              <m:t>X</m:t>
                            </m:r>
                          </m:e>
                          <m:sup>
                            <m:r>
                              <m:t>T</m:t>
                            </m:r>
                          </m:sup>
                        </m:sSup>
                        <m:r>
                          <m:rPr>
                            <m:sty m:val="b"/>
                          </m:rPr>
                          <m:t>X</m:t>
                        </m:r>
                        <m:sSup>
                          <m:e>
                            <m:r>
                              <m:t>)</m:t>
                            </m:r>
                          </m:e>
                          <m:sup>
                            <m:r>
                              <m:t>−</m:t>
                            </m:r>
                            <m:r>
                              <m:t>1</m:t>
                            </m:r>
                          </m:sup>
                        </m:sSup>
                        <m:sSub>
                          <m:e>
                            <m:r>
                              <m:rPr>
                                <m:sty m:val="b"/>
                              </m:rPr>
                              <m:t>x</m:t>
                            </m:r>
                          </m:e>
                          <m:sub>
                            <m:r>
                              <m:t>n</m:t>
                            </m:r>
                            <m:r>
                              <m:t>e</m:t>
                            </m:r>
                            <m:r>
                              <m:t>w</m:t>
                            </m:r>
                          </m:sub>
                        </m:sSub>
                      </m:e>
                    </m:rad>
                  </m:oMath>
                </a14:m>
                <a:r>
                  <a:rPr/>
                  <a:t> and </a:t>
                </a:r>
                <a14:m>
                  <m:oMath xmlns:m="http://schemas.openxmlformats.org/officeDocument/2006/math">
                    <m:sSub>
                      <m:e>
                        <m:r>
                          <m:rPr>
                            <m:sty m:val="b"/>
                          </m:rPr>
                          <m:t>x</m:t>
                        </m:r>
                      </m:e>
                      <m:sub>
                        <m:r>
                          <m:t>n</m:t>
                        </m:r>
                        <m:r>
                          <m:t>e</m:t>
                        </m:r>
                        <m:r>
                          <m:t>w</m:t>
                        </m:r>
                      </m:sub>
                    </m:sSub>
                  </m:oMath>
                </a14:m>
                <a:r>
                  <a:rPr/>
                  <a:t> is the vector of predictors corresponding to </a:t>
                </a:r>
                <a14:m>
                  <m:oMath xmlns:m="http://schemas.openxmlformats.org/officeDocument/2006/math">
                    <m:acc>
                      <m:accPr>
                        <m:chr m:val="̂"/>
                      </m:accPr>
                      <m:e>
                        <m:r>
                          <m:t>y</m:t>
                        </m:r>
                      </m:e>
                    </m:acc>
                  </m:oMath>
                </a14:m>
                <a:r>
                  <a:rPr/>
                  <a:t>.</a:t>
                </a:r>
              </a:p>
              <a:p>
                <a:pPr lvl="0" marL="0" indent="0">
                  <a:buNone/>
                </a:pPr>
                <a:r>
                  <a:rPr/>
                  <a:t>Confidence intervals for a new observation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t>±</m:t>
                      </m:r>
                      <m:sSub>
                        <m:e>
                          <m:r>
                            <m:t>t</m:t>
                          </m:r>
                        </m:e>
                        <m:sub>
                          <m:r>
                            <m:t>α</m:t>
                          </m:r>
                          <m:r>
                            <m:t>/</m:t>
                          </m:r>
                          <m:r>
                            <m:t>2</m:t>
                          </m:r>
                          <m:r>
                            <m:t>,</m:t>
                          </m:r>
                          <m:r>
                            <m:t>n</m:t>
                          </m:r>
                          <m:r>
                            <m:t>−</m:t>
                          </m:r>
                          <m:r>
                            <m:t>p</m:t>
                          </m:r>
                          <m:r>
                            <m:t>−</m:t>
                          </m:r>
                          <m:r>
                            <m:t>1</m:t>
                          </m:r>
                        </m:sub>
                      </m:sSub>
                      <m:rad>
                        <m:radPr>
                          <m:degHide m:val="1"/>
                        </m:radPr>
                        <m:deg/>
                        <m:e>
                          <m:r>
                            <m:t>M</m:t>
                          </m:r>
                          <m:r>
                            <m:t>S</m:t>
                          </m:r>
                          <m:r>
                            <m:t>E</m:t>
                          </m:r>
                          <m:r>
                            <m:t>+</m:t>
                          </m:r>
                          <m:r>
                            <m:t>S</m:t>
                          </m:r>
                          <m:r>
                            <m:t>E</m:t>
                          </m:r>
                          <m:r>
                            <m:t>(</m:t>
                          </m:r>
                          <m:acc>
                            <m:accPr>
                              <m:chr m:val="̂"/>
                            </m:accPr>
                            <m:e>
                              <m:r>
                                <m:t>y</m:t>
                              </m:r>
                            </m:e>
                          </m:acc>
                          <m:sSup>
                            <m:e>
                              <m:r>
                                <m:t>)</m:t>
                              </m:r>
                            </m:e>
                            <m:sup>
                              <m:r>
                                <m:t>2</m:t>
                              </m:r>
                            </m:sup>
                          </m:sSup>
                        </m:e>
                      </m:ra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b="1">
                <a:solidFill>
                  <a:srgbClr val="007020"/>
                </a:solidFill>
                <a:latin typeface="Courier"/>
              </a:rPr>
              <a:t>set.seed</a:t>
            </a:r>
            <a:r>
              <a:rPr>
                <a:latin typeface="Courier"/>
              </a:rPr>
              <a:t>(</a:t>
            </a:r>
            <a:r>
              <a:rPr>
                <a:solidFill>
                  <a:srgbClr val="40A070"/>
                </a:solidFill>
                <a:latin typeface="Courier"/>
              </a:rPr>
              <a:t>20190718</a:t>
            </a:r>
            <a:r>
              <a:rPr>
                <a:latin typeface="Courier"/>
              </a:rPr>
              <a:t>)</a:t>
            </a:r>
            <a:br/>
            <a:r>
              <a:rPr>
                <a:latin typeface="Courier"/>
              </a:rPr>
              <a:t>x&lt;-</a:t>
            </a:r>
            <a:r>
              <a:rPr b="1">
                <a:solidFill>
                  <a:srgbClr val="007020"/>
                </a:solidFill>
                <a:latin typeface="Courier"/>
              </a:rPr>
              <a:t>rnorm</a:t>
            </a:r>
            <a:r>
              <a:rPr>
                <a:latin typeface="Courier"/>
              </a:rPr>
              <a:t>(</a:t>
            </a:r>
            <a:r>
              <a:rPr>
                <a:solidFill>
                  <a:srgbClr val="40A070"/>
                </a:solidFill>
                <a:latin typeface="Courier"/>
              </a:rPr>
              <a:t>50</a:t>
            </a:r>
            <a:r>
              <a:rPr>
                <a:latin typeface="Courier"/>
              </a:rPr>
              <a:t>)</a:t>
            </a:r>
            <a:br/>
            <a:r>
              <a:rPr>
                <a:latin typeface="Courier"/>
              </a:rPr>
              <a:t>y&lt;-</a:t>
            </a:r>
            <a:r>
              <a:rPr>
                <a:solidFill>
                  <a:srgbClr val="40A070"/>
                </a:solidFill>
                <a:latin typeface="Courier"/>
              </a:rPr>
              <a:t>1.5</a:t>
            </a:r>
            <a:r>
              <a:rPr>
                <a:solidFill>
                  <a:srgbClr val="666666"/>
                </a:solidFill>
                <a:latin typeface="Courier"/>
              </a:rPr>
              <a:t>*</a:t>
            </a:r>
            <a:r>
              <a:rPr>
                <a:latin typeface="Courier"/>
              </a:rPr>
              <a:t>x</a:t>
            </a:r>
            <a:r>
              <a:rPr>
                <a:solidFill>
                  <a:srgbClr val="666666"/>
                </a:solidFill>
                <a:latin typeface="Courier"/>
              </a:rPr>
              <a:t>+</a:t>
            </a:r>
            <a:r>
              <a:rPr b="1">
                <a:solidFill>
                  <a:srgbClr val="007020"/>
                </a:solidFill>
                <a:latin typeface="Courier"/>
              </a:rPr>
              <a:t>rnorm</a:t>
            </a:r>
            <a:r>
              <a:rPr>
                <a:latin typeface="Courier"/>
              </a:rPr>
              <a:t>(</a:t>
            </a:r>
            <a:r>
              <a:rPr>
                <a:solidFill>
                  <a:srgbClr val="40A070"/>
                </a:solidFill>
                <a:latin typeface="Courier"/>
              </a:rPr>
              <a:t>50</a:t>
            </a:r>
            <a:r>
              <a:rPr>
                <a:latin typeface="Courier"/>
              </a:rPr>
              <a:t>)</a:t>
            </a:r>
            <a:br/>
            <a:r>
              <a:rPr>
                <a:latin typeface="Courier"/>
              </a:rPr>
              <a:t>df&lt;-</a:t>
            </a:r>
            <a:r>
              <a:rPr b="1">
                <a:solidFill>
                  <a:srgbClr val="007020"/>
                </a:solidFill>
                <a:latin typeface="Courier"/>
              </a:rPr>
              <a:t>data.frame</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a:t>
            </a:r>
            <a:br/>
            <a:r>
              <a:rPr>
                <a:latin typeface="Courier"/>
              </a:rPr>
              <a:t>mod&lt;-</a:t>
            </a:r>
            <a:r>
              <a:rPr b="1">
                <a:solidFill>
                  <a:srgbClr val="007020"/>
                </a:solidFill>
                <a:latin typeface="Courier"/>
              </a:rPr>
              <a:t>lm</a:t>
            </a:r>
            <a:r>
              <a:rPr>
                <a:latin typeface="Courier"/>
              </a:rPr>
              <a:t>(y</a:t>
            </a:r>
            <a:r>
              <a:rPr>
                <a:solidFill>
                  <a:srgbClr val="666666"/>
                </a:solidFill>
                <a:latin typeface="Courier"/>
              </a:rPr>
              <a:t>~</a:t>
            </a:r>
            <a:r>
              <a:rPr>
                <a:latin typeface="Courier"/>
              </a:rPr>
              <a:t>x,</a:t>
            </a:r>
            <a:r>
              <a:rPr>
                <a:solidFill>
                  <a:srgbClr val="902000"/>
                </a:solidFill>
                <a:latin typeface="Courier"/>
              </a:rPr>
              <a:t>data=</a:t>
            </a:r>
            <a:r>
              <a:rPr>
                <a:latin typeface="Courier"/>
              </a:rPr>
              <a:t>df)</a:t>
            </a:r>
            <a:br/>
            <a:r>
              <a:rPr>
                <a:latin typeface="Courier"/>
              </a:rPr>
              <a:t>xx&lt;-</a:t>
            </a:r>
            <a:r>
              <a:rPr b="1">
                <a:solidFill>
                  <a:srgbClr val="007020"/>
                </a:solidFill>
                <a:latin typeface="Courier"/>
              </a:rPr>
              <a:t>seq</a:t>
            </a:r>
            <a:r>
              <a:rPr>
                <a:latin typeface="Courier"/>
              </a:rPr>
              <a:t>(</a:t>
            </a:r>
            <a:r>
              <a:rPr>
                <a:solidFill>
                  <a:srgbClr val="666666"/>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902000"/>
                </a:solidFill>
                <a:latin typeface="Courier"/>
              </a:rPr>
              <a:t>length=</a:t>
            </a:r>
            <a:r>
              <a:rPr>
                <a:solidFill>
                  <a:srgbClr val="40A070"/>
                </a:solidFill>
                <a:latin typeface="Courier"/>
              </a:rPr>
              <a:t>500</a:t>
            </a:r>
            <a:r>
              <a:rPr>
                <a:latin typeface="Courier"/>
              </a:rPr>
              <a:t>)</a:t>
            </a:r>
            <a:br/>
            <a:r>
              <a:rPr>
                <a:latin typeface="Courier"/>
              </a:rPr>
              <a:t>predMean&lt;-</a:t>
            </a:r>
            <a:r>
              <a:rPr b="1">
                <a:solidFill>
                  <a:srgbClr val="007020"/>
                </a:solidFill>
                <a:latin typeface="Courier"/>
              </a:rPr>
              <a:t>as.data.frame</a:t>
            </a:r>
            <a:r>
              <a:rPr>
                <a:latin typeface="Courier"/>
              </a:rPr>
              <a:t>(</a:t>
            </a:r>
            <a:r>
              <a:rPr b="1">
                <a:solidFill>
                  <a:srgbClr val="007020"/>
                </a:solidFill>
                <a:latin typeface="Courier"/>
              </a:rPr>
              <a:t>predict</a:t>
            </a:r>
            <a:r>
              <a:rPr>
                <a:latin typeface="Courier"/>
              </a:rPr>
              <a:t>(mod,</a:t>
            </a:r>
            <a:r>
              <a:rPr>
                <a:solidFill>
                  <a:srgbClr val="902000"/>
                </a:solidFill>
                <a:latin typeface="Courier"/>
              </a:rPr>
              <a:t>newdata=</a:t>
            </a:r>
            <a:r>
              <a:rPr b="1">
                <a:solidFill>
                  <a:srgbClr val="007020"/>
                </a:solidFill>
                <a:latin typeface="Courier"/>
              </a:rPr>
              <a:t>data.frame</a:t>
            </a:r>
            <a:r>
              <a:rPr>
                <a:latin typeface="Courier"/>
              </a:rPr>
              <a:t>(</a:t>
            </a:r>
            <a:r>
              <a:rPr>
                <a:solidFill>
                  <a:srgbClr val="902000"/>
                </a:solidFill>
                <a:latin typeface="Courier"/>
              </a:rPr>
              <a:t>x=</a:t>
            </a:r>
            <a:r>
              <a:rPr>
                <a:latin typeface="Courier"/>
              </a:rPr>
              <a:t>xx),</a:t>
            </a:r>
            <a:r>
              <a:rPr>
                <a:solidFill>
                  <a:srgbClr val="902000"/>
                </a:solidFill>
                <a:latin typeface="Courier"/>
              </a:rPr>
              <a:t>interval=</a:t>
            </a:r>
            <a:r>
              <a:rPr>
                <a:solidFill>
                  <a:srgbClr val="4070A0"/>
                </a:solidFill>
                <a:latin typeface="Courier"/>
              </a:rPr>
              <a:t>"confidence"</a:t>
            </a:r>
            <a:r>
              <a:rPr>
                <a:latin typeface="Courier"/>
              </a:rPr>
              <a:t>))</a:t>
            </a:r>
            <a:br/>
            <a:r>
              <a:rPr>
                <a:latin typeface="Courier"/>
              </a:rPr>
              <a:t>predNew&lt;-</a:t>
            </a:r>
            <a:r>
              <a:rPr b="1">
                <a:solidFill>
                  <a:srgbClr val="007020"/>
                </a:solidFill>
                <a:latin typeface="Courier"/>
              </a:rPr>
              <a:t>as.data.frame</a:t>
            </a:r>
            <a:r>
              <a:rPr>
                <a:latin typeface="Courier"/>
              </a:rPr>
              <a:t>(</a:t>
            </a:r>
            <a:r>
              <a:rPr b="1">
                <a:solidFill>
                  <a:srgbClr val="007020"/>
                </a:solidFill>
                <a:latin typeface="Courier"/>
              </a:rPr>
              <a:t>predict</a:t>
            </a:r>
            <a:r>
              <a:rPr>
                <a:latin typeface="Courier"/>
              </a:rPr>
              <a:t>(mod,</a:t>
            </a:r>
            <a:r>
              <a:rPr>
                <a:solidFill>
                  <a:srgbClr val="902000"/>
                </a:solidFill>
                <a:latin typeface="Courier"/>
              </a:rPr>
              <a:t>newdata=</a:t>
            </a:r>
            <a:r>
              <a:rPr b="1">
                <a:solidFill>
                  <a:srgbClr val="007020"/>
                </a:solidFill>
                <a:latin typeface="Courier"/>
              </a:rPr>
              <a:t>data.frame</a:t>
            </a:r>
            <a:r>
              <a:rPr>
                <a:latin typeface="Courier"/>
              </a:rPr>
              <a:t>(</a:t>
            </a:r>
            <a:r>
              <a:rPr>
                <a:solidFill>
                  <a:srgbClr val="902000"/>
                </a:solidFill>
                <a:latin typeface="Courier"/>
              </a:rPr>
              <a:t>x=</a:t>
            </a:r>
            <a:r>
              <a:rPr>
                <a:latin typeface="Courier"/>
              </a:rPr>
              <a:t>xx),</a:t>
            </a:r>
            <a:r>
              <a:rPr>
                <a:solidFill>
                  <a:srgbClr val="902000"/>
                </a:solidFill>
                <a:latin typeface="Courier"/>
              </a:rPr>
              <a:t>interval=</a:t>
            </a:r>
            <a:r>
              <a:rPr>
                <a:solidFill>
                  <a:srgbClr val="4070A0"/>
                </a:solidFill>
                <a:latin typeface="Courier"/>
              </a:rPr>
              <a:t>"prediction"</a:t>
            </a:r>
            <a:r>
              <a:rPr>
                <a:latin typeface="Courier"/>
              </a:rPr>
              <a: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b="1">
                <a:solidFill>
                  <a:srgbClr val="007020"/>
                </a:solidFill>
                <a:latin typeface="Courier"/>
              </a:rPr>
              <a:t>plot</a:t>
            </a:r>
            <a:r>
              <a:rPr>
                <a:latin typeface="Courier"/>
              </a:rPr>
              <a:t>(y</a:t>
            </a:r>
            <a:r>
              <a:rPr>
                <a:solidFill>
                  <a:srgbClr val="666666"/>
                </a:solidFill>
                <a:latin typeface="Courier"/>
              </a:rPr>
              <a:t>~</a:t>
            </a:r>
            <a:r>
              <a:rPr>
                <a:latin typeface="Courier"/>
              </a:rPr>
              <a:t>x,</a:t>
            </a:r>
            <a:r>
              <a:rPr>
                <a:solidFill>
                  <a:srgbClr val="902000"/>
                </a:solidFill>
                <a:latin typeface="Courier"/>
              </a:rPr>
              <a:t>data=</a:t>
            </a:r>
            <a:r>
              <a:rPr>
                <a:latin typeface="Courier"/>
              </a:rPr>
              <a:t>df,</a:t>
            </a:r>
            <a:r>
              <a:rPr>
                <a:solidFill>
                  <a:srgbClr val="902000"/>
                </a:solidFill>
                <a:latin typeface="Courier"/>
              </a:rPr>
              <a:t>cex=</a:t>
            </a:r>
            <a:r>
              <a:rPr>
                <a:solidFill>
                  <a:srgbClr val="40A070"/>
                </a:solidFill>
                <a:latin typeface="Courier"/>
              </a:rPr>
              <a:t>2</a:t>
            </a:r>
            <a:r>
              <a:rPr>
                <a:latin typeface="Courier"/>
              </a:rPr>
              <a:t>)</a:t>
            </a:r>
            <a:br/>
            <a:r>
              <a:rPr b="1">
                <a:solidFill>
                  <a:srgbClr val="007020"/>
                </a:solidFill>
                <a:latin typeface="Courier"/>
              </a:rPr>
              <a:t>lines</a:t>
            </a:r>
            <a:r>
              <a:rPr>
                <a:latin typeface="Courier"/>
              </a:rPr>
              <a:t>(</a:t>
            </a:r>
            <a:r>
              <a:rPr b="1">
                <a:solidFill>
                  <a:srgbClr val="007020"/>
                </a:solidFill>
                <a:latin typeface="Courier"/>
              </a:rPr>
              <a:t>c</a:t>
            </a:r>
            <a:r>
              <a:rPr>
                <a:latin typeface="Courier"/>
              </a:rPr>
              <a:t>(</a:t>
            </a:r>
            <a:r>
              <a:rPr>
                <a:solidFill>
                  <a:srgbClr val="666666"/>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b="1">
                <a:solidFill>
                  <a:srgbClr val="007020"/>
                </a:solidFill>
                <a:latin typeface="Courier"/>
              </a:rPr>
              <a:t>coef</a:t>
            </a:r>
            <a:r>
              <a:rPr>
                <a:latin typeface="Courier"/>
              </a:rPr>
              <a:t>(mod)[</a:t>
            </a:r>
            <a:r>
              <a:rPr>
                <a:solidFill>
                  <a:srgbClr val="40A070"/>
                </a:solidFill>
                <a:latin typeface="Courier"/>
              </a:rPr>
              <a:t>1</a:t>
            </a:r>
            <a:r>
              <a:rPr>
                <a:latin typeface="Courier"/>
              </a:rPr>
              <a:t>]</a:t>
            </a:r>
            <a:r>
              <a:rPr>
                <a:solidFill>
                  <a:srgbClr val="666666"/>
                </a:solidFill>
                <a:latin typeface="Courier"/>
              </a:rPr>
              <a:t>+</a:t>
            </a:r>
            <a:r>
              <a:rPr b="1">
                <a:solidFill>
                  <a:srgbClr val="007020"/>
                </a:solidFill>
                <a:latin typeface="Courier"/>
              </a:rPr>
              <a:t>coef</a:t>
            </a:r>
            <a:r>
              <a:rPr>
                <a:latin typeface="Courier"/>
              </a:rPr>
              <a:t>(mod)[</a:t>
            </a:r>
            <a:r>
              <a:rPr>
                <a:solidFill>
                  <a:srgbClr val="40A070"/>
                </a:solidFill>
                <a:latin typeface="Courier"/>
              </a:rPr>
              <a:t>2</a:t>
            </a:r>
            <a:r>
              <a:rPr>
                <a:latin typeface="Courier"/>
              </a:rPr>
              <a:t>]</a:t>
            </a:r>
            <a:r>
              <a:rPr>
                <a:solidFill>
                  <a:srgbClr val="666666"/>
                </a:solidFill>
                <a:latin typeface="Courier"/>
              </a:rPr>
              <a:t>*</a:t>
            </a:r>
            <a:r>
              <a:rPr b="1">
                <a:solidFill>
                  <a:srgbClr val="007020"/>
                </a:solidFill>
                <a:latin typeface="Courier"/>
              </a:rPr>
              <a:t>c</a:t>
            </a:r>
            <a:r>
              <a:rPr>
                <a:latin typeface="Courier"/>
              </a:rPr>
              <a:t>(</a:t>
            </a:r>
            <a:r>
              <a:rPr>
                <a:solidFill>
                  <a:srgbClr val="666666"/>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902000"/>
                </a:solidFill>
                <a:latin typeface="Courier"/>
              </a:rPr>
              <a:t>lwd=</a:t>
            </a:r>
            <a:r>
              <a:rPr>
                <a:solidFill>
                  <a:srgbClr val="40A070"/>
                </a:solidFill>
                <a:latin typeface="Courier"/>
              </a:rPr>
              <a:t>2</a:t>
            </a:r>
            <a:r>
              <a:rPr>
                <a:latin typeface="Courier"/>
              </a:rPr>
              <a:t>,</a:t>
            </a:r>
            <a:r>
              <a:rPr>
                <a:solidFill>
                  <a:srgbClr val="902000"/>
                </a:solidFill>
                <a:latin typeface="Courier"/>
              </a:rPr>
              <a:t>col=</a:t>
            </a:r>
            <a:r>
              <a:rPr>
                <a:solidFill>
                  <a:srgbClr val="4070A0"/>
                </a:solidFill>
                <a:latin typeface="Courier"/>
              </a:rPr>
              <a:t>"steelblue"</a:t>
            </a:r>
            <a:r>
              <a:rPr>
                <a:latin typeface="Courier"/>
              </a:rPr>
              <a:t>)</a:t>
            </a:r>
            <a:br/>
            <a:r>
              <a:rPr b="1">
                <a:solidFill>
                  <a:srgbClr val="007020"/>
                </a:solidFill>
                <a:latin typeface="Courier"/>
              </a:rPr>
              <a:t>polygon</a:t>
            </a:r>
            <a:r>
              <a:rPr>
                <a:latin typeface="Courier"/>
              </a:rPr>
              <a:t>(</a:t>
            </a:r>
            <a:r>
              <a:rPr b="1">
                <a:solidFill>
                  <a:srgbClr val="007020"/>
                </a:solidFill>
                <a:latin typeface="Courier"/>
              </a:rPr>
              <a:t>c</a:t>
            </a:r>
            <a:r>
              <a:rPr>
                <a:latin typeface="Courier"/>
              </a:rPr>
              <a:t>(xx,xx[</a:t>
            </a:r>
            <a:r>
              <a:rPr b="1">
                <a:solidFill>
                  <a:srgbClr val="007020"/>
                </a:solidFill>
                <a:latin typeface="Courier"/>
              </a:rPr>
              <a:t>length</a:t>
            </a:r>
            <a:r>
              <a:rPr>
                <a:latin typeface="Courier"/>
              </a:rPr>
              <a:t>(xx)</a:t>
            </a:r>
            <a:r>
              <a:rPr>
                <a:solidFill>
                  <a:srgbClr val="666666"/>
                </a:solidFill>
                <a:latin typeface="Courier"/>
              </a:rPr>
              <a:t>:</a:t>
            </a:r>
            <a:r>
              <a:rPr>
                <a:solidFill>
                  <a:srgbClr val="40A070"/>
                </a:solidFill>
                <a:latin typeface="Courier"/>
              </a:rPr>
              <a:t>1</a:t>
            </a:r>
            <a:r>
              <a:rPr>
                <a:latin typeface="Courier"/>
              </a:rPr>
              <a:t>]),</a:t>
            </a:r>
            <a:r>
              <a:rPr b="1">
                <a:solidFill>
                  <a:srgbClr val="007020"/>
                </a:solidFill>
                <a:latin typeface="Courier"/>
              </a:rPr>
              <a:t>c</a:t>
            </a:r>
            <a:r>
              <a:rPr>
                <a:latin typeface="Courier"/>
              </a:rPr>
              <a:t>(predNew</a:t>
            </a:r>
            <a:r>
              <a:rPr>
                <a:solidFill>
                  <a:srgbClr val="666666"/>
                </a:solidFill>
                <a:latin typeface="Courier"/>
              </a:rPr>
              <a:t>$</a:t>
            </a:r>
            <a:r>
              <a:rPr>
                <a:latin typeface="Courier"/>
              </a:rPr>
              <a:t>lwr,predNew</a:t>
            </a:r>
            <a:r>
              <a:rPr>
                <a:solidFill>
                  <a:srgbClr val="666666"/>
                </a:solidFill>
                <a:latin typeface="Courier"/>
              </a:rPr>
              <a:t>$</a:t>
            </a:r>
            <a:r>
              <a:rPr>
                <a:latin typeface="Courier"/>
              </a:rPr>
              <a:t>upr[</a:t>
            </a:r>
            <a:r>
              <a:rPr b="1">
                <a:solidFill>
                  <a:srgbClr val="007020"/>
                </a:solidFill>
                <a:latin typeface="Courier"/>
              </a:rPr>
              <a:t>length</a:t>
            </a:r>
            <a:r>
              <a:rPr>
                <a:latin typeface="Courier"/>
              </a:rPr>
              <a:t>(xx)</a:t>
            </a:r>
            <a:r>
              <a:rPr>
                <a:solidFill>
                  <a:srgbClr val="666666"/>
                </a:solidFill>
                <a:latin typeface="Courier"/>
              </a:rPr>
              <a:t>:</a:t>
            </a:r>
            <a:r>
              <a:rPr>
                <a:solidFill>
                  <a:srgbClr val="40A070"/>
                </a:solidFill>
                <a:latin typeface="Courier"/>
              </a:rPr>
              <a:t>1</a:t>
            </a:r>
            <a:r>
              <a:rPr>
                <a:latin typeface="Courier"/>
              </a:rPr>
              <a:t>]),</a:t>
            </a:r>
            <a:r>
              <a:rPr>
                <a:solidFill>
                  <a:srgbClr val="902000"/>
                </a:solidFill>
                <a:latin typeface="Courier"/>
              </a:rPr>
              <a:t>border=</a:t>
            </a:r>
            <a:r>
              <a:rPr>
                <a:solidFill>
                  <a:srgbClr val="007020"/>
                </a:solidFill>
                <a:latin typeface="Courier"/>
              </a:rPr>
              <a:t>NA</a:t>
            </a:r>
            <a:r>
              <a:rPr>
                <a:latin typeface="Courier"/>
              </a:rPr>
              <a:t>,</a:t>
            </a:r>
            <a:r>
              <a:rPr>
                <a:solidFill>
                  <a:srgbClr val="902000"/>
                </a:solidFill>
                <a:latin typeface="Courier"/>
              </a:rPr>
              <a:t>col=</a:t>
            </a:r>
            <a:r>
              <a:rPr b="1">
                <a:solidFill>
                  <a:srgbClr val="007020"/>
                </a:solidFill>
                <a:latin typeface="Courier"/>
              </a:rPr>
              <a:t>rgb</a:t>
            </a:r>
            <a:r>
              <a:rPr>
                <a:latin typeface="Courier"/>
              </a:rPr>
              <a:t>(</a:t>
            </a:r>
            <a:r>
              <a:rPr>
                <a:solidFill>
                  <a:srgbClr val="40A070"/>
                </a:solidFill>
                <a:latin typeface="Courier"/>
              </a:rPr>
              <a:t>200</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r>
              <a:rPr>
                <a:solidFill>
                  <a:srgbClr val="902000"/>
                </a:solidFill>
                <a:latin typeface="Courier"/>
              </a:rPr>
              <a:t>alpha=</a:t>
            </a:r>
            <a:r>
              <a:rPr>
                <a:solidFill>
                  <a:srgbClr val="40A070"/>
                </a:solidFill>
                <a:latin typeface="Courier"/>
              </a:rPr>
              <a:t>80</a:t>
            </a:r>
            <a:r>
              <a:rPr>
                <a:latin typeface="Courier"/>
              </a:rPr>
              <a:t>,</a:t>
            </a:r>
            <a:r>
              <a:rPr>
                <a:solidFill>
                  <a:srgbClr val="902000"/>
                </a:solidFill>
                <a:latin typeface="Courier"/>
              </a:rPr>
              <a:t>maxColorValue=</a:t>
            </a:r>
            <a:r>
              <a:rPr>
                <a:solidFill>
                  <a:srgbClr val="40A070"/>
                </a:solidFill>
                <a:latin typeface="Courier"/>
              </a:rPr>
              <a:t>255</a:t>
            </a:r>
            <a:r>
              <a:rPr>
                <a:latin typeface="Courier"/>
              </a:rPr>
              <a:t>))</a:t>
            </a:r>
            <a:br/>
            <a:r>
              <a:rPr b="1">
                <a:solidFill>
                  <a:srgbClr val="007020"/>
                </a:solidFill>
                <a:latin typeface="Courier"/>
              </a:rPr>
              <a:t>polygon</a:t>
            </a:r>
            <a:r>
              <a:rPr>
                <a:latin typeface="Courier"/>
              </a:rPr>
              <a:t>(</a:t>
            </a:r>
            <a:r>
              <a:rPr b="1">
                <a:solidFill>
                  <a:srgbClr val="007020"/>
                </a:solidFill>
                <a:latin typeface="Courier"/>
              </a:rPr>
              <a:t>c</a:t>
            </a:r>
            <a:r>
              <a:rPr>
                <a:latin typeface="Courier"/>
              </a:rPr>
              <a:t>(xx,xx[</a:t>
            </a:r>
            <a:r>
              <a:rPr b="1">
                <a:solidFill>
                  <a:srgbClr val="007020"/>
                </a:solidFill>
                <a:latin typeface="Courier"/>
              </a:rPr>
              <a:t>length</a:t>
            </a:r>
            <a:r>
              <a:rPr>
                <a:latin typeface="Courier"/>
              </a:rPr>
              <a:t>(xx)</a:t>
            </a:r>
            <a:r>
              <a:rPr>
                <a:solidFill>
                  <a:srgbClr val="666666"/>
                </a:solidFill>
                <a:latin typeface="Courier"/>
              </a:rPr>
              <a:t>:</a:t>
            </a:r>
            <a:r>
              <a:rPr>
                <a:solidFill>
                  <a:srgbClr val="40A070"/>
                </a:solidFill>
                <a:latin typeface="Courier"/>
              </a:rPr>
              <a:t>1</a:t>
            </a:r>
            <a:r>
              <a:rPr>
                <a:latin typeface="Courier"/>
              </a:rPr>
              <a:t>]),</a:t>
            </a:r>
            <a:r>
              <a:rPr b="1">
                <a:solidFill>
                  <a:srgbClr val="007020"/>
                </a:solidFill>
                <a:latin typeface="Courier"/>
              </a:rPr>
              <a:t>c</a:t>
            </a:r>
            <a:r>
              <a:rPr>
                <a:latin typeface="Courier"/>
              </a:rPr>
              <a:t>(predMean</a:t>
            </a:r>
            <a:r>
              <a:rPr>
                <a:solidFill>
                  <a:srgbClr val="666666"/>
                </a:solidFill>
                <a:latin typeface="Courier"/>
              </a:rPr>
              <a:t>$</a:t>
            </a:r>
            <a:r>
              <a:rPr>
                <a:latin typeface="Courier"/>
              </a:rPr>
              <a:t>lwr,predMean</a:t>
            </a:r>
            <a:r>
              <a:rPr>
                <a:solidFill>
                  <a:srgbClr val="666666"/>
                </a:solidFill>
                <a:latin typeface="Courier"/>
              </a:rPr>
              <a:t>$</a:t>
            </a:r>
            <a:r>
              <a:rPr>
                <a:latin typeface="Courier"/>
              </a:rPr>
              <a:t>upr[</a:t>
            </a:r>
            <a:r>
              <a:rPr b="1">
                <a:solidFill>
                  <a:srgbClr val="007020"/>
                </a:solidFill>
                <a:latin typeface="Courier"/>
              </a:rPr>
              <a:t>length</a:t>
            </a:r>
            <a:r>
              <a:rPr>
                <a:latin typeface="Courier"/>
              </a:rPr>
              <a:t>(xx)</a:t>
            </a:r>
            <a:r>
              <a:rPr>
                <a:solidFill>
                  <a:srgbClr val="666666"/>
                </a:solidFill>
                <a:latin typeface="Courier"/>
              </a:rPr>
              <a:t>:</a:t>
            </a:r>
            <a:r>
              <a:rPr>
                <a:solidFill>
                  <a:srgbClr val="40A070"/>
                </a:solidFill>
                <a:latin typeface="Courier"/>
              </a:rPr>
              <a:t>1</a:t>
            </a:r>
            <a:r>
              <a:rPr>
                <a:latin typeface="Courier"/>
              </a:rPr>
              <a:t>]),</a:t>
            </a:r>
            <a:r>
              <a:rPr>
                <a:solidFill>
                  <a:srgbClr val="902000"/>
                </a:solidFill>
                <a:latin typeface="Courier"/>
              </a:rPr>
              <a:t>border=</a:t>
            </a:r>
            <a:r>
              <a:rPr>
                <a:solidFill>
                  <a:srgbClr val="007020"/>
                </a:solidFill>
                <a:latin typeface="Courier"/>
              </a:rPr>
              <a:t>NA</a:t>
            </a:r>
            <a:r>
              <a:rPr>
                <a:latin typeface="Courier"/>
              </a:rPr>
              <a:t>,</a:t>
            </a:r>
            <a:r>
              <a:rPr>
                <a:solidFill>
                  <a:srgbClr val="902000"/>
                </a:solidFill>
                <a:latin typeface="Courier"/>
              </a:rPr>
              <a:t>col=</a:t>
            </a:r>
            <a:r>
              <a:rPr b="1">
                <a:solidFill>
                  <a:srgbClr val="007020"/>
                </a:solidFill>
                <a:latin typeface="Courier"/>
              </a:rPr>
              <a:t>rgb</a:t>
            </a:r>
            <a:r>
              <a:rPr>
                <a:latin typeface="Courier"/>
              </a:rPr>
              <a:t>(</a:t>
            </a:r>
            <a:r>
              <a:rPr>
                <a:solidFill>
                  <a:srgbClr val="40A070"/>
                </a:solidFill>
                <a:latin typeface="Courier"/>
              </a:rPr>
              <a:t>120</a:t>
            </a:r>
            <a:r>
              <a:rPr>
                <a:latin typeface="Courier"/>
              </a:rPr>
              <a:t>,</a:t>
            </a:r>
            <a:r>
              <a:rPr>
                <a:solidFill>
                  <a:srgbClr val="40A070"/>
                </a:solidFill>
                <a:latin typeface="Courier"/>
              </a:rPr>
              <a:t>200</a:t>
            </a:r>
            <a:r>
              <a:rPr>
                <a:latin typeface="Courier"/>
              </a:rPr>
              <a:t>,</a:t>
            </a:r>
            <a:r>
              <a:rPr>
                <a:solidFill>
                  <a:srgbClr val="40A070"/>
                </a:solidFill>
                <a:latin typeface="Courier"/>
              </a:rPr>
              <a:t>0</a:t>
            </a:r>
            <a:r>
              <a:rPr>
                <a:latin typeface="Courier"/>
              </a:rPr>
              <a:t>,</a:t>
            </a:r>
            <a:r>
              <a:rPr>
                <a:solidFill>
                  <a:srgbClr val="902000"/>
                </a:solidFill>
                <a:latin typeface="Courier"/>
              </a:rPr>
              <a:t>alpha=</a:t>
            </a:r>
            <a:r>
              <a:rPr>
                <a:solidFill>
                  <a:srgbClr val="40A070"/>
                </a:solidFill>
                <a:latin typeface="Courier"/>
              </a:rPr>
              <a:t>130</a:t>
            </a:r>
            <a:r>
              <a:rPr>
                <a:latin typeface="Courier"/>
              </a:rPr>
              <a:t>,</a:t>
            </a:r>
            <a:r>
              <a:rPr>
                <a:solidFill>
                  <a:srgbClr val="902000"/>
                </a:solidFill>
                <a:latin typeface="Courier"/>
              </a:rPr>
              <a:t>maxColorValue=</a:t>
            </a:r>
            <a:r>
              <a:rPr>
                <a:solidFill>
                  <a:srgbClr val="40A070"/>
                </a:solidFill>
                <a:latin typeface="Courier"/>
              </a:rPr>
              <a:t>255</a:t>
            </a:r>
            <a:r>
              <a:rPr>
                <a:latin typeface="Courier"/>
              </a:rPr>
              <a:t>))</a:t>
            </a:r>
            <a:br/>
            <a:r>
              <a:rPr b="1">
                <a:solidFill>
                  <a:srgbClr val="007020"/>
                </a:solidFill>
                <a:latin typeface="Courier"/>
              </a:rPr>
              <a:t>lines</a:t>
            </a:r>
            <a:r>
              <a:rPr>
                <a:latin typeface="Courier"/>
              </a:rPr>
              <a:t>(</a:t>
            </a:r>
            <a:r>
              <a:rPr b="1">
                <a:solidFill>
                  <a:srgbClr val="007020"/>
                </a:solidFill>
                <a:latin typeface="Courier"/>
              </a:rPr>
              <a:t>c</a:t>
            </a:r>
            <a:r>
              <a:rPr>
                <a:latin typeface="Courier"/>
              </a:rPr>
              <a:t>(</a:t>
            </a:r>
            <a:r>
              <a:rPr>
                <a:solidFill>
                  <a:srgbClr val="666666"/>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b="1">
                <a:solidFill>
                  <a:srgbClr val="007020"/>
                </a:solidFill>
                <a:latin typeface="Courier"/>
              </a:rPr>
              <a:t>coef</a:t>
            </a:r>
            <a:r>
              <a:rPr>
                <a:latin typeface="Courier"/>
              </a:rPr>
              <a:t>(mod)[</a:t>
            </a:r>
            <a:r>
              <a:rPr>
                <a:solidFill>
                  <a:srgbClr val="40A070"/>
                </a:solidFill>
                <a:latin typeface="Courier"/>
              </a:rPr>
              <a:t>1</a:t>
            </a:r>
            <a:r>
              <a:rPr>
                <a:latin typeface="Courier"/>
              </a:rPr>
              <a:t>]</a:t>
            </a:r>
            <a:r>
              <a:rPr>
                <a:solidFill>
                  <a:srgbClr val="666666"/>
                </a:solidFill>
                <a:latin typeface="Courier"/>
              </a:rPr>
              <a:t>+</a:t>
            </a:r>
            <a:r>
              <a:rPr b="1">
                <a:solidFill>
                  <a:srgbClr val="007020"/>
                </a:solidFill>
                <a:latin typeface="Courier"/>
              </a:rPr>
              <a:t>coef</a:t>
            </a:r>
            <a:r>
              <a:rPr>
                <a:latin typeface="Courier"/>
              </a:rPr>
              <a:t>(mod)[</a:t>
            </a:r>
            <a:r>
              <a:rPr>
                <a:solidFill>
                  <a:srgbClr val="40A070"/>
                </a:solidFill>
                <a:latin typeface="Courier"/>
              </a:rPr>
              <a:t>2</a:t>
            </a:r>
            <a:r>
              <a:rPr>
                <a:latin typeface="Courier"/>
              </a:rPr>
              <a:t>]</a:t>
            </a:r>
            <a:r>
              <a:rPr>
                <a:solidFill>
                  <a:srgbClr val="666666"/>
                </a:solidFill>
                <a:latin typeface="Courier"/>
              </a:rPr>
              <a:t>*</a:t>
            </a:r>
            <a:r>
              <a:rPr b="1">
                <a:solidFill>
                  <a:srgbClr val="007020"/>
                </a:solidFill>
                <a:latin typeface="Courier"/>
              </a:rPr>
              <a:t>c</a:t>
            </a:r>
            <a:r>
              <a:rPr>
                <a:latin typeface="Courier"/>
              </a:rPr>
              <a:t>(</a:t>
            </a:r>
            <a:r>
              <a:rPr>
                <a:solidFill>
                  <a:srgbClr val="666666"/>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902000"/>
                </a:solidFill>
                <a:latin typeface="Courier"/>
              </a:rPr>
              <a:t>lwd=</a:t>
            </a:r>
            <a:r>
              <a:rPr>
                <a:solidFill>
                  <a:srgbClr val="40A070"/>
                </a:solidFill>
                <a:latin typeface="Courier"/>
              </a:rPr>
              <a:t>2</a:t>
            </a:r>
            <a:r>
              <a:rPr>
                <a:latin typeface="Courier"/>
              </a:rPr>
              <a:t>,</a:t>
            </a:r>
            <a:r>
              <a:rPr>
                <a:solidFill>
                  <a:srgbClr val="902000"/>
                </a:solidFill>
                <a:latin typeface="Courier"/>
              </a:rPr>
              <a:t>col=</a:t>
            </a:r>
            <a:r>
              <a:rPr>
                <a:solidFill>
                  <a:srgbClr val="4070A0"/>
                </a:solidFill>
                <a:latin typeface="Courier"/>
              </a:rPr>
              <a:t>"steelblue"</a:t>
            </a:r>
            <a:r>
              <a:rPr>
                <a:latin typeface="Courier"/>
              </a:rPr>
              <a: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Non-identity</a:t>
            </a:r>
            <a:r>
              <a:rPr/>
              <a:t> </a:t>
            </a:r>
            <a:r>
              <a:rPr/>
              <a:t>link</a:t>
            </a:r>
            <a:r>
              <a:rPr/>
              <a:t> </a:t>
            </a:r>
            <a:r>
              <a:rPr/>
              <a:t>functions</a:t>
            </a:r>
            <a:r>
              <a:rPr/>
              <a:t> </a:t>
            </a:r>
            <a:r>
              <a:rPr/>
              <a:t>&amp;</a:t>
            </a:r>
            <a:r>
              <a:rPr/>
              <a:t> </a:t>
            </a:r>
            <a:r>
              <a:rPr/>
              <a:t>non-normal</a:t>
            </a:r>
            <a:r>
              <a:rPr/>
              <a:t> </a:t>
            </a:r>
            <a:r>
              <a:rPr/>
              <a:t>distributions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our response </a:t>
                </a:r>
                <a14:m>
                  <m:oMath xmlns:m="http://schemas.openxmlformats.org/officeDocument/2006/math">
                    <m:r>
                      <m:t>Y</m:t>
                    </m:r>
                  </m:oMath>
                </a14:m>
                <a:r>
                  <a:rPr/>
                  <a:t> is a binary variable.</a:t>
                </a:r>
              </a:p>
              <a:p>
                <a:pPr lvl="0" marL="0" indent="0">
                  <a:buNone/>
                </a:pPr>
                <a:r>
                  <a:rPr/>
                  <a:t>Obiously this will have a Bernoulli / binomial distribution: no problem for the GLM.</a:t>
                </a:r>
              </a:p>
              <a:p>
                <a:pPr lvl="0" marL="0" indent="0">
                  <a:buNone/>
                </a:pPr>
                <a:r>
                  <a:rPr/>
                  <a:t>Our model:</a:t>
                </a:r>
              </a:p>
              <a:p>
                <a:pPr lvl="0" marL="0" indent="0">
                  <a:buNone/>
                </a:pPr>
                <a14:m>
                  <m:oMathPara xmlns:m="http://schemas.openxmlformats.org/officeDocument/2006/math">
                    <m:oMathParaPr>
                      <m:jc m:val="center"/>
                    </m:oMathParaPr>
                    <m:oMath>
                      <m:r>
                        <m:t>E</m:t>
                      </m:r>
                      <m:r>
                        <m:t>[</m:t>
                      </m:r>
                      <m:r>
                        <m:t>Y</m:t>
                      </m:r>
                      <m:r>
                        <m:t>|</m:t>
                      </m:r>
                      <m:r>
                        <m:t>X</m:t>
                      </m:r>
                      <m:r>
                        <m:t>]</m:t>
                      </m:r>
                      <m:r>
                        <m:t>=</m:t>
                      </m:r>
                      <m:r>
                        <m:t>P</m:t>
                      </m:r>
                      <m:r>
                        <m:t>(</m:t>
                      </m:r>
                      <m:r>
                        <m:t>Y</m:t>
                      </m:r>
                      <m:r>
                        <m:t>|</m:t>
                      </m:r>
                      <m:r>
                        <m:t>X</m:t>
                      </m:r>
                      <m:r>
                        <m:t>)</m:t>
                      </m:r>
                      <m:r>
                        <m:t>=</m:t>
                      </m:r>
                      <m:sSup>
                        <m:e>
                          <m:r>
                            <m:t>g</m:t>
                          </m:r>
                        </m:e>
                        <m:sup>
                          <m:r>
                            <m:t>−</m:t>
                          </m:r>
                          <m:r>
                            <m:t>1</m:t>
                          </m:r>
                        </m:sup>
                      </m:sSup>
                      <m:r>
                        <m:t>(</m:t>
                      </m:r>
                      <m:sSub>
                        <m:e>
                          <m:r>
                            <m:t>β</m:t>
                          </m:r>
                        </m:e>
                        <m:sub>
                          <m:r>
                            <m:t>0</m:t>
                          </m:r>
                        </m:sub>
                      </m:sSub>
                      <m:r>
                        <m:t>+</m:t>
                      </m:r>
                      <m:sSub>
                        <m:e>
                          <m:r>
                            <m:t>β</m:t>
                          </m:r>
                        </m:e>
                        <m:sub>
                          <m:r>
                            <m:t>1</m:t>
                          </m:r>
                        </m:sub>
                      </m:sSub>
                      <m:r>
                        <m:t>X</m:t>
                      </m:r>
                      <m:r>
                        <m:t>)</m:t>
                      </m:r>
                    </m:oMath>
                  </m:oMathPara>
                </a14:m>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g</m:t>
                    </m:r>
                    <m:r>
                      <m:t>(</m:t>
                    </m:r>
                    <m:r>
                      <m:t>x</m:t>
                    </m:r>
                    <m:r>
                      <m:t>)</m:t>
                    </m:r>
                    <m:r>
                      <m:t>=</m:t>
                    </m:r>
                    <m:r>
                      <m:t>x</m:t>
                    </m:r>
                  </m:oMath>
                </a14:m>
                <a:r>
                  <a:rPr/>
                  <a:t>, then </a:t>
                </a:r>
                <a14:m>
                  <m:oMath xmlns:m="http://schemas.openxmlformats.org/officeDocument/2006/math">
                    <m:sSub>
                      <m:e>
                        <m:r>
                          <m:t>β</m:t>
                        </m:r>
                      </m:e>
                      <m:sub>
                        <m:r>
                          <m:t>1</m:t>
                        </m:r>
                      </m:sub>
                    </m:sSub>
                  </m:oMath>
                </a14:m>
                <a:r>
                  <a:rPr/>
                  <a:t> will the average change in risk, </a:t>
                </a:r>
                <a14:m>
                  <m:oMath xmlns:m="http://schemas.openxmlformats.org/officeDocument/2006/math">
                    <m:r>
                      <m:t>P</m:t>
                    </m:r>
                    <m:r>
                      <m:t>(</m:t>
                    </m:r>
                    <m:r>
                      <m:t>Y</m:t>
                    </m:r>
                    <m:r>
                      <m:t>|</m:t>
                    </m:r>
                    <m:r>
                      <m:t>X</m:t>
                    </m:r>
                    <m:r>
                      <m:t>)</m:t>
                    </m:r>
                  </m:oMath>
                </a14:m>
                <a:r>
                  <a:rPr/>
                  <a:t>, for a one unit change in X.</a:t>
                </a:r>
              </a:p>
              <a:p>
                <a:pPr lvl="0" marL="0" indent="0">
                  <a:buNone/>
                </a:pPr>
                <a:r>
                  <a:rPr/>
                  <a:t>I.e. an estimate for </a:t>
                </a:r>
                <a14:m>
                  <m:oMath xmlns:m="http://schemas.openxmlformats.org/officeDocument/2006/math">
                    <m:sSub>
                      <m:e>
                        <m:r>
                          <m:t>β</m:t>
                        </m:r>
                      </m:e>
                      <m:sub>
                        <m:r>
                          <m:t>1</m:t>
                        </m:r>
                      </m:sub>
                    </m:sSub>
                  </m:oMath>
                </a14:m>
                <a:r>
                  <a:rPr/>
                  <a:t> will estimate the </a:t>
                </a:r>
                <a:r>
                  <a:rPr b="1"/>
                  <a:t>risk difference</a:t>
                </a:r>
                <a:r>
                  <a:rPr/>
                  <a:t> associated with a one unit change in X.</a:t>
                </a:r>
              </a:p>
              <a:p>
                <a:pPr lvl="0" marL="0" indent="0">
                  <a:buNone/>
                </a:pPr>
                <a:r>
                  <a:rPr/>
                  <a:t>But: given estimates </a:t>
                </a:r>
                <a14:m>
                  <m:oMath xmlns:m="http://schemas.openxmlformats.org/officeDocument/2006/math">
                    <m:acc>
                      <m:accPr>
                        <m:chr m:val="̂"/>
                      </m:accPr>
                      <m:e>
                        <m:sSub>
                          <m:e>
                            <m:r>
                              <m:t>β</m:t>
                            </m:r>
                          </m:e>
                          <m:sub>
                            <m:r>
                              <m:t>0</m:t>
                            </m:r>
                          </m:sub>
                        </m:sSub>
                      </m:e>
                    </m:acc>
                    <m:r>
                      <m:t>,</m:t>
                    </m:r>
                    <m:acc>
                      <m:accPr>
                        <m:chr m:val="̂"/>
                      </m:accPr>
                      <m:e>
                        <m:sSub>
                          <m:e>
                            <m:r>
                              <m:t>β</m:t>
                            </m:r>
                          </m:e>
                          <m:sub>
                            <m:r>
                              <m:t>1</m:t>
                            </m:r>
                          </m:sub>
                        </m:sSub>
                      </m:e>
                    </m:acc>
                  </m:oMath>
                </a14:m>
                <a:r>
                  <a:rPr/>
                  <a:t>, we can easily predict values for p outside of </a:t>
                </a:r>
                <a14:m>
                  <m:oMath xmlns:m="http://schemas.openxmlformats.org/officeDocument/2006/math">
                    <m:r>
                      <m:t>[</m:t>
                    </m:r>
                    <m:r>
                      <m:t>0</m:t>
                    </m:r>
                    <m:r>
                      <m:t>,</m:t>
                    </m:r>
                    <m:r>
                      <m:t>1</m:t>
                    </m:r>
                    <m:r>
                      <m:t>]</m:t>
                    </m:r>
                  </m:oMath>
                </a14:m>
                <a:r>
                  <a:rPr/>
                  <a:t>. So an identity-link model for a binary outcome, almost always is nonsense.</a:t>
                </a:r>
              </a:p>
              <a:p>
                <a:pPr lvl="0" marL="0" indent="0">
                  <a:buNone/>
                </a:pPr>
                <a:r>
                  <a:rPr>
                    <a:latin typeface="Courier"/>
                  </a:rPr>
                  <a:t>glm(y~x,family=binomial("identity"))</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df&lt;-</a:t>
                </a:r>
                <a:r>
                  <a:rPr b="1">
                    <a:solidFill>
                      <a:srgbClr val="007020"/>
                    </a:solidFill>
                    <a:latin typeface="Courier"/>
                  </a:rPr>
                  <a:t>tibble</a:t>
                </a:r>
                <a:r>
                  <a:rPr>
                    <a:latin typeface="Courier"/>
                  </a:rPr>
                  <a:t>(</a:t>
                </a:r>
                <a:br/>
                <a:r>
                  <a:rPr>
                    <a:latin typeface="Courier"/>
                  </a:rPr>
                  <a:t>  </a:t>
                </a:r>
                <a:r>
                  <a:rPr>
                    <a:solidFill>
                      <a:srgbClr val="902000"/>
                    </a:solidFill>
                    <a:latin typeface="Courier"/>
                  </a:rPr>
                  <a:t>x=</a:t>
                </a:r>
                <a:r>
                  <a:rPr b="1">
                    <a:solidFill>
                      <a:srgbClr val="007020"/>
                    </a:solidFill>
                    <a:latin typeface="Courier"/>
                  </a:rPr>
                  <a:t>runif</a:t>
                </a:r>
                <a:r>
                  <a:rPr>
                    <a:latin typeface="Courier"/>
                  </a:rPr>
                  <a:t>(</a:t>
                </a:r>
                <a:r>
                  <a:rPr>
                    <a:solidFill>
                      <a:srgbClr val="40A070"/>
                    </a:solidFill>
                    <a:latin typeface="Courier"/>
                  </a:rPr>
                  <a:t>25</a:t>
                </a:r>
                <a:r>
                  <a:rPr>
                    <a:latin typeface="Courier"/>
                  </a:rPr>
                  <a:t>,</a:t>
                </a:r>
                <a:r>
                  <a:rPr>
                    <a:solidFill>
                      <a:srgbClr val="902000"/>
                    </a:solidFill>
                    <a:latin typeface="Courier"/>
                  </a:rPr>
                  <a:t>min=</a:t>
                </a:r>
                <a:r>
                  <a:rPr>
                    <a:solidFill>
                      <a:srgbClr val="666666"/>
                    </a:solidFill>
                    <a:latin typeface="Courier"/>
                  </a:rPr>
                  <a:t>-</a:t>
                </a:r>
                <a:r>
                  <a:rPr>
                    <a:solidFill>
                      <a:srgbClr val="40A070"/>
                    </a:solidFill>
                    <a:latin typeface="Courier"/>
                  </a:rPr>
                  <a:t>5</a:t>
                </a:r>
                <a:r>
                  <a:rPr>
                    <a:latin typeface="Courier"/>
                  </a:rPr>
                  <a:t>,</a:t>
                </a:r>
                <a:r>
                  <a:rPr>
                    <a:solidFill>
                      <a:srgbClr val="902000"/>
                    </a:solidFill>
                    <a:latin typeface="Courier"/>
                  </a:rPr>
                  <a:t>max=</a:t>
                </a:r>
                <a:r>
                  <a:rPr>
                    <a:solidFill>
                      <a:srgbClr val="40A070"/>
                    </a:solidFill>
                    <a:latin typeface="Courier"/>
                  </a:rPr>
                  <a:t>5</a:t>
                </a:r>
                <a:r>
                  <a:rPr>
                    <a:latin typeface="Courier"/>
                  </a:rPr>
                  <a:t>),</a:t>
                </a:r>
                <a:br/>
                <a:r>
                  <a:rPr>
                    <a:latin typeface="Courier"/>
                  </a:rPr>
                  <a:t>  </a:t>
                </a:r>
                <a:r>
                  <a:rPr>
                    <a:solidFill>
                      <a:srgbClr val="902000"/>
                    </a:solidFill>
                    <a:latin typeface="Courier"/>
                  </a:rPr>
                  <a:t>y=</a:t>
                </a:r>
                <a:r>
                  <a:rPr>
                    <a:solidFill>
                      <a:srgbClr val="40A070"/>
                    </a:solidFill>
                    <a:latin typeface="Courier"/>
                  </a:rPr>
                  <a:t>1.5</a:t>
                </a:r>
                <a:r>
                  <a:rPr>
                    <a:solidFill>
                      <a:srgbClr val="666666"/>
                    </a:solidFill>
                    <a:latin typeface="Courier"/>
                  </a:rPr>
                  <a:t>*</a:t>
                </a:r>
                <a:r>
                  <a:rPr>
                    <a:latin typeface="Courier"/>
                  </a:rPr>
                  <a:t>x</a:t>
                </a:r>
                <a:r>
                  <a:rPr>
                    <a:solidFill>
                      <a:srgbClr val="666666"/>
                    </a:solidFill>
                    <a:latin typeface="Courier"/>
                  </a:rPr>
                  <a:t>+</a:t>
                </a:r>
                <a:r>
                  <a:rPr b="1">
                    <a:solidFill>
                      <a:srgbClr val="007020"/>
                    </a:solidFill>
                    <a:latin typeface="Courier"/>
                  </a:rPr>
                  <a:t>rnorm</a:t>
                </a:r>
                <a:r>
                  <a:rPr>
                    <a:latin typeface="Courier"/>
                  </a:rPr>
                  <a:t>(</a:t>
                </a:r>
                <a:r>
                  <a:rPr>
                    <a:solidFill>
                      <a:srgbClr val="40A070"/>
                    </a:solidFill>
                    <a:latin typeface="Courier"/>
                  </a:rPr>
                  <a:t>25</a:t>
                </a:r>
                <a:r>
                  <a:rPr>
                    <a:latin typeface="Courier"/>
                  </a:rPr>
                  <a:t>,</a:t>
                </a:r>
                <a:r>
                  <a:rPr>
                    <a:solidFill>
                      <a:srgbClr val="902000"/>
                    </a:solidFill>
                    <a:latin typeface="Courier"/>
                  </a:rPr>
                  <a:t>sd=</a:t>
                </a:r>
                <a:r>
                  <a:rPr>
                    <a:solidFill>
                      <a:srgbClr val="40A070"/>
                    </a:solidFill>
                    <a:latin typeface="Courier"/>
                  </a:rPr>
                  <a:t>2</a:t>
                </a:r>
                <a:r>
                  <a:rPr>
                    <a:latin typeface="Courier"/>
                  </a:rPr>
                  <a:t>)</a:t>
                </a:r>
                <a:r>
                  <a:rPr>
                    <a:solidFill>
                      <a:srgbClr val="666666"/>
                    </a:solidFill>
                    <a:latin typeface="Courier"/>
                  </a:rPr>
                  <a:t>+</a:t>
                </a:r>
                <a:r>
                  <a:rPr>
                    <a:solidFill>
                      <a:srgbClr val="40A070"/>
                    </a:solidFill>
                    <a:latin typeface="Courier"/>
                  </a:rPr>
                  <a:t>3.5</a:t>
                </a:r>
                <a:br/>
                <a:r>
                  <a:rPr>
                    <a:latin typeface="Courier"/>
                  </a:rPr>
                  <a:t>)</a:t>
                </a:r>
                <a:br/>
                <a:br/>
                <a:r>
                  <a:rPr b="1">
                    <a:solidFill>
                      <a:srgbClr val="007020"/>
                    </a:solidFill>
                    <a:latin typeface="Courier"/>
                  </a:rPr>
                  <a:t>ggplot</a:t>
                </a:r>
                <a:r>
                  <a:rPr>
                    <a:latin typeface="Courier"/>
                  </a:rPr>
                  <a:t>(</a:t>
                </a:r>
                <a:r>
                  <a:rPr>
                    <a:solidFill>
                      <a:srgbClr val="902000"/>
                    </a:solidFill>
                    <a:latin typeface="Courier"/>
                  </a:rPr>
                  <a:t>data=</a:t>
                </a:r>
                <a:r>
                  <a:rPr>
                    <a:latin typeface="Courier"/>
                  </a:rPr>
                  <a:t>df,</a:t>
                </a:r>
                <a:r>
                  <a:rPr b="1">
                    <a:solidFill>
                      <a:srgbClr val="007020"/>
                    </a:solidFill>
                    <a:latin typeface="Courier"/>
                  </a:rPr>
                  <a:t>aes</a:t>
                </a:r>
                <a:r>
                  <a:rPr>
                    <a:latin typeface="Courier"/>
                  </a:rPr>
                  <a:t>(</a:t>
                </a:r>
                <a:r>
                  <a:rPr>
                    <a:solidFill>
                      <a:srgbClr val="902000"/>
                    </a:solidFill>
                    <a:latin typeface="Courier"/>
                  </a:rPr>
                  <a:t>x=</a:t>
                </a:r>
                <a:r>
                  <a:rPr>
                    <a:latin typeface="Courier"/>
                  </a:rPr>
                  <a:t>x,</a:t>
                </a:r>
                <a:r>
                  <a:rPr>
                    <a:solidFill>
                      <a:srgbClr val="902000"/>
                    </a:solidFill>
                    <a:latin typeface="Courier"/>
                  </a:rPr>
                  <a:t>y=</a:t>
                </a:r>
                <a:r>
                  <a:rPr>
                    <a:latin typeface="Courier"/>
                  </a:rPr>
                  <a:t>y)) </a:t>
                </a:r>
                <a:r>
                  <a:rPr>
                    <a:solidFill>
                      <a:srgbClr val="666666"/>
                    </a:solidFill>
                    <a:latin typeface="Courier"/>
                  </a:rPr>
                  <a:t>+</a:t>
                </a:r>
                <a:r>
                  <a:rPr>
                    <a:solidFill>
                      <a:srgbClr val="4070A0"/>
                    </a:solidFill>
                    <a:latin typeface="Courier"/>
                  </a:rPr>
                  <a:t> </a:t>
                </a:r>
                <a:br/>
                <a:r>
                  <a:rPr>
                    <a:solidFill>
                      <a:srgbClr val="4070A0"/>
                    </a:solidFill>
                    <a:latin typeface="Courier"/>
                  </a:rPr>
                  <a:t>  </a:t>
                </a:r>
                <a:r>
                  <a:rPr b="1">
                    <a:solidFill>
                      <a:srgbClr val="007020"/>
                    </a:solidFill>
                    <a:latin typeface="Courier"/>
                  </a:rPr>
                  <a:t>geom_point</a:t>
                </a:r>
                <a:r>
                  <a:rPr>
                    <a:latin typeface="Courier"/>
                  </a:rPr>
                  <a:t>(</a:t>
                </a:r>
                <a:r>
                  <a:rPr>
                    <a:solidFill>
                      <a:srgbClr val="902000"/>
                    </a:solidFill>
                    <a:latin typeface="Courier"/>
                  </a:rPr>
                  <a:t>size=</a:t>
                </a:r>
                <a:r>
                  <a:rPr>
                    <a:solidFill>
                      <a:srgbClr val="40A070"/>
                    </a:solidFill>
                    <a:latin typeface="Courier"/>
                  </a:rPr>
                  <a:t>3</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theme</a:t>
                </a:r>
                <a:r>
                  <a:rPr>
                    <a:latin typeface="Courier"/>
                  </a:rPr>
                  <a:t>(</a:t>
                </a:r>
                <a:r>
                  <a:rPr>
                    <a:solidFill>
                      <a:srgbClr val="902000"/>
                    </a:solidFill>
                    <a:latin typeface="Courier"/>
                  </a:rPr>
                  <a:t>text =</a:t>
                </a:r>
                <a:r>
                  <a:rPr>
                    <a:latin typeface="Courier"/>
                  </a:rPr>
                  <a:t> </a:t>
                </a:r>
                <a:r>
                  <a:rPr b="1">
                    <a:solidFill>
                      <a:srgbClr val="007020"/>
                    </a:solidFill>
                    <a:latin typeface="Courier"/>
                  </a:rPr>
                  <a:t>element_text</a:t>
                </a:r>
                <a:r>
                  <a:rPr>
                    <a:latin typeface="Courier"/>
                  </a:rPr>
                  <a:t>(</a:t>
                </a:r>
                <a:r>
                  <a:rPr>
                    <a:solidFill>
                      <a:srgbClr val="902000"/>
                    </a:solidFill>
                    <a:latin typeface="Courier"/>
                  </a:rPr>
                  <a:t>size=</a:t>
                </a:r>
                <a:r>
                  <a:rPr>
                    <a:solidFill>
                      <a:srgbClr val="40A070"/>
                    </a:solidFill>
                    <a:latin typeface="Courier"/>
                  </a:rPr>
                  <a:t>20</a:t>
                </a:r>
                <a:r>
                  <a:rPr>
                    <a:latin typeface="Courier"/>
                  </a:rPr>
                  <a:t>)) </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consider</a:t>
                </a:r>
              </a:p>
              <a:p>
                <a:pPr lvl="0" marL="0" indent="0">
                  <a:buNone/>
                </a:pPr>
                <a14:m>
                  <m:oMathPara xmlns:m="http://schemas.openxmlformats.org/officeDocument/2006/math">
                    <m:oMathParaPr>
                      <m:jc m:val="center"/>
                    </m:oMathParaPr>
                    <m:oMath>
                      <m:r>
                        <m:rPr>
                          <m:nor/>
                          <m:sty m:val="p"/>
                        </m:rPr>
                        <m:t>log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a:t>
                </a:r>
                <a14:m>
                  <m:oMath xmlns:m="http://schemas.openxmlformats.org/officeDocument/2006/math">
                    <m:r>
                      <m:t>X</m:t>
                    </m:r>
                  </m:oMath>
                </a14:m>
                <a:r>
                  <a:rPr/>
                  <a:t> will results in a difference in logs, i.e. a log of a ratio.</a:t>
                </a:r>
              </a:p>
              <a:p>
                <a:pPr lvl="0" marL="0" indent="0">
                  <a:buNone/>
                </a:pPr>
                <a14:m>
                  <m:oMath xmlns:m="http://schemas.openxmlformats.org/officeDocument/2006/math">
                    <m:sSup>
                      <m:e>
                        <m:r>
                          <m:t>e</m:t>
                        </m:r>
                      </m:e>
                      <m:sup>
                        <m:sSub>
                          <m:e>
                            <m:r>
                              <m:t>β</m:t>
                            </m:r>
                          </m:e>
                          <m:sub>
                            <m:r>
                              <m:t>1</m:t>
                            </m:r>
                          </m:sub>
                        </m:sSub>
                      </m:sup>
                    </m:sSup>
                  </m:oMath>
                </a14:m>
                <a:r>
                  <a:rPr/>
                  <a:t> will be the </a:t>
                </a:r>
                <a:r>
                  <a:rPr b="1"/>
                  <a:t>risk ratio</a:t>
                </a:r>
                <a:r>
                  <a:rPr/>
                  <a:t> or </a:t>
                </a:r>
                <a:r>
                  <a:rPr b="1"/>
                  <a:t>relative risk</a:t>
                </a:r>
                <a:r>
                  <a:rPr/>
                  <a:t> associated with a one unit change in X.</a:t>
                </a:r>
              </a:p>
              <a:p>
                <a:pPr lvl="0" marL="0" indent="0">
                  <a:buNone/>
                </a:pPr>
                <a:r>
                  <a:rPr/>
                  <a:t>However, since </a:t>
                </a:r>
                <a14:m>
                  <m:oMath xmlns:m="http://schemas.openxmlformats.org/officeDocument/2006/math">
                    <m:r>
                      <m:t>E</m:t>
                    </m:r>
                    <m:r>
                      <m:t>[</m:t>
                    </m:r>
                    <m:r>
                      <m:t>Y</m:t>
                    </m:r>
                    <m:r>
                      <m:t>|</m:t>
                    </m:r>
                    <m:r>
                      <m:t>X</m:t>
                    </m:r>
                    <m:r>
                      <m:t>]</m:t>
                    </m:r>
                  </m:oMath>
                </a14:m>
                <a:r>
                  <a:rPr/>
                  <a:t> is a probability, </a:t>
                </a:r>
                <a14:m>
                  <m:oMath xmlns:m="http://schemas.openxmlformats.org/officeDocument/2006/math">
                    <m:r>
                      <m:t>l</m:t>
                    </m:r>
                    <m:r>
                      <m:t>o</m:t>
                    </m:r>
                    <m:r>
                      <m:t>g</m:t>
                    </m:r>
                    <m:r>
                      <m:t>(</m:t>
                    </m:r>
                    <m:r>
                      <m:t>E</m:t>
                    </m:r>
                    <m:r>
                      <m:t>[</m:t>
                    </m:r>
                    <m:r>
                      <m:t>Y</m:t>
                    </m:r>
                    <m:r>
                      <m:t>|</m:t>
                    </m:r>
                    <m:r>
                      <m:t>X</m:t>
                    </m:r>
                    <m:r>
                      <m:t>]</m:t>
                    </m:r>
                    <m:r>
                      <m:t>)</m:t>
                    </m:r>
                    <m:r>
                      <m:t>≤</m:t>
                    </m:r>
                    <m:r>
                      <m:t>0</m:t>
                    </m:r>
                  </m:oMath>
                </a14:m>
                <a:r>
                  <a:rPr/>
                  <a:t>.</a:t>
                </a:r>
              </a:p>
              <a:p>
                <a:pPr lvl="0" marL="0" indent="0">
                  <a:buNone/>
                </a:pPr>
                <a:r>
                  <a:rPr/>
                  <a:t>So we can still sometimes predict impossible values.</a:t>
                </a:r>
              </a:p>
              <a:p>
                <a:pPr lvl="0" marL="0" indent="0">
                  <a:buNone/>
                </a:pPr>
                <a:r>
                  <a:rPr/>
                  <a:t>Still: this is a useful model sometimes. It’s the log-binomial model.</a:t>
                </a:r>
              </a:p>
              <a:p>
                <a:pPr lvl="0" marL="0" indent="0">
                  <a:buNone/>
                </a:pPr>
                <a:r>
                  <a:rPr>
                    <a:latin typeface="Courier"/>
                  </a:rPr>
                  <a:t>glm(y~x,family=binomial("log"))</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let’s take </a:t>
                </a:r>
                <a14:m>
                  <m:oMath xmlns:m="http://schemas.openxmlformats.org/officeDocument/2006/math">
                    <m:r>
                      <m:t>g</m:t>
                    </m:r>
                    <m:r>
                      <m:t>(</m:t>
                    </m:r>
                    <m:r>
                      <m:t>x</m:t>
                    </m:r>
                    <m:r>
                      <m:t>)</m:t>
                    </m:r>
                    <m:r>
                      <m:t>=</m:t>
                    </m:r>
                    <m:r>
                      <m:t>l</m:t>
                    </m:r>
                    <m:r>
                      <m:t>o</m:t>
                    </m:r>
                    <m:r>
                      <m:t>g</m:t>
                    </m:r>
                    <m:r>
                      <m:t>(</m:t>
                    </m:r>
                    <m:r>
                      <m:t>x</m:t>
                    </m:r>
                    <m:r>
                      <m:t>/</m:t>
                    </m:r>
                    <m:r>
                      <m:t>(</m:t>
                    </m:r>
                    <m:r>
                      <m:t>1</m:t>
                    </m:r>
                    <m:r>
                      <m:t>−</m:t>
                    </m:r>
                    <m:r>
                      <m:t>x</m:t>
                    </m:r>
                    <m:r>
                      <m:t>)</m:t>
                    </m:r>
                    <m:r>
                      <m:t>)</m:t>
                    </m:r>
                  </m:oMath>
                </a14:m>
                <a:r>
                  <a:rPr/>
                  <a:t>, the </a:t>
                </a:r>
                <a:r>
                  <a:rPr b="1"/>
                  <a:t>logit</a:t>
                </a:r>
                <a:r>
                  <a:rPr/>
                  <a:t> function.</a:t>
                </a:r>
              </a:p>
              <a:p>
                <a:pPr lvl="0" marL="0" indent="0">
                  <a:buNone/>
                </a:pPr>
                <a:r>
                  <a:rPr/>
                  <a:t>This yields the </a:t>
                </a:r>
                <a:r>
                  <a:rPr b="1"/>
                  <a:t>logistic regression</a:t>
                </a:r>
                <a:r>
                  <a:rPr/>
                  <a:t> model:</a:t>
                </a:r>
              </a:p>
              <a:p>
                <a:pPr lvl="0" marL="0" indent="0">
                  <a:buNone/>
                </a:pPr>
                <a14:m>
                  <m:oMathPara xmlns:m="http://schemas.openxmlformats.org/officeDocument/2006/math">
                    <m:oMathParaPr>
                      <m:jc m:val="center"/>
                    </m:oMathParaPr>
                    <m:oMath>
                      <m:r>
                        <m:rPr>
                          <m:nor/>
                          <m:sty m:val="p"/>
                        </m:rPr>
                        <m:t>logit</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Now a one unit change in X will result in the log of a ratio of odds, i.e. </a:t>
                </a:r>
                <a14:m>
                  <m:oMath xmlns:m="http://schemas.openxmlformats.org/officeDocument/2006/math">
                    <m:sSup>
                      <m:e>
                        <m:r>
                          <m:t>e</m:t>
                        </m:r>
                      </m:e>
                      <m:sup>
                        <m:sSub>
                          <m:e>
                            <m:r>
                              <m:t>β</m:t>
                            </m:r>
                          </m:e>
                          <m:sub>
                            <m:r>
                              <m:t>1</m:t>
                            </m:r>
                          </m:sub>
                        </m:sSub>
                      </m:sup>
                    </m:sSup>
                  </m:oMath>
                </a14:m>
                <a:r>
                  <a:rPr/>
                  <a:t> will be the </a:t>
                </a:r>
                <a:r>
                  <a:rPr b="1"/>
                  <a:t>odds ratio</a:t>
                </a:r>
                <a:r>
                  <a:rPr/>
                  <a:t> associated with a one unit change in X.</a:t>
                </a:r>
              </a:p>
              <a:p>
                <a:pPr lvl="0" marL="0" indent="0">
                  <a:buNone/>
                </a:pPr>
                <a:r>
                  <a:rPr/>
                  <a:t>Logistic regression is a </a:t>
                </a:r>
                <a:r>
                  <a:rPr i="1"/>
                  <a:t>direct probability model</a:t>
                </a:r>
                <a:r>
                  <a:rPr/>
                  <a:t>: no distributional assumptions.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Binomial data can be presented in 2 forms:</a:t>
                </a:r>
              </a:p>
              <a:p>
                <a:pPr lvl="1"/>
                <a:r>
                  <a:rPr/>
                  <a:t>ungrouped; every </a:t>
                </a:r>
                <a14:m>
                  <m:oMath xmlns:m="http://schemas.openxmlformats.org/officeDocument/2006/math">
                    <m:sSub>
                      <m:e>
                        <m:r>
                          <m:t>Y</m:t>
                        </m:r>
                      </m:e>
                      <m:sub>
                        <m:r>
                          <m:t>i</m:t>
                        </m:r>
                      </m:sub>
                    </m:sSub>
                    <m:r>
                      <m:t>∈</m:t>
                    </m:r>
                    <m:r>
                      <m:t>{</m:t>
                    </m:r>
                    <m:r>
                      <m:t>0</m:t>
                    </m:r>
                    <m:r>
                      <m:t>,</m:t>
                    </m:r>
                    <m:r>
                      <m:t>1</m:t>
                    </m:r>
                    <m:r>
                      <m:t>}</m:t>
                    </m:r>
                  </m:oMath>
                </a14:m>
                <a:r>
                  <a:rPr/>
                  <a:t> and </a:t>
                </a:r>
                <a14:m>
                  <m:oMath xmlns:m="http://schemas.openxmlformats.org/officeDocument/2006/math">
                    <m:sSub>
                      <m:e>
                        <m:r>
                          <m:t>m</m:t>
                        </m:r>
                      </m:e>
                      <m:sub>
                        <m:r>
                          <m:t>i</m:t>
                        </m:r>
                      </m:sub>
                    </m:sSub>
                    <m:r>
                      <m:t>=</m:t>
                    </m:r>
                    <m:r>
                      <m:t>1</m:t>
                    </m:r>
                  </m:oMath>
                </a14:m>
              </a:p>
              <a:p>
                <a:pPr lvl="1"/>
                <a:r>
                  <a:rPr/>
                  <a:t>grouped; our data has been grouped (e.g. by class, by household, by village) and we only observe the number of events among </a:t>
                </a:r>
                <a14:m>
                  <m:oMath xmlns:m="http://schemas.openxmlformats.org/officeDocument/2006/math">
                    <m:sSub>
                      <m:e>
                        <m:r>
                          <m:t>m</m:t>
                        </m:r>
                      </m:e>
                      <m:sub>
                        <m:r>
                          <m:t>i</m:t>
                        </m:r>
                      </m:sub>
                    </m:sSub>
                  </m:oMath>
                </a14:m>
                <a:r>
                  <a:rPr/>
                  <a:t> trials in each group: </a:t>
                </a:r>
                <a14:m>
                  <m:oMath xmlns:m="http://schemas.openxmlformats.org/officeDocument/2006/math">
                    <m:sSub>
                      <m:e>
                        <m:r>
                          <m:t>Y</m:t>
                        </m:r>
                      </m:e>
                      <m:sub>
                        <m:r>
                          <m:t>i</m:t>
                        </m:r>
                      </m:sub>
                    </m:sSub>
                    <m:r>
                      <m:t>∈</m:t>
                    </m:r>
                    <m:r>
                      <m:t>{</m:t>
                    </m:r>
                    <m:r>
                      <m:t>0</m:t>
                    </m:r>
                    <m:r>
                      <m:t>,</m:t>
                    </m:r>
                    <m:r>
                      <m:t>1</m:t>
                    </m:r>
                    <m:r>
                      <m:t>,</m:t>
                    </m:r>
                    <m:r>
                      <m:t>…</m:t>
                    </m:r>
                    <m:r>
                      <m:t>,</m:t>
                    </m:r>
                    <m:sSub>
                      <m:e>
                        <m:r>
                          <m:t>m</m:t>
                        </m:r>
                      </m:e>
                      <m:sub>
                        <m:r>
                          <m:t>i</m:t>
                        </m:r>
                      </m:sub>
                    </m:sSub>
                    <m:r>
                      <m:t>}</m:t>
                    </m:r>
                  </m:oMath>
                </a14:m>
                <a:r>
                  <a:rPr/>
                  <a:t> and </a:t>
                </a:r>
                <a14:m>
                  <m:oMath xmlns:m="http://schemas.openxmlformats.org/officeDocument/2006/math">
                    <m:sSub>
                      <m:e>
                        <m:r>
                          <m:t>m</m:t>
                        </m:r>
                      </m:e>
                      <m:sub>
                        <m:r>
                          <m:t>i</m:t>
                        </m:r>
                      </m:sub>
                    </m:sSub>
                    <m:r>
                      <m:t>≥</m:t>
                    </m:r>
                    <m:r>
                      <m:t>1</m:t>
                    </m:r>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i="1">
                <a:solidFill>
                  <a:srgbClr val="60A0B0"/>
                </a:solidFill>
                <a:latin typeface="Courier"/>
              </a:rPr>
              <a:t># ungrouped</a:t>
            </a:r>
            <a:br/>
            <a:r>
              <a:rPr>
                <a:latin typeface="Courier"/>
              </a:rPr>
              <a:t>modLowBirthWeight&lt;-</a:t>
            </a:r>
            <a:r>
              <a:rPr b="1">
                <a:solidFill>
                  <a:srgbClr val="007020"/>
                </a:solidFill>
                <a:latin typeface="Courier"/>
              </a:rPr>
              <a:t>glm</a:t>
            </a:r>
            <a:r>
              <a:rPr>
                <a:latin typeface="Courier"/>
              </a:rPr>
              <a:t>(</a:t>
            </a:r>
            <a:r>
              <a:rPr b="1">
                <a:solidFill>
                  <a:srgbClr val="007020"/>
                </a:solidFill>
                <a:latin typeface="Courier"/>
              </a:rPr>
              <a:t>as.factor</a:t>
            </a:r>
            <a:r>
              <a:rPr>
                <a:latin typeface="Courier"/>
              </a:rPr>
              <a:t>(lowbwt)</a:t>
            </a:r>
            <a:r>
              <a:rPr>
                <a:solidFill>
                  <a:srgbClr val="666666"/>
                </a:solidFill>
                <a:latin typeface="Courier"/>
              </a:rPr>
              <a:t>~</a:t>
            </a:r>
            <a:r>
              <a:rPr>
                <a:latin typeface="Courier"/>
              </a:rPr>
              <a:t>Gestation,</a:t>
            </a:r>
            <a:r>
              <a:rPr>
                <a:solidFill>
                  <a:srgbClr val="902000"/>
                </a:solidFill>
                <a:latin typeface="Courier"/>
              </a:rPr>
              <a:t>data=</a:t>
            </a:r>
            <a:r>
              <a:rPr>
                <a:latin typeface="Courier"/>
              </a:rPr>
              <a:t>bw,</a:t>
            </a:r>
            <a:r>
              <a:rPr>
                <a:solidFill>
                  <a:srgbClr val="902000"/>
                </a:solidFill>
                <a:latin typeface="Courier"/>
              </a:rPr>
              <a:t>family=</a:t>
            </a:r>
            <a:r>
              <a:rPr>
                <a:latin typeface="Courier"/>
              </a:rPr>
              <a:t>binomial)</a:t>
            </a:r>
            <a:br/>
            <a:r>
              <a:rPr>
                <a:latin typeface="Courier"/>
              </a:rPr>
              <a:t> </a:t>
            </a:r>
            <a:r>
              <a:rPr i="1">
                <a:solidFill>
                  <a:srgbClr val="60A0B0"/>
                </a:solidFill>
                <a:latin typeface="Courier"/>
              </a:rPr>
              <a:t># family=binomial("logit") also works</a:t>
            </a:r>
            <a:br/>
            <a:r>
              <a:rPr i="1">
                <a:solidFill>
                  <a:srgbClr val="60A0B0"/>
                </a:solidFill>
                <a:latin typeface="Courier"/>
              </a:rPr>
              <a:t>#summary(mod4)</a:t>
            </a:r>
            <a:br/>
            <a:br/>
            <a:r>
              <a:rPr b="1">
                <a:solidFill>
                  <a:srgbClr val="007020"/>
                </a:solidFill>
                <a:latin typeface="Courier"/>
              </a:rPr>
              <a:t>round</a:t>
            </a:r>
            <a:r>
              <a:rPr>
                <a:latin typeface="Courier"/>
              </a:rPr>
              <a:t>(</a:t>
            </a:r>
            <a:r>
              <a:rPr>
                <a:solidFill>
                  <a:srgbClr val="902000"/>
                </a:solidFill>
                <a:latin typeface="Courier"/>
              </a:rPr>
              <a:t>digits=</a:t>
            </a:r>
            <a:r>
              <a:rPr>
                <a:solidFill>
                  <a:srgbClr val="40A070"/>
                </a:solidFill>
                <a:latin typeface="Courier"/>
              </a:rPr>
              <a:t>2</a:t>
            </a:r>
            <a:r>
              <a:rPr>
                <a:latin typeface="Courier"/>
              </a:rPr>
              <a:t>,</a:t>
            </a:r>
            <a:r>
              <a:rPr b="1">
                <a:solidFill>
                  <a:srgbClr val="007020"/>
                </a:solidFill>
                <a:latin typeface="Courier"/>
              </a:rPr>
              <a:t>cbind</a:t>
            </a:r>
            <a:r>
              <a:rPr>
                <a:latin typeface="Courier"/>
              </a:rPr>
              <a:t>(</a:t>
            </a:r>
            <a:br/>
            <a:r>
              <a:rPr>
                <a:latin typeface="Courier"/>
              </a:rPr>
              <a:t>  </a:t>
            </a:r>
            <a:r>
              <a:rPr b="1">
                <a:solidFill>
                  <a:srgbClr val="007020"/>
                </a:solidFill>
                <a:latin typeface="Courier"/>
              </a:rPr>
              <a:t>exp</a:t>
            </a:r>
            <a:r>
              <a:rPr>
                <a:latin typeface="Courier"/>
              </a:rPr>
              <a:t>(</a:t>
            </a:r>
            <a:r>
              <a:rPr b="1">
                <a:solidFill>
                  <a:srgbClr val="007020"/>
                </a:solidFill>
                <a:latin typeface="Courier"/>
              </a:rPr>
              <a:t>coef</a:t>
            </a:r>
            <a:r>
              <a:rPr>
                <a:latin typeface="Courier"/>
              </a:rPr>
              <a:t>(modLowBirthWeight)),</a:t>
            </a:r>
            <a:br/>
            <a:r>
              <a:rPr>
                <a:latin typeface="Courier"/>
              </a:rPr>
              <a:t>  </a:t>
            </a:r>
            <a:r>
              <a:rPr b="1">
                <a:solidFill>
                  <a:srgbClr val="007020"/>
                </a:solidFill>
                <a:latin typeface="Courier"/>
              </a:rPr>
              <a:t>exp</a:t>
            </a:r>
            <a:r>
              <a:rPr>
                <a:latin typeface="Courier"/>
              </a:rPr>
              <a:t>(</a:t>
            </a:r>
            <a:r>
              <a:rPr b="1">
                <a:solidFill>
                  <a:srgbClr val="007020"/>
                </a:solidFill>
                <a:latin typeface="Courier"/>
              </a:rPr>
              <a:t>confint</a:t>
            </a:r>
            <a:r>
              <a:rPr>
                <a:latin typeface="Courier"/>
              </a:rPr>
              <a:t>(modLowBirthWeight))</a:t>
            </a:r>
            <a:br/>
            <a:r>
              <a:rPr>
                <a:latin typeface="Courier"/>
              </a:rPr>
              <a:t>))</a:t>
            </a:r>
            <a:br/>
            <a:r>
              <a:rPr i="1">
                <a:solidFill>
                  <a:srgbClr val="60A0B0"/>
                </a:solidFill>
                <a:latin typeface="Courier"/>
              </a:rPr>
              <a:t>## Waiting for profiling to be done...</a:t>
            </a:r>
            <a:br/>
            <a:r>
              <a:rPr i="1">
                <a:solidFill>
                  <a:srgbClr val="60A0B0"/>
                </a:solidFill>
                <a:latin typeface="Courier"/>
              </a:rPr>
              <a:t>##                              2.5 %       97.5 %</a:t>
            </a:r>
            <a:br/>
            <a:r>
              <a:rPr i="1">
                <a:solidFill>
                  <a:srgbClr val="60A0B0"/>
                </a:solidFill>
                <a:latin typeface="Courier"/>
              </a:rPr>
              <a:t>## (Intercept) 3.971124e+13 501487.34 1.146583e+26</a:t>
            </a:r>
            <a:br/>
            <a:r>
              <a:rPr i="1">
                <a:solidFill>
                  <a:srgbClr val="60A0B0"/>
                </a:solidFill>
                <a:latin typeface="Courier"/>
              </a:rPr>
              <a:t>## Gestation   4.200000e-01      0.19 6.800000e-01</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i="1">
                <a:solidFill>
                  <a:srgbClr val="60A0B0"/>
                </a:solidFill>
                <a:latin typeface="Courier"/>
              </a:rPr>
              <a:t># grouped</a:t>
            </a:r>
            <a:br/>
            <a:r>
              <a:rPr>
                <a:latin typeface="Courier"/>
              </a:rPr>
              <a:t>modTitanic&lt;-</a:t>
            </a:r>
            <a:r>
              <a:rPr b="1">
                <a:solidFill>
                  <a:srgbClr val="007020"/>
                </a:solidFill>
                <a:latin typeface="Courier"/>
              </a:rPr>
              <a:t>glm</a:t>
            </a:r>
            <a:r>
              <a:rPr>
                <a:latin typeface="Courier"/>
              </a:rPr>
              <a:t>(</a:t>
            </a:r>
            <a:r>
              <a:rPr b="1">
                <a:solidFill>
                  <a:srgbClr val="007020"/>
                </a:solidFill>
                <a:latin typeface="Courier"/>
              </a:rPr>
              <a:t>cbind</a:t>
            </a:r>
            <a:r>
              <a:rPr>
                <a:latin typeface="Courier"/>
              </a:rPr>
              <a:t>(survivors, dead) </a:t>
            </a:r>
            <a:r>
              <a:rPr>
                <a:solidFill>
                  <a:srgbClr val="666666"/>
                </a:solidFill>
                <a:latin typeface="Courier"/>
              </a:rPr>
              <a:t>~</a:t>
            </a:r>
            <a:r>
              <a:rPr>
                <a:solidFill>
                  <a:srgbClr val="4070A0"/>
                </a:solidFill>
                <a:latin typeface="Courier"/>
              </a:rPr>
              <a:t> </a:t>
            </a:r>
            <a:r>
              <a:rPr>
                <a:latin typeface="Courier"/>
              </a:rPr>
              <a:t>class </a:t>
            </a:r>
            <a:r>
              <a:rPr>
                <a:solidFill>
                  <a:srgbClr val="666666"/>
                </a:solidFill>
                <a:latin typeface="Courier"/>
              </a:rPr>
              <a:t>+</a:t>
            </a:r>
            <a:r>
              <a:rPr>
                <a:solidFill>
                  <a:srgbClr val="4070A0"/>
                </a:solidFill>
                <a:latin typeface="Courier"/>
              </a:rPr>
              <a:t> </a:t>
            </a:r>
            <a:r>
              <a:rPr>
                <a:latin typeface="Courier"/>
              </a:rPr>
              <a:t>age </a:t>
            </a:r>
            <a:r>
              <a:rPr>
                <a:solidFill>
                  <a:srgbClr val="666666"/>
                </a:solidFill>
                <a:latin typeface="Courier"/>
              </a:rPr>
              <a:t>+</a:t>
            </a:r>
            <a:r>
              <a:rPr>
                <a:solidFill>
                  <a:srgbClr val="4070A0"/>
                </a:solidFill>
                <a:latin typeface="Courier"/>
              </a:rPr>
              <a:t> </a:t>
            </a:r>
            <a:r>
              <a:rPr>
                <a:latin typeface="Courier"/>
              </a:rPr>
              <a:t>sex </a:t>
            </a:r>
            <a:r>
              <a:rPr>
                <a:solidFill>
                  <a:srgbClr val="666666"/>
                </a:solidFill>
                <a:latin typeface="Courier"/>
              </a:rPr>
              <a:t>+</a:t>
            </a:r>
            <a:r>
              <a:rPr>
                <a:solidFill>
                  <a:srgbClr val="4070A0"/>
                </a:solidFill>
                <a:latin typeface="Courier"/>
              </a:rPr>
              <a:t> </a:t>
            </a:r>
            <a:r>
              <a:rPr>
                <a:latin typeface="Courier"/>
              </a:rPr>
              <a:t>class</a:t>
            </a:r>
            <a:r>
              <a:rPr>
                <a:solidFill>
                  <a:srgbClr val="666666"/>
                </a:solidFill>
                <a:latin typeface="Courier"/>
              </a:rPr>
              <a:t>*</a:t>
            </a:r>
            <a:r>
              <a:rPr>
                <a:latin typeface="Courier"/>
              </a:rPr>
              <a:t>sex,</a:t>
            </a:r>
            <a:br/>
            <a:r>
              <a:rPr>
                <a:latin typeface="Courier"/>
              </a:rPr>
              <a:t>                </a:t>
            </a:r>
            <a:r>
              <a:rPr>
                <a:solidFill>
                  <a:srgbClr val="902000"/>
                </a:solidFill>
                <a:latin typeface="Courier"/>
              </a:rPr>
              <a:t>data =</a:t>
            </a:r>
            <a:r>
              <a:rPr>
                <a:latin typeface="Courier"/>
              </a:rPr>
              <a:t> titanic,</a:t>
            </a:r>
            <a:br/>
            <a:r>
              <a:rPr>
                <a:latin typeface="Courier"/>
              </a:rPr>
              <a:t>                </a:t>
            </a:r>
            <a:r>
              <a:rPr>
                <a:solidFill>
                  <a:srgbClr val="902000"/>
                </a:solidFill>
                <a:latin typeface="Courier"/>
              </a:rPr>
              <a:t>family =</a:t>
            </a:r>
            <a:r>
              <a:rPr>
                <a:latin typeface="Courier"/>
              </a:rPr>
              <a:t> </a:t>
            </a:r>
            <a:r>
              <a:rPr b="1">
                <a:solidFill>
                  <a:srgbClr val="007020"/>
                </a:solidFill>
                <a:latin typeface="Courier"/>
              </a:rPr>
              <a:t>binomial</a:t>
            </a:r>
            <a:r>
              <a:rPr>
                <a:latin typeface="Courier"/>
              </a:rPr>
              <a:t>(</a:t>
            </a:r>
            <a:r>
              <a:rPr>
                <a:solidFill>
                  <a:srgbClr val="4070A0"/>
                </a:solidFill>
                <a:latin typeface="Courier"/>
              </a:rPr>
              <a:t>"logit"</a:t>
            </a:r>
            <a:r>
              <a:rPr>
                <a:latin typeface="Courier"/>
              </a:rPr>
              <a:t>))</a:t>
            </a:r>
            <a:br/>
            <a:br/>
            <a:r>
              <a:rPr b="1">
                <a:solidFill>
                  <a:srgbClr val="007020"/>
                </a:solidFill>
                <a:latin typeface="Courier"/>
              </a:rPr>
              <a:t>round</a:t>
            </a:r>
            <a:r>
              <a:rPr>
                <a:latin typeface="Courier"/>
              </a:rPr>
              <a:t>(</a:t>
            </a:r>
            <a:r>
              <a:rPr>
                <a:solidFill>
                  <a:srgbClr val="902000"/>
                </a:solidFill>
                <a:latin typeface="Courier"/>
              </a:rPr>
              <a:t>digits=</a:t>
            </a:r>
            <a:r>
              <a:rPr>
                <a:solidFill>
                  <a:srgbClr val="40A070"/>
                </a:solidFill>
                <a:latin typeface="Courier"/>
              </a:rPr>
              <a:t>2</a:t>
            </a:r>
            <a:r>
              <a:rPr>
                <a:latin typeface="Courier"/>
              </a:rPr>
              <a:t>,</a:t>
            </a:r>
            <a:r>
              <a:rPr b="1">
                <a:solidFill>
                  <a:srgbClr val="007020"/>
                </a:solidFill>
                <a:latin typeface="Courier"/>
              </a:rPr>
              <a:t>cbind</a:t>
            </a:r>
            <a:r>
              <a:rPr>
                <a:latin typeface="Courier"/>
              </a:rPr>
              <a:t>(</a:t>
            </a:r>
            <a:br/>
            <a:r>
              <a:rPr>
                <a:latin typeface="Courier"/>
              </a:rPr>
              <a:t>  </a:t>
            </a:r>
            <a:r>
              <a:rPr b="1">
                <a:solidFill>
                  <a:srgbClr val="007020"/>
                </a:solidFill>
                <a:latin typeface="Courier"/>
              </a:rPr>
              <a:t>exp</a:t>
            </a:r>
            <a:r>
              <a:rPr>
                <a:latin typeface="Courier"/>
              </a:rPr>
              <a:t>(</a:t>
            </a:r>
            <a:r>
              <a:rPr b="1">
                <a:solidFill>
                  <a:srgbClr val="007020"/>
                </a:solidFill>
                <a:latin typeface="Courier"/>
              </a:rPr>
              <a:t>coef</a:t>
            </a:r>
            <a:r>
              <a:rPr>
                <a:latin typeface="Courier"/>
              </a:rPr>
              <a:t>(modTitanic)),</a:t>
            </a:r>
            <a:br/>
            <a:r>
              <a:rPr>
                <a:latin typeface="Courier"/>
              </a:rPr>
              <a:t>  </a:t>
            </a:r>
            <a:r>
              <a:rPr b="1">
                <a:solidFill>
                  <a:srgbClr val="007020"/>
                </a:solidFill>
                <a:latin typeface="Courier"/>
              </a:rPr>
              <a:t>exp</a:t>
            </a:r>
            <a:r>
              <a:rPr>
                <a:latin typeface="Courier"/>
              </a:rPr>
              <a:t>(</a:t>
            </a:r>
            <a:r>
              <a:rPr b="1">
                <a:solidFill>
                  <a:srgbClr val="007020"/>
                </a:solidFill>
                <a:latin typeface="Courier"/>
              </a:rPr>
              <a:t>confint</a:t>
            </a:r>
            <a:r>
              <a:rPr>
                <a:latin typeface="Courier"/>
              </a:rPr>
              <a:t>(modTitanic))</a:t>
            </a:r>
            <a:br/>
            <a:r>
              <a:rPr>
                <a:latin typeface="Courier"/>
              </a:rPr>
              <a:t>))</a:t>
            </a:r>
            <a:br/>
            <a:r>
              <a:rPr i="1">
                <a:solidFill>
                  <a:srgbClr val="60A0B0"/>
                </a:solidFill>
                <a:latin typeface="Courier"/>
              </a:rPr>
              <a:t>## Waiting for profiling to be done...</a:t>
            </a:r>
            <a:br/>
            <a:r>
              <a:rPr i="1">
                <a:solidFill>
                  <a:srgbClr val="60A0B0"/>
                </a:solidFill>
                <a:latin typeface="Courier"/>
              </a:rPr>
              <a:t>##                         2.5 % 97.5 %</a:t>
            </a:r>
            <a:br/>
            <a:r>
              <a:rPr i="1">
                <a:solidFill>
                  <a:srgbClr val="60A0B0"/>
                </a:solidFill>
                <a:latin typeface="Courier"/>
              </a:rPr>
              <a:t>## (Intercept)       35.09 14.82 114.15</a:t>
            </a:r>
            <a:br/>
            <a:r>
              <a:rPr i="1">
                <a:solidFill>
                  <a:srgbClr val="60A0B0"/>
                </a:solidFill>
                <a:latin typeface="Courier"/>
              </a:rPr>
              <a:t>## class2nd           0.19  0.05   0.55</a:t>
            </a:r>
            <a:br/>
            <a:r>
              <a:rPr i="1">
                <a:solidFill>
                  <a:srgbClr val="60A0B0"/>
                </a:solidFill>
                <a:latin typeface="Courier"/>
              </a:rPr>
              <a:t>## class3rd           0.02  0.01   0.05</a:t>
            </a:r>
            <a:br/>
            <a:r>
              <a:rPr i="1">
                <a:solidFill>
                  <a:srgbClr val="60A0B0"/>
                </a:solidFill>
                <a:latin typeface="Courier"/>
              </a:rPr>
              <a:t>## classCrew          0.19  0.04   1.02</a:t>
            </a:r>
            <a:br/>
            <a:r>
              <a:rPr i="1">
                <a:solidFill>
                  <a:srgbClr val="60A0B0"/>
                </a:solidFill>
                <a:latin typeface="Courier"/>
              </a:rPr>
              <a:t>## ageChild           2.87  1.82   4.51</a:t>
            </a:r>
            <a:br/>
            <a:r>
              <a:rPr i="1">
                <a:solidFill>
                  <a:srgbClr val="60A0B0"/>
                </a:solidFill>
                <a:latin typeface="Courier"/>
              </a:rPr>
              <a:t>## sexMale            0.01  0.00   0.04</a:t>
            </a:r>
            <a:br/>
            <a:r>
              <a:rPr i="1">
                <a:solidFill>
                  <a:srgbClr val="60A0B0"/>
                </a:solidFill>
                <a:latin typeface="Courier"/>
              </a:rPr>
              <a:t>## class2nd:sexMale   1.57  0.47   6.24</a:t>
            </a:r>
            <a:br/>
            <a:r>
              <a:rPr i="1">
                <a:solidFill>
                  <a:srgbClr val="60A0B0"/>
                </a:solidFill>
                <a:latin typeface="Courier"/>
              </a:rPr>
              <a:t>## class3rd:sexMale  17.51  6.44  61.76</a:t>
            </a:r>
            <a:br/>
            <a:r>
              <a:rPr i="1">
                <a:solidFill>
                  <a:srgbClr val="60A0B0"/>
                </a:solidFill>
                <a:latin typeface="Courier"/>
              </a:rPr>
              <a:t>## classCrew:sexMale  2.96  0.53  14.95</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given parameters estimates </a:t>
                </a:r>
                <a14:m>
                  <m:oMath xmlns:m="http://schemas.openxmlformats.org/officeDocument/2006/math">
                    <m:acc>
                      <m:accPr>
                        <m:chr m:val="̂"/>
                      </m:accPr>
                      <m:e>
                        <m:r>
                          <m:rPr>
                            <m:sty m:val="b"/>
                          </m:rPr>
                          <m:t>β</m:t>
                        </m:r>
                      </m:e>
                    </m:acc>
                  </m:oMath>
                </a14:m>
                <a:r>
                  <a:rPr/>
                  <a:t>, we can compute estimated survival probabilities:</a:t>
                </a:r>
              </a:p>
              <a:p>
                <a:pPr lvl="0" marL="0" indent="0">
                  <a:buNone/>
                </a:pPr>
                <a14:m>
                  <m:oMathPara xmlns:m="http://schemas.openxmlformats.org/officeDocument/2006/math">
                    <m:oMathParaPr>
                      <m:jc m:val="center"/>
                    </m:oMathParaPr>
                    <m:oMath>
                      <m:r>
                        <m:t>P</m:t>
                      </m:r>
                      <m:r>
                        <m:t>(</m:t>
                      </m:r>
                      <m:r>
                        <m:rPr>
                          <m:nor/>
                          <m:sty m:val="p"/>
                        </m:rPr>
                        <m:t>survival</m:t>
                      </m:r>
                      <m:r>
                        <m:t>|</m:t>
                      </m:r>
                      <m:r>
                        <m:rPr>
                          <m:sty m:val="b"/>
                        </m:rPr>
                        <m:t>x</m:t>
                      </m:r>
                      <m:r>
                        <m:t>)</m:t>
                      </m:r>
                      <m:r>
                        <m:t>=</m:t>
                      </m:r>
                      <m:f>
                        <m:fPr>
                          <m:type m:val="bar"/>
                        </m:fPr>
                        <m:num>
                          <m:sSup>
                            <m:e>
                              <m:r>
                                <m:t>e</m:t>
                              </m:r>
                            </m:e>
                            <m:sup>
                              <m:sSup>
                                <m:e>
                                  <m:acc>
                                    <m:accPr>
                                      <m:chr m:val="̂"/>
                                    </m:accPr>
                                    <m:e>
                                      <m:r>
                                        <m:rPr>
                                          <m:sty m:val="b"/>
                                        </m:rPr>
                                        <m:t>β</m:t>
                                      </m:r>
                                    </m:e>
                                  </m:acc>
                                </m:e>
                                <m:sup>
                                  <m:r>
                                    <m:t>T</m:t>
                                  </m:r>
                                </m:sup>
                              </m:sSup>
                              <m:r>
                                <m:rPr>
                                  <m:sty m:val="b"/>
                                </m:rPr>
                                <m:t>x</m:t>
                              </m:r>
                            </m:sup>
                          </m:sSup>
                        </m:num>
                        <m:den>
                          <m:r>
                            <m:t>1</m:t>
                          </m:r>
                          <m:r>
                            <m:t>+</m:t>
                          </m:r>
                          <m:sSup>
                            <m:e>
                              <m:r>
                                <m:t>e</m:t>
                              </m:r>
                            </m:e>
                            <m:sup>
                              <m:sSup>
                                <m:e>
                                  <m:acc>
                                    <m:accPr>
                                      <m:chr m:val="̂"/>
                                    </m:accPr>
                                    <m:e>
                                      <m:r>
                                        <m:rPr>
                                          <m:sty m:val="b"/>
                                        </m:rPr>
                                        <m:t>β</m:t>
                                      </m:r>
                                    </m:e>
                                  </m:acc>
                                </m:e>
                                <m:sup>
                                  <m:r>
                                    <m:t>T</m:t>
                                  </m:r>
                                </m:sup>
                              </m:sSup>
                              <m:r>
                                <m:rPr>
                                  <m:sty m:val="b"/>
                                </m:rPr>
                                <m:t>x</m:t>
                              </m:r>
                            </m:sup>
                          </m:sSup>
                        </m:den>
                      </m:f>
                    </m:oMath>
                  </m:oMathPara>
                </a14:m>
              </a:p>
              <a:p>
                <a:pPr lvl="0" marL="0" indent="0">
                  <a:buNone/>
                </a:pPr>
                <a:r>
                  <a:rPr/>
                  <a:t>And we can compare these to the empirical survival probabilities.</a:t>
                </a:r>
              </a:p>
              <a:p>
                <a:pPr lvl="0" indent="0">
                  <a:buNone/>
                </a:pPr>
                <a:r>
                  <a:rPr i="1">
                    <a:solidFill>
                      <a:srgbClr val="60A0B0"/>
                    </a:solidFill>
                    <a:latin typeface="Courier"/>
                  </a:rPr>
                  <a:t># empirical survival probabilities</a:t>
                </a:r>
                <a:br/>
                <a:r>
                  <a:rPr>
                    <a:latin typeface="Courier"/>
                  </a:rPr>
                  <a:t>titanic</a:t>
                </a:r>
                <a:r>
                  <a:rPr>
                    <a:solidFill>
                      <a:srgbClr val="666666"/>
                    </a:solidFill>
                    <a:latin typeface="Courier"/>
                  </a:rPr>
                  <a:t>$</a:t>
                </a:r>
                <a:r>
                  <a:rPr>
                    <a:latin typeface="Courier"/>
                  </a:rPr>
                  <a:t>empSurvP&lt;-</a:t>
                </a:r>
                <a:r>
                  <a:rPr b="1">
                    <a:solidFill>
                      <a:srgbClr val="007020"/>
                    </a:solidFill>
                    <a:latin typeface="Courier"/>
                  </a:rPr>
                  <a:t>round</a:t>
                </a:r>
                <a:r>
                  <a:rPr>
                    <a:latin typeface="Courier"/>
                  </a:rPr>
                  <a:t>(</a:t>
                </a:r>
                <a:r>
                  <a:rPr>
                    <a:solidFill>
                      <a:srgbClr val="902000"/>
                    </a:solidFill>
                    <a:latin typeface="Courier"/>
                  </a:rPr>
                  <a:t>digits=</a:t>
                </a:r>
                <a:r>
                  <a:rPr>
                    <a:solidFill>
                      <a:srgbClr val="40A070"/>
                    </a:solidFill>
                    <a:latin typeface="Courier"/>
                  </a:rPr>
                  <a:t>4</a:t>
                </a:r>
                <a:r>
                  <a:rPr>
                    <a:latin typeface="Courier"/>
                  </a:rPr>
                  <a:t>,titanic</a:t>
                </a:r>
                <a:r>
                  <a:rPr>
                    <a:solidFill>
                      <a:srgbClr val="666666"/>
                    </a:solidFill>
                    <a:latin typeface="Courier"/>
                  </a:rPr>
                  <a:t>$</a:t>
                </a:r>
                <a:r>
                  <a:rPr>
                    <a:latin typeface="Courier"/>
                  </a:rPr>
                  <a:t>survivors</a:t>
                </a:r>
                <a:r>
                  <a:rPr>
                    <a:solidFill>
                      <a:srgbClr val="666666"/>
                    </a:solidFill>
                    <a:latin typeface="Courier"/>
                  </a:rPr>
                  <a:t>/</a:t>
                </a:r>
                <a:r>
                  <a:rPr>
                    <a:latin typeface="Courier"/>
                  </a:rPr>
                  <a:t>(titanic</a:t>
                </a:r>
                <a:r>
                  <a:rPr>
                    <a:solidFill>
                      <a:srgbClr val="666666"/>
                    </a:solidFill>
                    <a:latin typeface="Courier"/>
                  </a:rPr>
                  <a:t>$</a:t>
                </a:r>
                <a:r>
                  <a:rPr>
                    <a:latin typeface="Courier"/>
                  </a:rPr>
                  <a:t>survivors</a:t>
                </a:r>
                <a:r>
                  <a:rPr>
                    <a:solidFill>
                      <a:srgbClr val="666666"/>
                    </a:solidFill>
                    <a:latin typeface="Courier"/>
                  </a:rPr>
                  <a:t>+</a:t>
                </a:r>
                <a:r>
                  <a:rPr>
                    <a:latin typeface="Courier"/>
                  </a:rPr>
                  <a:t>titanic</a:t>
                </a:r>
                <a:r>
                  <a:rPr>
                    <a:solidFill>
                      <a:srgbClr val="666666"/>
                    </a:solidFill>
                    <a:latin typeface="Courier"/>
                  </a:rPr>
                  <a:t>$</a:t>
                </a:r>
                <a:r>
                  <a:rPr>
                    <a:latin typeface="Courier"/>
                  </a:rPr>
                  <a:t>dead))</a:t>
                </a:r>
                <a:br/>
                <a:br/>
                <a:r>
                  <a:rPr i="1">
                    <a:solidFill>
                      <a:srgbClr val="60A0B0"/>
                    </a:solidFill>
                    <a:latin typeface="Courier"/>
                  </a:rPr>
                  <a:t># model survival probabilities</a:t>
                </a:r>
                <a:br/>
                <a:r>
                  <a:rPr>
                    <a:latin typeface="Courier"/>
                  </a:rPr>
                  <a:t>linearPredictor&lt;-</a:t>
                </a:r>
                <a:r>
                  <a:rPr b="1">
                    <a:solidFill>
                      <a:srgbClr val="007020"/>
                    </a:solidFill>
                    <a:latin typeface="Courier"/>
                  </a:rPr>
                  <a:t>predict</a:t>
                </a:r>
                <a:r>
                  <a:rPr>
                    <a:latin typeface="Courier"/>
                  </a:rPr>
                  <a:t>(modTitanic,</a:t>
                </a:r>
                <a:r>
                  <a:rPr>
                    <a:solidFill>
                      <a:srgbClr val="902000"/>
                    </a:solidFill>
                    <a:latin typeface="Courier"/>
                  </a:rPr>
                  <a:t>type=</a:t>
                </a:r>
                <a:r>
                  <a:rPr>
                    <a:solidFill>
                      <a:srgbClr val="4070A0"/>
                    </a:solidFill>
                    <a:latin typeface="Courier"/>
                  </a:rPr>
                  <a:t>"link"</a:t>
                </a:r>
                <a:r>
                  <a:rPr>
                    <a:latin typeface="Courier"/>
                  </a:rPr>
                  <a:t>)</a:t>
                </a:r>
                <a:br/>
                <a:r>
                  <a:rPr>
                    <a:latin typeface="Courier"/>
                  </a:rPr>
                  <a:t>titanic</a:t>
                </a:r>
                <a:r>
                  <a:rPr>
                    <a:solidFill>
                      <a:srgbClr val="666666"/>
                    </a:solidFill>
                    <a:latin typeface="Courier"/>
                  </a:rPr>
                  <a:t>$</a:t>
                </a:r>
                <a:r>
                  <a:rPr>
                    <a:latin typeface="Courier"/>
                  </a:rPr>
                  <a:t>modSurvP&lt;-</a:t>
                </a:r>
                <a:r>
                  <a:rPr b="1">
                    <a:solidFill>
                      <a:srgbClr val="007020"/>
                    </a:solidFill>
                    <a:latin typeface="Courier"/>
                  </a:rPr>
                  <a:t>round</a:t>
                </a:r>
                <a:r>
                  <a:rPr>
                    <a:latin typeface="Courier"/>
                  </a:rPr>
                  <a:t>(</a:t>
                </a:r>
                <a:r>
                  <a:rPr>
                    <a:solidFill>
                      <a:srgbClr val="902000"/>
                    </a:solidFill>
                    <a:latin typeface="Courier"/>
                  </a:rPr>
                  <a:t>digits=</a:t>
                </a:r>
                <a:r>
                  <a:rPr>
                    <a:solidFill>
                      <a:srgbClr val="40A070"/>
                    </a:solidFill>
                    <a:latin typeface="Courier"/>
                  </a:rPr>
                  <a:t>2</a:t>
                </a:r>
                <a:r>
                  <a:rPr>
                    <a:latin typeface="Courier"/>
                  </a:rPr>
                  <a:t>,</a:t>
                </a:r>
                <a:r>
                  <a:rPr b="1">
                    <a:solidFill>
                      <a:srgbClr val="007020"/>
                    </a:solidFill>
                    <a:latin typeface="Courier"/>
                  </a:rPr>
                  <a:t>exp</a:t>
                </a:r>
                <a:r>
                  <a:rPr>
                    <a:latin typeface="Courier"/>
                  </a:rPr>
                  <a:t>(linearPredictor)</a:t>
                </a:r>
                <a:r>
                  <a:rPr>
                    <a:solidFill>
                      <a:srgbClr val="666666"/>
                    </a:solidFill>
                    <a:latin typeface="Courier"/>
                  </a:rPr>
                  <a:t>/</a:t>
                </a:r>
                <a:r>
                  <a:rPr>
                    <a:latin typeface="Courier"/>
                  </a:rPr>
                  <a:t>(</a:t>
                </a:r>
                <a:r>
                  <a:rPr>
                    <a:solidFill>
                      <a:srgbClr val="40A070"/>
                    </a:solidFill>
                    <a:latin typeface="Courier"/>
                  </a:rPr>
                  <a:t>1</a:t>
                </a:r>
                <a:r>
                  <a:rPr>
                    <a:solidFill>
                      <a:srgbClr val="666666"/>
                    </a:solidFill>
                    <a:latin typeface="Courier"/>
                  </a:rPr>
                  <a:t>+</a:t>
                </a:r>
                <a:r>
                  <a:rPr b="1">
                    <a:solidFill>
                      <a:srgbClr val="007020"/>
                    </a:solidFill>
                    <a:latin typeface="Courier"/>
                  </a:rPr>
                  <a:t>exp</a:t>
                </a:r>
                <a:r>
                  <a:rPr>
                    <a:latin typeface="Courier"/>
                  </a:rPr>
                  <a:t>(linearPredictor)))</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b="1">
                <a:solidFill>
                  <a:srgbClr val="007020"/>
                </a:solidFill>
                <a:latin typeface="Courier"/>
              </a:rPr>
              <a:t>print</a:t>
            </a:r>
            <a:r>
              <a:rPr>
                <a:latin typeface="Courier"/>
              </a:rPr>
              <a:t>(titanic)</a:t>
            </a:r>
            <a:br/>
            <a:r>
              <a:rPr i="1">
                <a:solidFill>
                  <a:srgbClr val="60A0B0"/>
                </a:solidFill>
                <a:latin typeface="Courier"/>
              </a:rPr>
              <a:t>##    class   age    sex survivors dead empSurvP modSurvP</a:t>
            </a:r>
            <a:br/>
            <a:r>
              <a:rPr i="1">
                <a:solidFill>
                  <a:srgbClr val="60A0B0"/>
                </a:solidFill>
                <a:latin typeface="Courier"/>
              </a:rPr>
              <a:t>## 1    1st Adult   Male        57  118   0.3257     0.34</a:t>
            </a:r>
            <a:br/>
            <a:r>
              <a:rPr i="1">
                <a:solidFill>
                  <a:srgbClr val="60A0B0"/>
                </a:solidFill>
                <a:latin typeface="Courier"/>
              </a:rPr>
              <a:t>## 2    2nd Adult   Male        14  154   0.0833     0.13</a:t>
            </a:r>
            <a:br/>
            <a:r>
              <a:rPr i="1">
                <a:solidFill>
                  <a:srgbClr val="60A0B0"/>
                </a:solidFill>
                <a:latin typeface="Courier"/>
              </a:rPr>
              <a:t>## 3    3rd Adult   Male        75  387   0.1623     0.15</a:t>
            </a:r>
            <a:br/>
            <a:r>
              <a:rPr i="1">
                <a:solidFill>
                  <a:srgbClr val="60A0B0"/>
                </a:solidFill>
                <a:latin typeface="Courier"/>
              </a:rPr>
              <a:t>## 4   Crew Adult   Male       192  670   0.2227     0.22</a:t>
            </a:r>
            <a:br/>
            <a:r>
              <a:rPr i="1">
                <a:solidFill>
                  <a:srgbClr val="60A0B0"/>
                </a:solidFill>
                <a:latin typeface="Courier"/>
              </a:rPr>
              <a:t>## 5    1st Child   Male         5    0   1.0000     0.59</a:t>
            </a:r>
            <a:br/>
            <a:r>
              <a:rPr i="1">
                <a:solidFill>
                  <a:srgbClr val="60A0B0"/>
                </a:solidFill>
                <a:latin typeface="Courier"/>
              </a:rPr>
              <a:t>## 6    2nd Child   Male        11    0   1.0000     0.30</a:t>
            </a:r>
            <a:br/>
            <a:r>
              <a:rPr i="1">
                <a:solidFill>
                  <a:srgbClr val="60A0B0"/>
                </a:solidFill>
                <a:latin typeface="Courier"/>
              </a:rPr>
              <a:t>## 7    3rd Child   Male        13   35   0.2708     0.34</a:t>
            </a:r>
            <a:br/>
            <a:r>
              <a:rPr i="1">
                <a:solidFill>
                  <a:srgbClr val="60A0B0"/>
                </a:solidFill>
                <a:latin typeface="Courier"/>
              </a:rPr>
              <a:t>## 8    1st Adult Female       140    4   0.9722     0.97</a:t>
            </a:r>
            <a:br/>
            <a:r>
              <a:rPr i="1">
                <a:solidFill>
                  <a:srgbClr val="60A0B0"/>
                </a:solidFill>
                <a:latin typeface="Courier"/>
              </a:rPr>
              <a:t>## 9    2nd Adult Female        80   13   0.8602     0.87</a:t>
            </a:r>
            <a:br/>
            <a:r>
              <a:rPr i="1">
                <a:solidFill>
                  <a:srgbClr val="60A0B0"/>
                </a:solidFill>
                <a:latin typeface="Courier"/>
              </a:rPr>
              <a:t>## 10   3rd Adult Female        76   89   0.4606     0.42</a:t>
            </a:r>
            <a:br/>
            <a:r>
              <a:rPr i="1">
                <a:solidFill>
                  <a:srgbClr val="60A0B0"/>
                </a:solidFill>
                <a:latin typeface="Courier"/>
              </a:rPr>
              <a:t>## 11  Crew Adult Female        20    3   0.8696     0.87</a:t>
            </a:r>
            <a:br/>
            <a:r>
              <a:rPr i="1">
                <a:solidFill>
                  <a:srgbClr val="60A0B0"/>
                </a:solidFill>
                <a:latin typeface="Courier"/>
              </a:rPr>
              <a:t>## 12   1st Child Female         1    0   1.0000     0.99</a:t>
            </a:r>
            <a:br/>
            <a:r>
              <a:rPr i="1">
                <a:solidFill>
                  <a:srgbClr val="60A0B0"/>
                </a:solidFill>
                <a:latin typeface="Courier"/>
              </a:rPr>
              <a:t>## 13   2nd Child Female        13    0   1.0000     0.95</a:t>
            </a:r>
            <a:br/>
            <a:r>
              <a:rPr i="1">
                <a:solidFill>
                  <a:srgbClr val="60A0B0"/>
                </a:solidFill>
                <a:latin typeface="Courier"/>
              </a:rPr>
              <a:t>## 14   3rd Child Female        14   17   0.4516     0.67</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Y</m:t>
                    </m:r>
                  </m:oMath>
                </a14:m>
                <a:r>
                  <a:rPr/>
                  <a:t> is a counting variable, then the Poisson distribution for </a:t>
                </a:r>
                <a14:m>
                  <m:oMath xmlns:m="http://schemas.openxmlformats.org/officeDocument/2006/math">
                    <m:r>
                      <m:t>Y</m:t>
                    </m:r>
                  </m:oMath>
                </a14:m>
                <a:r>
                  <a:rPr/>
                  <a:t> can be useful.</a:t>
                </a:r>
              </a:p>
              <a:p>
                <a:pPr lvl="0" marL="0" indent="0">
                  <a:buNone/>
                </a:pPr>
                <a:r>
                  <a:rPr/>
                  <a:t>In </a:t>
                </a:r>
                <a:r>
                  <a:rPr b="1"/>
                  <a:t>Poisson regression</a:t>
                </a:r>
                <a:r>
                  <a:rPr/>
                  <a:t>, the log link is used:</a:t>
                </a:r>
              </a:p>
              <a:p>
                <a:pPr lvl="0" marL="0" indent="0">
                  <a:buNone/>
                </a:pPr>
                <a14:m>
                  <m:oMathPara xmlns:m="http://schemas.openxmlformats.org/officeDocument/2006/math">
                    <m:oMathParaPr>
                      <m:jc m:val="center"/>
                    </m:oMathParaPr>
                    <m:oMath>
                      <m:r>
                        <m:t>l</m:t>
                      </m:r>
                      <m:r>
                        <m:t>o</m:t>
                      </m:r>
                      <m:r>
                        <m:t>g</m:t>
                      </m:r>
                      <m:r>
                        <m:t>(</m:t>
                      </m:r>
                      <m:r>
                        <m:t>E</m:t>
                      </m:r>
                      <m:r>
                        <m:t>[</m:t>
                      </m:r>
                      <m:r>
                        <m:t>Y</m:t>
                      </m:r>
                      <m:r>
                        <m:t>|</m:t>
                      </m:r>
                      <m:r>
                        <m:t>X</m:t>
                      </m:r>
                      <m:r>
                        <m:t>]</m:t>
                      </m:r>
                      <m:r>
                        <m:t>)</m:t>
                      </m:r>
                      <m:r>
                        <m:t>=</m:t>
                      </m:r>
                      <m:sSub>
                        <m:e>
                          <m:r>
                            <m:t>β</m:t>
                          </m:r>
                        </m:e>
                        <m:sub>
                          <m:r>
                            <m:t>0</m:t>
                          </m:r>
                        </m:sub>
                      </m:sSub>
                      <m:r>
                        <m:t>+</m:t>
                      </m:r>
                      <m:sSub>
                        <m:e>
                          <m:r>
                            <m:t>β</m:t>
                          </m:r>
                        </m:e>
                        <m:sub>
                          <m:r>
                            <m:t>1</m:t>
                          </m:r>
                        </m:sub>
                      </m:sSub>
                      <m:r>
                        <m:t>X</m:t>
                      </m:r>
                    </m:oMath>
                  </m:oMathPara>
                </a14:m>
              </a:p>
              <a:p>
                <a:pPr lvl="0" marL="0" indent="0">
                  <a:buNone/>
                </a:pPr>
                <a:r>
                  <a:rPr/>
                  <a:t>or equivalently</a:t>
                </a:r>
              </a:p>
              <a:p>
                <a:pPr lvl="0" marL="0" indent="0">
                  <a:buNone/>
                </a:pPr>
                <a14:m>
                  <m:oMathPara xmlns:m="http://schemas.openxmlformats.org/officeDocument/2006/math">
                    <m:oMathParaPr>
                      <m:jc m:val="center"/>
                    </m:oMathParaPr>
                    <m:oMath>
                      <m:r>
                        <m:t>E</m:t>
                      </m:r>
                      <m:r>
                        <m:t>[</m:t>
                      </m:r>
                      <m:r>
                        <m:t>Y</m:t>
                      </m:r>
                      <m:r>
                        <m:t>|</m:t>
                      </m:r>
                      <m:r>
                        <m:t>X</m:t>
                      </m:r>
                      <m:r>
                        <m:t>]</m:t>
                      </m:r>
                      <m:r>
                        <m:t>=</m:t>
                      </m:r>
                      <m:sSup>
                        <m:e>
                          <m:r>
                            <m:t>e</m:t>
                          </m:r>
                        </m:e>
                        <m:sup>
                          <m:sSub>
                            <m:e>
                              <m:r>
                                <m:t>β</m:t>
                              </m:r>
                            </m:e>
                            <m:sub>
                              <m:r>
                                <m:t>0</m:t>
                              </m:r>
                            </m:sub>
                          </m:sSub>
                          <m:r>
                            <m:t>+</m:t>
                          </m:r>
                          <m:sSub>
                            <m:e>
                              <m:r>
                                <m:t>β</m:t>
                              </m:r>
                            </m:e>
                            <m:sub>
                              <m:r>
                                <m:t>1</m:t>
                              </m:r>
                            </m:sub>
                          </m:sSub>
                          <m:r>
                            <m:t>X</m:t>
                          </m:r>
                        </m:sup>
                      </m:sSup>
                    </m:oMath>
                  </m:oMathPara>
                </a14:m>
              </a:p>
              <a:p>
                <a:pPr lvl="0" marL="0" indent="0">
                  <a:buNone/>
                </a:pPr>
                <a14:m>
                  <m:oMath xmlns:m="http://schemas.openxmlformats.org/officeDocument/2006/math">
                    <m:sSub>
                      <m:e>
                        <m:r>
                          <m:t>β</m:t>
                        </m:r>
                      </m:e>
                      <m:sub>
                        <m:r>
                          <m:t>1</m:t>
                        </m:r>
                      </m:sub>
                    </m:sSub>
                  </m:oMath>
                </a14:m>
                <a:r>
                  <a:rPr/>
                  <a:t> represents the increase in event rate associated with a one unit change in </a:t>
                </a:r>
                <a14:m>
                  <m:oMath xmlns:m="http://schemas.openxmlformats.org/officeDocument/2006/math">
                    <m:r>
                      <m:t>X</m:t>
                    </m:r>
                  </m:oMath>
                </a14:m>
                <a:r>
                  <a:rPr/>
                  <a:t>.</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b="1">
                <a:solidFill>
                  <a:srgbClr val="007020"/>
                </a:solidFill>
                <a:latin typeface="Courier"/>
              </a:rPr>
              <a:t>library</a:t>
            </a:r>
            <a:r>
              <a:rPr>
                <a:latin typeface="Courier"/>
              </a:rPr>
              <a:t>(pscl) </a:t>
            </a:r>
            <a:r>
              <a:rPr i="1">
                <a:solidFill>
                  <a:srgbClr val="60A0B0"/>
                </a:solidFill>
                <a:latin typeface="Courier"/>
              </a:rPr>
              <a:t># install.packages("pscl")</a:t>
            </a:r>
            <a:br/>
            <a:r>
              <a:rPr i="1">
                <a:solidFill>
                  <a:srgbClr val="60A0B0"/>
                </a:solidFill>
                <a:latin typeface="Courier"/>
              </a:rPr>
              <a:t>## Classes and Methods for R developed in the</a:t>
            </a:r>
            <a:br/>
            <a:r>
              <a:rPr i="1">
                <a:solidFill>
                  <a:srgbClr val="60A0B0"/>
                </a:solidFill>
                <a:latin typeface="Courier"/>
              </a:rPr>
              <a:t>## Political Science Computational Laboratory</a:t>
            </a:r>
            <a:br/>
            <a:r>
              <a:rPr i="1">
                <a:solidFill>
                  <a:srgbClr val="60A0B0"/>
                </a:solidFill>
                <a:latin typeface="Courier"/>
              </a:rPr>
              <a:t>## Department of Political Science</a:t>
            </a:r>
            <a:br/>
            <a:r>
              <a:rPr i="1">
                <a:solidFill>
                  <a:srgbClr val="60A0B0"/>
                </a:solidFill>
                <a:latin typeface="Courier"/>
              </a:rPr>
              <a:t>## Stanford University</a:t>
            </a:r>
            <a:br/>
            <a:r>
              <a:rPr i="1">
                <a:solidFill>
                  <a:srgbClr val="60A0B0"/>
                </a:solidFill>
                <a:latin typeface="Courier"/>
              </a:rPr>
              <a:t>## Simon Jackman</a:t>
            </a:r>
            <a:br/>
            <a:r>
              <a:rPr i="1">
                <a:solidFill>
                  <a:srgbClr val="60A0B0"/>
                </a:solidFill>
                <a:latin typeface="Courier"/>
              </a:rPr>
              <a:t>## hurdle and zeroinfl functions by Achim Zeileis</a:t>
            </a:r>
            <a:br/>
            <a:r>
              <a:rPr b="1">
                <a:solidFill>
                  <a:srgbClr val="007020"/>
                </a:solidFill>
                <a:latin typeface="Courier"/>
              </a:rPr>
              <a:t>data</a:t>
            </a:r>
            <a:r>
              <a:rPr>
                <a:latin typeface="Courier"/>
              </a:rPr>
              <a:t>(prussian) </a:t>
            </a:r>
            <a:r>
              <a:rPr i="1">
                <a:solidFill>
                  <a:srgbClr val="60A0B0"/>
                </a:solidFill>
                <a:latin typeface="Courier"/>
              </a:rPr>
              <a:t># data on deaths from horse kicks in the Prussian army (famous example of a Poisson process)</a:t>
            </a:r>
            <a:br/>
            <a:br/>
            <a:r>
              <a:rPr>
                <a:latin typeface="Courier"/>
              </a:rPr>
              <a:t>modPrus&lt;-</a:t>
            </a:r>
            <a:r>
              <a:rPr b="1">
                <a:solidFill>
                  <a:srgbClr val="007020"/>
                </a:solidFill>
                <a:latin typeface="Courier"/>
              </a:rPr>
              <a:t>glm</a:t>
            </a:r>
            <a:r>
              <a:rPr>
                <a:latin typeface="Courier"/>
              </a:rPr>
              <a:t>(y</a:t>
            </a:r>
            <a:r>
              <a:rPr>
                <a:solidFill>
                  <a:srgbClr val="666666"/>
                </a:solidFill>
                <a:latin typeface="Courier"/>
              </a:rPr>
              <a:t>~</a:t>
            </a:r>
            <a:r>
              <a:rPr>
                <a:latin typeface="Courier"/>
              </a:rPr>
              <a:t>year</a:t>
            </a:r>
            <a:r>
              <a:rPr>
                <a:solidFill>
                  <a:srgbClr val="666666"/>
                </a:solidFill>
                <a:latin typeface="Courier"/>
              </a:rPr>
              <a:t>+</a:t>
            </a:r>
            <a:r>
              <a:rPr b="1">
                <a:solidFill>
                  <a:srgbClr val="007020"/>
                </a:solidFill>
                <a:latin typeface="Courier"/>
              </a:rPr>
              <a:t>as.factor</a:t>
            </a:r>
            <a:r>
              <a:rPr>
                <a:latin typeface="Courier"/>
              </a:rPr>
              <a:t>(corp),</a:t>
            </a:r>
            <a:r>
              <a:rPr>
                <a:solidFill>
                  <a:srgbClr val="902000"/>
                </a:solidFill>
                <a:latin typeface="Courier"/>
              </a:rPr>
              <a:t>data=</a:t>
            </a:r>
            <a:r>
              <a:rPr>
                <a:latin typeface="Courier"/>
              </a:rPr>
              <a:t>prussian,</a:t>
            </a:r>
            <a:r>
              <a:rPr>
                <a:solidFill>
                  <a:srgbClr val="902000"/>
                </a:solidFill>
                <a:latin typeface="Courier"/>
              </a:rPr>
              <a:t>family=</a:t>
            </a:r>
            <a:r>
              <a:rPr>
                <a:latin typeface="Courier"/>
              </a:rPr>
              <a:t>poisson)</a:t>
            </a:r>
            <a:br/>
            <a:r>
              <a:rPr>
                <a:latin typeface="Courier"/>
              </a:rPr>
              <a:t>  </a:t>
            </a:r>
            <a:r>
              <a:rPr i="1">
                <a:solidFill>
                  <a:srgbClr val="60A0B0"/>
                </a:solidFill>
                <a:latin typeface="Courier"/>
              </a:rPr>
              <a:t># family=poisson(link="log") also works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Model</a:t>
            </a:r>
            <a:r>
              <a:rPr/>
              <a:t> </a:t>
            </a:r>
            <a:r>
              <a:rPr/>
              <a:t>diagnostics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GLMs, we can generalise the residual sum of squares (also known as the error sum of squares). We introduce the deviance:</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r>
                        <m:t>ϕ</m:t>
                      </m:r>
                      <m:d>
                        <m:dPr>
                          <m:begChr m:val="("/>
                          <m:endChr m:val=")"/>
                          <m:grow/>
                        </m:dPr>
                        <m:e>
                          <m:r>
                            <m:t>l</m:t>
                          </m:r>
                          <m:r>
                            <m:t>(</m:t>
                          </m:r>
                          <m:sSub>
                            <m:e>
                              <m:acc>
                                <m:accPr>
                                  <m:chr m:val="̂"/>
                                </m:accPr>
                                <m:e>
                                  <m:r>
                                    <m:rPr>
                                      <m:sty m:val="b"/>
                                    </m:rPr>
                                    <m:t>θ</m:t>
                                  </m:r>
                                </m:e>
                              </m:acc>
                            </m:e>
                            <m:sub>
                              <m:r>
                                <m:t>s</m:t>
                              </m:r>
                            </m:sub>
                          </m:sSub>
                          <m:r>
                            <m:t>)</m:t>
                          </m:r>
                          <m:r>
                            <m:t>−</m:t>
                          </m:r>
                          <m:r>
                            <m:t>l</m:t>
                          </m:r>
                          <m:r>
                            <m:t>(</m:t>
                          </m:r>
                          <m:acc>
                            <m:accPr>
                              <m:chr m:val="̂"/>
                            </m:accPr>
                            <m:e>
                              <m:r>
                                <m:rPr>
                                  <m:sty m:val="b"/>
                                </m:rPr>
                                <m:t>θ</m:t>
                              </m:r>
                            </m:e>
                          </m:acc>
                          <m:r>
                            <m:t>)</m:t>
                          </m:r>
                        </m:e>
                      </m:d>
                    </m:oMath>
                  </m:oMathPara>
                </a14:m>
              </a:p>
              <a:p>
                <a:pPr lvl="0" marL="0" indent="0">
                  <a:buNone/>
                </a:pPr>
                <a:r>
                  <a:rPr/>
                  <a:t>where </a:t>
                </a:r>
                <a14:m>
                  <m:oMath xmlns:m="http://schemas.openxmlformats.org/officeDocument/2006/math">
                    <m:sSub>
                      <m:e>
                        <m:acc>
                          <m:accPr>
                            <m:chr m:val="̂"/>
                          </m:accPr>
                          <m:e>
                            <m:r>
                              <m:rPr>
                                <m:sty m:val="b"/>
                              </m:rPr>
                              <m:t>θ</m:t>
                            </m:r>
                          </m:e>
                        </m:acc>
                      </m:e>
                      <m:sub>
                        <m:r>
                          <m:t>s</m:t>
                        </m:r>
                      </m:sub>
                    </m:sSub>
                  </m:oMath>
                </a14:m>
                <a:r>
                  <a:rPr/>
                  <a:t> and </a:t>
                </a:r>
                <a14:m>
                  <m:oMath xmlns:m="http://schemas.openxmlformats.org/officeDocument/2006/math">
                    <m:acc>
                      <m:accPr>
                        <m:chr m:val="̂"/>
                      </m:accPr>
                      <m:e>
                        <m:r>
                          <m:rPr>
                            <m:sty m:val="b"/>
                          </m:rPr>
                          <m:t>θ</m:t>
                        </m:r>
                      </m:e>
                    </m:acc>
                  </m:oMath>
                </a14:m>
                <a:r>
                  <a:rPr/>
                  <a:t> refer to the MLE parameters of the saturated and the proposed model respectively and 𝑙() is the log-likelihood function (</a:t>
                </a:r>
                <a14:m>
                  <m:oMath xmlns:m="http://schemas.openxmlformats.org/officeDocument/2006/math">
                    <m:r>
                      <m:t>ϕ</m:t>
                    </m:r>
                  </m:oMath>
                </a14:m>
                <a:r>
                  <a:rPr/>
                  <a:t> is a scale parameter).</a:t>
                </a:r>
              </a:p>
              <a:p>
                <a:pPr lvl="0" marL="0" indent="0">
                  <a:buNone/>
                </a:pPr>
                <a:r>
                  <a:rPr/>
                  <a:t>The saturated model is a model with 1 parameter for every observation. It is the model that fits the data exactly.</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deviance is a scaled likelihood ratio statistic (recall: differences of logs = log of ratio).</a:t>
                </a:r>
              </a:p>
              <a:p>
                <a:pPr lvl="0" marL="0" indent="0">
                  <a:buNone/>
                </a:pPr>
                <a:r>
                  <a:rPr/>
                  <a:t>As we saw, the deviance generalises the residual / error sum of squares to GLMs. This means the deviance can be used as a measure of goodness of fit.</a:t>
                </a:r>
              </a:p>
              <a:p>
                <a:pPr lvl="0" marL="0" indent="0">
                  <a:buNone/>
                </a:pPr>
                <a:r>
                  <a:rPr/>
                  <a:t>Under the null hypothesis of no difference between the saturated and the proposed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sSubSup>
                        <m:e>
                          <m:r>
                            <m:t>χ</m:t>
                          </m:r>
                        </m:e>
                        <m:sub>
                          <m:r>
                            <m:t>n</m:t>
                          </m:r>
                          <m:r>
                            <m:t>−</m:t>
                          </m:r>
                          <m:r>
                            <m:t>p</m:t>
                          </m:r>
                          <m:r>
                            <m:t>−</m:t>
                          </m:r>
                          <m:r>
                            <m:t>1</m:t>
                          </m:r>
                        </m:sub>
                        <m:sup>
                          <m:r>
                            <m:t>2</m:t>
                          </m:r>
                        </m:sup>
                      </m:sSubSup>
                    </m:oMath>
                  </m:oMathPara>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the deviance for the worst model: the one where we include only an intercept.</a:t>
                </a:r>
              </a:p>
              <a:p>
                <a:pPr lvl="0" marL="0" indent="0">
                  <a:buNone/>
                </a:pPr>
                <a:r>
                  <a:rPr/>
                  <a:t>This is called the </a:t>
                </a:r>
                <a:r>
                  <a:rPr b="1"/>
                  <a:t>null deviance</a:t>
                </a:r>
                <a:r>
                  <a:rPr/>
                  <a:t> and in the general linear model it is equal to the total sum of squares </a:t>
                </a:r>
                <a14:m>
                  <m:oMath xmlns:m="http://schemas.openxmlformats.org/officeDocument/2006/math">
                    <m:r>
                      <m:t>T</m:t>
                    </m:r>
                    <m:r>
                      <m:t>S</m:t>
                    </m:r>
                    <m:r>
                      <m:t>S</m:t>
                    </m:r>
                    <m:r>
                      <m:t>=</m:t>
                    </m:r>
                    <m:r>
                      <m:t>S</m:t>
                    </m:r>
                    <m:sSub>
                      <m:e>
                        <m:r>
                          <m:t>S</m:t>
                        </m:r>
                      </m:e>
                      <m:sub>
                        <m:r>
                          <m:t>y</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0</m:t>
                          </m:r>
                        </m:sub>
                      </m:sSub>
                      <m:r>
                        <m:t>(</m:t>
                      </m:r>
                      <m:r>
                        <m:rPr>
                          <m:sty m:val="b"/>
                        </m:rPr>
                        <m:t>y</m:t>
                      </m:r>
                      <m:r>
                        <m:t>)</m:t>
                      </m:r>
                      <m:r>
                        <m:t>=</m:t>
                      </m:r>
                      <m:r>
                        <m:t>D</m:t>
                      </m:r>
                      <m:r>
                        <m:t>(</m:t>
                      </m:r>
                      <m:r>
                        <m:rPr>
                          <m:sty m:val="b"/>
                        </m:rPr>
                        <m:t>y</m:t>
                      </m:r>
                      <m:r>
                        <m:t>,</m:t>
                      </m:r>
                      <m:acc>
                        <m:accPr>
                          <m:chr m:val="‾"/>
                        </m:accPr>
                        <m:e>
                          <m:r>
                            <m:rPr>
                              <m:sty m:val="b"/>
                            </m:rPr>
                            <m:t>y</m:t>
                          </m:r>
                        </m:e>
                      </m:acc>
                      <m:r>
                        <m:t>)</m:t>
                      </m:r>
                      <m:r>
                        <m:t>=</m:t>
                      </m:r>
                      <m:r>
                        <m:t>2</m:t>
                      </m:r>
                      <m:r>
                        <m:t>ϕ</m:t>
                      </m:r>
                      <m:d>
                        <m:dPr>
                          <m:begChr m:val="("/>
                          <m:endChr m:val=")"/>
                          <m:grow/>
                        </m:dPr>
                        <m:e>
                          <m:r>
                            <m:t>l</m:t>
                          </m:r>
                          <m:r>
                            <m:t>(</m:t>
                          </m:r>
                          <m:sSub>
                            <m:e>
                              <m:acc>
                                <m:accPr>
                                  <m:chr m:val="̂"/>
                                </m:accPr>
                                <m:e>
                                  <m:r>
                                    <m:rPr>
                                      <m:sty m:val="b"/>
                                    </m:rPr>
                                    <m:t>θ</m:t>
                                  </m:r>
                                </m:e>
                              </m:acc>
                            </m:e>
                            <m:sub>
                              <m:r>
                                <m:t>s</m:t>
                              </m:r>
                            </m:sub>
                          </m:sSub>
                          <m:r>
                            <m:t>)</m:t>
                          </m:r>
                          <m:r>
                            <m:t>−</m:t>
                          </m:r>
                          <m:r>
                            <m:t>l</m:t>
                          </m:r>
                          <m:r>
                            <m:t>(</m:t>
                          </m:r>
                          <m:sSub>
                            <m:e>
                              <m:acc>
                                <m:accPr>
                                  <m:chr m:val="̂"/>
                                </m:accPr>
                                <m:e>
                                  <m:r>
                                    <m:t>θ</m:t>
                                  </m:r>
                                </m:e>
                              </m:acc>
                            </m:e>
                            <m:sub>
                              <m:r>
                                <m:t>0</m:t>
                              </m:r>
                            </m:sub>
                          </m:sSub>
                          <m:r>
                            <m:t>)</m:t>
                          </m:r>
                        </m:e>
                      </m:d>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0" marL="0" indent="0">
                  <a:buNone/>
                </a:pPr>
                <a14:m>
                  <m:oMathPara xmlns:m="http://schemas.openxmlformats.org/officeDocument/2006/math">
                    <m:oMathParaPr>
                      <m:jc m:val="center"/>
                    </m:oMathParaPr>
                    <m:oMath>
                      <m:r>
                        <m:t> </m:t>
                      </m:r>
                    </m:oMath>
                  </m:oMathPara>
                </a14:m>
              </a:p>
              <a:p>
                <a:pPr lvl="1"/>
                <a:r>
                  <a:rPr b="1"/>
                  <a:t>response</a:t>
                </a:r>
                <a:r>
                  <a:rPr/>
                  <a:t> </a:t>
                </a:r>
                <a14:m>
                  <m:oMath xmlns:m="http://schemas.openxmlformats.org/officeDocument/2006/math">
                    <m:sSub>
                      <m:e>
                        <m:r>
                          <m:t>r</m:t>
                        </m:r>
                      </m:e>
                      <m:sub>
                        <m:r>
                          <m:t>i</m:t>
                        </m:r>
                      </m:sub>
                    </m:sSub>
                    <m:r>
                      <m:t>=</m:t>
                    </m:r>
                    <m:sSub>
                      <m:e>
                        <m:r>
                          <m:t>y</m:t>
                        </m:r>
                      </m:e>
                      <m:sub>
                        <m:r>
                          <m:t>i</m:t>
                        </m:r>
                      </m:sub>
                    </m:sSub>
                    <m: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t>=</m:t>
                    </m:r>
                    <m:f>
                      <m:fPr>
                        <m:type m:val="bar"/>
                      </m:fPr>
                      <m:num>
                        <m:sSub>
                          <m:e>
                            <m:r>
                              <m:t>y</m:t>
                            </m:r>
                          </m:e>
                          <m:sub>
                            <m:r>
                              <m:t>i</m:t>
                            </m:r>
                          </m:sub>
                        </m:sSub>
                        <m:r>
                          <m:t>−</m:t>
                        </m:r>
                        <m:sSub>
                          <m:e>
                            <m:acc>
                              <m:accPr>
                                <m:chr m:val="̂"/>
                              </m:accPr>
                              <m:e>
                                <m:r>
                                  <m:t>y</m:t>
                                </m:r>
                              </m:e>
                            </m:acc>
                          </m:e>
                          <m:sub>
                            <m:r>
                              <m:t>i</m:t>
                            </m:r>
                          </m:sub>
                        </m:sSub>
                      </m:num>
                      <m:den>
                        <m:rad>
                          <m:radPr>
                            <m:degHide m:val="1"/>
                          </m:radPr>
                          <m:deg/>
                          <m:e>
                            <m:r>
                              <m:t>V</m:t>
                            </m:r>
                            <m:r>
                              <m:t>(</m:t>
                            </m:r>
                            <m:sSub>
                              <m:e>
                                <m:acc>
                                  <m:accPr>
                                    <m:chr m:val="̂"/>
                                  </m:accPr>
                                  <m:e>
                                    <m:r>
                                      <m:t>μ</m:t>
                                    </m:r>
                                  </m:e>
                                </m:acc>
                              </m:e>
                              <m:sub>
                                <m:r>
                                  <m:t>i</m:t>
                                </m:r>
                              </m:sub>
                            </m:sSub>
                            <m:r>
                              <m:t>)</m:t>
                            </m:r>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r>
                          <m:t>(</m:t>
                        </m:r>
                      </m:e>
                    </m:nary>
                    <m:sSubSup>
                      <m:e>
                        <m:r>
                          <m:t>r</m:t>
                        </m:r>
                      </m:e>
                      <m:sub>
                        <m:r>
                          <m:t>i</m:t>
                        </m:r>
                      </m:sub>
                      <m:sup>
                        <m:r>
                          <m:t>D</m:t>
                        </m:r>
                      </m:sup>
                    </m:sSubSup>
                    <m:sSup>
                      <m:e>
                        <m:r>
                          <m:t>)</m:t>
                        </m:r>
                      </m:e>
                      <m:sup>
                        <m:r>
                          <m:t>2</m:t>
                        </m:r>
                      </m:sup>
                    </m:sSup>
                    <m:r>
                      <m:t>=</m:t>
                    </m:r>
                    <m:r>
                      <m:t>D</m:t>
                    </m:r>
                    <m:r>
                      <m:t>(</m:t>
                    </m:r>
                    <m:r>
                      <m:rPr>
                        <m:sty m:val="b"/>
                      </m:rPr>
                      <m:t>y</m:t>
                    </m:r>
                    <m:r>
                      <m:t>,</m:t>
                    </m:r>
                    <m:acc>
                      <m:accPr>
                        <m:chr m:val="̂"/>
                      </m:accPr>
                      <m:e>
                        <m:r>
                          <m:rPr>
                            <m:sty m:val="b"/>
                          </m:rPr>
                          <m:t>μ</m:t>
                        </m:r>
                      </m:e>
                    </m:acc>
                    <m:r>
                      <m:t>)</m:t>
                    </m:r>
                  </m:oMath>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Note: for normal models these are all equal.</a:t>
                </a:r>
              </a:p>
              <a:p>
                <a:pPr lvl="0" marL="0" indent="0">
                  <a:buNone/>
                </a:pPr>
                <a14:m>
                  <m:oMathPara xmlns:m="http://schemas.openxmlformats.org/officeDocument/2006/math">
                    <m:oMathParaPr>
                      <m:jc m:val="center"/>
                    </m:oMathParaPr>
                    <m:oMath>
                      <m:r>
                        <m:t> </m:t>
                      </m:r>
                    </m:oMath>
                  </m:oMathPara>
                </a14:m>
              </a:p>
              <a:p>
                <a:pPr lvl="0" marL="0" indent="0">
                  <a:buNone/>
                </a:pPr>
                <a:r>
                  <a:rPr/>
                  <a:t>R will by default return deviance residuals (e.g.by typing </a:t>
                </a:r>
                <a:r>
                  <a:rPr>
                    <a:latin typeface="Courier"/>
                  </a:rPr>
                  <a:t>resid(mod)</a:t>
                </a:r>
                <a:r>
                  <a:rPr/>
                  <a:t>). You can use the same R function to compute the other residuals: </a:t>
                </a:r>
                <a:r>
                  <a:rPr>
                    <a:latin typeface="Courier"/>
                  </a:rPr>
                  <a:t>resid(mod,type="pearson")</a:t>
                </a:r>
                <a:r>
                  <a:rPr/>
                  <a:t> will compute the Pearson residuals.</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r>
              <a:rPr/>
              <a:t>The point of model diagnostics is to check that the model assumptions appear to be met.</a:t>
            </a:r>
          </a:p>
          <a:p>
            <a:pPr lvl="0" marL="0" indent="0">
              <a:buNone/>
            </a:pPr>
            <a:r>
              <a:rPr/>
              <a:t>There are several checks that can be done. For each check, We will first discuss the case of the general linear model, then move on to generalised linear models.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fit a linear model to the TB data from Sessions 1 and 4:</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modBW_Mppwt&lt;-</a:t>
                </a:r>
                <a:r>
                  <a:rPr b="1">
                    <a:solidFill>
                      <a:srgbClr val="007020"/>
                    </a:solidFill>
                    <a:latin typeface="Courier"/>
                  </a:rPr>
                  <a:t>glm</a:t>
                </a:r>
                <a:r>
                  <a:rPr>
                    <a:latin typeface="Courier"/>
                  </a:rPr>
                  <a:t>(Birthweight</a:t>
                </a:r>
                <a:r>
                  <a:rPr>
                    <a:solidFill>
                      <a:srgbClr val="666666"/>
                    </a:solidFill>
                    <a:latin typeface="Courier"/>
                  </a:rPr>
                  <a:t>~</a:t>
                </a:r>
                <a:r>
                  <a:rPr>
                    <a:latin typeface="Courier"/>
                  </a:rPr>
                  <a:t>mppwt,</a:t>
                </a:r>
                <a:r>
                  <a:rPr>
                    <a:solidFill>
                      <a:srgbClr val="902000"/>
                    </a:solidFill>
                    <a:latin typeface="Courier"/>
                  </a:rPr>
                  <a:t>data=</a:t>
                </a:r>
                <a:r>
                  <a:rPr>
                    <a:latin typeface="Courier"/>
                  </a:rPr>
                  <a:t>bw)</a:t>
                </a:r>
                <a:br/>
                <a:r>
                  <a:rPr>
                    <a:latin typeface="Courier"/>
                  </a:rPr>
                  <a:t>modBW_GestMppwt&lt;-</a:t>
                </a:r>
                <a:r>
                  <a:rPr b="1">
                    <a:solidFill>
                      <a:srgbClr val="007020"/>
                    </a:solidFill>
                    <a:latin typeface="Courier"/>
                  </a:rPr>
                  <a:t>glm</a:t>
                </a:r>
                <a:r>
                  <a:rPr>
                    <a:latin typeface="Courier"/>
                  </a:rPr>
                  <a:t>(Birthweight</a:t>
                </a:r>
                <a:r>
                  <a:rPr>
                    <a:solidFill>
                      <a:srgbClr val="666666"/>
                    </a:solidFill>
                    <a:latin typeface="Courier"/>
                  </a:rPr>
                  <a:t>~</a:t>
                </a:r>
                <a:r>
                  <a:rPr>
                    <a:latin typeface="Courier"/>
                  </a:rPr>
                  <a:t>Gestation</a:t>
                </a:r>
                <a:r>
                  <a:rPr>
                    <a:solidFill>
                      <a:srgbClr val="666666"/>
                    </a:solidFill>
                    <a:latin typeface="Courier"/>
                  </a:rPr>
                  <a:t>+</a:t>
                </a:r>
                <a:r>
                  <a:rPr>
                    <a:latin typeface="Courier"/>
                  </a:rPr>
                  <a:t>mppwt,</a:t>
                </a:r>
                <a:r>
                  <a:rPr>
                    <a:solidFill>
                      <a:srgbClr val="902000"/>
                    </a:solidFill>
                    <a:latin typeface="Courier"/>
                  </a:rPr>
                  <a:t>data=</a:t>
                </a:r>
                <a:r>
                  <a:rPr>
                    <a:latin typeface="Courier"/>
                  </a:rPr>
                  <a:t>bw)</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fitted a GLM model. How do you know it’s any good?</a:t>
                </a:r>
              </a:p>
              <a:p>
                <a:pPr lvl="0" marL="0" indent="0">
                  <a:buNone/>
                </a:pPr>
                <a14:m>
                  <m:oMathPara xmlns:m="http://schemas.openxmlformats.org/officeDocument/2006/math">
                    <m:oMathParaPr>
                      <m:jc m:val="center"/>
                    </m:oMathParaPr>
                    <m:oMath>
                      <m:r>
                        <m:t> </m:t>
                      </m:r>
                    </m:oMath>
                  </m:oMathPara>
                </a14:m>
              </a:p>
              <a:p>
                <a:pPr lvl="1"/>
                <a:r>
                  <a:rPr/>
                  <a:t>Goodness of fit?</a:t>
                </a:r>
              </a:p>
              <a:p>
                <a:pPr lvl="2"/>
                <a:r>
                  <a:rPr/>
                  <a:t>Visual check</a:t>
                </a:r>
              </a:p>
              <a:p>
                <a:pPr lvl="2"/>
                <a14:m>
                  <m:oMath xmlns:m="http://schemas.openxmlformats.org/officeDocument/2006/math">
                    <m:sSup>
                      <m:e>
                        <m:r>
                          <m:t>R</m:t>
                        </m:r>
                      </m:e>
                      <m:sup>
                        <m:r>
                          <m:t>2</m:t>
                        </m:r>
                      </m:sup>
                    </m:sSup>
                  </m:oMath>
                </a14:m>
                <a:r>
                  <a:rPr/>
                  <a:t>, </a:t>
                </a:r>
                <a14:m>
                  <m:oMath xmlns:m="http://schemas.openxmlformats.org/officeDocument/2006/math">
                    <m:sSubSup>
                      <m:e>
                        <m:r>
                          <m:t>R</m:t>
                        </m:r>
                      </m:e>
                      <m:sub>
                        <m:r>
                          <m:t>a</m:t>
                        </m:r>
                        <m:r>
                          <m:t>d</m:t>
                        </m:r>
                        <m:r>
                          <m:t>j</m:t>
                        </m:r>
                      </m:sub>
                      <m:sup>
                        <m:r>
                          <m:t>2</m:t>
                        </m:r>
                      </m:sup>
                    </m:sSubSup>
                  </m:oMath>
                </a14:m>
              </a:p>
              <a:p>
                <a:pPr lvl="2"/>
                <a:r>
                  <a:rPr/>
                  <a:t>AIC, BIC</a:t>
                </a:r>
              </a:p>
              <a:p>
                <a:pPr lvl="0" marL="0" indent="0">
                  <a:buNone/>
                </a:pPr>
                <a14:m>
                  <m:oMathPara xmlns:m="http://schemas.openxmlformats.org/officeDocument/2006/math">
                    <m:oMathParaPr>
                      <m:jc m:val="center"/>
                    </m:oMathParaPr>
                    <m:oMath>
                      <m:r>
                        <m:t> </m:t>
                      </m:r>
                    </m:oMath>
                  </m:oMathPara>
                </a14:m>
              </a:p>
              <a:p>
                <a:pPr lvl="1"/>
                <a:r>
                  <a:rPr/>
                  <a:t>Residuals?</a:t>
                </a:r>
              </a:p>
              <a:p>
                <a:pPr lvl="2"/>
                <a:r>
                  <a:rPr/>
                  <a:t>QQ plot</a:t>
                </a:r>
              </a:p>
              <a:p>
                <a:pPr lvl="2"/>
                <a:r>
                  <a:rPr/>
                  <a:t>Residuals vs. predicted values</a:t>
                </a:r>
              </a:p>
              <a:p>
                <a:pPr lvl="2"/>
                <a:r>
                  <a:rPr/>
                  <a:t>Hat values, Cook’s distance</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Visual checks</a:t>
            </a:r>
          </a:p>
          <a:p>
            <a:pPr lvl="1"/>
            <a:r>
              <a:rPr/>
              <a:t>These work well for simple models with only one or a limited number of predictors.</a:t>
            </a:r>
          </a:p>
          <a:p>
            <a:pPr lvl="1"/>
            <a:r>
              <a:rPr/>
              <a:t>Conceptually simple: just plot response vs. prdictor and add a line for the model fit.</a:t>
            </a:r>
          </a:p>
          <a:p>
            <a:pPr lvl="1"/>
            <a:r>
              <a:rPr/>
              <a:t>Same for general &amp; generalised linear models.</a:t>
            </a:r>
          </a:p>
          <a:p>
            <a:pPr lvl="0" indent="0">
              <a:buNone/>
            </a:pPr>
            <a:r>
              <a:rPr>
                <a:latin typeface="Courier"/>
              </a:rPr>
              <a:t>  </a:t>
            </a:r>
            <a:r>
              <a:rPr b="1">
                <a:solidFill>
                  <a:srgbClr val="007020"/>
                </a:solidFill>
                <a:latin typeface="Courier"/>
              </a:rPr>
              <a:t>ggplot</a:t>
            </a:r>
            <a:r>
              <a:rPr>
                <a:latin typeface="Courier"/>
              </a:rPr>
              <a:t>(</a:t>
            </a:r>
            <a:r>
              <a:rPr>
                <a:solidFill>
                  <a:srgbClr val="902000"/>
                </a:solidFill>
                <a:latin typeface="Courier"/>
              </a:rPr>
              <a:t>data=</a:t>
            </a:r>
            <a:r>
              <a:rPr>
                <a:latin typeface="Courier"/>
              </a:rPr>
              <a:t>bw,</a:t>
            </a:r>
            <a:r>
              <a:rPr>
                <a:solidFill>
                  <a:srgbClr val="902000"/>
                </a:solidFill>
                <a:latin typeface="Courier"/>
              </a:rPr>
              <a:t>mapping=</a:t>
            </a:r>
            <a:r>
              <a:rPr b="1">
                <a:solidFill>
                  <a:srgbClr val="007020"/>
                </a:solidFill>
                <a:latin typeface="Courier"/>
              </a:rPr>
              <a:t>aes</a:t>
            </a:r>
            <a:r>
              <a:rPr>
                <a:latin typeface="Courier"/>
              </a:rPr>
              <a:t>(</a:t>
            </a:r>
            <a:r>
              <a:rPr>
                <a:solidFill>
                  <a:srgbClr val="902000"/>
                </a:solidFill>
                <a:latin typeface="Courier"/>
              </a:rPr>
              <a:t>x=</a:t>
            </a:r>
            <a:r>
              <a:rPr>
                <a:latin typeface="Courier"/>
              </a:rPr>
              <a:t>mppwt,</a:t>
            </a:r>
            <a:r>
              <a:rPr>
                <a:solidFill>
                  <a:srgbClr val="902000"/>
                </a:solidFill>
                <a:latin typeface="Courier"/>
              </a:rPr>
              <a:t>y=</a:t>
            </a:r>
            <a:r>
              <a:rPr>
                <a:latin typeface="Courier"/>
              </a:rPr>
              <a:t>Birthweight)) </a:t>
            </a:r>
            <a:r>
              <a:rPr>
                <a:solidFill>
                  <a:srgbClr val="666666"/>
                </a:solidFill>
                <a:latin typeface="Courier"/>
              </a:rPr>
              <a:t>+</a:t>
            </a:r>
            <a:br/>
            <a:r>
              <a:rPr>
                <a:solidFill>
                  <a:srgbClr val="4070A0"/>
                </a:solidFill>
                <a:latin typeface="Courier"/>
              </a:rPr>
              <a:t>    </a:t>
            </a:r>
            <a:r>
              <a:rPr b="1">
                <a:solidFill>
                  <a:srgbClr val="007020"/>
                </a:solidFill>
                <a:latin typeface="Courier"/>
              </a:rPr>
              <a:t>geom_point</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geom_abline</a:t>
            </a:r>
            <a:r>
              <a:rPr>
                <a:latin typeface="Courier"/>
              </a:rPr>
              <a:t>(</a:t>
            </a:r>
            <a:r>
              <a:rPr>
                <a:solidFill>
                  <a:srgbClr val="902000"/>
                </a:solidFill>
                <a:latin typeface="Courier"/>
              </a:rPr>
              <a:t>intercept=</a:t>
            </a:r>
            <a:r>
              <a:rPr b="1">
                <a:solidFill>
                  <a:srgbClr val="007020"/>
                </a:solidFill>
                <a:latin typeface="Courier"/>
              </a:rPr>
              <a:t>coef</a:t>
            </a:r>
            <a:r>
              <a:rPr>
                <a:latin typeface="Courier"/>
              </a:rPr>
              <a:t>(modBW_Mppwt)[</a:t>
            </a:r>
            <a:r>
              <a:rPr>
                <a:solidFill>
                  <a:srgbClr val="40A070"/>
                </a:solidFill>
                <a:latin typeface="Courier"/>
              </a:rPr>
              <a:t>1</a:t>
            </a:r>
            <a:r>
              <a:rPr>
                <a:latin typeface="Courier"/>
              </a:rPr>
              <a:t>],</a:t>
            </a:r>
            <a:br/>
            <a:r>
              <a:rPr>
                <a:latin typeface="Courier"/>
              </a:rPr>
              <a:t>                </a:t>
            </a:r>
            <a:r>
              <a:rPr>
                <a:solidFill>
                  <a:srgbClr val="902000"/>
                </a:solidFill>
                <a:latin typeface="Courier"/>
              </a:rPr>
              <a:t>slope=</a:t>
            </a:r>
            <a:r>
              <a:rPr b="1">
                <a:solidFill>
                  <a:srgbClr val="007020"/>
                </a:solidFill>
                <a:latin typeface="Courier"/>
              </a:rPr>
              <a:t>coef</a:t>
            </a:r>
            <a:r>
              <a:rPr>
                <a:latin typeface="Courier"/>
              </a:rPr>
              <a:t>(modBW_Mppwt)[</a:t>
            </a:r>
            <a:r>
              <a:rPr>
                <a:solidFill>
                  <a:srgbClr val="40A070"/>
                </a:solidFill>
                <a:latin typeface="Courier"/>
              </a:rPr>
              <a:t>2</a:t>
            </a:r>
            <a:r>
              <a:rPr>
                <a:latin typeface="Courier"/>
              </a:rPr>
              <a:t>],</a:t>
            </a:r>
            <a:br/>
            <a:r>
              <a:rPr>
                <a:latin typeface="Courier"/>
              </a:rPr>
              <a:t>                </a:t>
            </a:r>
            <a:r>
              <a:rPr>
                <a:solidFill>
                  <a:srgbClr val="902000"/>
                </a:solidFill>
                <a:latin typeface="Courier"/>
              </a:rPr>
              <a:t>col=</a:t>
            </a:r>
            <a:r>
              <a:rPr>
                <a:solidFill>
                  <a:srgbClr val="4070A0"/>
                </a:solidFill>
                <a:latin typeface="Courier"/>
              </a:rPr>
              <a:t>"steelblue"</a:t>
            </a:r>
            <a:r>
              <a:rPr>
                <a:latin typeface="Courier"/>
              </a:rPr>
              <a:t>,</a:t>
            </a:r>
            <a:br/>
            <a:r>
              <a:rPr>
                <a:latin typeface="Courier"/>
              </a:rPr>
              <a:t>                </a:t>
            </a:r>
            <a:r>
              <a:rPr>
                <a:solidFill>
                  <a:srgbClr val="902000"/>
                </a:solidFill>
                <a:latin typeface="Courier"/>
              </a:rPr>
              <a:t>lwd=</a:t>
            </a:r>
            <a:r>
              <a:rPr>
                <a:solidFill>
                  <a:srgbClr val="40A070"/>
                </a:solidFill>
                <a:latin typeface="Courier"/>
              </a:rPr>
              <a:t>2</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xlab</a:t>
            </a:r>
            <a:r>
              <a:rPr>
                <a:latin typeface="Courier"/>
              </a:rPr>
              <a:t>(</a:t>
            </a:r>
            <a:r>
              <a:rPr>
                <a:solidFill>
                  <a:srgbClr val="4070A0"/>
                </a:solidFill>
                <a:latin typeface="Courier"/>
              </a:rPr>
              <a:t>"mother's pre-pregnancy weight (lbs)"</a:t>
            </a:r>
            <a:r>
              <a:rPr>
                <a:latin typeface="Courier"/>
              </a:rPr>
              <a:t>) </a:t>
            </a:r>
            <a:r>
              <a:rPr>
                <a:solidFill>
                  <a:srgbClr val="666666"/>
                </a:solidFill>
                <a:latin typeface="Courier"/>
              </a:rPr>
              <a:t>+</a:t>
            </a:r>
            <a:br/>
            <a:r>
              <a:rPr>
                <a:solidFill>
                  <a:srgbClr val="4070A0"/>
                </a:solidFill>
                <a:latin typeface="Courier"/>
              </a:rPr>
              <a:t>    </a:t>
            </a:r>
            <a:r>
              <a:rPr b="1">
                <a:solidFill>
                  <a:srgbClr val="007020"/>
                </a:solidFill>
                <a:latin typeface="Courier"/>
              </a:rPr>
              <a:t>ylab</a:t>
            </a:r>
            <a:r>
              <a:rPr>
                <a:latin typeface="Courier"/>
              </a:rPr>
              <a:t>(</a:t>
            </a:r>
            <a:r>
              <a:rPr>
                <a:solidFill>
                  <a:srgbClr val="4070A0"/>
                </a:solidFill>
                <a:latin typeface="Courier"/>
              </a:rPr>
              <a:t>"neonate birthweight (lbs)"</a:t>
            </a:r>
            <a:r>
              <a:rPr>
                <a:latin typeface="Courier"/>
              </a:rPr>
              <a: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COM_RandStatsWorkshops_Session5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Marc Henrion</dc:creator>
  <cp:keywords/>
  <dcterms:created xsi:type="dcterms:W3CDTF">2020-12-01T17:21:19Z</dcterms:created>
  <dcterms:modified xsi:type="dcterms:W3CDTF">2020-12-01T17:21:19Z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02 December 2020</vt:lpwstr>
  </property>
  <property fmtid="{D5CDD505-2E9C-101B-9397-08002B2CF9AE}" pid="3" name="output">
    <vt:lpwstr/>
  </property>
</Properties>
</file>