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svg" ContentType="image/svg+xml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20/11/2020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1289F0-EB91-42F5-8365-E3427F55C1DD}"/>
              </a:ext>
            </a:extLst>
          </p:cNvPr>
          <p:cNvSpPr>
            <a:spLocks noChangeAspect="1"/>
          </p:cNvSpPr>
          <p:nvPr userDrawn="1"/>
        </p:nvSpPr>
        <p:spPr>
          <a:xfrm>
            <a:off x="2262487" y="581720"/>
            <a:ext cx="7667022" cy="5935758"/>
          </a:xfrm>
          <a:prstGeom prst="rect">
            <a:avLst/>
          </a:prstGeom>
          <a:blipFill dpi="0" rotWithShape="1">
            <a:blip r:embed="rId13">
              <a:alphaModFix amt="25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86916"/>
            <a:ext cx="12192001" cy="228029"/>
          </a:xfrm>
          <a:prstGeom prst="rect">
            <a:avLst/>
          </a:prstGeom>
          <a:solidFill>
            <a:srgbClr val="B0120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  <p:pic>
        <p:nvPicPr>
          <p:cNvPr id="9" name="Picture 8" descr="logo.pdf">
            <a:extLst>
              <a:ext uri="{FF2B5EF4-FFF2-40B4-BE49-F238E27FC236}">
                <a16:creationId xmlns:a16="http://schemas.microsoft.com/office/drawing/2014/main" id="{102BA6D8-072F-4F9F-A5A0-82DCD1210E27}"/>
              </a:ext>
            </a:extLst>
          </p:cNvPr>
          <p:cNvPicPr>
            <a:picLocks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532" y="326042"/>
            <a:ext cx="708279" cy="97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30C013-6450-9241-806F-A84F38C100C4}"/>
              </a:ext>
            </a:extLst>
          </p:cNvPr>
          <p:cNvSpPr/>
          <p:nvPr userDrawn="1"/>
        </p:nvSpPr>
        <p:spPr>
          <a:xfrm>
            <a:off x="1069560" y="6618679"/>
            <a:ext cx="116780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bg2">
                    <a:lumMod val="50000"/>
                  </a:schemeClr>
                </a:solidFill>
              </a:rPr>
              <a:t>Except where otherwise noted, these slides by Creative Commons are licensed under a Creative Commons Attribution 4.0 License: http://</a:t>
            </a:r>
            <a:r>
              <a:rPr lang="en-GB" sz="1200" b="1" dirty="0" err="1">
                <a:solidFill>
                  <a:schemeClr val="bg2">
                    <a:lumMod val="50000"/>
                  </a:schemeClr>
                </a:solidFill>
              </a:rPr>
              <a:t>creativecommons.org</a:t>
            </a:r>
            <a:r>
              <a:rPr lang="en-GB" sz="1200" b="1" dirty="0">
                <a:solidFill>
                  <a:schemeClr val="bg2">
                    <a:lumMod val="50000"/>
                  </a:schemeClr>
                </a:solidFill>
              </a:rPr>
              <a:t>/by/4.0</a:t>
            </a:r>
            <a:endParaRPr lang="en-MW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id="{EE356342-7E80-AD4B-BA14-513E4B339F25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8840"/>
            <a:ext cx="1103012" cy="3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James</a:t>
            </a:r>
            <a:r>
              <a:rPr/>
              <a:t> </a:t>
            </a:r>
            <a:r>
              <a:rPr/>
              <a:t>Chirombo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generally the hypothesis that is believed by the researcher.</a:t>
            </a:r>
          </a:p>
          <a:p>
            <a:pPr lvl="1"/>
            <a:r>
              <a:rPr/>
              <a:t>Is the opposite of the null hypothesis.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One-sample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test is used to check whether a sample mean is different from a known/hypothesized mean</a:t>
            </a:r>
          </a:p>
          <a:p>
            <a:pPr lvl="2"/>
            <a:r>
              <a:rPr/>
              <a:t>How different is the sample mean from the true population mean</a:t>
            </a:r>
          </a:p>
          <a:p>
            <a:pPr lvl="1"/>
            <a:r>
              <a:rPr/>
              <a:t>Continuous data</a:t>
            </a:r>
          </a:p>
          <a:p>
            <a:pPr lvl="0" marL="0" indent="0">
              <a:buNone/>
            </a:pPr>
            <a:r>
              <a:rPr/>
              <a:t>Assumptions:</a:t>
            </a:r>
          </a:p>
          <a:p>
            <a:pPr lvl="1"/>
            <a:r>
              <a:rPr/>
              <a:t>Random sample from the population</a:t>
            </a:r>
          </a:p>
          <a:p>
            <a:pPr lvl="1"/>
            <a:r>
              <a:rPr/>
              <a:t>The data must be continuous</a:t>
            </a:r>
          </a:p>
          <a:p>
            <a:pPr lvl="1"/>
            <a:r>
              <a:rPr/>
              <a:t>Data must follow the normal distribution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One-sample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we want to test the hypothesis that the mean age is 24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r>
                        <m:t>μ</m:t>
                      </m:r>
                      <m:r>
                        <m:t>=</m:t>
                      </m:r>
                      <m:r>
                        <m:t>24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r>
                        <m:t>μ</m:t>
                      </m:r>
                      <m:r>
                        <m:t>≠</m:t>
                      </m:r>
                      <m:r>
                        <m:t>24</m:t>
                      </m:r>
                    </m:oMath>
                  </m:oMathPara>
                </a14:m>
              </a:p>
              <a:p>
                <a:pPr lvl="1"/>
                <a:r>
                  <a:rPr/>
                  <a:t>This is a two-sided test.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Histogram to check normality.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cex.axis=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cex.lab=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mfrow=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(df1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age, </a:t>
            </a:r>
            <a:r>
              <a:rPr sz="1800">
                <a:solidFill>
                  <a:srgbClr val="902000"/>
                </a:solidFill>
                <a:latin typeface="Courier"/>
              </a:rPr>
              <a:t>main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age"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freq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"#ffa500"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LW_COM_RandStatsWorkshops_Session4_2020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(df1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age,</a:t>
            </a:r>
            <a:r>
              <a:rPr sz="1800">
                <a:solidFill>
                  <a:srgbClr val="902000"/>
                </a:solidFill>
                <a:latin typeface="Courier"/>
              </a:rPr>
              <a:t>mu=</a:t>
            </a:r>
            <a:r>
              <a:rPr sz="1800">
                <a:solidFill>
                  <a:srgbClr val="40A070"/>
                </a:solidFill>
                <a:latin typeface="Courier"/>
              </a:rPr>
              <a:t>24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One Sample t-test
## 
## data:  df1$age
## t = 98.616, df = 2999, p-value &lt; 2.2e-16
## alternative hypothesis: true mean is not equal to 24
## 95 percent confidence interval:
##  32.76225 33.11775
## sample estimates:
## mean of x 
##     32.94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(df1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age,</a:t>
            </a:r>
            <a:r>
              <a:rPr sz="1800">
                <a:solidFill>
                  <a:srgbClr val="902000"/>
                </a:solidFill>
                <a:latin typeface="Courier"/>
              </a:rPr>
              <a:t>mu=</a:t>
            </a:r>
            <a:r>
              <a:rPr sz="1800">
                <a:solidFill>
                  <a:srgbClr val="40A070"/>
                </a:solidFill>
                <a:latin typeface="Courier"/>
              </a:rPr>
              <a:t>24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alternative=</a:t>
            </a:r>
            <a:r>
              <a:rPr sz="1800">
                <a:solidFill>
                  <a:srgbClr val="4070A0"/>
                </a:solidFill>
                <a:latin typeface="Courier"/>
              </a:rPr>
              <a:t>"less"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One Sample t-test
## 
## data:  df1$age
## t = 98.616, df = 2999, p-value = 1
## alternative hypothesis: true mean is less than 24
## 95 percent confidence interval:
##      -Inf 33.08916
## sample estimates:
## mean of x 
##     32.94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data are continuous</a:t>
            </a:r>
          </a:p>
          <a:p>
            <a:pPr lvl="1"/>
            <a:r>
              <a:rPr/>
              <a:t>The data must follow a normal distribution</a:t>
            </a:r>
          </a:p>
          <a:p>
            <a:pPr lvl="1"/>
            <a:r>
              <a:rPr/>
              <a:t>The two samples are independent</a:t>
            </a:r>
          </a:p>
          <a:p>
            <a:pPr lvl="1"/>
            <a:r>
              <a:rPr/>
              <a:t>Both samples are random samples of the respective underlying population</a:t>
            </a:r>
          </a:p>
          <a:p>
            <a:pPr lvl="1"/>
            <a:r>
              <a:rPr/>
              <a:t>The variances within the two groups are equal (homoscedasticity)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 the dataset provided, it is hypothesized that the mean age is the same for both men and women.</a:t>
                </a:r>
              </a:p>
              <a:p>
                <a:pPr lvl="1"/>
                <a:r>
                  <a:rPr/>
                  <a:t>We can test this hypothesis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 if the two populations are normally distributed.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mfrow=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cex.axis=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cex.lab=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(df1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age[df1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solidFill>
                  <a:srgbClr val="4070A0"/>
                </a:solidFill>
                <a:latin typeface="Courier"/>
              </a:rPr>
              <a:t>"Histogram for Age: Males"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xlab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"#0e9ed8"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(df1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age[df1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solidFill>
                  <a:srgbClr val="4070A0"/>
                </a:solidFill>
                <a:latin typeface="Courier"/>
              </a:rPr>
              <a:t>"Histogram for Age: Females"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xlab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"#ff9994"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</a:t>
            </a:r>
            <a:r>
              <a:rPr/>
              <a:t> </a:t>
            </a:r>
            <a:r>
              <a:rPr/>
              <a:t>4: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LW_COM_RandStatsWorkshops_Session4_2020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 if the variances are the same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cex.axis=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cex.lab=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boxplot</a:t>
            </a:r>
            <a:r>
              <a:rPr sz="1800">
                <a:latin typeface="Courier"/>
              </a:rPr>
              <a:t>(age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sex,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df1,</a:t>
            </a:r>
            <a:r>
              <a:rPr sz="1800">
                <a:solidFill>
                  <a:srgbClr val="902000"/>
                </a:solidFill>
                <a:latin typeface="Courier"/>
              </a:rPr>
              <a:t>names=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"#0e9ed8"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"#ff9994"</a:t>
            </a:r>
            <a:r>
              <a:rPr sz="1800">
                <a:latin typeface="Courier"/>
              </a:rPr>
              <a:t>)) 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LW_COM_RandStatsWorkshops_Session4_2020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t-test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(age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sex,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df1)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age by sex
## t = -0.69127, df = 2982.6, p-value = 0.4895
## alternative hypothesis: true difference in means is not equal to 0
## 95 percent confidence interval:
##  -0.4812899  0.2303877
## sample estimates:
## mean in group 1 mean in group 2 
##        32.87585        33.00130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Paired</a:t>
            </a:r>
            <a:r>
              <a:rPr/>
              <a:t> </a:t>
            </a:r>
            <a:r>
              <a:rPr/>
              <a:t>t-test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t.test</a:t>
                </a:r>
                <a:r>
                  <a:rPr sz="1800">
                    <a:latin typeface="Courier"/>
                  </a:rPr>
                  <a:t>(df1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cd41,df1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cd42,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paired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TRUE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
##  Paired t-test
## 
## data:  df1$cd41 and df1$cd42
## t = -98.346, df = 2999, p-value &lt; 2.2e-16
## alternative hypothesis: true difference in means is not equal to 0
## 95 percent confidence interval:
##  -203.1804 -195.2370
## sample estimates:
## mean of the differences 
##               -199.2087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we want to compare means of a variable in more than 2 groups</a:t>
            </a:r>
          </a:p>
          <a:p>
            <a:pPr lvl="1"/>
            <a:r>
              <a:rPr/>
              <a:t>For example, we might want to compare the mean CD4 among the 5 hospitals.</a:t>
            </a:r>
          </a:p>
          <a:p>
            <a:pPr lvl="1"/>
            <a:r>
              <a:rPr/>
              <a:t>Use one way analysis of variance (anova)</a:t>
            </a:r>
          </a:p>
          <a:p>
            <a:pPr lvl="1"/>
            <a:r>
              <a:rPr/>
              <a:t>Based on assumptions:</a:t>
            </a:r>
          </a:p>
          <a:p>
            <a:pPr lvl="2"/>
            <a:r>
              <a:rPr/>
              <a:t>Data within the groups follows a normal distribution</a:t>
            </a:r>
          </a:p>
          <a:p>
            <a:pPr lvl="2"/>
            <a:r>
              <a:rPr/>
              <a:t>Equal variation within groups</a:t>
            </a:r>
          </a:p>
          <a:p>
            <a:pPr lvl="2"/>
            <a:r>
              <a:rPr/>
              <a:t>Independent and identically distributed variables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One-way</a:t>
            </a:r>
            <a:r>
              <a:rPr/>
              <a:t> </a:t>
            </a:r>
            <a:r>
              <a:rPr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total of 3000 study participants were recruited in 5 hospitals providing ART. Each participant’s CD4 count upon entry into study was measured. We would like to investigate whether there is a difference in mean CD4 count at the entry into the study across the 5 participating facilities. State the hypothesis to be tested and your conclusion.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One-way</a:t>
            </a:r>
            <a:r>
              <a:rPr/>
              <a:t> </a:t>
            </a:r>
            <a:r>
              <a:rPr/>
              <a:t>anova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4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5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oneway.test</a:t>
                </a:r>
                <a:r>
                  <a:rPr sz="1800">
                    <a:latin typeface="Courier"/>
                  </a:rPr>
                  <a:t>(cd41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hosp,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df1)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
##  One-way analysis of means (not assuming equal variances)
## 
## data:  cd41 and hosp
## F = 0.22905, num df = 4, denom df = 1496, p-value = 0.9222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One-way</a:t>
            </a:r>
            <a:r>
              <a:rPr/>
              <a:t> </a:t>
            </a:r>
            <a:r>
              <a:rPr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res.hosp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aov</a:t>
            </a:r>
            <a:r>
              <a:rPr sz="1800">
                <a:latin typeface="Courier"/>
              </a:rPr>
              <a:t>(cd41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(hosp),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df1)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(res.hosp)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Df  Sum Sq Mean Sq F value Pr(&gt;F)
## factor(hosp)    4    2204   551.1   0.229  0.922
## Residuals    2995 7194212  2402.1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recent survey found that approximately 23% of the population in a district are HIV positive. A researcher thinks that the current proportion of the adult population that is HIV+ is greater than 23%. The researcher takes a random sample of 3000 and finds that 560 tested positive. State the hypotheses and your conclusion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Definition</a:t>
            </a:r>
          </a:p>
          <a:p>
            <a:pPr lvl="1"/>
            <a:r>
              <a:rPr/>
              <a:t>T tests</a:t>
            </a:r>
          </a:p>
          <a:p>
            <a:pPr lvl="2"/>
            <a:r>
              <a:rPr/>
              <a:t>One sample and two sample t test</a:t>
            </a:r>
          </a:p>
          <a:p>
            <a:pPr lvl="2"/>
            <a:r>
              <a:rPr/>
              <a:t>Paired t tests</a:t>
            </a:r>
          </a:p>
          <a:p>
            <a:pPr lvl="2"/>
            <a:r>
              <a:rPr/>
              <a:t>One way analysis of variance (anova)</a:t>
            </a:r>
          </a:p>
          <a:p>
            <a:pPr lvl="1"/>
            <a:r>
              <a:rPr/>
              <a:t>Non-parametric tests</a:t>
            </a:r>
          </a:p>
          <a:p>
            <a:pPr lvl="2"/>
            <a:r>
              <a:rPr/>
              <a:t>Non-parametric equivalent of the above tests</a:t>
            </a:r>
          </a:p>
          <a:p>
            <a:pPr lvl="1"/>
            <a:r>
              <a:rPr/>
              <a:t>Tests for proportions</a:t>
            </a:r>
          </a:p>
          <a:p>
            <a:pPr lvl="2"/>
            <a:r>
              <a:rPr/>
              <a:t>One sample / two sample proportion test</a:t>
            </a:r>
          </a:p>
          <a:p>
            <a:pPr lvl="1"/>
            <a:r>
              <a:rPr/>
              <a:t>Use of p-values in statistics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recent survey found that approximately 23% of the population in a district are HIV positive. A researcher thinks that the current proportion of the adult population that is HIV+ is greater than 23%. The researcher takes a random sample of 3000 and finds that 560 tested positive. State the hypotheses and your conclusion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r>
                        <m:t>p</m:t>
                      </m:r>
                      <m:r>
                        <m:t>≤</m:t>
                      </m:r>
                      <m:r>
                        <m:t>0.23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r>
                        <m:t>p</m:t>
                      </m:r>
                      <m:r>
                        <m:t>&gt;</m:t>
                      </m:r>
                      <m:r>
                        <m:t>0.23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prop.test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560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3000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0.23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1-sample proportions test with continuity correction
## 
## data:  560 out of 3000, null probability 0.23
## X-squared = 31.565, df = 1, p-value = 1
## alternative hypothesis: true p is greater than 0.23
## 95 percent confidence interval:
##  0.1750871 1.0000000
## sample estimates:
##         p 
## 0.1866667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Example: We would like to investigate whether there is enough evidence that the proportion of HIV cases is different between men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≠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1"/>
                <a:r>
                  <a:rPr/>
                  <a:t>We need to calculate the proportions in each group before doing the test.</a:t>
                </a:r>
              </a:p>
              <a:p>
                <a:pPr lvl="1"/>
                <a:r>
                  <a:rPr/>
                  <a:t>Proportion of men that tested positive;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Proportion of women that tested positive;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(df1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sex,df1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hiv)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
##        0    1
##   1 1204  262
##   2 1236  298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prop.test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262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298</a:t>
            </a:r>
            <a:r>
              <a:rPr sz="1800">
                <a:latin typeface="Courier"/>
              </a:rPr>
              <a:t>),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1466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1534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2-sample test for equality of proportions with continuity correction
## 
## data:  c(262, 298) out of c(1466, 1534)
## X-squared = 1.093, df = 1, p-value = 0.2958
## alternative hypothesis: two.sided
## 95 percent confidence interval:
##  -0.04408002  0.01298849
## sample estimates:
##    prop 1    prop 2 
## 0.1787176 0.1942634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Non-parametric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assumption of normality are violated.</a:t>
            </a:r>
          </a:p>
          <a:p>
            <a:pPr lvl="1"/>
            <a:r>
              <a:rPr/>
              <a:t>Have non-parametric equivalent for the parametric tests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Non-parametric</a:t>
            </a:r>
            <a:r>
              <a:rPr/>
              <a:t> </a:t>
            </a:r>
            <a:r>
              <a:rPr/>
              <a:t>tests: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</a:p>
          <a:p>
            <a:pPr lvl="1"/>
            <a:r>
              <a:rPr/>
              <a:t>We will use the adolescent data in this example. We can check the distribution of the variable for weight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cex.lab=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cex.axis=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qqnorm</a:t>
            </a:r>
            <a:r>
              <a:rPr sz="1800">
                <a:latin typeface="Courier"/>
              </a:rPr>
              <a:t>(df2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a104wt)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qqline</a:t>
            </a:r>
            <a:r>
              <a:rPr sz="1800">
                <a:latin typeface="Courier"/>
              </a:rPr>
              <a:t>(df2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a104wt,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LW_COM_RandStatsWorkshops_Session4_2020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Non-parametric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assumption of normality are violated.</a:t>
            </a:r>
          </a:p>
          <a:p>
            <a:pPr lvl="1"/>
            <a:r>
              <a:rPr/>
              <a:t>Have non-parametric equivalent for the parametric tests.</a:t>
            </a:r>
          </a:p>
          <a:p>
            <a:pPr lvl="2"/>
            <a:r>
              <a:rPr/>
              <a:t>One sample non-parametric test.</a:t>
            </a:r>
          </a:p>
          <a:p>
            <a:pPr lvl="1"/>
            <a:r>
              <a:rPr/>
              <a:t>Suppose we want to test that the mean weight is 50kg.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wilcox.test</a:t>
            </a:r>
            <a:r>
              <a:rPr sz="1800">
                <a:latin typeface="Courier"/>
              </a:rPr>
              <a:t>(df2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a104wt,</a:t>
            </a:r>
            <a:r>
              <a:rPr sz="1800">
                <a:solidFill>
                  <a:srgbClr val="902000"/>
                </a:solidFill>
                <a:latin typeface="Courier"/>
              </a:rPr>
              <a:t>mu=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Wilcoxon signed rank test with continuity correction
## 
## data:  df2$a104wt
## V = 2958.5, p-value &lt; 2.2e-16
## alternative hypothesis: true location is not equal to 50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Non-parametric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</a:p>
          <a:p>
            <a:pPr lvl="1"/>
            <a:r>
              <a:rPr/>
              <a:t>Let’s test the hypothesis that the weight is different between males and females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wilcox.test</a:t>
            </a:r>
            <a:r>
              <a:rPr sz="1800">
                <a:latin typeface="Courier"/>
              </a:rPr>
              <a:t>(a104wt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a13sex,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df2)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Wilcoxon rank sum test with continuity correction
## 
## data:  a104wt by a13sex
## W = 9650.5, p-value = 0.1475
## alternative hypothesis: true location shift is not equal to 0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Non-parametric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</a:p>
          <a:p>
            <a:pPr lvl="1"/>
            <a:r>
              <a:rPr/>
              <a:t>Test the hypothesis that the CD4 counts are the same at the two time points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wilcox.test</a:t>
            </a:r>
            <a:r>
              <a:rPr sz="1800">
                <a:latin typeface="Courier"/>
              </a:rPr>
              <a:t>(df1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cd41.sk,df1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cd42.sk,</a:t>
            </a:r>
            <a:r>
              <a:rPr sz="1800">
                <a:solidFill>
                  <a:srgbClr val="902000"/>
                </a:solidFill>
                <a:latin typeface="Courier"/>
              </a:rPr>
              <a:t>paired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Wilcoxon signed rank test with continuity correction
## 
## data:  df1$cd41.sk and df1$cd42.sk
## V = 782047, p-value &lt; 2.2e-16
## alternative hypothesis: true location shift is not equal to 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in the data that was previously shared:</a:t>
            </a:r>
          </a:p>
          <a:p>
            <a:pPr lvl="1"/>
            <a:r>
              <a:rPr/>
              <a:t>The data are in CSV format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df1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"datasets/btTBreg.csv"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header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df2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"datasets/adolescent_small.csv"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header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Non-parametric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Analogous to one way anova</a:t>
            </a:r>
          </a:p>
          <a:p>
            <a:pPr lvl="1"/>
            <a:r>
              <a:rPr/>
              <a:t>Example: It is claimed that differences exist in the mean weight between the different conditions (excellent, fair, good and poor)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kruskal.test</a:t>
            </a:r>
            <a:r>
              <a:rPr sz="1800">
                <a:latin typeface="Courier"/>
              </a:rPr>
              <a:t>(a104wt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a63well,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df2)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Kruskal-Wallis rank sum test
## 
## data:  a104wt by a63well
## Kruskal-Wallis chi-squared = 70.206, df = 3, p-value = 3.855e-15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signigicance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P-values indicate degree to which data are incompatible with a given statistical model.</a:t>
            </a:r>
          </a:p>
          <a:p>
            <a:pPr lvl="1"/>
            <a:r>
              <a:rPr/>
              <a:t>P-values do not measure the probability of H0 being true.</a:t>
            </a:r>
          </a:p>
          <a:p>
            <a:pPr lvl="1"/>
            <a:r>
              <a:rPr/>
              <a:t>Decision-making should not be based solely on whether a p-value is below a certain threshold.</a:t>
            </a:r>
          </a:p>
          <a:p>
            <a:pPr lvl="1"/>
            <a:r>
              <a:rPr/>
              <a:t>Proper inference requires full reporting and transparency.</a:t>
            </a:r>
          </a:p>
          <a:p>
            <a:pPr lvl="1"/>
            <a:r>
              <a:rPr/>
              <a:t>A p-value does not measure the size of an effect / importance of a result. Context matters: a p-value by itself does not provide a good measure of evidence regarding a model or hypothesis.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Stop the use of P-values in the conventional, dichotomous way.</a:t>
            </a:r>
          </a:p>
          <a:p>
            <a:pPr lvl="2"/>
            <a:r>
              <a:rPr/>
              <a:t>P-values alone should not be used to refute or support a scientific hypothesis.</a:t>
            </a:r>
          </a:p>
          <a:p>
            <a:pPr lvl="2"/>
            <a:r>
              <a:rPr/>
              <a:t>Rebrand confidence intervals to “compatibility intervals”.</a:t>
            </a:r>
          </a:p>
          <a:p>
            <a:pPr lvl="2"/>
            <a:r>
              <a:rPr/>
              <a:t>Discuss all values that fall within the confidence interval / are compatible with the data.</a:t>
            </a:r>
          </a:p>
          <a:p>
            <a:pPr lvl="2"/>
            <a:r>
              <a:rPr/>
              <a:t>Do acknowledge that the point estimates and values close to it are more compatible than values at the extremes of the interval.</a:t>
            </a:r>
          </a:p>
          <a:p>
            <a:pPr lvl="2"/>
            <a:r>
              <a:rPr/>
              <a:t>Emphasize / embrace uncertainty.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Definition:</a:t>
            </a:r>
          </a:p>
          <a:p>
            <a:pPr lvl="1"/>
            <a:r>
              <a:rPr/>
              <a:t>Definition: A supposition, arrived at from observation or reflection, that leads to refutable predictions</a:t>
            </a:r>
          </a:p>
          <a:p>
            <a:pPr lvl="1"/>
            <a:r>
              <a:rPr/>
              <a:t>Any claim cast in a form that will allow it to be tested and refuted</a:t>
            </a:r>
          </a:p>
          <a:p>
            <a:pPr lvl="1"/>
            <a:r>
              <a:rPr/>
              <a:t>A statement that we make about a population parameter that can be tested after drawing a sample.</a:t>
            </a:r>
          </a:p>
          <a:p>
            <a:pPr lvl="1"/>
            <a:r>
              <a:rPr/>
              <a:t>For example, one can hypothesize that the average age at first marriage among girls in Blantyre rural is 20.</a:t>
            </a:r>
          </a:p>
          <a:p>
            <a:pPr lvl="1"/>
            <a:r>
              <a:rPr/>
              <a:t>A new mosquito trap is more effective than the standard trap.</a:t>
            </a:r>
          </a:p>
          <a:p>
            <a:pPr lvl="1"/>
            <a:r>
              <a:rPr/>
              <a:t>This hypothesis has to be tested and conclusion made.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Come up with the hypothesis</a:t>
            </a:r>
          </a:p>
          <a:p>
            <a:pPr lvl="1"/>
            <a:r>
              <a:rPr/>
              <a:t>Formulate the hypothesis – both null and alternative</a:t>
            </a:r>
          </a:p>
          <a:p>
            <a:pPr lvl="1"/>
            <a:r>
              <a:rPr/>
              <a:t>Set the decision rule</a:t>
            </a:r>
          </a:p>
          <a:p>
            <a:pPr lvl="1"/>
            <a:r>
              <a:rPr/>
              <a:t>Collect data</a:t>
            </a:r>
          </a:p>
          <a:p>
            <a:pPr lvl="1"/>
            <a:r>
              <a:rPr/>
              <a:t>Calculate the test statistics.</a:t>
            </a:r>
          </a:p>
          <a:p>
            <a:pPr lvl="1"/>
            <a:r>
              <a:rPr/>
              <a:t>Construct rejection regions.</a:t>
            </a:r>
          </a:p>
          <a:p>
            <a:pPr lvl="1"/>
            <a:r>
              <a:rPr/>
              <a:t>Obtain p-value based on a known distribution and make decision.</a:t>
            </a:r>
          </a:p>
          <a:p>
            <a:pPr lvl="1"/>
            <a:r>
              <a:rPr/>
              <a:t>Interpret p-value and make conclusion.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there a statistically significant “difference”?</a:t>
            </a:r>
          </a:p>
          <a:p>
            <a:pPr lvl="2"/>
            <a:r>
              <a:rPr/>
              <a:t>OR “effect”, or “association” or “relationship”.</a:t>
            </a:r>
          </a:p>
          <a:p>
            <a:pPr lvl="2"/>
            <a:r>
              <a:rPr/>
              <a:t>Is the observed difference due to chance?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 testing can be done in different scenarios</a:t>
            </a:r>
          </a:p>
          <a:p>
            <a:pPr lvl="1"/>
            <a:r>
              <a:rPr/>
              <a:t>Is there a difference in means</a:t>
            </a:r>
          </a:p>
          <a:p>
            <a:pPr lvl="1"/>
            <a:r>
              <a:rPr/>
              <a:t>Is there a difference in proportions</a:t>
            </a:r>
          </a:p>
          <a:p>
            <a:pPr lvl="1"/>
            <a:r>
              <a:rPr/>
              <a:t>Difference in odds ratios or relative risks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Definition 1: There is </a:t>
            </a:r>
            <a:r>
              <a:rPr b="1"/>
              <a:t>NO</a:t>
            </a:r>
            <a:r>
              <a:rPr/>
              <a:t> association between the risk factor and outcome in a population.</a:t>
            </a:r>
          </a:p>
          <a:p>
            <a:pPr lvl="1"/>
            <a:r>
              <a:rPr/>
              <a:t>Definition 2: The hypothesis that the factor of interest is not associated with or not different from another factor or a pre-specified value.</a:t>
            </a:r>
          </a:p>
          <a:p>
            <a:pPr lvl="1"/>
            <a:r>
              <a:rPr/>
              <a:t>Example:</a:t>
            </a:r>
          </a:p>
          <a:p>
            <a:pPr lvl="2"/>
            <a:r>
              <a:rPr/>
              <a:t>There is no difference in the efficacy of a new drug (Drug A) for malaria prophylaxis in contrast to a currently approved drug (Drug B).</a:t>
            </a:r>
          </a:p>
          <a:p>
            <a:pPr lvl="1"/>
            <a:r>
              <a:rPr/>
              <a:t>Formal basis for testing statistical significance.</a:t>
            </a:r>
          </a:p>
          <a:p>
            <a:pPr lvl="1"/>
            <a:r>
              <a:rPr/>
              <a:t>Start with proposition that there is no difference.</a:t>
            </a:r>
          </a:p>
          <a:p>
            <a:pPr lvl="1"/>
            <a:r>
              <a:rPr/>
              <a:t>Statistical tests can estimate the probability an observed association could be due to chance.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and statistics course</dc:title>
  <dc:creator>James Chirombo</dc:creator>
  <cp:keywords/>
  <dcterms:created xsi:type="dcterms:W3CDTF">2020-12-01T11:53:27Z</dcterms:created>
  <dcterms:modified xsi:type="dcterms:W3CDTF">2020-12-01T11:53:27Z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 December 2020</vt:lpwstr>
  </property>
  <property fmtid="{D5CDD505-2E9C-101B-9397-08002B2CF9AE}" pid="3" name="output">
    <vt:lpwstr/>
  </property>
</Properties>
</file>