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svg" ContentType="image/svg+xml"/>
  <Default Extension="emf" ContentType="image/x-em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991"/>
    <p:restoredTop sz="94660"/>
  </p:normalViewPr>
  <p:slideViewPr>
    <p:cSldViewPr snapToGrid="0">
      <p:cViewPr varScale="1">
        <p:scale>
          <a:sx d="100" n="128"/>
          <a:sy d="100" n="128"/>
        </p:scale>
        <p:origin x="392"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3" Type="http://schemas.openxmlformats.org/officeDocument/2006/relationships/tableStyles" Target="tableStyles.xml" /><Relationship Id="rId72" Type="http://schemas.openxmlformats.org/officeDocument/2006/relationships/theme" Target="theme/theme1.xml" /><Relationship Id="rId1" Type="http://schemas.openxmlformats.org/officeDocument/2006/relationships/slideMaster" Target="slideMasters/slideMaster1.xml" /><Relationship Id="rId71" Type="http://schemas.openxmlformats.org/officeDocument/2006/relationships/viewProps" Target="viewProps.xml" /><Relationship Id="rId7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01/12/2020</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a14="http://schemas.microsoft.com/office/drawing/2010/main" xmlns=""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10;&#10;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lw-stats/R_And_Statistics_Training_2021"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Statistics</a:t>
            </a:r>
            <a:r>
              <a:rPr/>
              <a:t> </a:t>
            </a:r>
            <a:r>
              <a:rPr/>
              <a:t>and</a:t>
            </a:r>
            <a:r>
              <a:rPr/>
              <a:t> </a:t>
            </a:r>
            <a:r>
              <a:rPr/>
              <a:t>R</a:t>
            </a:r>
            <a:r>
              <a:rPr/>
              <a:t> </a:t>
            </a:r>
            <a:r>
              <a:rPr/>
              <a:t>short</a:t>
            </a:r>
            <a:r>
              <a:rPr/>
              <a:t> </a:t>
            </a:r>
            <a:r>
              <a:rPr/>
              <a:t>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marL="0" indent="0">
              <a:buNone/>
            </a:pPr>
            <a:r>
              <a:rPr/>
              <a:t>Session</a:t>
            </a:r>
            <a:r>
              <a:rPr/>
              <a:t> </a:t>
            </a:r>
            <a:r>
              <a:rPr/>
              <a:t>4:</a:t>
            </a:r>
            <a:r>
              <a:rPr/>
              <a:t> </a:t>
            </a:r>
            <a:r>
              <a:rPr/>
              <a:t>Common</a:t>
            </a:r>
            <a:r>
              <a:rPr/>
              <a:t> </a:t>
            </a:r>
            <a:r>
              <a:rPr/>
              <a:t>Statistical</a:t>
            </a:r>
            <a:r>
              <a:rPr/>
              <a:t> </a:t>
            </a:r>
            <a:r>
              <a:rPr/>
              <a:t>Tests</a:t>
            </a:r>
            <a:br/>
            <a:br/>
            <a:r>
              <a:rPr/>
              <a:t>James</a:t>
            </a:r>
            <a:r>
              <a:rPr/>
              <a:t> </a:t>
            </a:r>
            <a:r>
              <a:rPr/>
              <a:t>Chirombo,</a:t>
            </a:r>
            <a:r>
              <a:rPr/>
              <a:t> </a:t>
            </a: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marL="0" indent="0">
              <a:buNone/>
            </a:pPr>
            <a:r>
              <a:rPr/>
              <a:t>28</a:t>
            </a:r>
            <a:r>
              <a:rPr/>
              <a:t> </a:t>
            </a:r>
            <a:r>
              <a:rPr/>
              <a:t>October</a:t>
            </a:r>
            <a:r>
              <a:rPr/>
              <a:t> </a:t>
            </a:r>
            <a:r>
              <a:rPr/>
              <a:t>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procedure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many different statistical tests and we will cover several today. The general procedure / algorithm for all of these is the same:</a:t>
            </a:r>
          </a:p>
          <a:p>
            <a:pPr lvl="1"/>
            <a:r>
              <a:rPr/>
              <a:t>Formulate a (narrow) null hypothesis H</a:t>
            </a:r>
            <a:r>
              <a:rPr baseline="-25000"/>
              <a:t>0</a:t>
            </a:r>
            <a:r>
              <a:rPr/>
              <a:t> and a (wide) alternative hypothesis H</a:t>
            </a:r>
            <a:r>
              <a:rPr baseline="-25000"/>
              <a:t>1</a:t>
            </a:r>
            <a:r>
              <a:rPr/>
              <a:t>.</a:t>
            </a:r>
          </a:p>
          <a:p>
            <a:pPr lvl="1"/>
            <a:r>
              <a:rPr/>
              <a:t>Define the decision rule:</a:t>
            </a:r>
          </a:p>
          <a:p>
            <a:pPr lvl="2"/>
            <a:r>
              <a:rPr/>
              <a:t>Define a test statistic.</a:t>
            </a:r>
          </a:p>
          <a:p>
            <a:pPr lvl="2"/>
            <a:r>
              <a:rPr/>
              <a:t>Derive the distribution of the test statistics under H</a:t>
            </a:r>
            <a:r>
              <a:rPr baseline="-25000"/>
              <a:t>0</a:t>
            </a:r>
            <a:r>
              <a:rPr/>
              <a:t>.</a:t>
            </a:r>
          </a:p>
          <a:p>
            <a:pPr lvl="2"/>
            <a:r>
              <a:rPr/>
              <a:t>Derive the decision rule (either based on a rejection region or p-value) for a chosen significance level.</a:t>
            </a:r>
          </a:p>
          <a:p>
            <a:pPr lvl="1"/>
            <a:r>
              <a:rPr/>
              <a:t>Collect data.</a:t>
            </a:r>
          </a:p>
          <a:p>
            <a:pPr lvl="1"/>
            <a:r>
              <a:rPr/>
              <a:t>Calculate the test statistic, rejection region and/or p-value.</a:t>
            </a:r>
          </a:p>
          <a:p>
            <a:pPr lvl="1"/>
            <a:r>
              <a:rPr/>
              <a:t>Make a decision to reject H</a:t>
            </a:r>
            <a:r>
              <a:rPr baseline="-25000"/>
              <a:t>0</a:t>
            </a:r>
            <a:r>
              <a:rPr/>
              <a:t> in favour of H</a:t>
            </a:r>
            <a:r>
              <a:rPr baseline="-25000"/>
              <a:t>1</a:t>
            </a:r>
            <a:r>
              <a:rPr/>
              <a:t> or not.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When</a:t>
            </a:r>
            <a:r>
              <a:rPr/>
              <a:t> </a:t>
            </a:r>
            <a:r>
              <a:rPr/>
              <a:t>can</a:t>
            </a:r>
            <a:r>
              <a:rPr/>
              <a:t> </a:t>
            </a:r>
            <a:r>
              <a:rPr/>
              <a:t>hypothesis</a:t>
            </a:r>
            <a:r>
              <a:rPr/>
              <a:t> </a:t>
            </a:r>
            <a:r>
              <a:rPr/>
              <a:t>testing</a:t>
            </a:r>
            <a:r>
              <a:rPr/>
              <a:t> </a:t>
            </a:r>
            <a:r>
              <a:rPr/>
              <a:t>be</a:t>
            </a:r>
            <a:r>
              <a:rPr/>
              <a:t> </a:t>
            </a:r>
            <a:r>
              <a:rPr/>
              <a:t>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Hypothesis testing can be done in different scenarios:</a:t>
            </a:r>
          </a:p>
          <a:p>
            <a:pPr lvl="1"/>
            <a:r>
              <a:rPr/>
              <a:t>Is there a difference in means?</a:t>
            </a:r>
          </a:p>
          <a:p>
            <a:pPr lvl="1"/>
            <a:r>
              <a:rPr/>
              <a:t>Is there a difference in proportions?</a:t>
            </a:r>
          </a:p>
          <a:p>
            <a:pPr lvl="1"/>
            <a:r>
              <a:rPr/>
              <a:t>Difference in odds ratios or relative risks?</a:t>
            </a:r>
          </a:p>
          <a:p>
            <a:pPr lvl="1"/>
            <a:r>
              <a:rPr/>
              <a:t>Is a slope of a regression line different from 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Null</a:t>
            </a:r>
            <a:r>
              <a:rPr/>
              <a:t> </a:t>
            </a:r>
            <a:r>
              <a:rPr/>
              <a:t>and</a:t>
            </a:r>
            <a:r>
              <a:rPr/>
              <a:t> </a:t>
            </a:r>
            <a:r>
              <a:rPr/>
              <a:t>alternative</a:t>
            </a:r>
            <a:r>
              <a:rPr/>
              <a:t> </a:t>
            </a:r>
            <a:r>
              <a:rPr/>
              <a:t>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Null hypothesis</a:t>
            </a:r>
          </a:p>
          <a:p>
            <a:pPr lvl="2"/>
            <a:r>
              <a:rPr/>
              <a:t>Narrow (in two-sided tests) - test statistic takes a single, specific value.</a:t>
            </a:r>
          </a:p>
          <a:p>
            <a:pPr lvl="2"/>
            <a:r>
              <a:rPr/>
              <a:t>Usually the hypothesis of no effect / association / difference.</a:t>
            </a:r>
          </a:p>
          <a:p>
            <a:pPr lvl="1"/>
            <a:r>
              <a:rPr/>
              <a:t>Alternative hypothesis</a:t>
            </a:r>
          </a:p>
          <a:p>
            <a:pPr lvl="2"/>
            <a:r>
              <a:rPr/>
              <a:t>Wide - test statistic can take a large range of values.</a:t>
            </a:r>
          </a:p>
          <a:p>
            <a:pPr lvl="2"/>
            <a:r>
              <a:rPr/>
              <a:t>Often the hypothesis held by the researcher.</a:t>
            </a:r>
          </a:p>
          <a:p>
            <a:pPr lvl="2"/>
            <a:r>
              <a:rPr/>
              <a:t>Is the opposite of the null hypothesis.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Parametric</a:t>
            </a:r>
            <a:r>
              <a:rPr/>
              <a:t> </a:t>
            </a:r>
            <a:r>
              <a:rPr/>
              <a:t>tests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One-sample</a:t>
            </a:r>
            <a:r>
              <a:rPr/>
              <a:t> </a:t>
            </a:r>
            <a:r>
              <a:rPr/>
              <a:t>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This test is used to check whether a sample mean is different from a known / hypothesized mean.</a:t>
            </a:r>
          </a:p>
          <a:p>
            <a:pPr lvl="2"/>
            <a:r>
              <a:rPr/>
              <a:t>How different is the sample mean from the true population mean</a:t>
            </a:r>
          </a:p>
          <a:p>
            <a:pPr lvl="1"/>
            <a:r>
              <a:rPr/>
              <a:t>Continuous data.</a:t>
            </a:r>
          </a:p>
          <a:p>
            <a:pPr lvl="0" marL="0" indent="0">
              <a:buNone/>
            </a:pPr>
            <a:r>
              <a:rPr/>
              <a:t>Assumptions:</a:t>
            </a:r>
          </a:p>
          <a:p>
            <a:pPr lvl="1"/>
            <a:r>
              <a:rPr/>
              <a:t>Random sample from the population.</a:t>
            </a:r>
          </a:p>
          <a:p>
            <a:pPr lvl="1"/>
            <a:r>
              <a:rPr/>
              <a:t>The data must be continuous.</a:t>
            </a:r>
          </a:p>
          <a:p>
            <a:pPr lvl="1"/>
            <a:r>
              <a:rPr/>
              <a:t>The sample mean must follow a normal distribution.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One-sample</a:t>
            </a:r>
            <a:r>
              <a:rPr/>
              <a:t> </a:t>
            </a:r>
            <a:r>
              <a:rPr/>
              <a:t>t</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 </a:t>
                </a:r>
                <a14:m>
                  <m:oMath xmlns:m="http://schemas.openxmlformats.org/officeDocument/2006/math">
                    <m:r>
                      <m:t>X</m:t>
                    </m:r>
                  </m:oMath>
                </a14:m>
                <a:r>
                  <a:rPr/>
                  <a:t> be the random variable for data that we wish to observe. Let </a:t>
                </a:r>
                <a14:m>
                  <m:oMath xmlns:m="http://schemas.openxmlformats.org/officeDocument/2006/math">
                    <m:r>
                      <m:t>μ</m:t>
                    </m:r>
                    <m:r>
                      <m:rPr>
                        <m:sty m:val="p"/>
                      </m:rPr>
                      <m:t>=</m:t>
                    </m:r>
                    <m:r>
                      <m:t>E</m:t>
                    </m:r>
                    <m:d>
                      <m:dPr>
                        <m:begChr m:val="["/>
                        <m:endChr m:val="]"/>
                        <m:sepChr m:val=""/>
                        <m:grow/>
                      </m:dPr>
                      <m:e>
                        <m:r>
                          <m:t>X</m:t>
                        </m:r>
                      </m:e>
                    </m:d>
                  </m:oMath>
                </a14:m>
                <a:r>
                  <a:rPr/>
                  <a:t>. Let </a:t>
                </a:r>
                <a14:m>
                  <m:oMath xmlns:m="http://schemas.openxmlformats.org/officeDocument/2006/math">
                    <m:acc>
                      <m:accPr>
                        <m:chr m:val="‾"/>
                      </m:accPr>
                      <m:e>
                        <m:r>
                          <m:t>x</m:t>
                        </m:r>
                      </m:e>
                    </m:acc>
                  </m:oMath>
                </a14:m>
                <a:r>
                  <a:rPr/>
                  <a:t> be the sample mean of the observed data, </a:t>
                </a:r>
                <a14:m>
                  <m:oMath xmlns:m="http://schemas.openxmlformats.org/officeDocument/2006/math">
                    <m:r>
                      <m:t>s</m:t>
                    </m:r>
                  </m:oMath>
                </a14:m>
                <a:r>
                  <a:rPr/>
                  <a:t> the sample standard deviation and </a:t>
                </a:r>
                <a14:m>
                  <m:oMath xmlns:m="http://schemas.openxmlformats.org/officeDocument/2006/math">
                    <m:r>
                      <m:t>n</m:t>
                    </m:r>
                  </m:oMath>
                </a14:m>
                <a:r>
                  <a:rPr/>
                  <a:t> the number of observations.</a:t>
                </a:r>
              </a:p>
              <a:p>
                <a:pPr lvl="1"/>
                <a:r>
                  <a:rPr/>
                  <a:t>Hypotheses:</a:t>
                </a:r>
              </a:p>
              <a:p>
                <a:pPr lvl="2"/>
                <a:r>
                  <a:rPr/>
                  <a:t>H</a:t>
                </a:r>
                <a:r>
                  <a:rPr baseline="-25000"/>
                  <a:t>0</a:t>
                </a:r>
                <a:r>
                  <a:rPr/>
                  <a:t>: </a:t>
                </a:r>
                <a14:m>
                  <m:oMath xmlns:m="http://schemas.openxmlformats.org/officeDocument/2006/math">
                    <m:r>
                      <m:t>μ</m:t>
                    </m:r>
                    <m:r>
                      <m:rPr>
                        <m:sty m:val="p"/>
                      </m:rPr>
                      <m:t>=</m:t>
                    </m:r>
                    <m:sSub>
                      <m:e>
                        <m:r>
                          <m:t>μ</m:t>
                        </m:r>
                      </m:e>
                      <m:sub>
                        <m:r>
                          <m:t>0</m:t>
                        </m:r>
                      </m:sub>
                    </m:sSub>
                  </m:oMath>
                </a14:m>
              </a:p>
              <a:p>
                <a:pPr lvl="2"/>
                <a:r>
                  <a:rPr/>
                  <a:t>H</a:t>
                </a:r>
                <a:r>
                  <a:rPr baseline="-25000"/>
                  <a:t>1</a:t>
                </a:r>
                <a:r>
                  <a:rPr/>
                  <a:t>: </a:t>
                </a:r>
                <a14:m>
                  <m:oMath xmlns:m="http://schemas.openxmlformats.org/officeDocument/2006/math">
                    <m:r>
                      <m:t>μ</m:t>
                    </m:r>
                    <m:r>
                      <m:rPr>
                        <m:sty m:val="p"/>
                      </m:rPr>
                      <m:t>≠</m:t>
                    </m:r>
                    <m:sSub>
                      <m:e>
                        <m:r>
                          <m:t>μ</m:t>
                        </m:r>
                      </m:e>
                      <m:sub>
                        <m:r>
                          <m:t>0</m:t>
                        </m:r>
                      </m:sub>
                    </m:sSub>
                  </m:oMath>
                </a14:m>
              </a:p>
              <a:p>
                <a:pPr lvl="1"/>
                <a:r>
                  <a:rPr/>
                  <a:t>Test statistic: difference between sample mean and null value </a:t>
                </a:r>
                <a14:m>
                  <m:oMath xmlns:m="http://schemas.openxmlformats.org/officeDocument/2006/math">
                    <m:sSub>
                      <m:e>
                        <m:r>
                          <m:t>μ</m:t>
                        </m:r>
                      </m:e>
                      <m:sub>
                        <m:r>
                          <m:t>0</m:t>
                        </m:r>
                      </m:sub>
                    </m:sSub>
                  </m:oMath>
                </a14:m>
                <a:r>
                  <a:rPr/>
                  <a:t> scaled by the standard error</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T</m:t>
                      </m:r>
                      <m:r>
                        <m:rPr>
                          <m:sty m:val="p"/>
                        </m:rPr>
                        <m:t>=</m:t>
                      </m:r>
                      <m:f>
                        <m:fPr>
                          <m:type m:val="bar"/>
                        </m:fPr>
                        <m:num>
                          <m:acc>
                            <m:accPr>
                              <m:chr m:val="‾"/>
                            </m:accPr>
                            <m:e>
                              <m:r>
                                <m:t>x</m:t>
                              </m:r>
                            </m:e>
                          </m:acc>
                          <m:r>
                            <m:rPr>
                              <m:sty m:val="p"/>
                            </m:rPr>
                            <m:t>−</m:t>
                          </m:r>
                          <m:sSub>
                            <m:e>
                              <m:r>
                                <m:t>μ</m:t>
                              </m:r>
                            </m:e>
                            <m:sub>
                              <m:r>
                                <m:t>0</m:t>
                              </m:r>
                            </m:sub>
                          </m:sSub>
                        </m:num>
                        <m:den>
                          <m:r>
                            <m:t>s</m:t>
                          </m:r>
                          <m:r>
                            <m:rPr>
                              <m:sty m:val="p"/>
                            </m:rPr>
                            <m:t>/</m:t>
                          </m:r>
                          <m:rad>
                            <m:radPr>
                              <m:degHide m:val="1"/>
                            </m:radPr>
                            <m:deg/>
                            <m:e>
                              <m:r>
                                <m:t>n</m:t>
                              </m:r>
                            </m:e>
                          </m:rad>
                        </m:den>
                      </m:f>
                      <m:r>
                        <m:rPr>
                          <m:sty m:val="p"/>
                        </m:rPr>
                        <m:t>∼</m:t>
                      </m:r>
                      <m:sSub>
                        <m:e>
                          <m:r>
                            <m:t>t</m:t>
                          </m:r>
                        </m:e>
                        <m:sub>
                          <m:r>
                            <m:t>n</m:t>
                          </m:r>
                          <m:r>
                            <m:rPr>
                              <m:sty m:val="p"/>
                            </m:rPr>
                            <m:t>−</m:t>
                          </m:r>
                          <m:r>
                            <m:t>1</m:t>
                          </m:r>
                        </m:sub>
                      </m:sSub>
                      <m:r>
                        <m:t> </m:t>
                      </m:r>
                      <m:r>
                        <m:rPr>
                          <m:nor/>
                          <m:sty m:val="p"/>
                        </m:rPr>
                        <m:t> under </m:t>
                      </m:r>
                      <m:sSub>
                        <m:e>
                          <m:r>
                            <m:t>H</m:t>
                          </m:r>
                        </m:e>
                        <m:sub>
                          <m:r>
                            <m:t>0</m:t>
                          </m:r>
                        </m:sub>
                      </m:sSub>
                    </m:oMath>
                  </m:oMathPara>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One-sample</a:t>
            </a:r>
            <a:r>
              <a:rPr/>
              <a:t> </a:t>
            </a:r>
            <a:r>
              <a:rPr/>
              <a:t>t</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want to test the hypothesis that the mean age is 24</a:t>
                </a:r>
              </a:p>
              <a:p>
                <a:pPr lvl="0" marL="0" indent="0">
                  <a:buNone/>
                </a:pPr>
                <a14:m>
                  <m:oMathPara xmlns:m="http://schemas.openxmlformats.org/officeDocument/2006/math">
                    <m:oMathParaPr>
                      <m:jc m:val="center"/>
                    </m:oMathParaPr>
                    <m:oMath>
                      <m:sSub>
                        <m:e>
                          <m:r>
                            <m:t>H</m:t>
                          </m:r>
                        </m:e>
                        <m:sub>
                          <m:r>
                            <m:t>0</m:t>
                          </m:r>
                        </m:sub>
                      </m:sSub>
                      <m:r>
                        <m:rPr>
                          <m:sty m:val="p"/>
                        </m:rPr>
                        <m:t>:</m:t>
                      </m:r>
                      <m:r>
                        <m:t>μ</m:t>
                      </m:r>
                      <m:r>
                        <m:rPr>
                          <m:sty m:val="p"/>
                        </m:rPr>
                        <m:t>=</m:t>
                      </m:r>
                      <m:r>
                        <m:t>24</m:t>
                      </m:r>
                    </m:oMath>
                  </m:oMathPara>
                </a14:m>
              </a:p>
              <a:p>
                <a:pPr lvl="0" marL="0" indent="0">
                  <a:buNone/>
                </a:pPr>
                <a14:m>
                  <m:oMathPara xmlns:m="http://schemas.openxmlformats.org/officeDocument/2006/math">
                    <m:oMathParaPr>
                      <m:jc m:val="center"/>
                    </m:oMathParaPr>
                    <m:oMath>
                      <m:sSub>
                        <m:e>
                          <m:r>
                            <m:t>H</m:t>
                          </m:r>
                        </m:e>
                        <m:sub>
                          <m:r>
                            <m:t>1</m:t>
                          </m:r>
                        </m:sub>
                      </m:sSub>
                      <m:r>
                        <m:rPr>
                          <m:sty m:val="p"/>
                        </m:rPr>
                        <m:t>:</m:t>
                      </m:r>
                      <m:r>
                        <m:t>μ</m:t>
                      </m:r>
                      <m:r>
                        <m:rPr>
                          <m:sty m:val="p"/>
                        </m:rPr>
                        <m:t>≠</m:t>
                      </m:r>
                      <m:r>
                        <m:t>24</m:t>
                      </m:r>
                    </m:oMath>
                  </m:oMathPara>
                </a14:m>
              </a:p>
              <a:p>
                <a:pPr lvl="1"/>
                <a:r>
                  <a:rPr/>
                  <a:t>This is a two-sided test.</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Check</a:t>
            </a:r>
            <a:r>
              <a:rPr/>
              <a:t> </a:t>
            </a:r>
            <a:r>
              <a:rPr/>
              <a:t>the</a:t>
            </a:r>
            <a:r>
              <a:rPr/>
              <a:t> </a:t>
            </a:r>
            <a:r>
              <a:rPr/>
              <a:t>assumptions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Histogram to check normality. We only require the sample mean not the actual data to be normally distributed. However we only have a single observation of the sample mean. Thanks to the CLT, if the sample size is large enough and the distribution of the data is not too wildly non-normal (really severe skew, outliers and extreme values), then this will be met. So check the histogram for the data, but focus on evidence for severe non-normality.</a:t>
            </a:r>
          </a:p>
          <a:p>
            <a:pPr lvl="0" indent="0">
              <a:buNone/>
            </a:pPr>
            <a:r>
              <a:rPr>
                <a:solidFill>
                  <a:srgbClr val="06287E"/>
                </a:solidFill>
                <a:latin typeface="Courier"/>
              </a:rPr>
              <a:t>par</a:t>
            </a:r>
            <a:r>
              <a:rPr>
                <a:latin typeface="Courier"/>
              </a:rPr>
              <a:t>(</a:t>
            </a:r>
            <a:r>
              <a:rPr>
                <a:solidFill>
                  <a:srgbClr val="7D9029"/>
                </a:solidFill>
                <a:latin typeface="Courier"/>
              </a:rPr>
              <a:t>cex.axis=</a:t>
            </a:r>
            <a:r>
              <a:rPr>
                <a:solidFill>
                  <a:srgbClr val="40A070"/>
                </a:solidFill>
                <a:latin typeface="Courier"/>
              </a:rPr>
              <a:t>2</a:t>
            </a:r>
            <a:r>
              <a:rPr>
                <a:latin typeface="Courier"/>
              </a:rPr>
              <a:t>,</a:t>
            </a:r>
            <a:r>
              <a:rPr>
                <a:solidFill>
                  <a:srgbClr val="7D9029"/>
                </a:solidFill>
                <a:latin typeface="Courier"/>
              </a:rPr>
              <a:t>cex.lab=</a:t>
            </a:r>
            <a:r>
              <a:rPr>
                <a:solidFill>
                  <a:srgbClr val="40A070"/>
                </a:solidFill>
                <a:latin typeface="Courier"/>
              </a:rPr>
              <a:t>2</a:t>
            </a:r>
            <a:r>
              <a:rPr>
                <a:latin typeface="Courier"/>
              </a:rPr>
              <a:t>,</a:t>
            </a:r>
            <a:r>
              <a:rPr>
                <a:solidFill>
                  <a:srgbClr val="7D9029"/>
                </a:solidFill>
                <a:latin typeface="Courier"/>
              </a:rPr>
              <a:t>mfrow=</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1</a:t>
            </a:r>
            <a:r>
              <a:rPr>
                <a:latin typeface="Courier"/>
              </a:rPr>
              <a:t>))</a:t>
            </a:r>
            <a:br/>
            <a:r>
              <a:rPr>
                <a:solidFill>
                  <a:srgbClr val="06287E"/>
                </a:solidFill>
                <a:latin typeface="Courier"/>
              </a:rPr>
              <a:t>hist</a:t>
            </a:r>
            <a:r>
              <a:rPr>
                <a:latin typeface="Courier"/>
              </a:rPr>
              <a:t>(df1</a:t>
            </a:r>
            <a:r>
              <a:rPr>
                <a:solidFill>
                  <a:srgbClr val="4070A0"/>
                </a:solidFill>
                <a:latin typeface="Courier"/>
              </a:rPr>
              <a:t>$</a:t>
            </a:r>
            <a:r>
              <a:rPr>
                <a:latin typeface="Courier"/>
              </a:rPr>
              <a:t>age, </a:t>
            </a:r>
            <a:r>
              <a:rPr>
                <a:solidFill>
                  <a:srgbClr val="7D9029"/>
                </a:solidFill>
                <a:latin typeface="Courier"/>
              </a:rPr>
              <a:t>main =</a:t>
            </a:r>
            <a:r>
              <a:rPr>
                <a:latin typeface="Courier"/>
              </a:rPr>
              <a:t> </a:t>
            </a:r>
            <a:r>
              <a:rPr>
                <a:solidFill>
                  <a:srgbClr val="4070A0"/>
                </a:solidFill>
                <a:latin typeface="Courier"/>
              </a:rPr>
              <a:t>"Distribution of age"</a:t>
            </a:r>
            <a:r>
              <a:rPr>
                <a:latin typeface="Courier"/>
              </a:rPr>
              <a:t>, </a:t>
            </a:r>
            <a:r>
              <a:rPr>
                <a:solidFill>
                  <a:srgbClr val="7D9029"/>
                </a:solidFill>
                <a:latin typeface="Courier"/>
              </a:rPr>
              <a:t>xlab =</a:t>
            </a:r>
            <a:r>
              <a:rPr>
                <a:latin typeface="Courier"/>
              </a:rPr>
              <a:t> </a:t>
            </a:r>
            <a:r>
              <a:rPr>
                <a:solidFill>
                  <a:srgbClr val="4070A0"/>
                </a:solidFill>
                <a:latin typeface="Courier"/>
              </a:rPr>
              <a:t>"Age"</a:t>
            </a:r>
            <a:r>
              <a:rPr>
                <a:latin typeface="Courier"/>
              </a:rPr>
              <a:t>, </a:t>
            </a:r>
            <a:r>
              <a:rPr>
                <a:solidFill>
                  <a:srgbClr val="7D9029"/>
                </a:solidFill>
                <a:latin typeface="Courier"/>
              </a:rPr>
              <a:t>freq =</a:t>
            </a:r>
            <a:r>
              <a:rPr>
                <a:latin typeface="Courier"/>
              </a:rPr>
              <a:t> </a:t>
            </a:r>
            <a:r>
              <a:rPr>
                <a:solidFill>
                  <a:srgbClr val="880000"/>
                </a:solidFill>
                <a:latin typeface="Courier"/>
              </a:rPr>
              <a:t>FALSE</a:t>
            </a:r>
            <a:r>
              <a:rPr>
                <a:latin typeface="Courier"/>
              </a:rPr>
              <a:t>, </a:t>
            </a:r>
            <a:r>
              <a:rPr>
                <a:solidFill>
                  <a:srgbClr val="7D9029"/>
                </a:solidFill>
                <a:latin typeface="Courier"/>
              </a:rPr>
              <a:t>col =</a:t>
            </a:r>
            <a:r>
              <a:rPr>
                <a:latin typeface="Courier"/>
              </a:rPr>
              <a:t> </a:t>
            </a:r>
            <a:r>
              <a:rPr>
                <a:solidFill>
                  <a:srgbClr val="4070A0"/>
                </a:solidFill>
                <a:latin typeface="Courier"/>
              </a:rPr>
              <a:t>"#ffa500"</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4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sample</a:t>
            </a:r>
            <a:r>
              <a:rPr/>
              <a:t> </a:t>
            </a:r>
            <a:r>
              <a:rPr/>
              <a:t>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p>
          <a:p>
            <a:pPr lvl="0" indent="0">
              <a:buNone/>
            </a:pPr>
            <a:r>
              <a:rPr>
                <a:latin typeface="Courier"/>
              </a:rPr>
              <a:t>## 
##  One Sample t-test
## 
## data:  df1$age
## t = 98.616, df = 2999, p-value &lt; 2.2e-16
## alternative hypothesis: true mean is not equal to 24
## 95 percent confidence interval:
##  32.76225 33.11775
## sample estimates:
## mean of x 
##     32.94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Introduction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sample</a:t>
            </a:r>
            <a:r>
              <a:rPr/>
              <a:t> </a:t>
            </a:r>
            <a:r>
              <a:rPr/>
              <a:t>t-test</a:t>
            </a:r>
            <a:r>
              <a:rPr/>
              <a:t> </a:t>
            </a:r>
            <a:r>
              <a:rPr/>
              <a:t>-</a:t>
            </a:r>
            <a:r>
              <a:rPr/>
              <a:t> </a:t>
            </a:r>
            <a:r>
              <a:rPr/>
              <a:t>one</a:t>
            </a:r>
            <a:r>
              <a:rPr/>
              <a:t> </a:t>
            </a:r>
            <a:r>
              <a:rPr/>
              <a:t>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Need to specify the direction - less or greater?</a:t>
            </a: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r>
              <a:rPr>
                <a:solidFill>
                  <a:srgbClr val="7D9029"/>
                </a:solidFill>
                <a:latin typeface="Courier"/>
              </a:rPr>
              <a:t>alternative=</a:t>
            </a:r>
            <a:r>
              <a:rPr>
                <a:solidFill>
                  <a:srgbClr val="4070A0"/>
                </a:solidFill>
                <a:latin typeface="Courier"/>
              </a:rPr>
              <a:t>"less"</a:t>
            </a:r>
            <a:r>
              <a:rPr>
                <a:latin typeface="Courier"/>
              </a:rPr>
              <a:t>)</a:t>
            </a:r>
          </a:p>
          <a:p>
            <a:pPr lvl="0" indent="0">
              <a:buNone/>
            </a:pPr>
            <a:r>
              <a:rPr>
                <a:latin typeface="Courier"/>
              </a:rPr>
              <a:t>## 
##  One Sample t-test
## 
## data:  df1$age
## t = 98.616, df = 2999, p-value = 1
## alternative hypothesis: true mean is less than 24
## 95 percent confidence interval:
##      -Inf 33.08916
## sample estimates:
## mean of x 
##     32.94</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sample</a:t>
            </a:r>
            <a:r>
              <a:rPr/>
              <a:t> </a:t>
            </a:r>
            <a:r>
              <a:rPr/>
              <a:t>t-test</a:t>
            </a:r>
            <a:r>
              <a:rPr/>
              <a:t> </a:t>
            </a:r>
            <a:r>
              <a:rPr/>
              <a:t>-</a:t>
            </a:r>
            <a:r>
              <a:rPr/>
              <a:t> </a:t>
            </a:r>
            <a:r>
              <a:rPr/>
              <a:t>one</a:t>
            </a:r>
            <a:r>
              <a:rPr/>
              <a:t> </a:t>
            </a:r>
            <a:r>
              <a:rPr/>
              <a:t>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Need to specify the direction - less or greater?</a:t>
            </a: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r>
              <a:rPr>
                <a:solidFill>
                  <a:srgbClr val="7D9029"/>
                </a:solidFill>
                <a:latin typeface="Courier"/>
              </a:rPr>
              <a:t>alternative=</a:t>
            </a:r>
            <a:r>
              <a:rPr>
                <a:solidFill>
                  <a:srgbClr val="4070A0"/>
                </a:solidFill>
                <a:latin typeface="Courier"/>
              </a:rPr>
              <a:t>"greater"</a:t>
            </a:r>
            <a:r>
              <a:rPr>
                <a:latin typeface="Courier"/>
              </a:rPr>
              <a:t>)</a:t>
            </a:r>
          </a:p>
          <a:p>
            <a:pPr lvl="0" indent="0">
              <a:buNone/>
            </a:pPr>
            <a:r>
              <a:rPr>
                <a:latin typeface="Courier"/>
              </a:rPr>
              <a:t>## 
##  One Sample t-test
## 
## data:  df1$age
## t = 98.616, df = 2999, p-value &lt; 2.2e-16
## alternative hypothesis: true mean is greater than 24
## 95 percent confidence interval:
##  32.79084      Inf
## sample estimates:
## mean of x 
##     32.94</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now have 2 samples (or 1 sample with 2 groups of observations) and we compare the sample means.</a:t>
                </a:r>
              </a:p>
              <a:p>
                <a:pPr lvl="0" marL="0" indent="0">
                  <a:buNone/>
                </a:pPr>
                <a:r>
                  <a:rPr/>
                  <a:t>Let </a:t>
                </a:r>
                <a14:m>
                  <m:oMath xmlns:m="http://schemas.openxmlformats.org/officeDocument/2006/math">
                    <m:sSub>
                      <m:e>
                        <m:r>
                          <m:t>X</m:t>
                        </m:r>
                      </m:e>
                      <m:sub>
                        <m:r>
                          <m:t>1</m:t>
                        </m:r>
                      </m:sub>
                    </m:sSub>
                    <m:r>
                      <m:rPr>
                        <m:sty m:val="p"/>
                      </m:rPr>
                      <m:t>,</m:t>
                    </m:r>
                    <m:sSub>
                      <m:e>
                        <m:r>
                          <m:t>X</m:t>
                        </m:r>
                      </m:e>
                      <m:sub>
                        <m:r>
                          <m:t>2</m:t>
                        </m:r>
                      </m:sub>
                    </m:sSub>
                  </m:oMath>
                </a14:m>
                <a:r>
                  <a:rPr/>
                  <a:t> be the random variables for data that we wish to observe. Let </a:t>
                </a:r>
                <a14:m>
                  <m:oMath xmlns:m="http://schemas.openxmlformats.org/officeDocument/2006/math">
                    <m:sSub>
                      <m:e>
                        <m:acc>
                          <m:accPr>
                            <m:chr m:val="‾"/>
                          </m:accPr>
                          <m:e>
                            <m:r>
                              <m:t>x</m:t>
                            </m:r>
                          </m:e>
                        </m:acc>
                      </m:e>
                      <m:sub>
                        <m:r>
                          <m:t>1</m:t>
                        </m:r>
                      </m:sub>
                    </m:sSub>
                    <m:r>
                      <m:rPr>
                        <m:sty m:val="p"/>
                      </m:rPr>
                      <m:t>,</m:t>
                    </m:r>
                    <m:sSub>
                      <m:e>
                        <m:acc>
                          <m:accPr>
                            <m:chr m:val="‾"/>
                          </m:accPr>
                          <m:e>
                            <m:r>
                              <m:t>x</m:t>
                            </m:r>
                          </m:e>
                        </m:acc>
                      </m:e>
                      <m:sub>
                        <m:r>
                          <m:t>2</m:t>
                        </m:r>
                      </m:sub>
                    </m:sSub>
                  </m:oMath>
                </a14:m>
                <a:r>
                  <a:rPr/>
                  <a:t> be the sample means of the observed data, </a:t>
                </a:r>
                <a14:m>
                  <m:oMath xmlns:m="http://schemas.openxmlformats.org/officeDocument/2006/math">
                    <m:sSub>
                      <m:e>
                        <m:r>
                          <m:t>s</m:t>
                        </m:r>
                      </m:e>
                      <m:sub>
                        <m:r>
                          <m:t>1</m:t>
                        </m:r>
                      </m:sub>
                    </m:sSub>
                    <m:r>
                      <m:rPr>
                        <m:sty m:val="p"/>
                      </m:rPr>
                      <m:t>,</m:t>
                    </m:r>
                    <m:sSub>
                      <m:e>
                        <m:r>
                          <m:t>s</m:t>
                        </m:r>
                      </m:e>
                      <m:sub>
                        <m:r>
                          <m:t>2</m:t>
                        </m:r>
                      </m:sub>
                    </m:sSub>
                  </m:oMath>
                </a14:m>
                <a:r>
                  <a:rPr/>
                  <a:t> the sample standard deviations and </a:t>
                </a:r>
                <a14:m>
                  <m:oMath xmlns:m="http://schemas.openxmlformats.org/officeDocument/2006/math">
                    <m:sSub>
                      <m:e>
                        <m:r>
                          <m:t>n</m:t>
                        </m:r>
                      </m:e>
                      <m:sub>
                        <m:r>
                          <m:t>1</m:t>
                        </m:r>
                      </m:sub>
                    </m:sSub>
                    <m:r>
                      <m:rPr>
                        <m:sty m:val="p"/>
                      </m:rPr>
                      <m:t>,</m:t>
                    </m:r>
                    <m:sSub>
                      <m:e>
                        <m:r>
                          <m:t>n</m:t>
                        </m:r>
                      </m:e>
                      <m:sub>
                        <m:r>
                          <m:t>2</m:t>
                        </m:r>
                      </m:sub>
                    </m:sSub>
                  </m:oMath>
                </a14:m>
                <a:r>
                  <a:rPr/>
                  <a:t> the numbers of observations in each group.</a:t>
                </a:r>
              </a:p>
              <a:p>
                <a:pPr lvl="1"/>
                <a:r>
                  <a:rPr/>
                  <a:t>Hypotheses:</a:t>
                </a:r>
              </a:p>
              <a:p>
                <a:pPr lvl="2"/>
                <a:r>
                  <a:rPr/>
                  <a:t>H</a:t>
                </a:r>
                <a:r>
                  <a:rPr baseline="-25000"/>
                  <a:t>0</a:t>
                </a:r>
                <a:r>
                  <a:rPr/>
                  <a:t>: </a:t>
                </a:r>
                <a14:m>
                  <m:oMath xmlns:m="http://schemas.openxmlformats.org/officeDocument/2006/math">
                    <m:sSub>
                      <m:e>
                        <m:r>
                          <m:t>μ</m:t>
                        </m:r>
                      </m:e>
                      <m:sub>
                        <m:r>
                          <m:t>1</m:t>
                        </m:r>
                      </m:sub>
                    </m:sSub>
                    <m:r>
                      <m:rPr>
                        <m:sty m:val="p"/>
                      </m:rPr>
                      <m:t>=</m:t>
                    </m:r>
                    <m:sSub>
                      <m:e>
                        <m:r>
                          <m:t>μ</m:t>
                        </m:r>
                      </m:e>
                      <m:sub>
                        <m:r>
                          <m:t>2</m:t>
                        </m:r>
                      </m:sub>
                    </m:sSub>
                  </m:oMath>
                </a14:m>
              </a:p>
              <a:p>
                <a:pPr lvl="2"/>
                <a:r>
                  <a:rPr/>
                  <a:t>H</a:t>
                </a:r>
                <a:r>
                  <a:rPr baseline="-25000"/>
                  <a:t>1</a:t>
                </a:r>
                <a:r>
                  <a:rPr/>
                  <a:t>: </a:t>
                </a:r>
                <a14:m>
                  <m:oMath xmlns:m="http://schemas.openxmlformats.org/officeDocument/2006/math">
                    <m:sSub>
                      <m:e>
                        <m:r>
                          <m:t>μ</m:t>
                        </m:r>
                      </m:e>
                      <m:sub>
                        <m:r>
                          <m:t>1</m:t>
                        </m:r>
                      </m:sub>
                    </m:sSub>
                    <m:r>
                      <m:rPr>
                        <m:sty m:val="p"/>
                      </m:rPr>
                      <m:t>≠</m:t>
                    </m:r>
                    <m:sSub>
                      <m:e>
                        <m:r>
                          <m:t>μ</m:t>
                        </m:r>
                      </m:e>
                      <m:sub>
                        <m:r>
                          <m:t>2</m:t>
                        </m:r>
                      </m:sub>
                    </m:sSub>
                  </m:oMath>
                </a14:m>
              </a:p>
              <a:p>
                <a:pPr lvl="1"/>
                <a:r>
                  <a:rPr/>
                  <a:t>Test statistic: difference between sample means scaled by the standard error</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rad>
                            <m:radPr>
                              <m:degHide m:val="1"/>
                            </m:radPr>
                            <m:deg/>
                            <m:e>
                              <m:sSubSup>
                                <m:e>
                                  <m:r>
                                    <m:t>s</m:t>
                                  </m:r>
                                </m:e>
                                <m:sub>
                                  <m:r>
                                    <m:t>1</m:t>
                                  </m:r>
                                </m:sub>
                                <m:sup>
                                  <m:r>
                                    <m:t>2</m:t>
                                  </m:r>
                                </m:sup>
                              </m:sSubSup>
                              <m:r>
                                <m:rPr>
                                  <m:sty m:val="p"/>
                                </m:rPr>
                                <m:t>/</m:t>
                              </m:r>
                              <m:r>
                                <m:t>n</m:t>
                              </m:r>
                              <m:r>
                                <m:t>1</m:t>
                              </m:r>
                              <m:r>
                                <m:rPr>
                                  <m:sty m:val="p"/>
                                </m:rPr>
                                <m:t>+</m:t>
                              </m:r>
                              <m:r>
                                <m:t>s</m:t>
                              </m:r>
                              <m:sSup>
                                <m:e>
                                  <m:r>
                                    <m:t>2</m:t>
                                  </m:r>
                                </m:e>
                                <m:sup>
                                  <m:r>
                                    <m:t>2</m:t>
                                  </m:r>
                                </m:sup>
                              </m:sSup>
                              <m:r>
                                <m:rPr>
                                  <m:sty m:val="p"/>
                                </m:rPr>
                                <m:t>/</m:t>
                              </m:r>
                              <m:sSub>
                                <m:e>
                                  <m:r>
                                    <m:t>n</m:t>
                                  </m:r>
                                </m:e>
                                <m:sub>
                                  <m:r>
                                    <m:t>2</m:t>
                                  </m:r>
                                </m:sub>
                              </m:sSub>
                            </m:e>
                          </m:rad>
                        </m:den>
                      </m:f>
                      <m:r>
                        <m:rPr>
                          <m:sty m:val="p"/>
                        </m:rPr>
                        <m:t>∼</m:t>
                      </m:r>
                      <m:sSub>
                        <m:e>
                          <m:r>
                            <m:t>t</m:t>
                          </m:r>
                        </m:e>
                        <m:sub>
                          <m:r>
                            <m:t>k</m:t>
                          </m:r>
                        </m:sub>
                      </m:sSub>
                      <m:r>
                        <m:t> </m:t>
                      </m:r>
                      <m:r>
                        <m:rPr>
                          <m:nor/>
                          <m:sty m:val="p"/>
                        </m:rPr>
                        <m:t> under </m:t>
                      </m:r>
                      <m:sSub>
                        <m:e>
                          <m:r>
                            <m:t>H</m:t>
                          </m:r>
                        </m:e>
                        <m:sub>
                          <m:r>
                            <m:t>0</m:t>
                          </m:r>
                        </m:sub>
                      </m:sSub>
                    </m:oMath>
                  </m:oMathPara>
                </a14:m>
              </a:p>
              <a:p>
                <a:pPr lvl="0" marL="0" indent="0">
                  <a:buNone/>
                </a:pPr>
                <a:r>
                  <a:rPr/>
                  <a:t>The degrees of freedom needs to be computed using an approximation. There is a simpler expression for the standard error if you assume equal variances (</a:t>
                </a:r>
                <a:r>
                  <a:rPr>
                    <a:latin typeface="Courier"/>
                  </a:rPr>
                  <a:t>t.test()</a:t>
                </a:r>
                <a:r>
                  <a:rPr/>
                  <a:t> has an argument </a:t>
                </a:r>
                <a:r>
                  <a:rPr>
                    <a:latin typeface="Courier"/>
                  </a:rPr>
                  <a:t>var.equal</a:t>
                </a:r>
                <a:r>
                  <a:rPr/>
                  <a:t> that you could specify).</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Assumptions:</a:t>
            </a:r>
          </a:p>
          <a:p>
            <a:pPr lvl="1"/>
            <a:r>
              <a:rPr/>
              <a:t>The data are continuous.</a:t>
            </a:r>
          </a:p>
          <a:p>
            <a:pPr lvl="1"/>
            <a:r>
              <a:rPr/>
              <a:t>The sample means must follow normal distributions.</a:t>
            </a:r>
          </a:p>
          <a:p>
            <a:pPr lvl="1"/>
            <a:r>
              <a:rPr/>
              <a:t>The two samples are independent.</a:t>
            </a:r>
          </a:p>
          <a:p>
            <a:pPr lvl="1"/>
            <a:r>
              <a:rPr/>
              <a:t>Both samples are random samples of the respective underlying populations.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the dataset provided, it is hypothesized that the mean age is the same for both men and women.</a:t>
                </a:r>
              </a:p>
              <a:p>
                <a:pPr lvl="1"/>
                <a:r>
                  <a:rPr/>
                  <a:t>We can test this hypothesis</a:t>
                </a:r>
              </a:p>
              <a:p>
                <a:pPr lvl="0" marL="0" indent="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μ</m:t>
                          </m:r>
                        </m:e>
                        <m:sub>
                          <m:r>
                            <m:t>1</m:t>
                          </m:r>
                        </m:sub>
                      </m:sSub>
                      <m:r>
                        <m:rPr>
                          <m:sty m:val="p"/>
                        </m:rPr>
                        <m:t>≠</m:t>
                      </m:r>
                      <m:sSub>
                        <m:e>
                          <m:r>
                            <m:t>μ</m:t>
                          </m:r>
                        </m:e>
                        <m:sub>
                          <m:r>
                            <m:t>2</m:t>
                          </m:r>
                        </m:sub>
                      </m:sSub>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Assumptions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Check if the two populations are normally distributed. Again, we really just need to check for severe non-normality.</a:t>
            </a:r>
          </a:p>
          <a:p>
            <a:pPr lvl="0" indent="0">
              <a:buNone/>
            </a:pPr>
            <a:r>
              <a:rPr>
                <a:solidFill>
                  <a:srgbClr val="06287E"/>
                </a:solidFill>
                <a:latin typeface="Courier"/>
              </a:rPr>
              <a:t>par</a:t>
            </a:r>
            <a:r>
              <a:rPr>
                <a:latin typeface="Courier"/>
              </a:rPr>
              <a:t>(</a:t>
            </a:r>
            <a:r>
              <a:rPr>
                <a:solidFill>
                  <a:srgbClr val="7D9029"/>
                </a:solidFill>
                <a:latin typeface="Courier"/>
              </a:rPr>
              <a:t>mfrow=</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 </a:t>
            </a:r>
            <a:r>
              <a:rPr>
                <a:solidFill>
                  <a:srgbClr val="7D9029"/>
                </a:solidFill>
                <a:latin typeface="Courier"/>
              </a:rPr>
              <a:t>cex.axis=</a:t>
            </a:r>
            <a:r>
              <a:rPr>
                <a:solidFill>
                  <a:srgbClr val="40A070"/>
                </a:solidFill>
                <a:latin typeface="Courier"/>
              </a:rPr>
              <a:t>2</a:t>
            </a:r>
            <a:r>
              <a:rPr>
                <a:latin typeface="Courier"/>
              </a:rPr>
              <a:t>,</a:t>
            </a:r>
            <a:r>
              <a:rPr>
                <a:solidFill>
                  <a:srgbClr val="7D9029"/>
                </a:solidFill>
                <a:latin typeface="Courier"/>
              </a:rPr>
              <a:t>cex.lab=</a:t>
            </a:r>
            <a:r>
              <a:rPr>
                <a:solidFill>
                  <a:srgbClr val="40A070"/>
                </a:solidFill>
                <a:latin typeface="Courier"/>
              </a:rPr>
              <a:t>2</a:t>
            </a:r>
            <a:r>
              <a:rPr>
                <a:latin typeface="Courier"/>
              </a:rPr>
              <a:t>)</a:t>
            </a:r>
            <a:br/>
            <a:r>
              <a:rPr>
                <a:solidFill>
                  <a:srgbClr val="06287E"/>
                </a:solidFill>
                <a:latin typeface="Courier"/>
              </a:rPr>
              <a:t>hist</a:t>
            </a:r>
            <a:r>
              <a:rPr>
                <a:latin typeface="Courier"/>
              </a:rPr>
              <a:t>(df1</a:t>
            </a:r>
            <a:r>
              <a:rPr>
                <a:solidFill>
                  <a:srgbClr val="4070A0"/>
                </a:solidFill>
                <a:latin typeface="Courier"/>
              </a:rPr>
              <a:t>$</a:t>
            </a:r>
            <a:r>
              <a:rPr>
                <a:latin typeface="Courier"/>
              </a:rPr>
              <a:t>age[df1</a:t>
            </a:r>
            <a:r>
              <a:rPr>
                <a:solidFill>
                  <a:srgbClr val="4070A0"/>
                </a:solidFill>
                <a:latin typeface="Courier"/>
              </a:rPr>
              <a:t>$</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7D9029"/>
                </a:solidFill>
                <a:latin typeface="Courier"/>
              </a:rPr>
              <a:t>main=</a:t>
            </a:r>
            <a:r>
              <a:rPr>
                <a:solidFill>
                  <a:srgbClr val="4070A0"/>
                </a:solidFill>
                <a:latin typeface="Courier"/>
              </a:rPr>
              <a:t>"Histogram for Age: Males"</a:t>
            </a:r>
            <a:r>
              <a:rPr>
                <a:latin typeface="Courier"/>
              </a:rPr>
              <a:t>,</a:t>
            </a:r>
            <a:r>
              <a:rPr>
                <a:solidFill>
                  <a:srgbClr val="7D9029"/>
                </a:solidFill>
                <a:latin typeface="Courier"/>
              </a:rPr>
              <a:t>xlab =</a:t>
            </a:r>
            <a:r>
              <a:rPr>
                <a:latin typeface="Courier"/>
              </a:rPr>
              <a:t> </a:t>
            </a:r>
            <a:r>
              <a:rPr>
                <a:solidFill>
                  <a:srgbClr val="4070A0"/>
                </a:solidFill>
                <a:latin typeface="Courier"/>
              </a:rPr>
              <a:t>"Age"</a:t>
            </a:r>
            <a:r>
              <a:rPr>
                <a:latin typeface="Courier"/>
              </a:rPr>
              <a:t>, </a:t>
            </a:r>
            <a:r>
              <a:rPr>
                <a:solidFill>
                  <a:srgbClr val="7D9029"/>
                </a:solidFill>
                <a:latin typeface="Courier"/>
              </a:rPr>
              <a:t>col =</a:t>
            </a:r>
            <a:r>
              <a:rPr>
                <a:latin typeface="Courier"/>
              </a:rPr>
              <a:t> </a:t>
            </a:r>
            <a:r>
              <a:rPr>
                <a:solidFill>
                  <a:srgbClr val="4070A0"/>
                </a:solidFill>
                <a:latin typeface="Courier"/>
              </a:rPr>
              <a:t>"#0e9ed8"</a:t>
            </a:r>
            <a:r>
              <a:rPr>
                <a:latin typeface="Courier"/>
              </a:rPr>
              <a:t>)</a:t>
            </a:r>
            <a:br/>
            <a:r>
              <a:rPr>
                <a:solidFill>
                  <a:srgbClr val="06287E"/>
                </a:solidFill>
                <a:latin typeface="Courier"/>
              </a:rPr>
              <a:t>hist</a:t>
            </a:r>
            <a:r>
              <a:rPr>
                <a:latin typeface="Courier"/>
              </a:rPr>
              <a:t>(df1</a:t>
            </a:r>
            <a:r>
              <a:rPr>
                <a:solidFill>
                  <a:srgbClr val="4070A0"/>
                </a:solidFill>
                <a:latin typeface="Courier"/>
              </a:rPr>
              <a:t>$</a:t>
            </a:r>
            <a:r>
              <a:rPr>
                <a:latin typeface="Courier"/>
              </a:rPr>
              <a:t>age[df1</a:t>
            </a:r>
            <a:r>
              <a:rPr>
                <a:solidFill>
                  <a:srgbClr val="4070A0"/>
                </a:solidFill>
                <a:latin typeface="Courier"/>
              </a:rPr>
              <a:t>$</a:t>
            </a:r>
            <a:r>
              <a:rPr>
                <a:latin typeface="Courier"/>
              </a:rPr>
              <a:t>sex</a:t>
            </a:r>
            <a:r>
              <a:rPr>
                <a:solidFill>
                  <a:srgbClr val="4070A0"/>
                </a:solidFill>
                <a:latin typeface="Courier"/>
              </a:rPr>
              <a:t>==</a:t>
            </a:r>
            <a:r>
              <a:rPr>
                <a:solidFill>
                  <a:srgbClr val="40A070"/>
                </a:solidFill>
                <a:latin typeface="Courier"/>
              </a:rPr>
              <a:t>2</a:t>
            </a:r>
            <a:r>
              <a:rPr>
                <a:latin typeface="Courier"/>
              </a:rPr>
              <a:t>],</a:t>
            </a:r>
            <a:r>
              <a:rPr>
                <a:solidFill>
                  <a:srgbClr val="7D9029"/>
                </a:solidFill>
                <a:latin typeface="Courier"/>
              </a:rPr>
              <a:t>main=</a:t>
            </a:r>
            <a:r>
              <a:rPr>
                <a:solidFill>
                  <a:srgbClr val="4070A0"/>
                </a:solidFill>
                <a:latin typeface="Courier"/>
              </a:rPr>
              <a:t>"Histogram for Age: Females"</a:t>
            </a:r>
            <a:r>
              <a:rPr>
                <a:latin typeface="Courier"/>
              </a:rPr>
              <a:t>,</a:t>
            </a:r>
            <a:r>
              <a:rPr>
                <a:solidFill>
                  <a:srgbClr val="7D9029"/>
                </a:solidFill>
                <a:latin typeface="Courier"/>
              </a:rPr>
              <a:t>xlab =</a:t>
            </a:r>
            <a:r>
              <a:rPr>
                <a:latin typeface="Courier"/>
              </a:rPr>
              <a:t> </a:t>
            </a:r>
            <a:r>
              <a:rPr>
                <a:solidFill>
                  <a:srgbClr val="4070A0"/>
                </a:solidFill>
                <a:latin typeface="Courier"/>
              </a:rPr>
              <a:t>"Age"</a:t>
            </a:r>
            <a:r>
              <a:rPr>
                <a:latin typeface="Courier"/>
              </a:rPr>
              <a:t>, </a:t>
            </a:r>
            <a:r>
              <a:rPr>
                <a:solidFill>
                  <a:srgbClr val="7D9029"/>
                </a:solidFill>
                <a:latin typeface="Courier"/>
              </a:rPr>
              <a:t>col =</a:t>
            </a:r>
            <a:r>
              <a:rPr>
                <a:latin typeface="Courier"/>
              </a:rPr>
              <a:t> </a:t>
            </a:r>
            <a:r>
              <a:rPr>
                <a:solidFill>
                  <a:srgbClr val="4070A0"/>
                </a:solidFill>
                <a:latin typeface="Courier"/>
              </a:rPr>
              <a:t>"#ff9994"</a:t>
            </a:r>
            <a:r>
              <a:rPr>
                <a:latin typeface="Courie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4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Assumptions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Check if the variances are the same (only needed if you specify </a:t>
            </a:r>
            <a:r>
              <a:rPr>
                <a:latin typeface="Courier"/>
              </a:rPr>
              <a:t>var.equal=TRUE</a:t>
            </a:r>
            <a:r>
              <a:rPr/>
              <a:t>)</a:t>
            </a:r>
          </a:p>
          <a:p>
            <a:pPr lvl="0" indent="0">
              <a:buNone/>
            </a:pPr>
            <a:r>
              <a:rPr>
                <a:solidFill>
                  <a:srgbClr val="06287E"/>
                </a:solidFill>
                <a:latin typeface="Courier"/>
              </a:rPr>
              <a:t>par</a:t>
            </a:r>
            <a:r>
              <a:rPr>
                <a:latin typeface="Courier"/>
              </a:rPr>
              <a:t>(</a:t>
            </a:r>
            <a:r>
              <a:rPr>
                <a:solidFill>
                  <a:srgbClr val="7D9029"/>
                </a:solidFill>
                <a:latin typeface="Courier"/>
              </a:rPr>
              <a:t>cex.axis=</a:t>
            </a:r>
            <a:r>
              <a:rPr>
                <a:solidFill>
                  <a:srgbClr val="40A070"/>
                </a:solidFill>
                <a:latin typeface="Courier"/>
              </a:rPr>
              <a:t>2</a:t>
            </a:r>
            <a:r>
              <a:rPr>
                <a:latin typeface="Courier"/>
              </a:rPr>
              <a:t>,</a:t>
            </a:r>
            <a:r>
              <a:rPr>
                <a:solidFill>
                  <a:srgbClr val="7D9029"/>
                </a:solidFill>
                <a:latin typeface="Courier"/>
              </a:rPr>
              <a:t>cex.lab=</a:t>
            </a:r>
            <a:r>
              <a:rPr>
                <a:solidFill>
                  <a:srgbClr val="40A070"/>
                </a:solidFill>
                <a:latin typeface="Courier"/>
              </a:rPr>
              <a:t>2</a:t>
            </a:r>
            <a:r>
              <a:rPr>
                <a:latin typeface="Courier"/>
              </a:rPr>
              <a:t>)</a:t>
            </a:r>
            <a:br/>
            <a:r>
              <a:rPr>
                <a:solidFill>
                  <a:srgbClr val="06287E"/>
                </a:solidFill>
                <a:latin typeface="Courier"/>
              </a:rPr>
              <a:t>boxplot</a:t>
            </a:r>
            <a:r>
              <a:rPr>
                <a:latin typeface="Courier"/>
              </a:rPr>
              <a:t>(age </a:t>
            </a:r>
            <a:r>
              <a:rPr>
                <a:solidFill>
                  <a:srgbClr val="4070A0"/>
                </a:solidFill>
                <a:latin typeface="Courier"/>
              </a:rPr>
              <a:t>~</a:t>
            </a:r>
            <a:r>
              <a:rPr>
                <a:latin typeface="Courier"/>
              </a:rPr>
              <a:t> sex, </a:t>
            </a:r>
            <a:r>
              <a:rPr>
                <a:solidFill>
                  <a:srgbClr val="7D9029"/>
                </a:solidFill>
                <a:latin typeface="Courier"/>
              </a:rPr>
              <a:t>data=</a:t>
            </a:r>
            <a:r>
              <a:rPr>
                <a:latin typeface="Courier"/>
              </a:rPr>
              <a:t>df1,</a:t>
            </a:r>
            <a:r>
              <a:rPr>
                <a:solidFill>
                  <a:srgbClr val="7D9029"/>
                </a:solidFill>
                <a:latin typeface="Courier"/>
              </a:rPr>
              <a:t>names=</a:t>
            </a:r>
            <a:r>
              <a:rPr>
                <a:solidFill>
                  <a:srgbClr val="06287E"/>
                </a:solidFill>
                <a:latin typeface="Courier"/>
              </a:rPr>
              <a:t>c</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 </a:t>
            </a:r>
            <a:r>
              <a:rPr>
                <a:solidFill>
                  <a:srgbClr val="7D9029"/>
                </a:solidFill>
                <a:latin typeface="Courier"/>
              </a:rPr>
              <a:t>col=</a:t>
            </a:r>
            <a:r>
              <a:rPr>
                <a:solidFill>
                  <a:srgbClr val="06287E"/>
                </a:solidFill>
                <a:latin typeface="Courier"/>
              </a:rPr>
              <a:t>c</a:t>
            </a:r>
            <a:r>
              <a:rPr>
                <a:latin typeface="Courier"/>
              </a:rPr>
              <a:t>(</a:t>
            </a:r>
            <a:r>
              <a:rPr>
                <a:solidFill>
                  <a:srgbClr val="4070A0"/>
                </a:solidFill>
                <a:latin typeface="Courier"/>
              </a:rPr>
              <a:t>"#0e9ed8"</a:t>
            </a:r>
            <a:r>
              <a:rPr>
                <a:latin typeface="Courier"/>
              </a:rPr>
              <a:t>,</a:t>
            </a:r>
            <a:r>
              <a:rPr>
                <a:solidFill>
                  <a:srgbClr val="4070A0"/>
                </a:solidFill>
                <a:latin typeface="Courier"/>
              </a:rPr>
              <a:t>"#ff9994"</a:t>
            </a:r>
            <a:r>
              <a:rPr>
                <a:latin typeface="Courier"/>
              </a:rPr>
              <a:t>))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4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p>
          <a:p>
            <a:pPr lvl="0" indent="0">
              <a:buNone/>
            </a:pPr>
            <a:r>
              <a:rPr>
                <a:latin typeface="Courier"/>
              </a:rPr>
              <a:t>## 
##  Welch Two Sample t-test
## 
## data:  age by sex
## t = -0.69127, df = 2982.6, p-value = 0.4895
## alternative hypothesis: true difference in means between group 1 and group 2 is not equal to 0
## 95 percent confidence interval:
##  -0.4812899  0.2303877
## sample estimates:
## mean in group 1 mean in group 2 
##        32.87585        33.00130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Certificates of attendance</a:t>
                </a:r>
              </a:p>
              <a:p>
                <a:pPr lvl="2"/>
                <a:r>
                  <a:rPr/>
                  <a:t>You need to attend all 6 sessions.</a:t>
                </a:r>
              </a:p>
              <a:p>
                <a:pPr lvl="2"/>
                <a:r>
                  <a:rPr/>
                  <a:t>Sign in &amp; check spelling of name on the sign-in sheet!</a:t>
                </a:r>
              </a:p>
              <a:p>
                <a:pPr lvl="2"/>
                <a:r>
                  <a:rPr/>
                  <a:t>Only issued if paid-up and in exchange for completed feedback form.</a:t>
                </a:r>
              </a:p>
              <a:p>
                <a:pPr lvl="0" marL="0" indent="0">
                  <a:buNone/>
                </a:pPr>
                <a14:m>
                  <m:oMathPara xmlns:m="http://schemas.openxmlformats.org/officeDocument/2006/math">
                    <m:oMathParaPr>
                      <m:jc m:val="center"/>
                    </m:oMathParaPr>
                    <m:oMath>
                      <m:r>
                        <m:t> </m:t>
                      </m:r>
                    </m:oMath>
                  </m:oMathPara>
                </a14:m>
              </a:p>
              <a:p>
                <a:pPr lvl="1"/>
                <a:r>
                  <a:rPr/>
                  <a:t>Course website / GitHub: </a:t>
                </a:r>
                <a:r>
                  <a:rPr>
                    <a:hlinkClick r:id="rId2"/>
                  </a:rPr>
                  <a:t>https://github.com/mlw-stats/R_And_Statistics_Training_2021</a:t>
                </a:r>
              </a:p>
              <a:p>
                <a:pPr lvl="0" marL="0" indent="0">
                  <a:buNone/>
                </a:pPr>
                <a14:m>
                  <m:oMathPara xmlns:m="http://schemas.openxmlformats.org/officeDocument/2006/math">
                    <m:oMathParaPr>
                      <m:jc m:val="center"/>
                    </m:oMathParaPr>
                    <m:oMath>
                      <m:r>
                        <m:t> </m:t>
                      </m:r>
                    </m:oMath>
                  </m:oMathPara>
                </a14:m>
              </a:p>
              <a:p>
                <a:pPr lvl="1"/>
                <a:r>
                  <a:rPr/>
                  <a:t>Office hours</a:t>
                </a:r>
              </a:p>
              <a:p>
                <a:pPr lvl="2"/>
                <a:r>
                  <a:rPr/>
                  <a:t>James - Tuesdays 2-3pm</a:t>
                </a:r>
              </a:p>
              <a:p>
                <a:pPr lvl="2"/>
                <a:r>
                  <a:rPr/>
                  <a:t>Marc - Fridays 8.30am-9.30am</a:t>
                </a:r>
              </a:p>
              <a:p>
                <a:pPr lvl="0" marL="0" indent="0">
                  <a:buNone/>
                </a:pPr>
                <a14:m>
                  <m:oMathPara xmlns:m="http://schemas.openxmlformats.org/officeDocument/2006/math">
                    <m:oMathParaPr>
                      <m:jc m:val="center"/>
                    </m:oMathParaPr>
                    <m:oMath>
                      <m:r>
                        <m:t> </m:t>
                      </m:r>
                    </m:oMath>
                  </m:oMathPara>
                </a14:m>
              </a:p>
              <a:p>
                <a:pPr lvl="1"/>
                <a:r>
                  <a:rPr/>
                  <a:t>Housekeeping</a:t>
                </a:r>
              </a:p>
              <a:p>
                <a:pPr lvl="2"/>
                <a:r>
                  <a:rPr/>
                  <a:t>Covid-19 measures</a:t>
                </a:r>
              </a:p>
              <a:p>
                <a:pPr lvl="2"/>
                <a:r>
                  <a:rPr/>
                  <a:t>Refreshments &amp; lunch</a:t>
                </a:r>
              </a:p>
              <a:p>
                <a:pPr lvl="2"/>
                <a:r>
                  <a:rPr/>
                  <a:t>Fire exits &amp; bathrooms</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Paired</a:t>
            </a:r>
            <a:r>
              <a:rPr/>
              <a:t> </a:t>
            </a:r>
            <a:r>
              <a:rPr/>
              <a:t>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observations are paired, we cannot use the two-sample t-test (assumption of independent observations in both groups not met). However we can compute the pairwise difference and do a one-sample t-test to test the null hypothesis that the mean of these pairwise differences is 0.</a:t>
                </a:r>
              </a:p>
              <a:p>
                <a:pPr lvl="0" marL="0" indent="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μ</m:t>
                          </m:r>
                        </m:e>
                        <m:sub>
                          <m:r>
                            <m:t>1</m:t>
                          </m:r>
                        </m:sub>
                      </m:sSub>
                      <m:r>
                        <m:rPr>
                          <m:sty m:val="p"/>
                        </m:rPr>
                        <m:t>≠</m:t>
                      </m:r>
                      <m:sSub>
                        <m:e>
                          <m:r>
                            <m:t>μ</m:t>
                          </m:r>
                        </m:e>
                        <m:sub>
                          <m:r>
                            <m:t>2</m:t>
                          </m:r>
                        </m:sub>
                      </m:sSub>
                    </m:oMath>
                  </m:oMathPara>
                </a14:m>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cd41,df1</a:t>
                </a:r>
                <a:r>
                  <a:rPr>
                    <a:solidFill>
                      <a:srgbClr val="4070A0"/>
                    </a:solidFill>
                    <a:latin typeface="Courier"/>
                  </a:rPr>
                  <a:t>$</a:t>
                </a:r>
                <a:r>
                  <a:rPr>
                    <a:latin typeface="Courier"/>
                  </a:rPr>
                  <a:t>cd42,</a:t>
                </a:r>
                <a:r>
                  <a:rPr>
                    <a:solidFill>
                      <a:srgbClr val="7D9029"/>
                    </a:solidFill>
                    <a:latin typeface="Courier"/>
                  </a:rPr>
                  <a:t>paired =</a:t>
                </a:r>
                <a:r>
                  <a:rPr>
                    <a:latin typeface="Courier"/>
                  </a:rPr>
                  <a:t> </a:t>
                </a:r>
                <a:r>
                  <a:rPr>
                    <a:solidFill>
                      <a:srgbClr val="880000"/>
                    </a:solidFill>
                    <a:latin typeface="Courier"/>
                  </a:rPr>
                  <a:t>TRUE</a:t>
                </a:r>
                <a:r>
                  <a:rPr>
                    <a:latin typeface="Courier"/>
                  </a:rPr>
                  <a:t>)</a:t>
                </a:r>
              </a:p>
              <a:p>
                <a:pPr lvl="0" indent="0">
                  <a:buNone/>
                </a:pPr>
                <a:r>
                  <a:rPr>
                    <a:latin typeface="Courier"/>
                  </a:rPr>
                  <a:t>## 
##  Paired t-test
## 
## data:  df1$cd41 and df1$cd42
## t = -98.346, df = 2999, p-value &lt; 2.2e-16
## alternative hypothesis: true difference in means is not equal to 0
## 95 percent confidence interval:
##  -203.1804 -195.2370
## sample estimates:
## mean of the differences 
##               -199.2087</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Comparing</a:t>
            </a:r>
            <a:r>
              <a:rPr/>
              <a:t> </a:t>
            </a:r>
            <a:r>
              <a:rPr/>
              <a:t>means</a:t>
            </a:r>
            <a:r>
              <a:rPr/>
              <a:t> </a:t>
            </a:r>
            <a:r>
              <a:rPr/>
              <a:t>-</a:t>
            </a:r>
            <a:r>
              <a:rPr/>
              <a:t> </a:t>
            </a:r>
            <a:r>
              <a:rPr/>
              <a:t>more</a:t>
            </a:r>
            <a:r>
              <a:rPr/>
              <a:t> </a:t>
            </a:r>
            <a:r>
              <a:rPr/>
              <a:t>than</a:t>
            </a:r>
            <a:r>
              <a:rPr/>
              <a:t> </a:t>
            </a:r>
            <a:r>
              <a:rPr/>
              <a:t>one</a:t>
            </a:r>
            <a:r>
              <a:rPr/>
              <a:t> </a:t>
            </a:r>
            <a:r>
              <a:rPr/>
              <a:t>group</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Sometimes we want to compare means of a variable in more than 2 groups.</a:t>
            </a:r>
          </a:p>
          <a:p>
            <a:pPr lvl="1"/>
            <a:r>
              <a:rPr/>
              <a:t>For example, we might want to compare the mean CD4 among the 5 hospitals.</a:t>
            </a:r>
          </a:p>
          <a:p>
            <a:pPr lvl="1"/>
            <a:r>
              <a:rPr/>
              <a:t>Use one way analysis of variance (ANOVA).</a:t>
            </a:r>
          </a:p>
          <a:p>
            <a:pPr lvl="1"/>
            <a:r>
              <a:rPr/>
              <a:t>Compares the between groups variation to the within groups variation: if the former is larger than the latter, the group means cannot all be the same.</a:t>
            </a:r>
          </a:p>
          <a:p>
            <a:pPr lvl="1"/>
            <a:r>
              <a:rPr/>
              <a:t>Based on assumptions:</a:t>
            </a:r>
          </a:p>
          <a:p>
            <a:pPr lvl="2"/>
            <a:r>
              <a:rPr/>
              <a:t>Data in each group are approximately normally distributed (CLT applies again, but a bit more complicated than in the t-test case).</a:t>
            </a:r>
          </a:p>
          <a:p>
            <a:pPr lvl="2"/>
            <a:r>
              <a:rPr/>
              <a:t>Equal variation within groups.</a:t>
            </a:r>
          </a:p>
          <a:p>
            <a:pPr lvl="2"/>
            <a:r>
              <a:rPr/>
              <a:t>Independent and identically distributed variables.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One-way</a:t>
            </a:r>
            <a:r>
              <a:rPr/>
              <a:t> </a:t>
            </a:r>
            <a:r>
              <a:rPr/>
              <a:t>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total of 3000 study participants were recruited in 5 hospitals providing ART. Each participant’s CD4 count upon entry into study was measured. We would like to investigate whether there is a difference in mean CD4 count at the entry into the study across the 5 participating facilities. State the hypothesis to be tested and your conclusion.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One-way</a:t>
            </a:r>
            <a:r>
              <a:rPr/>
              <a:t> </a:t>
            </a:r>
            <a:r>
              <a:rPr/>
              <a:t>ANOVA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r>
                        <m:rPr>
                          <m:sty m:val="p"/>
                        </m:rPr>
                        <m:t>=</m:t>
                      </m:r>
                      <m:sSub>
                        <m:e>
                          <m:r>
                            <m:t>μ</m:t>
                          </m:r>
                        </m:e>
                        <m:sub>
                          <m:r>
                            <m:t>3</m:t>
                          </m:r>
                        </m:sub>
                      </m:sSub>
                      <m:r>
                        <m:rPr>
                          <m:sty m:val="p"/>
                        </m:rPr>
                        <m:t>=</m:t>
                      </m:r>
                      <m:sSub>
                        <m:e>
                          <m:r>
                            <m:t>μ</m:t>
                          </m:r>
                        </m:e>
                        <m:sub>
                          <m:r>
                            <m:t>4</m:t>
                          </m:r>
                        </m:sub>
                      </m:sSub>
                      <m:r>
                        <m:rPr>
                          <m:sty m:val="p"/>
                        </m:rPr>
                        <m:t>=</m:t>
                      </m:r>
                      <m:sSub>
                        <m:e>
                          <m:r>
                            <m:t>μ</m:t>
                          </m:r>
                        </m:e>
                        <m:sub>
                          <m:r>
                            <m:t>5</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μ</m:t>
                          </m:r>
                        </m:e>
                        <m:sub>
                          <m:r>
                            <m:t>i</m:t>
                          </m:r>
                        </m:sub>
                      </m:sSub>
                      <m:r>
                        <m:rPr>
                          <m:sty m:val="p"/>
                        </m:rPr>
                        <m:t>≠</m:t>
                      </m:r>
                      <m:sSub>
                        <m:e>
                          <m:r>
                            <m:t>μ</m:t>
                          </m:r>
                        </m:e>
                        <m:sub>
                          <m:r>
                            <m:t>j</m:t>
                          </m:r>
                        </m:sub>
                      </m:sSub>
                      <m:r>
                        <m:t> </m:t>
                      </m:r>
                      <m:r>
                        <m:rPr>
                          <m:nor/>
                          <m:sty m:val="p"/>
                        </m:rPr>
                        <m:t> for some </m:t>
                      </m:r>
                      <m:r>
                        <m:t>i</m:t>
                      </m:r>
                      <m:r>
                        <m:rPr>
                          <m:sty m:val="p"/>
                        </m:rPr>
                        <m:t>,</m:t>
                      </m:r>
                      <m:r>
                        <m:t>j</m:t>
                      </m:r>
                    </m:oMath>
                  </m:oMathPara>
                </a14:m>
              </a:p>
              <a:p>
                <a:pPr lvl="0" indent="0">
                  <a:buNone/>
                </a:pPr>
                <a:r>
                  <a:rPr>
                    <a:solidFill>
                      <a:srgbClr val="06287E"/>
                    </a:solidFill>
                    <a:latin typeface="Courier"/>
                  </a:rPr>
                  <a:t>oneway.test</a:t>
                </a:r>
                <a:r>
                  <a:rPr>
                    <a:latin typeface="Courier"/>
                  </a:rPr>
                  <a:t>(cd41 </a:t>
                </a:r>
                <a:r>
                  <a:rPr>
                    <a:solidFill>
                      <a:srgbClr val="4070A0"/>
                    </a:solidFill>
                    <a:latin typeface="Courier"/>
                  </a:rPr>
                  <a:t>~</a:t>
                </a:r>
                <a:r>
                  <a:rPr>
                    <a:latin typeface="Courier"/>
                  </a:rPr>
                  <a:t> hosp, </a:t>
                </a:r>
                <a:r>
                  <a:rPr>
                    <a:solidFill>
                      <a:srgbClr val="7D9029"/>
                    </a:solidFill>
                    <a:latin typeface="Courier"/>
                  </a:rPr>
                  <a:t>data =</a:t>
                </a:r>
                <a:r>
                  <a:rPr>
                    <a:latin typeface="Courier"/>
                  </a:rPr>
                  <a:t> df1)</a:t>
                </a:r>
              </a:p>
              <a:p>
                <a:pPr lvl="0" indent="0">
                  <a:buNone/>
                </a:pPr>
                <a:r>
                  <a:rPr>
                    <a:latin typeface="Courier"/>
                  </a:rPr>
                  <a:t>## 
##  One-way analysis of means (not assuming equal variances)
## 
## data:  cd41 and hosp
## F = 0.22905, num df = 4, denom df = 1496, p-value = 0.9222</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One-way</a:t>
            </a:r>
            <a:r>
              <a:rPr/>
              <a:t> </a:t>
            </a:r>
            <a:r>
              <a:rPr/>
              <a:t>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res.hosp </a:t>
            </a:r>
            <a:r>
              <a:rPr>
                <a:solidFill>
                  <a:srgbClr val="007020"/>
                </a:solidFill>
                <a:latin typeface="Courier"/>
              </a:rPr>
              <a:t>&lt;-</a:t>
            </a:r>
            <a:r>
              <a:rPr>
                <a:latin typeface="Courier"/>
              </a:rPr>
              <a:t> </a:t>
            </a:r>
            <a:r>
              <a:rPr>
                <a:solidFill>
                  <a:srgbClr val="06287E"/>
                </a:solidFill>
                <a:latin typeface="Courier"/>
              </a:rPr>
              <a:t>aov</a:t>
            </a:r>
            <a:r>
              <a:rPr>
                <a:latin typeface="Courier"/>
              </a:rPr>
              <a:t>(cd41 </a:t>
            </a:r>
            <a:r>
              <a:rPr>
                <a:solidFill>
                  <a:srgbClr val="4070A0"/>
                </a:solidFill>
                <a:latin typeface="Courier"/>
              </a:rPr>
              <a:t>~</a:t>
            </a:r>
            <a:r>
              <a:rPr>
                <a:latin typeface="Courier"/>
              </a:rPr>
              <a:t> </a:t>
            </a:r>
            <a:r>
              <a:rPr>
                <a:solidFill>
                  <a:srgbClr val="06287E"/>
                </a:solidFill>
                <a:latin typeface="Courier"/>
              </a:rPr>
              <a:t>factor</a:t>
            </a:r>
            <a:r>
              <a:rPr>
                <a:latin typeface="Courier"/>
              </a:rPr>
              <a:t>(hosp), </a:t>
            </a:r>
            <a:r>
              <a:rPr>
                <a:solidFill>
                  <a:srgbClr val="7D9029"/>
                </a:solidFill>
                <a:latin typeface="Courier"/>
              </a:rPr>
              <a:t>data =</a:t>
            </a:r>
            <a:r>
              <a:rPr>
                <a:latin typeface="Courier"/>
              </a:rPr>
              <a:t> df1)</a:t>
            </a:r>
            <a:br/>
            <a:r>
              <a:rPr>
                <a:solidFill>
                  <a:srgbClr val="06287E"/>
                </a:solidFill>
                <a:latin typeface="Courier"/>
              </a:rPr>
              <a:t>summary</a:t>
            </a:r>
            <a:r>
              <a:rPr>
                <a:latin typeface="Courier"/>
              </a:rPr>
              <a:t>(res.hosp)</a:t>
            </a:r>
          </a:p>
          <a:p>
            <a:pPr lvl="0" indent="0">
              <a:buNone/>
            </a:pPr>
            <a:r>
              <a:rPr>
                <a:latin typeface="Courier"/>
              </a:rPr>
              <a:t>##                Df  Sum Sq Mean Sq F value Pr(&gt;F)
## factor(hosp)    4    2204   551.1   0.229  0.922
## Residuals    2995 7194212  2402.1</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Chi-squared tests can be used to test whether 2 categorical variables are independent or associated.</a:t>
                </a:r>
              </a:p>
              <a:p>
                <a:pPr lvl="0" marL="0" indent="0">
                  <a:buNone/>
                </a:pPr>
                <a:r>
                  <a:rPr/>
                  <a:t>Given 2 categorical variables </a:t>
                </a:r>
                <a14:m>
                  <m:oMath xmlns:m="http://schemas.openxmlformats.org/officeDocument/2006/math">
                    <m:r>
                      <m:t>V</m:t>
                    </m:r>
                    <m:r>
                      <m:t>1</m:t>
                    </m:r>
                  </m:oMath>
                </a14:m>
                <a:r>
                  <a:rPr/>
                  <a:t> (taking </a:t>
                </a:r>
                <a14:m>
                  <m:oMath xmlns:m="http://schemas.openxmlformats.org/officeDocument/2006/math">
                    <m:r>
                      <m:t>c</m:t>
                    </m:r>
                  </m:oMath>
                </a14:m>
                <a:r>
                  <a:rPr/>
                  <a:t> different values) and </a:t>
                </a:r>
                <a14:m>
                  <m:oMath xmlns:m="http://schemas.openxmlformats.org/officeDocument/2006/math">
                    <m:r>
                      <m:t>V</m:t>
                    </m:r>
                    <m:r>
                      <m:t>2</m:t>
                    </m:r>
                  </m:oMath>
                </a14:m>
                <a:r>
                  <a:rPr/>
                  <a:t> (taking </a:t>
                </a:r>
                <a14:m>
                  <m:oMath xmlns:m="http://schemas.openxmlformats.org/officeDocument/2006/math">
                    <m:r>
                      <m:t>r</m:t>
                    </m:r>
                  </m:oMath>
                </a14:m>
                <a:r>
                  <a:rPr/>
                  <a:t> different values) we can compute an </a:t>
                </a:r>
                <a14:m>
                  <m:oMath xmlns:m="http://schemas.openxmlformats.org/officeDocument/2006/math">
                    <m:r>
                      <m:t>r</m:t>
                    </m:r>
                    <m:r>
                      <m:rPr>
                        <m:sty m:val="p"/>
                      </m:rPr>
                      <m:t>×</m:t>
                    </m:r>
                    <m:r>
                      <m:t>c</m:t>
                    </m:r>
                  </m:oMath>
                </a14:m>
                <a:r>
                  <a:rPr/>
                  <a:t> contingency table (i.e. we cross-tabulate the 2 variables) of the </a:t>
                </a:r>
                <a:r>
                  <a:rPr b="1"/>
                  <a:t>observed</a:t>
                </a:r>
                <a:r>
                  <a:rPr/>
                  <a:t> values.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
                              <m:mcPr>
                                <m:mcJc m:val="right"/>
                                <m:count m:val="1"/>
                              </m:mcPr>
                            </m:mc>
                            <m:mc>
                              <m:mcPr>
                                <m:mcJc m:val="left"/>
                                <m:count m:val="1"/>
                              </m:mcPr>
                            </m:mc>
                          </m:mcs>
                        </m:mPr>
                        <m:mr>
                          <m:e/>
                          <m:e/>
                          <m:e/>
                          <m:e/>
                          <m:e>
                            <m:r>
                              <m:t>V</m:t>
                            </m:r>
                            <m:r>
                              <m:t>1</m:t>
                            </m:r>
                          </m:e>
                          <m:e/>
                        </m:mr>
                        <m:mr>
                          <m:e/>
                          <m:e/>
                          <m:e>
                            <m:sSub>
                              <m:e>
                                <m:r>
                                  <m:t>O</m:t>
                                </m:r>
                              </m:e>
                              <m:sub>
                                <m:r>
                                  <m:t>11</m:t>
                                </m:r>
                              </m:sub>
                            </m:sSub>
                          </m:e>
                          <m:e>
                            <m:sSub>
                              <m:e>
                                <m:r>
                                  <m:t>O</m:t>
                                </m:r>
                              </m:e>
                              <m:sub>
                                <m:r>
                                  <m:t>12</m:t>
                                </m:r>
                              </m:sub>
                            </m:sSub>
                          </m:e>
                          <m:e>
                            <m:r>
                              <m:rPr>
                                <m:sty m:val="p"/>
                              </m:rPr>
                              <m:t>…</m:t>
                            </m:r>
                          </m:e>
                          <m:e>
                            <m:sSub>
                              <m:e>
                                <m:r>
                                  <m:t>O</m:t>
                                </m:r>
                              </m:e>
                              <m:sub>
                                <m:r>
                                  <m:t>1</m:t>
                                </m:r>
                                <m:r>
                                  <m:t>c</m:t>
                                </m:r>
                              </m:sub>
                            </m:sSub>
                          </m:e>
                        </m:mr>
                        <m:mr>
                          <m:e/>
                          <m:e/>
                          <m:e>
                            <m:sSub>
                              <m:e>
                                <m:r>
                                  <m:t>O</m:t>
                                </m:r>
                              </m:e>
                              <m:sub>
                                <m:r>
                                  <m:t>21</m:t>
                                </m:r>
                              </m:sub>
                            </m:sSub>
                          </m:e>
                          <m:e>
                            <m:sSub>
                              <m:e>
                                <m:r>
                                  <m:t>O</m:t>
                                </m:r>
                              </m:e>
                              <m:sub>
                                <m:r>
                                  <m:t>22</m:t>
                                </m:r>
                              </m:sub>
                            </m:sSub>
                          </m:e>
                          <m:e>
                            <m:r>
                              <m:rPr>
                                <m:sty m:val="p"/>
                              </m:rPr>
                              <m:t>…</m:t>
                            </m:r>
                          </m:e>
                          <m:e>
                            <m:sSub>
                              <m:e>
                                <m:r>
                                  <m:t>O</m:t>
                                </m:r>
                              </m:e>
                              <m:sub>
                                <m:r>
                                  <m:t>2</m:t>
                                </m:r>
                                <m:r>
                                  <m:t>c</m:t>
                                </m:r>
                              </m:sub>
                            </m:sSub>
                          </m:e>
                        </m:mr>
                        <m:mr>
                          <m:e>
                            <m:r>
                              <m:t>V</m:t>
                            </m:r>
                            <m:r>
                              <m:t>2</m:t>
                            </m:r>
                          </m:e>
                          <m:e/>
                          <m:e>
                            <m:r>
                              <m:rPr>
                                <m:sty m:val="p"/>
                              </m:rPr>
                              <m:t>…</m:t>
                            </m:r>
                          </m:e>
                          <m:e/>
                          <m:e>
                            <m:r>
                              <m:rPr>
                                <m:sty m:val="p"/>
                              </m:rPr>
                              <m:t>…</m:t>
                            </m:r>
                          </m:e>
                          <m:e>
                            <m:r>
                              <m:rPr>
                                <m:sty m:val="p"/>
                              </m:rPr>
                              <m:t>…</m:t>
                            </m:r>
                          </m:e>
                        </m:mr>
                        <m:mr>
                          <m:e/>
                          <m:e/>
                          <m:e>
                            <m:sSub>
                              <m:e>
                                <m:r>
                                  <m:t>O</m:t>
                                </m:r>
                              </m:e>
                              <m:sub>
                                <m:r>
                                  <m:t>r</m:t>
                                </m:r>
                                <m:r>
                                  <m:t>1</m:t>
                                </m:r>
                              </m:sub>
                            </m:sSub>
                          </m:e>
                          <m:e>
                            <m:sSub>
                              <m:e>
                                <m:r>
                                  <m:t>O</m:t>
                                </m:r>
                              </m:e>
                              <m:sub>
                                <m:r>
                                  <m:t>r</m:t>
                                </m:r>
                                <m:r>
                                  <m:t>2</m:t>
                                </m:r>
                              </m:sub>
                            </m:sSub>
                          </m:e>
                          <m:e>
                            <m:r>
                              <m:rPr>
                                <m:sty m:val="p"/>
                              </m:rPr>
                              <m:t>…</m:t>
                            </m:r>
                          </m:e>
                          <m:e>
                            <m:sSub>
                              <m:e>
                                <m:r>
                                  <m:t>O</m:t>
                                </m:r>
                              </m:e>
                              <m:sub>
                                <m:r>
                                  <m:t>r</m:t>
                                </m:r>
                                <m:r>
                                  <m:t>c</m:t>
                                </m:r>
                              </m:sub>
                            </m:sSub>
                          </m:e>
                        </m:mr>
                      </m:m>
                    </m:oMath>
                  </m:oMathPara>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principle to test whether the 2 variables are associated or not, is to compare the </a:t>
                </a:r>
                <a:r>
                  <a:rPr b="1"/>
                  <a:t>observed</a:t>
                </a:r>
                <a:r>
                  <a:rPr/>
                  <a:t> counts to the counts </a:t>
                </a:r>
                <a:r>
                  <a:rPr b="1"/>
                  <a:t>expected</a:t>
                </a:r>
                <a:r>
                  <a:rPr/>
                  <a:t> under the assumption of no association (the null hypothesis).</a:t>
                </a:r>
              </a:p>
              <a:p>
                <a:pPr lvl="0" marL="0" indent="0">
                  <a:buNone/>
                </a:pPr>
                <a:r>
                  <a:rPr/>
                  <a:t>Define:</a:t>
                </a:r>
              </a:p>
              <a:p>
                <a:pPr lvl="1"/>
                <a14:m>
                  <m:oMath xmlns:m="http://schemas.openxmlformats.org/officeDocument/2006/math">
                    <m:r>
                      <m:t>n</m:t>
                    </m:r>
                    <m:r>
                      <m:rPr>
                        <m:sty m:val="p"/>
                      </m:rPr>
                      <m:t>=</m:t>
                    </m:r>
                  </m:oMath>
                </a14:m>
                <a:r>
                  <a:rPr/>
                  <a:t> the total number of observations (calculated as </a:t>
                </a:r>
                <a14:m>
                  <m:oMath xmlns:m="http://schemas.openxmlformats.org/officeDocument/2006/math">
                    <m:nary>
                      <m:naryPr>
                        <m:chr m:val="∑"/>
                        <m:limLoc m:val="undOvr"/>
                        <m:subHide m:val="0"/>
                        <m:supHide m:val="1"/>
                      </m:naryPr>
                      <m:sub>
                        <m:r>
                          <m:t>i</m:t>
                        </m:r>
                      </m:sub>
                      <m:sup>
                        <m:r>
                          <m:t>​</m:t>
                        </m:r>
                      </m:sup>
                      <m:e>
                        <m:nary>
                          <m:naryPr>
                            <m:chr m:val="∑"/>
                            <m:limLoc m:val="undOvr"/>
                            <m:subHide m:val="0"/>
                            <m:supHide m:val="1"/>
                          </m:naryPr>
                          <m:sub>
                            <m:r>
                              <m:t>j</m:t>
                            </m:r>
                          </m:sub>
                          <m:sup>
                            <m:r>
                              <m:t>​</m:t>
                            </m:r>
                          </m:sup>
                          <m:e>
                            <m:sSub>
                              <m:e>
                                <m:r>
                                  <m:t>O</m:t>
                                </m:r>
                              </m:e>
                              <m:sub>
                                <m:r>
                                  <m:t>i</m:t>
                                </m:r>
                                <m:r>
                                  <m:t>j</m:t>
                                </m:r>
                              </m:sub>
                            </m:sSub>
                          </m:e>
                        </m:nary>
                      </m:e>
                    </m:nary>
                  </m:oMath>
                </a14:m>
                <a:r>
                  <a:rPr/>
                  <a:t>)</a:t>
                </a:r>
              </a:p>
              <a:p>
                <a:pPr lvl="1"/>
                <a14:m>
                  <m:oMath xmlns:m="http://schemas.openxmlformats.org/officeDocument/2006/math">
                    <m:sSub>
                      <m:e>
                        <m:r>
                          <m:t>p</m:t>
                        </m:r>
                      </m:e>
                      <m:sub>
                        <m:r>
                          <m:t>i</m:t>
                        </m:r>
                        <m:r>
                          <m:rPr>
                            <m:sty m:val="p"/>
                          </m:rPr>
                          <m:t>.</m:t>
                        </m:r>
                      </m:sub>
                    </m:sSub>
                    <m:r>
                      <m:rPr>
                        <m:sty m:val="p"/>
                      </m:rPr>
                      <m:t>=</m:t>
                    </m:r>
                  </m:oMath>
                </a14:m>
                <a:r>
                  <a:rPr/>
                  <a:t> the marginal proportion of row </a:t>
                </a:r>
                <a14:m>
                  <m:oMath xmlns:m="http://schemas.openxmlformats.org/officeDocument/2006/math">
                    <m:r>
                      <m:t>i</m:t>
                    </m:r>
                  </m:oMath>
                </a14:m>
                <a:r>
                  <a:rPr/>
                  <a:t> (calculated as </a:t>
                </a:r>
                <a14:m>
                  <m:oMath xmlns:m="http://schemas.openxmlformats.org/officeDocument/2006/math">
                    <m:f>
                      <m:fPr>
                        <m:type m:val="bar"/>
                      </m:fPr>
                      <m:num>
                        <m:r>
                          <m:t>1</m:t>
                        </m:r>
                      </m:num>
                      <m:den>
                        <m:r>
                          <m:t>n</m:t>
                        </m:r>
                      </m:den>
                    </m:f>
                    <m:nary>
                      <m:naryPr>
                        <m:chr m:val="∑"/>
                        <m:limLoc m:val="undOvr"/>
                        <m:subHide m:val="0"/>
                        <m:supHide m:val="1"/>
                      </m:naryPr>
                      <m:sub>
                        <m:r>
                          <m:t>j</m:t>
                        </m:r>
                      </m:sub>
                      <m:sup>
                        <m:r>
                          <m:t>​</m:t>
                        </m:r>
                      </m:sup>
                      <m:e>
                        <m:sSub>
                          <m:e>
                            <m:r>
                              <m:t>O</m:t>
                            </m:r>
                          </m:e>
                          <m:sub>
                            <m:r>
                              <m:t>i</m:t>
                            </m:r>
                            <m:r>
                              <m:t>j</m:t>
                            </m:r>
                          </m:sub>
                        </m:sSub>
                      </m:e>
                    </m:nary>
                  </m:oMath>
                </a14:m>
                <a:r>
                  <a:rPr/>
                  <a:t>)</a:t>
                </a:r>
              </a:p>
              <a:p>
                <a:pPr lvl="1"/>
                <a14:m>
                  <m:oMath xmlns:m="http://schemas.openxmlformats.org/officeDocument/2006/math">
                    <m:sSub>
                      <m:e>
                        <m:r>
                          <m:t>p</m:t>
                        </m:r>
                      </m:e>
                      <m:sub>
                        <m:r>
                          <m:rPr>
                            <m:sty m:val="p"/>
                          </m:rPr>
                          <m:t>.</m:t>
                        </m:r>
                        <m:r>
                          <m:t>j</m:t>
                        </m:r>
                      </m:sub>
                    </m:sSub>
                    <m:r>
                      <m:rPr>
                        <m:sty m:val="p"/>
                      </m:rPr>
                      <m:t>=</m:t>
                    </m:r>
                  </m:oMath>
                </a14:m>
                <a:r>
                  <a:rPr/>
                  <a:t> the marginal proportion of column </a:t>
                </a:r>
                <a14:m>
                  <m:oMath xmlns:m="http://schemas.openxmlformats.org/officeDocument/2006/math">
                    <m:r>
                      <m:t>j</m:t>
                    </m:r>
                  </m:oMath>
                </a14:m>
                <a:r>
                  <a:rPr/>
                  <a:t> (calculated as </a:t>
                </a:r>
                <a14:m>
                  <m:oMath xmlns:m="http://schemas.openxmlformats.org/officeDocument/2006/math">
                    <m:f>
                      <m:fPr>
                        <m:type m:val="bar"/>
                      </m:fPr>
                      <m:num>
                        <m:r>
                          <m:t>1</m:t>
                        </m:r>
                      </m:num>
                      <m:den>
                        <m:r>
                          <m:t>n</m:t>
                        </m:r>
                      </m:den>
                    </m:f>
                    <m:nary>
                      <m:naryPr>
                        <m:chr m:val="∑"/>
                        <m:limLoc m:val="undOvr"/>
                        <m:subHide m:val="0"/>
                        <m:supHide m:val="1"/>
                      </m:naryPr>
                      <m:sub>
                        <m:r>
                          <m:t>i</m:t>
                        </m:r>
                      </m:sub>
                      <m:sup>
                        <m:r>
                          <m:t>​</m:t>
                        </m:r>
                      </m:sup>
                      <m:e>
                        <m:sSub>
                          <m:e>
                            <m:r>
                              <m:t>O</m:t>
                            </m:r>
                          </m:e>
                          <m:sub>
                            <m:r>
                              <m:t>i</m:t>
                            </m:r>
                            <m:r>
                              <m:t>j</m:t>
                            </m:r>
                          </m:sub>
                        </m:sSub>
                      </m:e>
                    </m:nary>
                  </m:oMath>
                </a14:m>
                <a:r>
                  <a:rPr/>
                  <a:t>)</a:t>
                </a:r>
              </a:p>
              <a:p>
                <a:pPr lvl="1"/>
                <a14:m>
                  <m:oMath xmlns:m="http://schemas.openxmlformats.org/officeDocument/2006/math">
                    <m:sSub>
                      <m:e>
                        <m:r>
                          <m:t>E</m:t>
                        </m:r>
                      </m:e>
                      <m:sub>
                        <m:r>
                          <m:t>i</m:t>
                        </m:r>
                        <m:r>
                          <m:t>j</m:t>
                        </m:r>
                      </m:sub>
                    </m:sSub>
                    <m:r>
                      <m:rPr>
                        <m:sty m:val="p"/>
                      </m:rPr>
                      <m:t>=</m:t>
                    </m:r>
                  </m:oMath>
                </a14:m>
                <a:r>
                  <a:rPr/>
                  <a:t> the expected counts in each cell (calculated as </a:t>
                </a:r>
                <a14:m>
                  <m:oMath xmlns:m="http://schemas.openxmlformats.org/officeDocument/2006/math">
                    <m:r>
                      <m:t>n</m:t>
                    </m:r>
                    <m:r>
                      <m:rPr>
                        <m:sty m:val="p"/>
                      </m:rPr>
                      <m:t>⋅</m:t>
                    </m:r>
                    <m:sSub>
                      <m:e>
                        <m:r>
                          <m:t>p</m:t>
                        </m:r>
                      </m:e>
                      <m:sub>
                        <m:r>
                          <m:t>i</m:t>
                        </m:r>
                        <m:r>
                          <m:rPr>
                            <m:sty m:val="p"/>
                          </m:rPr>
                          <m:t>.</m:t>
                        </m:r>
                      </m:sub>
                    </m:sSub>
                    <m:r>
                      <m:rPr>
                        <m:sty m:val="p"/>
                      </m:rPr>
                      <m:t>⋅</m:t>
                    </m:r>
                    <m:sSub>
                      <m:e>
                        <m:r>
                          <m:t>p</m:t>
                        </m:r>
                      </m:e>
                      <m:sub>
                        <m:r>
                          <m:t>j</m:t>
                        </m:r>
                        <m:r>
                          <m:rPr>
                            <m:sty m:val="p"/>
                          </m:rPr>
                          <m:t>.</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a:t>
                </a:r>
                <a:r>
                  <a:rPr b="1"/>
                  <a:t>expected counts</a:t>
                </a:r>
                <a:r>
                  <a:rPr/>
                  <a:t> = expected under the assumption of no association.</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then calculate the </a:t>
                </a:r>
                <a14:m>
                  <m:oMath xmlns:m="http://schemas.openxmlformats.org/officeDocument/2006/math">
                    <m:sSup>
                      <m:e>
                        <m:r>
                          <m:t>χ</m:t>
                        </m:r>
                      </m:e>
                      <m:sup>
                        <m:r>
                          <m:t>2</m:t>
                        </m:r>
                      </m:sup>
                    </m:sSup>
                  </m:oMath>
                </a14:m>
                <a:r>
                  <a:rPr/>
                  <a:t> statistic for this table: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r>
                            <m:t>χ</m:t>
                          </m:r>
                        </m:e>
                        <m:sup>
                          <m:r>
                            <m:t>2</m:t>
                          </m:r>
                        </m:sup>
                      </m:sSup>
                      <m:r>
                        <m:rPr>
                          <m:sty m:val="p"/>
                        </m:rPr>
                        <m:t>=</m:t>
                      </m:r>
                      <m:nary>
                        <m:naryPr>
                          <m:chr m:val="∑"/>
                          <m:limLoc m:val="undOvr"/>
                          <m:subHide m:val="0"/>
                          <m:supHide m:val="1"/>
                        </m:naryPr>
                        <m:sub>
                          <m:r>
                            <m:t>i</m:t>
                          </m:r>
                        </m:sub>
                        <m:sup>
                          <m:r>
                            <m:t>​</m:t>
                          </m:r>
                        </m:sup>
                        <m:e>
                          <m:nary>
                            <m:naryPr>
                              <m:chr m:val="∑"/>
                              <m:limLoc m:val="undOvr"/>
                              <m:subHide m:val="0"/>
                              <m:supHide m:val="1"/>
                            </m:naryPr>
                            <m:sub>
                              <m:r>
                                <m:t>j</m:t>
                              </m:r>
                            </m:sub>
                            <m:sup>
                              <m:r>
                                <m:t>​</m:t>
                              </m:r>
                            </m:sup>
                            <m:e>
                              <m:f>
                                <m:fPr>
                                  <m:type m:val="bar"/>
                                </m:fPr>
                                <m:num>
                                  <m:sSup>
                                    <m:e>
                                      <m:d>
                                        <m:dPr>
                                          <m:begChr m:val="("/>
                                          <m:endChr m:val=")"/>
                                          <m:sepChr m:val=""/>
                                          <m:grow/>
                                        </m:dPr>
                                        <m:e>
                                          <m:sSub>
                                            <m:e>
                                              <m:r>
                                                <m:t>O</m:t>
                                              </m:r>
                                            </m:e>
                                            <m:sub>
                                              <m:r>
                                                <m:t>i</m:t>
                                              </m:r>
                                              <m:r>
                                                <m:t>j</m:t>
                                              </m:r>
                                            </m:sub>
                                          </m:sSub>
                                          <m:r>
                                            <m:rPr>
                                              <m:sty m:val="p"/>
                                            </m:rPr>
                                            <m:t>−</m:t>
                                          </m:r>
                                          <m:sSub>
                                            <m:e>
                                              <m:r>
                                                <m:t>E</m:t>
                                              </m:r>
                                            </m:e>
                                            <m:sub>
                                              <m:r>
                                                <m:t>i</m:t>
                                              </m:r>
                                              <m:r>
                                                <m:t>j</m:t>
                                              </m:r>
                                            </m:sub>
                                          </m:sSub>
                                        </m:e>
                                      </m:d>
                                    </m:e>
                                    <m:sup>
                                      <m:r>
                                        <m:t>2</m:t>
                                      </m:r>
                                    </m:sup>
                                  </m:sSup>
                                </m:num>
                                <m:den>
                                  <m:sSub>
                                    <m:e>
                                      <m:r>
                                        <m:t>E</m:t>
                                      </m:r>
                                    </m:e>
                                    <m:sub>
                                      <m:r>
                                        <m:t>i</m:t>
                                      </m:r>
                                      <m:r>
                                        <m:t>j</m:t>
                                      </m:r>
                                    </m:sub>
                                  </m:sSub>
                                </m:den>
                              </m:f>
                            </m:e>
                          </m:nary>
                        </m:e>
                      </m:nary>
                    </m:oMath>
                  </m:oMathPara>
                </a14:m>
              </a:p>
              <a:p>
                <a:pPr lvl="0" marL="0" indent="0">
                  <a:buNone/>
                </a:pPr>
                <a14:m>
                  <m:oMathPara xmlns:m="http://schemas.openxmlformats.org/officeDocument/2006/math">
                    <m:oMathParaPr>
                      <m:jc m:val="center"/>
                    </m:oMathParaPr>
                    <m:oMath>
                      <m:r>
                        <m:t> </m:t>
                      </m:r>
                    </m:oMath>
                  </m:oMathPara>
                </a14:m>
              </a:p>
              <a:p>
                <a:pPr lvl="0" marL="0" indent="0">
                  <a:buNone/>
                </a:pPr>
                <a:r>
                  <a:rPr/>
                  <a:t>(</a:t>
                </a:r>
                <a14:m>
                  <m:oMath xmlns:m="http://schemas.openxmlformats.org/officeDocument/2006/math">
                    <m:r>
                      <m:t>i</m:t>
                    </m:r>
                  </m:oMath>
                </a14:m>
                <a:r>
                  <a:rPr/>
                  <a:t> sums over rows, </a:t>
                </a:r>
                <a14:m>
                  <m:oMath xmlns:m="http://schemas.openxmlformats.org/officeDocument/2006/math">
                    <m:r>
                      <m:t>j</m:t>
                    </m:r>
                  </m:oMath>
                </a14:m>
                <a:r>
                  <a:rPr/>
                  <a:t> sums over columns)</a:t>
                </a:r>
              </a:p>
              <a:p>
                <a:pPr lvl="0" marL="0" indent="0">
                  <a:buNone/>
                </a:pPr>
                <a14:m>
                  <m:oMathPara xmlns:m="http://schemas.openxmlformats.org/officeDocument/2006/math">
                    <m:oMathParaPr>
                      <m:jc m:val="center"/>
                    </m:oMathParaPr>
                    <m:oMath>
                      <m:r>
                        <m:t> </m:t>
                      </m:r>
                    </m:oMath>
                  </m:oMathPara>
                </a14:m>
              </a:p>
              <a:p>
                <a:pPr lvl="0" marL="0" indent="0">
                  <a:buNone/>
                </a:pPr>
                <a:r>
                  <a:rPr/>
                  <a:t>Under the null hypothesis H</a:t>
                </a:r>
                <a:r>
                  <a:rPr baseline="-25000"/>
                  <a:t>0</a:t>
                </a:r>
                <a:r>
                  <a:rPr/>
                  <a:t> of no association between the 2 variables, </a:t>
                </a:r>
                <a14:m>
                  <m:oMath xmlns:m="http://schemas.openxmlformats.org/officeDocument/2006/math">
                    <m:sSup>
                      <m:e>
                        <m:r>
                          <m:t>χ</m:t>
                        </m:r>
                      </m:e>
                      <m:sup>
                        <m:r>
                          <m:t>2</m:t>
                        </m:r>
                      </m:sup>
                    </m:sSup>
                  </m:oMath>
                </a14:m>
                <a:r>
                  <a:rPr/>
                  <a:t> follows a chi-squared distribution with </a:t>
                </a:r>
                <a14:m>
                  <m:oMath xmlns:m="http://schemas.openxmlformats.org/officeDocument/2006/math">
                    <m:d>
                      <m:dPr>
                        <m:begChr m:val="("/>
                        <m:endChr m:val=")"/>
                        <m:sepChr m:val=""/>
                        <m:grow/>
                      </m:dPr>
                      <m:e>
                        <m:r>
                          <m:t>r</m:t>
                        </m:r>
                        <m:r>
                          <m:rPr>
                            <m:sty m:val="p"/>
                          </m:rPr>
                          <m:t>−</m:t>
                        </m:r>
                        <m:r>
                          <m:t>1</m:t>
                        </m:r>
                      </m:e>
                    </m:d>
                    <m:d>
                      <m:dPr>
                        <m:begChr m:val="("/>
                        <m:endChr m:val=")"/>
                        <m:sepChr m:val=""/>
                        <m:grow/>
                      </m:dPr>
                      <m:e>
                        <m:r>
                          <m:t>c</m:t>
                        </m:r>
                        <m:r>
                          <m:rPr>
                            <m:sty m:val="p"/>
                          </m:rPr>
                          <m:t>−</m:t>
                        </m:r>
                        <m:r>
                          <m:t>1</m:t>
                        </m:r>
                      </m:e>
                    </m:d>
                  </m:oMath>
                </a14:m>
                <a:r>
                  <a:rPr/>
                  <a:t> degrees of freedom. This can be used to compute p-values.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R, you can do a chi-squared test using the </a:t>
            </a:r>
            <a:r>
              <a:rPr>
                <a:latin typeface="Courier"/>
              </a:rPr>
              <a:t>chisq.test()</a:t>
            </a:r>
            <a:r>
              <a:rPr/>
              <a:t> function.</a:t>
            </a:r>
          </a:p>
          <a:p>
            <a:pPr lvl="0" marL="0" indent="0">
              <a:buNone/>
            </a:pPr>
            <a:r>
              <a:rPr/>
              <a:t>For example we can check if there is an association between stunting and mortality in the adolescent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br/>
            <a:r>
              <a:rPr>
                <a:latin typeface="Courier"/>
              </a:rPr>
              <a:t>ctest</a:t>
            </a:r>
          </a:p>
          <a:p>
            <a:pPr lvl="0" indent="0">
              <a:buNone/>
            </a:pPr>
            <a:r>
              <a:rPr>
                <a:latin typeface="Courier"/>
              </a:rPr>
              <a:t>## 
##  Pearson's Chi-squared test with Yates' continuity correction
## 
## data:  table(df2$stunt, df2$died)
## X-squared = 7.0641, df = 1, p-value = 0.007864</a:t>
            </a:r>
          </a:p>
          <a:p>
            <a:pPr lvl="0" marL="0" indent="0">
              <a:buNone/>
            </a:pPr>
            <a:r>
              <a:rPr/>
              <a:t>The p-value is 0.0078644 &lt; 0.05, so we reject the null hypothesis of no association at the 5% significance level.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Or we can test the null hypothesis of no association between socio-economic status and hospital in the Blantyre TB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ctest</a:t>
            </a:r>
          </a:p>
          <a:p>
            <a:pPr lvl="0" indent="0">
              <a:buNone/>
            </a:pPr>
            <a:r>
              <a:rPr>
                <a:latin typeface="Courier"/>
              </a:rPr>
              <a:t>## 
##  Pearson's Chi-squared test
## 
## data:  table(df1$ses, df1$hosp)
## X-squared = 7.864, df = 16, p-value = 0.9528</a:t>
            </a:r>
          </a:p>
          <a:p>
            <a:pPr lvl="0" marL="0" indent="0">
              <a:buNone/>
            </a:pPr>
            <a:r>
              <a:rPr/>
              <a:t>Note how the degrees of freedom has changed now. Here the p-value is 0.9528113 &gt; 0.05, so we do not reject H</a:t>
            </a:r>
            <a:r>
              <a:rPr baseline="-25000"/>
              <a:t>0</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Learning</a:t>
            </a:r>
            <a:r>
              <a:rPr/>
              <a:t> </a:t>
            </a:r>
            <a:r>
              <a:rPr/>
              <a:t>outcomes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buAutoNum type="arabicPeriod"/>
            </a:pPr>
            <a:r>
              <a:rPr b="1"/>
              <a:t>KNOW R</a:t>
            </a:r>
            <a:r>
              <a:rPr/>
              <a:t>: Explain know what R is &amp; what it can do.</a:t>
            </a:r>
          </a:p>
          <a:p>
            <a:pPr lvl="1">
              <a:buAutoNum type="arabicPeriod"/>
            </a:pPr>
            <a:r>
              <a:rPr b="1"/>
              <a:t>KNOW R RESOURCES</a:t>
            </a:r>
            <a:r>
              <a:rPr/>
              <a:t>: List useful R resources and access them.</a:t>
            </a:r>
          </a:p>
          <a:p>
            <a:pPr lvl="1">
              <a:buAutoNum type="arabicPeriod"/>
            </a:pPr>
            <a:r>
              <a:rPr b="1"/>
              <a:t>DO R</a:t>
            </a:r>
            <a:r>
              <a:rPr/>
              <a:t>: Perform basic operations relevant for your research in R:</a:t>
            </a:r>
          </a:p>
          <a:p>
            <a:pPr lvl="2">
              <a:buAutoNum type="alphaLcPeriod"/>
            </a:pPr>
            <a:r>
              <a:rPr/>
              <a:t>Read data into R &amp; write data or results to the harddrive.</a:t>
            </a:r>
          </a:p>
          <a:p>
            <a:pPr lvl="2">
              <a:buAutoNum type="alphaLcPeriod"/>
            </a:pPr>
            <a:r>
              <a:rPr/>
              <a:t>Manipulate &amp; use different object types.</a:t>
            </a:r>
          </a:p>
          <a:p>
            <a:pPr lvl="2">
              <a:buAutoNum type="alphaLcPeriod"/>
            </a:pPr>
            <a:r>
              <a:rPr/>
              <a:t>Write &amp; use functions in R</a:t>
            </a:r>
          </a:p>
          <a:p>
            <a:pPr lvl="2">
              <a:buAutoNum type="alphaLcPeriod"/>
            </a:pPr>
            <a:r>
              <a:rPr/>
              <a:t>Perform basic analyses on a dataset: mean, standard deviation, linear regression.</a:t>
            </a:r>
          </a:p>
          <a:p>
            <a:pPr lvl="2">
              <a:buAutoNum type="alphaLcPeriod"/>
            </a:pPr>
            <a:r>
              <a:rPr/>
              <a:t>Produce various standard graphs and tables</a:t>
            </a:r>
          </a:p>
          <a:p>
            <a:pPr lvl="1">
              <a:buAutoNum type="arabicPeriod"/>
            </a:pPr>
            <a:r>
              <a:rPr b="1"/>
              <a:t>UNDERSTAND BASICS OF STATISTICS</a:t>
            </a:r>
            <a:r>
              <a:rPr/>
              <a:t>: Explain basic statistical theory: common distributions, standard statistical techniques, common study designs, assumptions behind common statistical tests and regression models.</a:t>
            </a:r>
          </a:p>
          <a:p>
            <a:pPr lvl="1">
              <a:buAutoNum type="arabicPeriod"/>
            </a:pPr>
            <a:r>
              <a:rPr b="1"/>
              <a:t>UNDERSTAND STUDY DESIGNS</a:t>
            </a:r>
            <a:r>
              <a:rPr/>
              <a:t>: Recommend appropriate designs &amp; analyses.</a:t>
            </a:r>
          </a:p>
          <a:p>
            <a:pPr lvl="1">
              <a:buAutoNum type="arabicPeriod"/>
            </a:pPr>
            <a:r>
              <a:rPr b="1"/>
              <a:t>COMPREHEND OPEN SCIENCE</a:t>
            </a:r>
            <a:r>
              <a:rPr/>
              <a:t>: Summarise principles of open, reproducible research.</a:t>
            </a:r>
          </a:p>
          <a:p>
            <a:pPr lvl="1">
              <a:buAutoNum type="arabicPeriod"/>
            </a:pPr>
            <a:r>
              <a:rPr b="1"/>
              <a:t>DO OPEN SCIENCE WITH R</a:t>
            </a:r>
            <a:r>
              <a:rPr/>
              <a:t>: Use R scripts, R markdown, packages &amp; GitHub.</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estimate a proportion (e.g. a prevalence) in a study population, and then want to test the null hypothesis that this proportion is equal to a specific a prior known proportion, we can proceed in 2 ways:</a:t>
                </a:r>
              </a:p>
              <a:p>
                <a:pPr lvl="0" marL="0" indent="0">
                  <a:buNone/>
                </a:pPr>
                <a14:m>
                  <m:oMathPara xmlns:m="http://schemas.openxmlformats.org/officeDocument/2006/math">
                    <m:oMathParaPr>
                      <m:jc m:val="center"/>
                    </m:oMathParaPr>
                    <m:oMath>
                      <m:r>
                        <m:t> </m:t>
                      </m:r>
                    </m:oMath>
                  </m:oMathPara>
                </a14:m>
              </a:p>
              <a:p>
                <a:pPr lvl="1">
                  <a:buAutoNum type="arabicPeriod"/>
                </a:pPr>
                <a:r>
                  <a:rPr/>
                  <a:t>Use a normal approximation test - </a:t>
                </a:r>
                <a:r>
                  <a:rPr>
                    <a:latin typeface="Courier"/>
                  </a:rPr>
                  <a:t>prop.test()</a:t>
                </a:r>
                <a:r>
                  <a:rPr/>
                  <a:t> in R.</a:t>
                </a:r>
              </a:p>
              <a:p>
                <a:pPr lvl="1">
                  <a:buAutoNum type="arabicPeriod"/>
                </a:pPr>
                <a:r>
                  <a:rPr/>
                  <a:t>Use an exact binomial test - </a:t>
                </a:r>
                <a:r>
                  <a:rPr>
                    <a:latin typeface="Courier"/>
                  </a:rPr>
                  <a:t>binom.test()</a:t>
                </a:r>
                <a:r>
                  <a:rPr/>
                  <a:t> in R.</a:t>
                </a:r>
              </a:p>
              <a:p>
                <a:pPr lvl="0" marL="0" indent="0">
                  <a:buNone/>
                </a:pPr>
                <a14:m>
                  <m:oMathPara xmlns:m="http://schemas.openxmlformats.org/officeDocument/2006/math">
                    <m:oMathParaPr>
                      <m:jc m:val="center"/>
                    </m:oMathParaPr>
                    <m:oMath>
                      <m:r>
                        <m:t> </m:t>
                      </m:r>
                    </m:oMath>
                  </m:oMathPara>
                </a14:m>
              </a:p>
              <a:p>
                <a:pPr lvl="0" marL="0" indent="0">
                  <a:buNone/>
                </a:pPr>
                <a:r>
                  <a:rPr/>
                  <a:t>The null and alternative hypotheses are the same for both tests. For example for a two-sided alternative:</a:t>
                </a:r>
              </a:p>
              <a:p>
                <a:pPr lvl="0" marL="0" indent="0">
                  <a:buNone/>
                </a:pPr>
                <a14:m>
                  <m:oMathPara xmlns:m="http://schemas.openxmlformats.org/officeDocument/2006/math">
                    <m:oMathParaPr>
                      <m:jc m:val="center"/>
                    </m:oMathParaPr>
                    <m:oMath>
                      <m:sSub>
                        <m:e>
                          <m:r>
                            <m:t>H</m:t>
                          </m:r>
                        </m:e>
                        <m:sub>
                          <m:r>
                            <m:t>0</m:t>
                          </m:r>
                        </m:sub>
                      </m:sSub>
                      <m:r>
                        <m:rPr>
                          <m:sty m:val="p"/>
                        </m:rPr>
                        <m:t>:</m:t>
                      </m:r>
                      <m:r>
                        <m:t>p</m:t>
                      </m:r>
                      <m:r>
                        <m:rPr>
                          <m:sty m:val="p"/>
                        </m:rPr>
                        <m:t>=</m:t>
                      </m:r>
                      <m:sSub>
                        <m:e>
                          <m:r>
                            <m:t>p</m:t>
                          </m:r>
                        </m:e>
                        <m:sub>
                          <m:r>
                            <m:t>0</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r>
                        <m:t>p</m:t>
                      </m:r>
                      <m:r>
                        <m:rPr>
                          <m:sty m:val="p"/>
                        </m:rPr>
                        <m:t>≠</m:t>
                      </m:r>
                      <m:sSub>
                        <m:e>
                          <m:r>
                            <m:t>p</m:t>
                          </m:r>
                        </m:e>
                        <m:sub>
                          <m:r>
                            <m:t>0</m:t>
                          </m:r>
                        </m:sub>
                      </m:sSub>
                    </m:oMath>
                  </m:oMathPara>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normal approximation test uses the following test statistic:</a:t>
                </a:r>
              </a:p>
              <a:p>
                <a:pPr lvl="0" marL="0" indent="0">
                  <a:buNone/>
                </a:pPr>
                <a14:m>
                  <m:oMathPara xmlns:m="http://schemas.openxmlformats.org/officeDocument/2006/math">
                    <m:oMathParaPr>
                      <m:jc m:val="center"/>
                    </m:oMathParaPr>
                    <m:oMath>
                      <m:r>
                        <m:t>T</m:t>
                      </m:r>
                      <m:r>
                        <m:rPr>
                          <m:sty m:val="p"/>
                        </m:rPr>
                        <m:t>=</m:t>
                      </m:r>
                      <m:f>
                        <m:fPr>
                          <m:type m:val="bar"/>
                        </m:fPr>
                        <m:num>
                          <m:r>
                            <m:t>p</m:t>
                          </m:r>
                          <m:r>
                            <m:rPr>
                              <m:sty m:val="p"/>
                            </m:rPr>
                            <m:t>−</m:t>
                          </m:r>
                          <m:sSub>
                            <m:e>
                              <m:r>
                                <m:t>p</m:t>
                              </m:r>
                            </m:e>
                            <m:sub>
                              <m:r>
                                <m:t>0</m:t>
                              </m:r>
                            </m:sub>
                          </m:sSub>
                        </m:num>
                        <m:den>
                          <m:rad>
                            <m:radPr>
                              <m:degHide m:val="1"/>
                            </m:radPr>
                            <m:deg/>
                            <m:e>
                              <m:sSub>
                                <m:e>
                                  <m:r>
                                    <m:t>p</m:t>
                                  </m:r>
                                </m:e>
                                <m:sub>
                                  <m:r>
                                    <m:t>0</m:t>
                                  </m:r>
                                </m:sub>
                              </m:sSub>
                              <m:d>
                                <m:dPr>
                                  <m:begChr m:val="("/>
                                  <m:endChr m:val=")"/>
                                  <m:sepChr m:val=""/>
                                  <m:grow/>
                                </m:dPr>
                                <m:e>
                                  <m:r>
                                    <m:t>1</m:t>
                                  </m:r>
                                  <m:r>
                                    <m:rPr>
                                      <m:sty m:val="p"/>
                                    </m:rPr>
                                    <m:t>−</m:t>
                                  </m:r>
                                  <m:sSub>
                                    <m:e>
                                      <m:r>
                                        <m:t>p</m:t>
                                      </m:r>
                                    </m:e>
                                    <m:sub>
                                      <m:r>
                                        <m:t>0</m:t>
                                      </m:r>
                                    </m:sub>
                                  </m:sSub>
                                </m:e>
                              </m:d>
                              <m:r>
                                <m:rPr>
                                  <m:sty m:val="p"/>
                                </m:rPr>
                                <m:t>/</m:t>
                              </m:r>
                              <m:r>
                                <m:t>n</m:t>
                              </m:r>
                            </m:e>
                          </m:rad>
                        </m:den>
                      </m:f>
                      <m:r>
                        <m:rPr>
                          <m:sty m:val="p"/>
                        </m:rPr>
                        <m:t>∼</m:t>
                      </m:r>
                      <m:r>
                        <m:t>N</m:t>
                      </m:r>
                      <m:d>
                        <m:dPr>
                          <m:begChr m:val="("/>
                          <m:endChr m:val=")"/>
                          <m:sepChr m:val=""/>
                          <m:grow/>
                        </m:dPr>
                        <m:e>
                          <m:r>
                            <m:t>0</m:t>
                          </m:r>
                          <m:r>
                            <m:rPr>
                              <m:sty m:val="p"/>
                            </m:rPr>
                            <m:t>,</m:t>
                          </m:r>
                          <m:r>
                            <m:t>1</m:t>
                          </m:r>
                        </m:e>
                      </m:d>
                      <m:r>
                        <m:t> </m:t>
                      </m:r>
                      <m:r>
                        <m:rPr>
                          <m:nor/>
                          <m:sty m:val="p"/>
                        </m:rPr>
                        <m:t> under </m:t>
                      </m:r>
                      <m:sSub>
                        <m:e>
                          <m:r>
                            <m:t>H</m:t>
                          </m:r>
                        </m:e>
                        <m:sub>
                          <m:r>
                            <m:t>0</m:t>
                          </m:r>
                        </m:sub>
                      </m:sSub>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estimate a proportion, we observe </a:t>
                </a:r>
                <a14:m>
                  <m:oMath xmlns:m="http://schemas.openxmlformats.org/officeDocument/2006/math">
                    <m:r>
                      <m:t>X</m:t>
                    </m:r>
                    <m:r>
                      <m:rPr>
                        <m:sty m:val="p"/>
                      </m:rPr>
                      <m:t>=</m:t>
                    </m:r>
                    <m:r>
                      <m:t>k</m:t>
                    </m:r>
                  </m:oMath>
                </a14:m>
                <a:r>
                  <a:rPr/>
                  <a:t> events / successes / outcomes in the </a:t>
                </a:r>
                <a14:m>
                  <m:oMath xmlns:m="http://schemas.openxmlformats.org/officeDocument/2006/math">
                    <m:r>
                      <m:t>n</m:t>
                    </m:r>
                  </m:oMath>
                </a14:m>
                <a:r>
                  <a:rPr/>
                  <a:t> units that we sampled, each success having a probbility </a:t>
                </a:r>
                <a14:m>
                  <m:oMath xmlns:m="http://schemas.openxmlformats.org/officeDocument/2006/math">
                    <m:sSub>
                      <m:e>
                        <m:r>
                          <m:t>p</m:t>
                        </m:r>
                      </m:e>
                      <m:sub>
                        <m:r>
                          <m:t>0</m:t>
                        </m:r>
                      </m:sub>
                    </m:sSub>
                  </m:oMath>
                </a14:m>
                <a:r>
                  <a:rPr/>
                  <a:t> to occur. This is a binomial distribution:</a:t>
                </a:r>
              </a:p>
              <a:p>
                <a:pPr lvl="0" marL="0" indent="0">
                  <a:buNone/>
                </a:pPr>
                <a14:m>
                  <m:oMath xmlns:m="http://schemas.openxmlformats.org/officeDocument/2006/math">
                    <m:r>
                      <m:t>X</m:t>
                    </m:r>
                    <m:r>
                      <m:rPr>
                        <m:sty m:val="p"/>
                      </m:rPr>
                      <m:t>∼</m:t>
                    </m:r>
                    <m:r>
                      <m:rPr>
                        <m:nor/>
                        <m:sty m:val="p"/>
                      </m:rPr>
                      <m:t>Binom</m:t>
                    </m:r>
                    <m:d>
                      <m:dPr>
                        <m:begChr m:val="("/>
                        <m:endChr m:val=")"/>
                        <m:sepChr m:val=""/>
                        <m:grow/>
                      </m:dPr>
                      <m:e>
                        <m:r>
                          <m:t>n</m:t>
                        </m:r>
                        <m:r>
                          <m:rPr>
                            <m:sty m:val="p"/>
                          </m:rPr>
                          <m:t>,</m:t>
                        </m:r>
                        <m:sSub>
                          <m:e>
                            <m:r>
                              <m:t>p</m:t>
                            </m:r>
                          </m:e>
                          <m:sub>
                            <m:r>
                              <m:t>0</m:t>
                            </m:r>
                          </m:sub>
                        </m:sSub>
                      </m:e>
                    </m:d>
                  </m:oMath>
                </a14:m>
                <a:r>
                  <a:rPr/>
                  <a:t>.</a:t>
                </a:r>
              </a:p>
              <a:p>
                <a:pPr lvl="0" marL="0" indent="0">
                  <a:buNone/>
                </a:pPr>
                <a:r>
                  <a:rPr/>
                  <a:t>The exact binomial test makes use of this and directly computes p-values from the binomial distribution:</a:t>
                </a:r>
              </a:p>
              <a:p>
                <a:pPr lvl="1"/>
                <a:r>
                  <a:rPr/>
                  <a:t>Two-sided case: p-value = </a:t>
                </a:r>
                <a14:m>
                  <m:oMath xmlns:m="http://schemas.openxmlformats.org/officeDocument/2006/math">
                    <m:nary>
                      <m:naryPr>
                        <m:chr m:val="∑"/>
                        <m:limLoc m:val="undOvr"/>
                        <m:subHide m:val="0"/>
                        <m:supHide m:val="1"/>
                      </m:naryPr>
                      <m:sub>
                        <m:r>
                          <m:t>i</m:t>
                        </m:r>
                        <m:r>
                          <m:rPr>
                            <m:sty m:val="p"/>
                          </m:rPr>
                          <m:t>∈</m:t>
                        </m:r>
                        <m:r>
                          <m:t>I</m:t>
                        </m:r>
                      </m:sub>
                      <m:sup>
                        <m:r>
                          <m:t>​</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where </a:t>
                </a:r>
                <a14:m>
                  <m:oMath xmlns:m="http://schemas.openxmlformats.org/officeDocument/2006/math">
                    <m:r>
                      <m:t>I</m:t>
                    </m:r>
                    <m:r>
                      <m:rPr>
                        <m:sty m:val="p"/>
                      </m:rPr>
                      <m:t>=</m:t>
                    </m:r>
                    <m:r>
                      <m:rPr>
                        <m:sty m:val="p"/>
                      </m:rPr>
                      <m:t>{</m:t>
                    </m:r>
                    <m:r>
                      <m:t>i</m:t>
                    </m:r>
                    <m:r>
                      <m:rPr>
                        <m:sty m:val="p"/>
                      </m:rPr>
                      <m:t>:</m:t>
                    </m:r>
                    <m:r>
                      <m:t>P</m:t>
                    </m:r>
                    <m:d>
                      <m:dPr>
                        <m:begChr m:val="("/>
                        <m:endChr m:val=")"/>
                        <m:sepChr m:val=""/>
                        <m:grow/>
                      </m:dPr>
                      <m:e>
                        <m:r>
                          <m:t>X</m:t>
                        </m:r>
                        <m:r>
                          <m:rPr>
                            <m:sty m:val="p"/>
                          </m:rPr>
                          <m:t>=</m:t>
                        </m:r>
                        <m:r>
                          <m:t>i</m:t>
                        </m:r>
                        <m:r>
                          <m:rPr>
                            <m:sty m:val="p"/>
                          </m:rPr>
                          <m:t>|</m:t>
                        </m:r>
                        <m:r>
                          <m:t>n</m:t>
                        </m:r>
                        <m:r>
                          <m:rPr>
                            <m:sty m:val="p"/>
                          </m:rPr>
                          <m:t>,</m:t>
                        </m:r>
                        <m:sSub>
                          <m:e>
                            <m:r>
                              <m:t>p</m:t>
                            </m:r>
                          </m:e>
                          <m:sub>
                            <m:r>
                              <m:t>0</m:t>
                            </m:r>
                          </m:sub>
                        </m:sSub>
                      </m:e>
                    </m:d>
                    <m:r>
                      <m:rPr>
                        <m:sty m:val="p"/>
                      </m:rPr>
                      <m:t>≤</m:t>
                    </m:r>
                    <m:r>
                      <m:t>P</m:t>
                    </m:r>
                    <m:d>
                      <m:dPr>
                        <m:begChr m:val="("/>
                        <m:endChr m:val=")"/>
                        <m:sepChr m:val=""/>
                        <m:grow/>
                      </m:dPr>
                      <m:e>
                        <m:r>
                          <m:t>X</m:t>
                        </m:r>
                        <m:r>
                          <m:rPr>
                            <m:sty m:val="p"/>
                          </m:rPr>
                          <m:t>=</m:t>
                        </m:r>
                        <m:r>
                          <m:t>k</m:t>
                        </m:r>
                        <m:r>
                          <m:rPr>
                            <m:sty m:val="p"/>
                          </m:rPr>
                          <m:t>|</m:t>
                        </m:r>
                        <m:r>
                          <m:t>n</m:t>
                        </m:r>
                        <m:r>
                          <m:rPr>
                            <m:sty m:val="p"/>
                          </m:rPr>
                          <m:t>,</m:t>
                        </m:r>
                        <m:sSub>
                          <m:e>
                            <m:r>
                              <m:t>p</m:t>
                            </m:r>
                          </m:e>
                          <m:sub>
                            <m:r>
                              <m:t>0</m:t>
                            </m:r>
                          </m:sub>
                        </m:sSub>
                      </m:e>
                    </m:d>
                    <m:r>
                      <m:rPr>
                        <m:sty m:val="p"/>
                      </m:rPr>
                      <m:t>}</m:t>
                    </m:r>
                  </m:oMath>
                </a14:m>
                <a:r>
                  <a:rPr/>
                  <a:t>.</a:t>
                </a:r>
              </a:p>
              <a:p>
                <a:pPr lvl="1"/>
                <a:r>
                  <a:rPr/>
                  <a:t>One-sided case: p-value = </a:t>
                </a:r>
                <a14:m>
                  <m:oMath xmlns:m="http://schemas.openxmlformats.org/officeDocument/2006/math">
                    <m:nary>
                      <m:naryPr>
                        <m:chr m:val="∑"/>
                        <m:limLoc m:val="undOvr"/>
                        <m:subHide m:val="0"/>
                        <m:supHide m:val="0"/>
                      </m:naryPr>
                      <m:sub>
                        <m:r>
                          <m:t>i</m:t>
                        </m:r>
                        <m:r>
                          <m:rPr>
                            <m:sty m:val="p"/>
                          </m:rPr>
                          <m:t>=</m:t>
                        </m:r>
                        <m:r>
                          <m:t>0</m:t>
                        </m:r>
                      </m:sub>
                      <m:sup>
                        <m:r>
                          <m:t>k</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or </a:t>
                </a:r>
                <a14:m>
                  <m:oMath xmlns:m="http://schemas.openxmlformats.org/officeDocument/2006/math">
                    <m:nary>
                      <m:naryPr>
                        <m:chr m:val="∑"/>
                        <m:limLoc m:val="undOvr"/>
                        <m:subHide m:val="0"/>
                        <m:supHide m:val="0"/>
                      </m:naryPr>
                      <m:sub>
                        <m:r>
                          <m:t>i</m:t>
                        </m:r>
                        <m:r>
                          <m:rPr>
                            <m:sty m:val="p"/>
                          </m:rPr>
                          <m:t>=</m:t>
                        </m:r>
                        <m:r>
                          <m:t>k</m:t>
                        </m:r>
                      </m:sub>
                      <m:sup>
                        <m:r>
                          <m:t>n</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depending on the direction.</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recent survey found that approximately 23% of the population in a district are HIV positive. A researcher thinks that the current proportion of the adult population that is HIV+ is less than 23%. The researcher takes a random sample of 3000 and finds that 560 tested positive. State the hypotheses and your conclusion.</a:t>
                </a:r>
              </a:p>
              <a:p>
                <a:pPr lvl="0" marL="0" indent="0">
                  <a:buNone/>
                </a:pPr>
                <a14:m>
                  <m:oMathPara xmlns:m="http://schemas.openxmlformats.org/officeDocument/2006/math">
                    <m:oMathParaPr>
                      <m:jc m:val="center"/>
                    </m:oMathParaPr>
                    <m:oMath>
                      <m:r>
                        <m:t> </m:t>
                      </m:r>
                    </m:oMath>
                  </m:oMathPara>
                </a14:m>
              </a:p>
              <a:p>
                <a:pPr lvl="0" marL="0" indent="0">
                  <a:buNone/>
                </a:pPr>
                <a:r>
                  <a:rPr/>
                  <a:t>This is a one-sided test.</a:t>
                </a:r>
              </a:p>
              <a:p>
                <a:pPr lvl="0" marL="0" indent="0">
                  <a:buNone/>
                </a:pPr>
                <a14:m>
                  <m:oMathPara xmlns:m="http://schemas.openxmlformats.org/officeDocument/2006/math">
                    <m:oMathParaPr>
                      <m:jc m:val="center"/>
                    </m:oMathParaPr>
                    <m:oMath>
                      <m:sSub>
                        <m:e>
                          <m:r>
                            <m:t>H</m:t>
                          </m:r>
                        </m:e>
                        <m:sub>
                          <m:r>
                            <m:t>0</m:t>
                          </m:r>
                        </m:sub>
                      </m:sSub>
                      <m:r>
                        <m:rPr>
                          <m:sty m:val="p"/>
                        </m:rPr>
                        <m:t>:</m:t>
                      </m:r>
                      <m:r>
                        <m:t>p</m:t>
                      </m:r>
                      <m:r>
                        <m:rPr>
                          <m:sty m:val="p"/>
                        </m:rPr>
                        <m:t>≥</m:t>
                      </m:r>
                      <m:r>
                        <m:t>0.23</m:t>
                      </m:r>
                    </m:oMath>
                  </m:oMathPara>
                </a14:m>
              </a:p>
              <a:p>
                <a:pPr lvl="0" marL="0" indent="0">
                  <a:buNone/>
                </a:pPr>
                <a14:m>
                  <m:oMathPara xmlns:m="http://schemas.openxmlformats.org/officeDocument/2006/math">
                    <m:oMathParaPr>
                      <m:jc m:val="center"/>
                    </m:oMathParaPr>
                    <m:oMath>
                      <m:sSub>
                        <m:e>
                          <m:r>
                            <m:t>H</m:t>
                          </m:r>
                        </m:e>
                        <m:sub>
                          <m:r>
                            <m:t>1</m:t>
                          </m:r>
                        </m:sub>
                      </m:sSub>
                      <m:r>
                        <m:rPr>
                          <m:sty m:val="p"/>
                        </m:rPr>
                        <m:t>:</m:t>
                      </m:r>
                      <m:r>
                        <m:t>p</m:t>
                      </m:r>
                      <m:r>
                        <m:rPr>
                          <m:sty m:val="p"/>
                        </m:rPr>
                        <m:t>&lt;</m:t>
                      </m:r>
                      <m:r>
                        <m:t>0.23</m:t>
                      </m:r>
                    </m:oMath>
                  </m:oMathPara>
                </a14:m>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Using a normal approximation:</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40A070"/>
                </a:solidFill>
                <a:latin typeface="Courier"/>
              </a:rPr>
              <a:t>560</a:t>
            </a:r>
            <a:r>
              <a:rPr>
                <a:latin typeface="Courier"/>
              </a:rPr>
              <a:t>,</a:t>
            </a:r>
            <a:r>
              <a:rPr>
                <a:solidFill>
                  <a:srgbClr val="7D9029"/>
                </a:solidFill>
                <a:latin typeface="Courier"/>
              </a:rPr>
              <a:t>n=</a:t>
            </a:r>
            <a:r>
              <a:rPr>
                <a:solidFill>
                  <a:srgbClr val="40A070"/>
                </a:solidFill>
                <a:latin typeface="Courier"/>
              </a:rPr>
              <a:t>3000</a:t>
            </a:r>
            <a:r>
              <a:rPr>
                <a:latin typeface="Courier"/>
              </a:rPr>
              <a:t>,</a:t>
            </a:r>
            <a:r>
              <a:rPr>
                <a:solidFill>
                  <a:srgbClr val="7D9029"/>
                </a:solidFill>
                <a:latin typeface="Courier"/>
              </a:rPr>
              <a:t>p=</a:t>
            </a:r>
            <a:r>
              <a:rPr>
                <a:solidFill>
                  <a:srgbClr val="40A070"/>
                </a:solidFill>
                <a:latin typeface="Courier"/>
              </a:rPr>
              <a:t>0.23</a:t>
            </a:r>
            <a:r>
              <a:rPr>
                <a:latin typeface="Courier"/>
              </a:rPr>
              <a:t>,</a:t>
            </a:r>
            <a:r>
              <a:rPr>
                <a:solidFill>
                  <a:srgbClr val="7D9029"/>
                </a:solidFill>
                <a:latin typeface="Courier"/>
              </a:rPr>
              <a:t>alternative=</a:t>
            </a:r>
            <a:r>
              <a:rPr>
                <a:solidFill>
                  <a:srgbClr val="4070A0"/>
                </a:solidFill>
                <a:latin typeface="Courier"/>
              </a:rPr>
              <a:t>"less"</a:t>
            </a:r>
            <a:r>
              <a:rPr>
                <a:latin typeface="Courier"/>
              </a:rPr>
              <a:t>) </a:t>
            </a:r>
          </a:p>
          <a:p>
            <a:pPr lvl="0" indent="0">
              <a:buNone/>
            </a:pPr>
            <a:r>
              <a:rPr>
                <a:latin typeface="Courier"/>
              </a:rPr>
              <a:t>## 
##  1-sample proportions test with continuity correction
## 
## data:  560 out of 3000, null probability 0.23
## X-squared = 31.565, df = 1, p-value = 9.646e-09
## alternative hypothesis: true p is less than 0.23
## 95 percent confidence interval:
##  0.000000 0.198819
## sample estimates:
##         p 
## 0.1866667</a:t>
            </a:r>
          </a:p>
          <a:p>
            <a:pPr lvl="0" marL="0" indent="0">
              <a:buNone/>
            </a:pPr>
            <a:r>
              <a:rPr/>
              <a:t>Using an exact binomial test:</a:t>
            </a:r>
          </a:p>
          <a:p>
            <a:pPr lvl="0" indent="0">
              <a:buNone/>
            </a:pPr>
            <a:r>
              <a:rPr>
                <a:solidFill>
                  <a:srgbClr val="06287E"/>
                </a:solidFill>
                <a:latin typeface="Courier"/>
              </a:rPr>
              <a:t>binom.test</a:t>
            </a:r>
            <a:r>
              <a:rPr>
                <a:latin typeface="Courier"/>
              </a:rPr>
              <a:t>(</a:t>
            </a:r>
            <a:r>
              <a:rPr>
                <a:solidFill>
                  <a:srgbClr val="7D9029"/>
                </a:solidFill>
                <a:latin typeface="Courier"/>
              </a:rPr>
              <a:t>x=</a:t>
            </a:r>
            <a:r>
              <a:rPr>
                <a:solidFill>
                  <a:srgbClr val="40A070"/>
                </a:solidFill>
                <a:latin typeface="Courier"/>
              </a:rPr>
              <a:t>560</a:t>
            </a:r>
            <a:r>
              <a:rPr>
                <a:latin typeface="Courier"/>
              </a:rPr>
              <a:t>,</a:t>
            </a:r>
            <a:r>
              <a:rPr>
                <a:solidFill>
                  <a:srgbClr val="7D9029"/>
                </a:solidFill>
                <a:latin typeface="Courier"/>
              </a:rPr>
              <a:t>n=</a:t>
            </a:r>
            <a:r>
              <a:rPr>
                <a:solidFill>
                  <a:srgbClr val="40A070"/>
                </a:solidFill>
                <a:latin typeface="Courier"/>
              </a:rPr>
              <a:t>3000</a:t>
            </a:r>
            <a:r>
              <a:rPr>
                <a:latin typeface="Courier"/>
              </a:rPr>
              <a:t>,</a:t>
            </a:r>
            <a:r>
              <a:rPr>
                <a:solidFill>
                  <a:srgbClr val="7D9029"/>
                </a:solidFill>
                <a:latin typeface="Courier"/>
              </a:rPr>
              <a:t>p=</a:t>
            </a:r>
            <a:r>
              <a:rPr>
                <a:solidFill>
                  <a:srgbClr val="40A070"/>
                </a:solidFill>
                <a:latin typeface="Courier"/>
              </a:rPr>
              <a:t>0.23</a:t>
            </a:r>
            <a:r>
              <a:rPr>
                <a:latin typeface="Courier"/>
              </a:rPr>
              <a:t>,</a:t>
            </a:r>
            <a:r>
              <a:rPr>
                <a:solidFill>
                  <a:srgbClr val="7D9029"/>
                </a:solidFill>
                <a:latin typeface="Courier"/>
              </a:rPr>
              <a:t>alternative=</a:t>
            </a:r>
            <a:r>
              <a:rPr>
                <a:solidFill>
                  <a:srgbClr val="4070A0"/>
                </a:solidFill>
                <a:latin typeface="Courier"/>
              </a:rPr>
              <a:t>"less"</a:t>
            </a:r>
            <a:r>
              <a:rPr>
                <a:latin typeface="Courier"/>
              </a:rPr>
              <a:t>)</a:t>
            </a:r>
          </a:p>
          <a:p>
            <a:pPr lvl="0" indent="0">
              <a:buNone/>
            </a:pPr>
            <a:r>
              <a:rPr>
                <a:latin typeface="Courier"/>
              </a:rPr>
              <a:t>## 
##  Exact binomial test
## 
## data:  560 and 3000
## number of successes = 560, number of trials = 3000, p-value = 4.454e-09
## alternative hypothesis: true probability of success is less than 0.23
## 95 percent confidence interval:
##  0.0000000 0.1987593
## sample estimates:
## probability of success 
##              0.1866667</a:t>
            </a:r>
          </a:p>
          <a:p>
            <a:pPr lvl="0" indent="0">
              <a:buNone/>
            </a:pPr>
            <a:r>
              <a:rPr>
                <a:solidFill>
                  <a:srgbClr val="06287E"/>
                </a:solidFill>
                <a:latin typeface="Courier"/>
              </a:rPr>
              <a:t>pbinom</a:t>
            </a:r>
            <a:r>
              <a:rPr>
                <a:latin typeface="Courier"/>
              </a:rPr>
              <a:t>(</a:t>
            </a:r>
            <a:r>
              <a:rPr>
                <a:solidFill>
                  <a:srgbClr val="40A070"/>
                </a:solidFill>
                <a:latin typeface="Courier"/>
              </a:rPr>
              <a:t>560</a:t>
            </a:r>
            <a:r>
              <a:rPr>
                <a:latin typeface="Courier"/>
              </a:rPr>
              <a:t>,</a:t>
            </a:r>
            <a:r>
              <a:rPr>
                <a:solidFill>
                  <a:srgbClr val="7D9029"/>
                </a:solidFill>
                <a:latin typeface="Courier"/>
              </a:rPr>
              <a:t>size=</a:t>
            </a:r>
            <a:r>
              <a:rPr>
                <a:solidFill>
                  <a:srgbClr val="40A070"/>
                </a:solidFill>
                <a:latin typeface="Courier"/>
              </a:rPr>
              <a:t>3000</a:t>
            </a:r>
            <a:r>
              <a:rPr>
                <a:latin typeface="Courier"/>
              </a:rPr>
              <a:t>,</a:t>
            </a:r>
            <a:r>
              <a:rPr>
                <a:solidFill>
                  <a:srgbClr val="7D9029"/>
                </a:solidFill>
                <a:latin typeface="Courier"/>
              </a:rPr>
              <a:t>prob=</a:t>
            </a:r>
            <a:r>
              <a:rPr>
                <a:solidFill>
                  <a:srgbClr val="40A070"/>
                </a:solidFill>
                <a:latin typeface="Courier"/>
              </a:rPr>
              <a:t>0.23</a:t>
            </a:r>
            <a:r>
              <a:rPr>
                <a:latin typeface="Courier"/>
              </a:rPr>
              <a:t>) </a:t>
            </a:r>
            <a:r>
              <a:rPr i="1">
                <a:solidFill>
                  <a:srgbClr val="60A0B0"/>
                </a:solidFill>
                <a:latin typeface="Courier"/>
              </a:rPr>
              <a:t># manual computation of the p-value</a:t>
            </a:r>
          </a:p>
          <a:p>
            <a:pPr lvl="0" indent="0">
              <a:buNone/>
            </a:pPr>
            <a:r>
              <a:rPr>
                <a:latin typeface="Courier"/>
              </a:rPr>
              <a:t>## [1] 4.453593e-09</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a:t>
            </a:r>
            <a:r>
              <a:rPr/>
              <a:t> </a:t>
            </a:r>
            <a:r>
              <a:rPr/>
              <a:t>of</a:t>
            </a:r>
            <a:r>
              <a:rPr/>
              <a:t> </a:t>
            </a:r>
            <a:r>
              <a:rPr/>
              <a:t>proportion</a:t>
            </a:r>
            <a:r>
              <a:rPr/>
              <a:t> </a:t>
            </a:r>
            <a:r>
              <a:rPr/>
              <a:t>–</a:t>
            </a:r>
            <a:r>
              <a:rPr/>
              <a:t> </a:t>
            </a:r>
            <a:r>
              <a:rPr/>
              <a:t>Two</a:t>
            </a:r>
            <a:r>
              <a:rPr/>
              <a:t> </a:t>
            </a:r>
            <a:r>
              <a:rPr/>
              <a:t>sample</a:t>
            </a:r>
            <a:r>
              <a:rPr/>
              <a:t> </a:t>
            </a:r>
            <a:r>
              <a:rPr/>
              <a:t>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collect data on 2 groups and want to compare proportions for an outcome of interest in these 2 groups, then we need to use a normal approximation test. Let </a:t>
                </a:r>
                <a14:m>
                  <m:oMath xmlns:m="http://schemas.openxmlformats.org/officeDocument/2006/math">
                    <m:sSub>
                      <m:e>
                        <m:r>
                          <m:t>p</m:t>
                        </m:r>
                      </m:e>
                      <m:sub>
                        <m:r>
                          <m:t>1</m:t>
                        </m:r>
                      </m:sub>
                    </m:sSub>
                    <m:r>
                      <m:rPr>
                        <m:sty m:val="p"/>
                      </m:rPr>
                      <m:t>,</m:t>
                    </m:r>
                    <m:sSub>
                      <m:e>
                        <m:r>
                          <m:t>p</m:t>
                        </m:r>
                      </m:e>
                      <m:sub>
                        <m:r>
                          <m:t>2</m:t>
                        </m:r>
                      </m:sub>
                    </m:sSub>
                  </m:oMath>
                </a14:m>
                <a:r>
                  <a:rPr/>
                  <a:t> be the proportions in the 2 groups and </a:t>
                </a:r>
                <a14:m>
                  <m:oMath xmlns:m="http://schemas.openxmlformats.org/officeDocument/2006/math">
                    <m:sSub>
                      <m:e>
                        <m:r>
                          <m:t>n</m:t>
                        </m:r>
                      </m:e>
                      <m:sub>
                        <m:r>
                          <m:t>1</m:t>
                        </m:r>
                      </m:sub>
                    </m:sSub>
                    <m:r>
                      <m:rPr>
                        <m:sty m:val="p"/>
                      </m:rPr>
                      <m:t>,</m:t>
                    </m:r>
                    <m:sSub>
                      <m:e>
                        <m:r>
                          <m:t>n</m:t>
                        </m:r>
                      </m:e>
                      <m:sub>
                        <m:r>
                          <m:t>2</m:t>
                        </m:r>
                      </m:sub>
                    </m:sSub>
                  </m:oMath>
                </a14:m>
                <a:r>
                  <a:rPr/>
                  <a:t> the sample sizes we collected from each group. Let </a:t>
                </a:r>
                <a14:m>
                  <m:oMath xmlns:m="http://schemas.openxmlformats.org/officeDocument/2006/math">
                    <m:r>
                      <m:t>p</m:t>
                    </m:r>
                    <m:r>
                      <m:rPr>
                        <m:sty m:val="p"/>
                      </m:rPr>
                      <m:t>=</m:t>
                    </m:r>
                    <m:d>
                      <m:dPr>
                        <m:begChr m:val="("/>
                        <m:endChr m:val=")"/>
                        <m:sepChr m:val=""/>
                        <m:grow/>
                      </m:dPr>
                      <m:e>
                        <m:sSub>
                          <m:e>
                            <m:r>
                              <m:t>n</m:t>
                            </m:r>
                          </m:e>
                          <m:sub>
                            <m:r>
                              <m:t>1</m:t>
                            </m:r>
                          </m:sub>
                        </m:sSub>
                        <m:sSub>
                          <m:e>
                            <m:r>
                              <m:t>p</m:t>
                            </m:r>
                          </m:e>
                          <m:sub>
                            <m:r>
                              <m:t>1</m:t>
                            </m:r>
                          </m:sub>
                        </m:sSub>
                        <m:r>
                          <m:rPr>
                            <m:sty m:val="p"/>
                          </m:rPr>
                          <m:t>+</m:t>
                        </m:r>
                        <m:sSub>
                          <m:e>
                            <m:r>
                              <m:t>n</m:t>
                            </m:r>
                          </m:e>
                          <m:sub>
                            <m:r>
                              <m:t>2</m:t>
                            </m:r>
                          </m:sub>
                        </m:sSub>
                        <m:sSub>
                          <m:e>
                            <m:r>
                              <m:t>p</m:t>
                            </m:r>
                          </m:e>
                          <m:sub>
                            <m:r>
                              <m:t>2</m:t>
                            </m:r>
                          </m:sub>
                        </m:sSub>
                      </m:e>
                    </m:d>
                    <m:r>
                      <m:rPr>
                        <m:sty m:val="p"/>
                      </m:rPr>
                      <m:t>/</m:t>
                    </m:r>
                    <m:d>
                      <m:dPr>
                        <m:begChr m:val="("/>
                        <m:endChr m:val=")"/>
                        <m:sepChr m:val=""/>
                        <m:grow/>
                      </m:dPr>
                      <m:e>
                        <m:sSub>
                          <m:e>
                            <m:r>
                              <m:t>n</m:t>
                            </m:r>
                          </m:e>
                          <m:sub>
                            <m:r>
                              <m:t>1</m:t>
                            </m:r>
                          </m:sub>
                        </m:sSub>
                        <m:r>
                          <m:rPr>
                            <m:sty m:val="p"/>
                          </m:rPr>
                          <m:t>+</m:t>
                        </m:r>
                        <m:sSub>
                          <m:e>
                            <m:r>
                              <m:t>n</m:t>
                            </m:r>
                          </m:e>
                          <m:sub>
                            <m:r>
                              <m:t>2</m:t>
                            </m:r>
                          </m:sub>
                        </m:sSub>
                      </m:e>
                    </m:d>
                  </m:oMath>
                </a14:m>
                <a:r>
                  <a:rPr/>
                  <a:t>, the proportion in the 2 groups combined.</a:t>
                </a:r>
              </a:p>
              <a:p>
                <a:pPr lvl="1"/>
                <a:r>
                  <a:rPr/>
                  <a:t>Hypotheses</a:t>
                </a:r>
              </a:p>
              <a:p>
                <a:pPr lvl="2"/>
                <a14:m>
                  <m:oMath xmlns:m="http://schemas.openxmlformats.org/officeDocument/2006/math">
                    <m:sSub>
                      <m:e>
                        <m:r>
                          <m:t>H</m:t>
                        </m:r>
                      </m:e>
                      <m:sub>
                        <m:r>
                          <m:t>0</m:t>
                        </m:r>
                      </m:sub>
                    </m:sSub>
                    <m:r>
                      <m:rPr>
                        <m:sty m:val="p"/>
                      </m:rPr>
                      <m:t>:</m:t>
                    </m:r>
                    <m:sSub>
                      <m:e>
                        <m:r>
                          <m:t>p</m:t>
                        </m:r>
                      </m:e>
                      <m:sub>
                        <m:r>
                          <m:t>1</m:t>
                        </m:r>
                      </m:sub>
                    </m:sSub>
                    <m:r>
                      <m:rPr>
                        <m:sty m:val="p"/>
                      </m:rPr>
                      <m:t>=</m:t>
                    </m:r>
                    <m:sSub>
                      <m:e>
                        <m:r>
                          <m:t>p</m:t>
                        </m:r>
                      </m:e>
                      <m:sub>
                        <m:r>
                          <m:t>2</m:t>
                        </m:r>
                      </m:sub>
                    </m:sSub>
                  </m:oMath>
                </a14:m>
              </a:p>
              <a:p>
                <a:pPr lvl="2"/>
                <a14:m>
                  <m:oMath xmlns:m="http://schemas.openxmlformats.org/officeDocument/2006/math">
                    <m:sSub>
                      <m:e>
                        <m:r>
                          <m:t>H</m:t>
                        </m:r>
                      </m:e>
                      <m:sub>
                        <m:r>
                          <m:t>0</m:t>
                        </m:r>
                      </m:sub>
                    </m:sSub>
                    <m:r>
                      <m:rPr>
                        <m:sty m:val="p"/>
                      </m:rPr>
                      <m:t>:</m:t>
                    </m:r>
                    <m:sSub>
                      <m:e>
                        <m:r>
                          <m:t>p</m:t>
                        </m:r>
                      </m:e>
                      <m:sub>
                        <m:r>
                          <m:t>1</m:t>
                        </m:r>
                      </m:sub>
                    </m:sSub>
                    <m:r>
                      <m:rPr>
                        <m:sty m:val="p"/>
                      </m:rPr>
                      <m:t>≠</m:t>
                    </m:r>
                    <m:sSub>
                      <m:e>
                        <m:r>
                          <m:t>p</m:t>
                        </m:r>
                      </m:e>
                      <m:sub>
                        <m:r>
                          <m:t>2</m:t>
                        </m:r>
                      </m:sub>
                    </m:sSub>
                  </m:oMath>
                </a14:m>
              </a:p>
              <a:p>
                <a:pPr lvl="1"/>
                <a:r>
                  <a:rPr/>
                  <a:t>Test statistic</a:t>
                </a:r>
              </a:p>
              <a:p>
                <a:pPr lvl="0" marL="0" indent="0">
                  <a:buNone/>
                </a:pPr>
                <a14:m>
                  <m:oMathPara xmlns:m="http://schemas.openxmlformats.org/officeDocument/2006/math">
                    <m:oMathParaPr>
                      <m:jc m:val="center"/>
                    </m:oMathParaPr>
                    <m:oMath>
                      <m:r>
                        <m:t>T</m:t>
                      </m:r>
                      <m:r>
                        <m:rPr>
                          <m:sty m:val="p"/>
                        </m:rPr>
                        <m:t>=</m:t>
                      </m:r>
                      <m:f>
                        <m:fPr>
                          <m:type m:val="bar"/>
                        </m:fPr>
                        <m:num>
                          <m:sSub>
                            <m:e>
                              <m:r>
                                <m:t>p</m:t>
                              </m:r>
                            </m:e>
                            <m:sub>
                              <m:r>
                                <m:t>1</m:t>
                              </m:r>
                            </m:sub>
                          </m:sSub>
                          <m:r>
                            <m:rPr>
                              <m:sty m:val="p"/>
                            </m:rPr>
                            <m:t>−</m:t>
                          </m:r>
                          <m:sSub>
                            <m:e>
                              <m:r>
                                <m:t>p</m:t>
                              </m:r>
                            </m:e>
                            <m:sub>
                              <m:r>
                                <m:t>2</m:t>
                              </m:r>
                            </m:sub>
                          </m:sSub>
                        </m:num>
                        <m:den>
                          <m:rad>
                            <m:radPr>
                              <m:degHide m:val="1"/>
                            </m:radPr>
                            <m:deg/>
                            <m:e>
                              <m:r>
                                <m:t>p</m:t>
                              </m:r>
                              <m:d>
                                <m:dPr>
                                  <m:begChr m:val="("/>
                                  <m:endChr m:val=")"/>
                                  <m:sepChr m:val=""/>
                                  <m:grow/>
                                </m:dPr>
                                <m:e>
                                  <m:r>
                                    <m:t>1</m:t>
                                  </m:r>
                                  <m:r>
                                    <m:rPr>
                                      <m:sty m:val="p"/>
                                    </m:rPr>
                                    <m:t>−</m:t>
                                  </m:r>
                                  <m:r>
                                    <m:t>p</m:t>
                                  </m:r>
                                </m:e>
                              </m:d>
                              <m:d>
                                <m:dPr>
                                  <m:begChr m:val="("/>
                                  <m:endChr m:val=")"/>
                                  <m:sepChr m:val=""/>
                                  <m:grow/>
                                </m:dPr>
                                <m:e>
                                  <m:r>
                                    <m:t>1</m:t>
                                  </m:r>
                                  <m:r>
                                    <m:rPr>
                                      <m:sty m:val="p"/>
                                    </m:rPr>
                                    <m:t>/</m:t>
                                  </m:r>
                                  <m:sSub>
                                    <m:e>
                                      <m:r>
                                        <m:t>n</m:t>
                                      </m:r>
                                    </m:e>
                                    <m:sub>
                                      <m:r>
                                        <m:t>1</m:t>
                                      </m:r>
                                    </m:sub>
                                  </m:sSub>
                                  <m:r>
                                    <m:rPr>
                                      <m:sty m:val="p"/>
                                    </m:rPr>
                                    <m:t>+</m:t>
                                  </m:r>
                                  <m:r>
                                    <m:t>1</m:t>
                                  </m:r>
                                  <m:r>
                                    <m:rPr>
                                      <m:sty m:val="p"/>
                                    </m:rPr>
                                    <m:t>/</m:t>
                                  </m:r>
                                  <m:sSub>
                                    <m:e>
                                      <m:r>
                                        <m:t>n</m:t>
                                      </m:r>
                                    </m:e>
                                    <m:sub>
                                      <m:r>
                                        <m:t>2</m:t>
                                      </m:r>
                                    </m:sub>
                                  </m:sSub>
                                </m:e>
                              </m:d>
                            </m:e>
                          </m:rad>
                        </m:den>
                      </m:f>
                      <m:r>
                        <m:rPr>
                          <m:sty m:val="p"/>
                        </m:rPr>
                        <m:t>∼</m:t>
                      </m:r>
                      <m:r>
                        <m:t>N</m:t>
                      </m:r>
                      <m:d>
                        <m:dPr>
                          <m:begChr m:val="("/>
                          <m:endChr m:val=")"/>
                          <m:sepChr m:val=""/>
                          <m:grow/>
                        </m:dPr>
                        <m:e>
                          <m:r>
                            <m:t>0</m:t>
                          </m:r>
                          <m:r>
                            <m:rPr>
                              <m:sty m:val="p"/>
                            </m:rPr>
                            <m:t>,</m:t>
                          </m:r>
                          <m:r>
                            <m:t>1</m:t>
                          </m:r>
                        </m:e>
                      </m:d>
                      <m:r>
                        <m:t> </m:t>
                      </m:r>
                      <m:r>
                        <m:rPr>
                          <m:nor/>
                          <m:sty m:val="p"/>
                        </m:rPr>
                        <m:t> under </m:t>
                      </m:r>
                      <m:sSub>
                        <m:e>
                          <m:r>
                            <m:t>H</m:t>
                          </m:r>
                        </m:e>
                        <m:sub>
                          <m:r>
                            <m:t>0</m:t>
                          </m:r>
                        </m:sub>
                      </m:sSub>
                    </m:oMath>
                  </m:oMathPara>
                </a14:m>
              </a:p>
              <a:p>
                <a:pPr lvl="0" marL="0" indent="0">
                  <a:buNone/>
                </a:pPr>
                <a:r>
                  <a:rPr/>
                  <a:t>* In R: we still use </a:t>
                </a:r>
                <a:r>
                  <a:rPr>
                    <a:latin typeface="Courier"/>
                  </a:rPr>
                  <a:t>prop.test()</a:t>
                </a:r>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a:t>
            </a:r>
            <a:r>
              <a:rPr/>
              <a:t> </a:t>
            </a:r>
            <a:r>
              <a:rPr/>
              <a:t>of</a:t>
            </a:r>
            <a:r>
              <a:rPr/>
              <a:t> </a:t>
            </a:r>
            <a:r>
              <a:rPr/>
              <a:t>proportion</a:t>
            </a:r>
            <a:r>
              <a:rPr/>
              <a:t> </a:t>
            </a:r>
            <a:r>
              <a:rPr/>
              <a:t>–</a:t>
            </a:r>
            <a:r>
              <a:rPr/>
              <a:t> </a:t>
            </a:r>
            <a:r>
              <a:rPr/>
              <a:t>Two</a:t>
            </a:r>
            <a:r>
              <a:rPr/>
              <a:t> </a:t>
            </a:r>
            <a:r>
              <a:rPr/>
              <a:t>sample</a:t>
            </a:r>
            <a:r>
              <a:rPr/>
              <a:t> </a:t>
            </a:r>
            <a:r>
              <a:rPr/>
              <a:t>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We would like to investigate whether there is enough evidence that the proportion of HIV cases is different between men</a:t>
                </a:r>
              </a:p>
              <a:p>
                <a:pPr lvl="0" marL="0" indent="0">
                  <a:buNone/>
                </a:pPr>
                <a14:m>
                  <m:oMathPara xmlns:m="http://schemas.openxmlformats.org/officeDocument/2006/math">
                    <m:oMathParaPr>
                      <m:jc m:val="center"/>
                    </m:oMathParaPr>
                    <m:oMath>
                      <m:sSub>
                        <m:e>
                          <m:r>
                            <m:t>H</m:t>
                          </m:r>
                        </m:e>
                        <m:sub>
                          <m:r>
                            <m:t>0</m:t>
                          </m:r>
                        </m:sub>
                      </m:sSub>
                      <m:r>
                        <m:rPr>
                          <m:sty m:val="p"/>
                        </m:rPr>
                        <m:t>:</m:t>
                      </m:r>
                      <m:sSub>
                        <m:e>
                          <m:r>
                            <m:t>p</m:t>
                          </m:r>
                        </m:e>
                        <m:sub>
                          <m:r>
                            <m:t>1</m:t>
                          </m:r>
                        </m:sub>
                      </m:sSub>
                      <m:r>
                        <m:rPr>
                          <m:sty m:val="p"/>
                        </m:rPr>
                        <m:t>=</m:t>
                      </m:r>
                      <m:sSub>
                        <m:e>
                          <m:r>
                            <m:t>p</m:t>
                          </m:r>
                        </m:e>
                        <m:sub>
                          <m:r>
                            <m:t>2</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p</m:t>
                          </m:r>
                        </m:e>
                        <m:sub>
                          <m:r>
                            <m:t>1</m:t>
                          </m:r>
                        </m:sub>
                      </m:sSub>
                      <m:r>
                        <m:rPr>
                          <m:sty m:val="p"/>
                        </m:rPr>
                        <m:t>≠</m:t>
                      </m:r>
                      <m:sSub>
                        <m:e>
                          <m:r>
                            <m:t>p</m:t>
                          </m:r>
                        </m:e>
                        <m:sub>
                          <m:r>
                            <m:t>2</m:t>
                          </m:r>
                        </m:sub>
                      </m:sSub>
                    </m:oMath>
                  </m:oMathPara>
                </a14:m>
              </a:p>
              <a:p>
                <a:pPr lvl="1"/>
                <a:r>
                  <a:rPr/>
                  <a:t>We need to calculate the proportions in each group before doing the test.</a:t>
                </a:r>
              </a:p>
              <a:p>
                <a:pPr lvl="1"/>
                <a:r>
                  <a:rPr/>
                  <a:t>Proportion of men that tested positive; </a:t>
                </a:r>
                <a14:m>
                  <m:oMath xmlns:m="http://schemas.openxmlformats.org/officeDocument/2006/math">
                    <m:sSub>
                      <m:e>
                        <m:r>
                          <m:t>p</m:t>
                        </m:r>
                      </m:e>
                      <m:sub>
                        <m:r>
                          <m:t>1</m:t>
                        </m:r>
                      </m:sub>
                    </m:sSub>
                    <m:r>
                      <m:rPr>
                        <m:sty m:val="p"/>
                      </m:rPr>
                      <m:t>=</m:t>
                    </m:r>
                    <m:sSub>
                      <m:e>
                        <m:r>
                          <m:t>n</m:t>
                        </m:r>
                      </m:e>
                      <m:sub>
                        <m:r>
                          <m:t>1</m:t>
                        </m:r>
                      </m:sub>
                    </m:sSub>
                    <m:r>
                      <m:rPr>
                        <m:sty m:val="p"/>
                      </m:rPr>
                      <m:t>/</m:t>
                    </m:r>
                    <m:sSub>
                      <m:e>
                        <m:r>
                          <m:t>N</m:t>
                        </m:r>
                      </m:e>
                      <m:sub>
                        <m:r>
                          <m:t>1</m:t>
                        </m:r>
                      </m:sub>
                    </m:sSub>
                  </m:oMath>
                </a14:m>
              </a:p>
              <a:p>
                <a:pPr lvl="1"/>
                <a:r>
                  <a:rPr/>
                  <a:t>Proportion of women that tested positive; </a:t>
                </a:r>
                <a14:m>
                  <m:oMath xmlns:m="http://schemas.openxmlformats.org/officeDocument/2006/math">
                    <m:sSub>
                      <m:e>
                        <m:r>
                          <m:t>p</m:t>
                        </m:r>
                      </m:e>
                      <m:sub>
                        <m:r>
                          <m:t>2</m:t>
                        </m:r>
                      </m:sub>
                    </m:sSub>
                    <m:r>
                      <m:rPr>
                        <m:sty m:val="p"/>
                      </m:rPr>
                      <m:t>=</m:t>
                    </m:r>
                    <m:sSub>
                      <m:e>
                        <m:r>
                          <m:t>n</m:t>
                        </m:r>
                      </m:e>
                      <m:sub>
                        <m:r>
                          <m:t>2</m:t>
                        </m:r>
                      </m:sub>
                    </m:sSub>
                    <m:r>
                      <m:rPr>
                        <m:sty m:val="p"/>
                      </m:rPr>
                      <m:t>/</m:t>
                    </m:r>
                    <m:sSub>
                      <m:e>
                        <m:r>
                          <m:t>N</m:t>
                        </m:r>
                      </m:e>
                      <m:sub>
                        <m:r>
                          <m:t>2</m:t>
                        </m:r>
                      </m:sub>
                    </m:sSub>
                  </m:oMath>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a:t>
            </a:r>
            <a:r>
              <a:rPr/>
              <a:t> </a:t>
            </a:r>
            <a:r>
              <a:rPr/>
              <a:t>of</a:t>
            </a:r>
            <a:r>
              <a:rPr/>
              <a:t> </a:t>
            </a:r>
            <a:r>
              <a:rPr/>
              <a:t>proportion</a:t>
            </a:r>
            <a:r>
              <a:rPr/>
              <a:t> </a:t>
            </a:r>
            <a:r>
              <a:rPr/>
              <a:t>–</a:t>
            </a:r>
            <a:r>
              <a:rPr/>
              <a:t> </a:t>
            </a:r>
            <a:r>
              <a:rPr/>
              <a:t>Two</a:t>
            </a:r>
            <a:r>
              <a:rPr/>
              <a:t> </a:t>
            </a:r>
            <a:r>
              <a:rPr/>
              <a:t>sample</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table</a:t>
            </a:r>
            <a:r>
              <a:rPr>
                <a:latin typeface="Courier"/>
              </a:rPr>
              <a:t>(df1</a:t>
            </a:r>
            <a:r>
              <a:rPr>
                <a:solidFill>
                  <a:srgbClr val="4070A0"/>
                </a:solidFill>
                <a:latin typeface="Courier"/>
              </a:rPr>
              <a:t>$</a:t>
            </a:r>
            <a:r>
              <a:rPr>
                <a:latin typeface="Courier"/>
              </a:rPr>
              <a:t>sex,df1</a:t>
            </a:r>
            <a:r>
              <a:rPr>
                <a:solidFill>
                  <a:srgbClr val="4070A0"/>
                </a:solidFill>
                <a:latin typeface="Courier"/>
              </a:rPr>
              <a:t>$</a:t>
            </a:r>
            <a:r>
              <a:rPr>
                <a:latin typeface="Courier"/>
              </a:rPr>
              <a:t>hiv)</a:t>
            </a:r>
          </a:p>
          <a:p>
            <a:pPr lvl="0" indent="0">
              <a:buNone/>
            </a:pPr>
            <a:r>
              <a:rPr>
                <a:latin typeface="Courier"/>
              </a:rPr>
              <a:t>##    
##        0    1
##   1 1204  262
##   2 1236  298</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06287E"/>
                </a:solidFill>
                <a:latin typeface="Courier"/>
              </a:rPr>
              <a:t>c</a:t>
            </a:r>
            <a:r>
              <a:rPr>
                <a:latin typeface="Courier"/>
              </a:rPr>
              <a:t>(</a:t>
            </a:r>
            <a:r>
              <a:rPr>
                <a:solidFill>
                  <a:srgbClr val="40A070"/>
                </a:solidFill>
                <a:latin typeface="Courier"/>
              </a:rPr>
              <a:t>262</a:t>
            </a:r>
            <a:r>
              <a:rPr>
                <a:latin typeface="Courier"/>
              </a:rPr>
              <a:t>,</a:t>
            </a:r>
            <a:r>
              <a:rPr>
                <a:solidFill>
                  <a:srgbClr val="40A070"/>
                </a:solidFill>
                <a:latin typeface="Courier"/>
              </a:rPr>
              <a:t>298</a:t>
            </a:r>
            <a:r>
              <a:rPr>
                <a:latin typeface="Courier"/>
              </a:rPr>
              <a:t>),</a:t>
            </a:r>
            <a:r>
              <a:rPr>
                <a:solidFill>
                  <a:srgbClr val="7D9029"/>
                </a:solidFill>
                <a:latin typeface="Courier"/>
              </a:rPr>
              <a:t>n=</a:t>
            </a:r>
            <a:r>
              <a:rPr>
                <a:solidFill>
                  <a:srgbClr val="06287E"/>
                </a:solidFill>
                <a:latin typeface="Courier"/>
              </a:rPr>
              <a:t>c</a:t>
            </a:r>
            <a:r>
              <a:rPr>
                <a:latin typeface="Courier"/>
              </a:rPr>
              <a:t>(</a:t>
            </a:r>
            <a:r>
              <a:rPr>
                <a:solidFill>
                  <a:srgbClr val="40A070"/>
                </a:solidFill>
                <a:latin typeface="Courier"/>
              </a:rPr>
              <a:t>1466</a:t>
            </a:r>
            <a:r>
              <a:rPr>
                <a:latin typeface="Courier"/>
              </a:rPr>
              <a:t>,</a:t>
            </a:r>
            <a:r>
              <a:rPr>
                <a:solidFill>
                  <a:srgbClr val="40A070"/>
                </a:solidFill>
                <a:latin typeface="Courier"/>
              </a:rPr>
              <a:t>1534</a:t>
            </a:r>
            <a:r>
              <a:rPr>
                <a:latin typeface="Courier"/>
              </a:rPr>
              <a:t>))</a:t>
            </a:r>
          </a:p>
          <a:p>
            <a:pPr lvl="0" indent="0">
              <a:buNone/>
            </a:pPr>
            <a:r>
              <a:rPr>
                <a:latin typeface="Courier"/>
              </a:rPr>
              <a:t>## 
##  2-sample test for equality of proportions with continuity correction
## 
## data:  c(262, 298) out of c(1466, 1534)
## X-squared = 1.093, df = 1, p-value = 0.2958
## alternative hypothesis: two.sided
## 95 percent confidence interval:
##  -0.04408002  0.01298849
## sample estimates:
##    prop 1    prop 2 
## 0.1787176 0.1942634</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Non-parametric</a:t>
            </a:r>
            <a:r>
              <a:rPr/>
              <a:t> </a:t>
            </a:r>
            <a:r>
              <a:rPr/>
              <a:t>tests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Data</a:t>
            </a:r>
            <a:r>
              <a:rPr/>
              <a:t> </a:t>
            </a:r>
            <a:r>
              <a:rPr/>
              <a:t>for</a:t>
            </a:r>
            <a:r>
              <a:rPr/>
              <a:t> </a:t>
            </a:r>
            <a:r>
              <a:rPr/>
              <a:t>today’s</a:t>
            </a:r>
            <a:r>
              <a:rPr/>
              <a:t> </a:t>
            </a:r>
            <a:r>
              <a:rPr/>
              <a:t>session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Please download and read into R the 2 datasets from GitHub:</a:t>
            </a:r>
          </a:p>
          <a:p>
            <a:pPr lvl="1"/>
            <a:r>
              <a:rPr>
                <a:latin typeface="Courier"/>
              </a:rPr>
              <a:t>btTBreg.csv</a:t>
            </a:r>
          </a:p>
          <a:p>
            <a:pPr lvl="1"/>
            <a:r>
              <a:rPr>
                <a:latin typeface="Courier"/>
              </a:rPr>
              <a:t>adolescent_small.csv</a:t>
            </a:r>
          </a:p>
          <a:p>
            <a:pPr lvl="0" indent="0">
              <a:buNone/>
            </a:pPr>
            <a:r>
              <a:rPr>
                <a:latin typeface="Courier"/>
              </a:rPr>
              <a:t>df1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"dataAndSupportDocs/btTBreg.csv"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a:latin typeface="Courier"/>
              </a:rPr>
              <a:t>df2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"dataAndSupportDocs/adolescent_small.csv"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Non-parametric</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When we cannot make distributional assumptions about the test statistic (i.e. typically when the assumption of normality is not met).</a:t>
            </a:r>
          </a:p>
          <a:p>
            <a:pPr lvl="1"/>
            <a:r>
              <a:rPr/>
              <a:t>Have non-parametric equivalent for most parametric tests.</a:t>
            </a:r>
          </a:p>
          <a:p>
            <a:pPr lvl="1"/>
            <a:r>
              <a:rPr/>
              <a:t>These tests still assume randomly sampled, independent and identically distributed observations. It is only the distributional assumption that is no longer made.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one-sample</a:t>
            </a:r>
            <a:r>
              <a:rPr/>
              <a:t> </a:t>
            </a:r>
            <a:r>
              <a:rPr/>
              <a:t>signed</a:t>
            </a:r>
            <a:r>
              <a:rPr/>
              <a:t> </a:t>
            </a:r>
            <a:r>
              <a:rPr/>
              <a:t>rank</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When assumption of normality of sample mean in the one-sample t-test is violated.</a:t>
                </a:r>
              </a:p>
              <a:p>
                <a:pPr lvl="1"/>
                <a:r>
                  <a:rPr/>
                  <a:t>This test compares the median (not the mean) against a fixed value.</a:t>
                </a:r>
              </a:p>
              <a:p>
                <a:pPr lvl="1"/>
                <a:r>
                  <a:rPr/>
                  <a:t>Hypotheses (two-sided case):</a:t>
                </a:r>
              </a:p>
              <a:p>
                <a:pPr lvl="2"/>
                <a14:m>
                  <m:oMath xmlns:m="http://schemas.openxmlformats.org/officeDocument/2006/math">
                    <m:sSub>
                      <m:e>
                        <m:r>
                          <m:t>H</m:t>
                        </m:r>
                      </m:e>
                      <m:sub>
                        <m:r>
                          <m:t>0</m:t>
                        </m:r>
                      </m:sub>
                    </m:sSub>
                    <m:r>
                      <m:rPr>
                        <m:sty m:val="p"/>
                      </m:rPr>
                      <m:t>:</m:t>
                    </m:r>
                    <m:r>
                      <m:rPr>
                        <m:nor/>
                        <m:sty m:val="p"/>
                      </m:rPr>
                      <m:t> median</m:t>
                    </m:r>
                    <m:r>
                      <m:rPr>
                        <m:sty m:val="p"/>
                      </m:rPr>
                      <m:t>=</m:t>
                    </m:r>
                    <m:r>
                      <m:t>m</m:t>
                    </m:r>
                  </m:oMath>
                </a14:m>
              </a:p>
              <a:p>
                <a:pPr lvl="2"/>
                <a14:m>
                  <m:oMath xmlns:m="http://schemas.openxmlformats.org/officeDocument/2006/math">
                    <m:sSub>
                      <m:e>
                        <m:r>
                          <m:t>H</m:t>
                        </m:r>
                      </m:e>
                      <m:sub>
                        <m:r>
                          <m:t>0</m:t>
                        </m:r>
                      </m:sub>
                    </m:sSub>
                    <m:r>
                      <m:rPr>
                        <m:sty m:val="p"/>
                      </m:rPr>
                      <m:t>:</m:t>
                    </m:r>
                    <m:r>
                      <m:rPr>
                        <m:nor/>
                        <m:sty m:val="p"/>
                      </m:rPr>
                      <m:t> median</m:t>
                    </m:r>
                    <m:r>
                      <m:rPr>
                        <m:sty m:val="p"/>
                      </m:rPr>
                      <m:t>≠</m:t>
                    </m:r>
                    <m:r>
                      <m:t>m</m:t>
                    </m:r>
                  </m:oMath>
                </a14:m>
              </a:p>
              <a:p>
                <a:pPr lvl="1"/>
                <a:r>
                  <a:rPr/>
                  <a:t>In R: </a:t>
                </a:r>
                <a:r>
                  <a:rPr>
                    <a:latin typeface="Courier"/>
                  </a:rPr>
                  <a:t>wilcox.test()</a:t>
                </a:r>
                <a:r>
                  <a:rPr/>
                  <a: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one-sample</a:t>
            </a:r>
            <a:r>
              <a:rPr/>
              <a:t> </a:t>
            </a:r>
            <a:r>
              <a:rPr/>
              <a:t>signed</a:t>
            </a:r>
            <a:r>
              <a:rPr/>
              <a:t> </a:t>
            </a:r>
            <a:r>
              <a:rPr/>
              <a:t>rank</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To compute the test statistic, we first need to rank the data </a:t>
                </a:r>
                <a14:m>
                  <m:oMath xmlns:m="http://schemas.openxmlformats.org/officeDocument/2006/math">
                    <m:sSub>
                      <m:e>
                        <m:r>
                          <m:t>X</m:t>
                        </m:r>
                      </m:e>
                      <m:sub>
                        <m:r>
                          <m:t>1</m:t>
                        </m:r>
                      </m:sub>
                    </m:sSub>
                    <m:r>
                      <m:rPr>
                        <m:sty m:val="p"/>
                      </m:rPr>
                      <m:t>,</m:t>
                    </m:r>
                    <m:r>
                      <m:rPr>
                        <m:sty m:val="p"/>
                      </m:rPr>
                      <m:t>…</m:t>
                    </m:r>
                    <m:r>
                      <m:rPr>
                        <m:sty m:val="p"/>
                      </m:rPr>
                      <m:t>,</m:t>
                    </m:r>
                    <m:sSub>
                      <m:e>
                        <m:r>
                          <m:t>X</m:t>
                        </m:r>
                      </m:e>
                      <m:sub>
                        <m:r>
                          <m:t>n</m:t>
                        </m:r>
                      </m:sub>
                    </m:sSub>
                  </m:oMath>
                </a14:m>
                <a:r>
                  <a:rPr/>
                  <a:t> from smallest to largest and assign the corresponding ranks </a:t>
                </a:r>
                <a14:m>
                  <m:oMath xmlns:m="http://schemas.openxmlformats.org/officeDocument/2006/math">
                    <m:sSub>
                      <m:e>
                        <m:r>
                          <m:t>R</m:t>
                        </m:r>
                      </m:e>
                      <m:sub>
                        <m:r>
                          <m:t>1</m:t>
                        </m:r>
                      </m:sub>
                    </m:sSub>
                    <m:r>
                      <m:rPr>
                        <m:sty m:val="p"/>
                      </m:rPr>
                      <m:t>,</m:t>
                    </m:r>
                    <m:r>
                      <m:rPr>
                        <m:sty m:val="p"/>
                      </m:rPr>
                      <m:t>…</m:t>
                    </m:r>
                    <m:r>
                      <m:rPr>
                        <m:sty m:val="p"/>
                      </m:rPr>
                      <m:t>,</m:t>
                    </m:r>
                    <m:sSub>
                      <m:e>
                        <m:r>
                          <m:t>R</m:t>
                        </m:r>
                      </m:e>
                      <m:sub>
                        <m:r>
                          <m:t>n</m:t>
                        </m:r>
                      </m:sub>
                    </m:sSub>
                  </m:oMath>
                </a14:m>
                <a:r>
                  <a:rPr/>
                  <a:t>.</a:t>
                </a:r>
              </a:p>
              <a:p>
                <a:pPr lvl="0" marL="0" indent="0">
                  <a:buNone/>
                </a:pPr>
                <a:r>
                  <a:rPr/>
                  <a:t>The test statistic is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T</m:t>
                      </m:r>
                      <m:r>
                        <m:rPr>
                          <m:sty m:val="p"/>
                        </m:rPr>
                        <m:t>=</m:t>
                      </m:r>
                      <m:nary>
                        <m:naryPr>
                          <m:chr m:val="∑"/>
                          <m:limLoc m:val="undOvr"/>
                          <m:subHide m:val="0"/>
                          <m:supHide m:val="1"/>
                        </m:naryPr>
                        <m:sub>
                          <m:r>
                            <m:t>i</m:t>
                          </m:r>
                        </m:sub>
                        <m:sup>
                          <m:r>
                            <m:t>​</m:t>
                          </m:r>
                        </m:sup>
                        <m:e>
                          <m:r>
                            <m:rPr>
                              <m:nor/>
                              <m:sty m:val="p"/>
                            </m:rPr>
                            <m:t>sgn</m:t>
                          </m:r>
                        </m:e>
                      </m:nary>
                      <m:d>
                        <m:dPr>
                          <m:begChr m:val="("/>
                          <m:endChr m:val=")"/>
                          <m:sepChr m:val=""/>
                          <m:grow/>
                        </m:dPr>
                        <m:e>
                          <m:sSub>
                            <m:e>
                              <m:r>
                                <m:t>X</m:t>
                              </m:r>
                            </m:e>
                            <m:sub>
                              <m:r>
                                <m:t>i</m:t>
                              </m:r>
                            </m:sub>
                          </m:sSub>
                          <m:r>
                            <m:rPr>
                              <m:sty m:val="p"/>
                            </m:rPr>
                            <m:t>−</m:t>
                          </m:r>
                          <m:r>
                            <m:t>m</m:t>
                          </m:r>
                        </m:e>
                      </m:d>
                      <m:sSub>
                        <m:e>
                          <m:r>
                            <m:t>R</m:t>
                          </m:r>
                        </m:e>
                        <m:sub>
                          <m:r>
                            <m:t>i</m:t>
                          </m:r>
                        </m:sub>
                      </m:sSub>
                      <m:r>
                        <m:rPr>
                          <m:sty m:val="p"/>
                        </m:rPr>
                        <m:t>∼</m:t>
                      </m:r>
                      <m:r>
                        <m:t>F</m:t>
                      </m:r>
                      <m:r>
                        <m:t> </m:t>
                      </m:r>
                      <m:r>
                        <m:rPr>
                          <m:nor/>
                          <m:sty m:val="p"/>
                        </m:rPr>
                        <m:t> under </m:t>
                      </m:r>
                      <m:sSub>
                        <m:e>
                          <m:r>
                            <m:t>H</m:t>
                          </m:r>
                        </m:e>
                        <m:sub>
                          <m:r>
                            <m:t>0</m:t>
                          </m:r>
                        </m:sub>
                      </m:sSub>
                    </m:oMath>
                  </m:oMathPara>
                </a14:m>
              </a:p>
              <a:p>
                <a:pPr lvl="0" marL="0" indent="0">
                  <a:buNone/>
                </a:pPr>
                <a:r>
                  <a:rPr/>
                  <a:t>The distribution </a:t>
                </a:r>
                <a14:m>
                  <m:oMath xmlns:m="http://schemas.openxmlformats.org/officeDocument/2006/math">
                    <m:r>
                      <m:t>F</m:t>
                    </m:r>
                  </m:oMath>
                </a14:m>
                <a:r>
                  <a:rPr/>
                  <a:t> of the test statistic has no closed form solution and p-values need to be computed using a computer. The main feature is that under </a:t>
                </a:r>
                <a14:m>
                  <m:oMath xmlns:m="http://schemas.openxmlformats.org/officeDocument/2006/math">
                    <m:sSub>
                      <m:e>
                        <m:r>
                          <m:t>H</m:t>
                        </m:r>
                      </m:e>
                      <m:sub>
                        <m:r>
                          <m:t>0</m:t>
                        </m:r>
                      </m:sub>
                    </m:sSub>
                  </m:oMath>
                </a14:m>
                <a:r>
                  <a:rPr/>
                  <a:t>, observations </a:t>
                </a:r>
                <a14:m>
                  <m:oMath xmlns:m="http://schemas.openxmlformats.org/officeDocument/2006/math">
                    <m:sSub>
                      <m:e>
                        <m:r>
                          <m:t>x</m:t>
                        </m:r>
                      </m:e>
                      <m:sub>
                        <m:r>
                          <m:t>i</m:t>
                        </m:r>
                      </m:sub>
                    </m:sSub>
                  </m:oMath>
                </a14:m>
                <a:r>
                  <a:rPr/>
                  <a:t> smaller than </a:t>
                </a:r>
                <a14:m>
                  <m:oMath xmlns:m="http://schemas.openxmlformats.org/officeDocument/2006/math">
                    <m:r>
                      <m:t>m</m:t>
                    </m:r>
                  </m:oMath>
                </a14:m>
                <a:r>
                  <a:rPr/>
                  <a:t> should have ranks that are on average similar to those from observations </a:t>
                </a:r>
                <a14:m>
                  <m:oMath xmlns:m="http://schemas.openxmlformats.org/officeDocument/2006/math">
                    <m:sSub>
                      <m:e>
                        <m:r>
                          <m:t>x</m:t>
                        </m:r>
                      </m:e>
                      <m:sub>
                        <m:r>
                          <m:t>i</m:t>
                        </m:r>
                      </m:sub>
                    </m:sSub>
                  </m:oMath>
                </a14:m>
                <a:r>
                  <a:rPr/>
                  <a:t> larger than </a:t>
                </a:r>
                <a14:m>
                  <m:oMath xmlns:m="http://schemas.openxmlformats.org/officeDocument/2006/math">
                    <m:r>
                      <m:t>m</m:t>
                    </m:r>
                  </m:oMath>
                </a14:m>
                <a:r>
                  <a:rPr/>
                  <a:t>.</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one-sample</a:t>
            </a:r>
            <a:r>
              <a:rPr/>
              <a:t> </a:t>
            </a:r>
            <a:r>
              <a:rPr/>
              <a:t>signed</a:t>
            </a:r>
            <a:r>
              <a:rPr/>
              <a:t> </a:t>
            </a:r>
            <a:r>
              <a:rPr/>
              <a:t>rank</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example, for the adolescent dataset, we can test the null hypothesis that the median weight in the study population is 38kg.</a:t>
            </a:r>
          </a:p>
          <a:p>
            <a:pPr lvl="0" indent="0">
              <a:buNone/>
            </a:pPr>
            <a:r>
              <a:rPr>
                <a:solidFill>
                  <a:srgbClr val="06287E"/>
                </a:solidFill>
                <a:latin typeface="Courier"/>
              </a:rPr>
              <a:t>wilcox.test</a:t>
            </a:r>
            <a:r>
              <a:rPr>
                <a:latin typeface="Courier"/>
              </a:rPr>
              <a:t>(df2</a:t>
            </a:r>
            <a:r>
              <a:rPr>
                <a:solidFill>
                  <a:srgbClr val="4070A0"/>
                </a:solidFill>
                <a:latin typeface="Courier"/>
              </a:rPr>
              <a:t>$</a:t>
            </a:r>
            <a:r>
              <a:rPr>
                <a:latin typeface="Courier"/>
              </a:rPr>
              <a:t>a104wt,</a:t>
            </a:r>
            <a:r>
              <a:rPr>
                <a:solidFill>
                  <a:srgbClr val="7D9029"/>
                </a:solidFill>
                <a:latin typeface="Courier"/>
              </a:rPr>
              <a:t>mu=</a:t>
            </a:r>
            <a:r>
              <a:rPr>
                <a:solidFill>
                  <a:srgbClr val="40A070"/>
                </a:solidFill>
                <a:latin typeface="Courier"/>
              </a:rPr>
              <a:t>38</a:t>
            </a:r>
            <a:r>
              <a:rPr>
                <a:latin typeface="Courier"/>
              </a:rPr>
              <a:t>)</a:t>
            </a:r>
          </a:p>
          <a:p>
            <a:pPr lvl="0" indent="0">
              <a:buNone/>
            </a:pPr>
            <a:r>
              <a:rPr>
                <a:latin typeface="Courier"/>
              </a:rPr>
              <a:t>## 
##  Wilcoxon signed rank test with continuity correction
## 
## data:  df2$a104wt
## V = 12805, p-value = 0.0001147
## alternative hypothesis: true location is not equal to 38</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two-sample</a:t>
            </a:r>
            <a:r>
              <a:rPr/>
              <a:t> </a:t>
            </a:r>
            <a:r>
              <a:rPr/>
              <a:t>rank-sum</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want to compare 2 groups, we can use Wilcoxon’s rank-sum test as an alternative to the parametric two-sample t-test. This test is also kown as the Mann-Whitney U test.</a:t>
                </a:r>
              </a:p>
              <a:p>
                <a:pPr lvl="0" marL="0" indent="0">
                  <a:buNone/>
                </a:pPr>
                <a14:m>
                  <m:oMathPara xmlns:m="http://schemas.openxmlformats.org/officeDocument/2006/math">
                    <m:oMathParaPr>
                      <m:jc m:val="center"/>
                    </m:oMathParaPr>
                    <m:oMath>
                      <m:r>
                        <m:t> </m:t>
                      </m:r>
                    </m:oMath>
                  </m:oMathPara>
                </a14:m>
              </a:p>
              <a:p>
                <a:pPr lvl="0" marL="0" indent="0">
                  <a:buNone/>
                </a:pPr>
                <a:r>
                  <a:rPr/>
                  <a:t>It is important that this test compares the entire distribution of values in each of the groups. It is most sensitive to changes in the median, so is often interpreted as a test for the medians, but this is not fully correct.</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two-sample</a:t>
            </a:r>
            <a:r>
              <a:rPr/>
              <a:t> </a:t>
            </a:r>
            <a:r>
              <a:rPr/>
              <a:t>rank-sum</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Hypotheses:</a:t>
                </a:r>
              </a:p>
              <a:p>
                <a:pPr lvl="2"/>
                <a14:m>
                  <m:oMath xmlns:m="http://schemas.openxmlformats.org/officeDocument/2006/math">
                    <m:sSub>
                      <m:e>
                        <m:r>
                          <m:t>H</m:t>
                        </m:r>
                      </m:e>
                      <m:sub>
                        <m:r>
                          <m:t>0</m:t>
                        </m:r>
                      </m:sub>
                    </m:sSub>
                    <m:r>
                      <m:rPr>
                        <m:sty m:val="p"/>
                      </m:rPr>
                      <m:t>:</m:t>
                    </m:r>
                    <m:r>
                      <m:rPr>
                        <m:nor/>
                        <m:sty m:val="p"/>
                      </m:rPr>
                      <m:t> Groups 1 and 2 have the same distribution for variable X</m:t>
                    </m:r>
                  </m:oMath>
                </a14:m>
              </a:p>
              <a:p>
                <a:pPr lvl="2"/>
                <a14:m>
                  <m:oMath xmlns:m="http://schemas.openxmlformats.org/officeDocument/2006/math">
                    <m:sSub>
                      <m:e>
                        <m:r>
                          <m:t>H</m:t>
                        </m:r>
                      </m:e>
                      <m:sub>
                        <m:r>
                          <m:t>0</m:t>
                        </m:r>
                      </m:sub>
                    </m:sSub>
                    <m:r>
                      <m:rPr>
                        <m:sty m:val="p"/>
                      </m:rPr>
                      <m:t>:</m:t>
                    </m:r>
                    <m:r>
                      <m:rPr>
                        <m:nor/>
                        <m:sty m:val="p"/>
                      </m:rPr>
                      <m:t> Groups 1 and 2 have different distributions for variable X</m:t>
                    </m:r>
                  </m:oMath>
                </a14:m>
              </a:p>
              <a:p>
                <a:pPr lvl="1"/>
                <a:r>
                  <a:rPr/>
                  <a:t>Test statistic</a:t>
                </a:r>
              </a:p>
              <a:p>
                <a:pPr lvl="1">
                  <a:buNone/>
                </a:pPr>
                <a:r>
                  <a:rPr/>
                  <a:t>This one is a bit technical to derive. The test starts by ranking all observations across both groups together. It then compares the sums of ranks in both groups (accounting for potentially different sample sizes in the 2 groups). Under the null hypothesis of equal distributions, the ranks in each group should on average be similar – i.e. the sums of ranks in the 2 groups should be similar.</a:t>
                </a:r>
              </a:p>
              <a:p>
                <a:pPr lvl="1">
                  <a:buNone/>
                </a:pPr>
                <a:r>
                  <a:rPr/>
                  <a:t>The p-value needs to be derived using a computer.</a:t>
                </a:r>
              </a:p>
              <a:p>
                <a:pPr lvl="0" marL="0" indent="0">
                  <a:buNone/>
                </a:pPr>
                <a:r>
                  <a:rPr/>
                  <a:t>Example:</a:t>
                </a:r>
              </a:p>
              <a:p>
                <a:pPr lvl="1"/>
                <a:r>
                  <a:rPr/>
                  <a:t>Let’s test the null hypothesis that males and females have equal weight distributions in the study population from the adolescent dataset.</a:t>
                </a:r>
              </a:p>
              <a:p>
                <a:pPr lvl="0" indent="0">
                  <a:buNone/>
                </a:pPr>
                <a:r>
                  <a:rPr>
                    <a:solidFill>
                      <a:srgbClr val="06287E"/>
                    </a:solidFill>
                    <a:latin typeface="Courier"/>
                  </a:rPr>
                  <a:t>wilcox.test</a:t>
                </a:r>
                <a:r>
                  <a:rPr>
                    <a:latin typeface="Courier"/>
                  </a:rPr>
                  <a:t>(a104wt </a:t>
                </a:r>
                <a:r>
                  <a:rPr>
                    <a:solidFill>
                      <a:srgbClr val="4070A0"/>
                    </a:solidFill>
                    <a:latin typeface="Courier"/>
                  </a:rPr>
                  <a:t>~</a:t>
                </a:r>
                <a:r>
                  <a:rPr>
                    <a:latin typeface="Courier"/>
                  </a:rPr>
                  <a:t> a13sex,</a:t>
                </a:r>
                <a:r>
                  <a:rPr>
                    <a:solidFill>
                      <a:srgbClr val="7D9029"/>
                    </a:solidFill>
                    <a:latin typeface="Courier"/>
                  </a:rPr>
                  <a:t>data =</a:t>
                </a:r>
                <a:r>
                  <a:rPr>
                    <a:latin typeface="Courier"/>
                  </a:rPr>
                  <a:t> df2)</a:t>
                </a:r>
              </a:p>
              <a:p>
                <a:pPr lvl="0" indent="0">
                  <a:buNone/>
                </a:pPr>
                <a:r>
                  <a:rPr>
                    <a:latin typeface="Courier"/>
                  </a:rPr>
                  <a:t>## 
##  Wilcoxon rank sum test with continuity correction
## 
## data:  a104wt by a13sex
## W = 9650.5, p-value = 0.1475
## alternative hypothesis: true location shift is not equal to 0</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paired</a:t>
            </a:r>
            <a:r>
              <a:rPr/>
              <a:t> </a:t>
            </a:r>
            <a:r>
              <a:rPr/>
              <a:t>signed</a:t>
            </a:r>
            <a:r>
              <a:rPr/>
              <a:t> </a:t>
            </a:r>
            <a:r>
              <a:rPr/>
              <a:t>rank</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paired data, we reduce the problem to a one-sample test by computing the pairwise differences and testing the null hypothesis that the median differences is 0.</a:t>
            </a:r>
          </a:p>
          <a:p>
            <a:pPr lvl="0" marL="0" indent="0">
              <a:buNone/>
            </a:pPr>
            <a:r>
              <a:rPr/>
              <a:t>Example:</a:t>
            </a:r>
          </a:p>
          <a:p>
            <a:pPr lvl="1"/>
            <a:r>
              <a:rPr/>
              <a:t>Test the hypothesis that the CD4 counts are the same at the two time points</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cd41.sk,df1</a:t>
            </a:r>
            <a:r>
              <a:rPr>
                <a:solidFill>
                  <a:srgbClr val="4070A0"/>
                </a:solidFill>
                <a:latin typeface="Courier"/>
              </a:rPr>
              <a:t>$</a:t>
            </a:r>
            <a:r>
              <a:rPr>
                <a:latin typeface="Courier"/>
              </a:rPr>
              <a:t>cd42.sk,</a:t>
            </a:r>
            <a:r>
              <a:rPr>
                <a:solidFill>
                  <a:srgbClr val="7D9029"/>
                </a:solidFill>
                <a:latin typeface="Courier"/>
              </a:rPr>
              <a:t>paired=</a:t>
            </a:r>
            <a:r>
              <a:rPr>
                <a:solidFill>
                  <a:srgbClr val="880000"/>
                </a:solidFill>
                <a:latin typeface="Courier"/>
              </a:rPr>
              <a:t>TRUE</a:t>
            </a:r>
            <a:r>
              <a:rPr>
                <a:latin typeface="Courier"/>
              </a:rPr>
              <a:t>)</a:t>
            </a:r>
          </a:p>
          <a:p>
            <a:pPr lvl="0" indent="0">
              <a:buNone/>
            </a:pPr>
            <a:r>
              <a:rPr>
                <a:latin typeface="Courier"/>
              </a:rPr>
              <a:t>## 
##  Wilcoxon signed rank test with continuity correction
## 
## data:  df1$cd41.sk and df1$cd42.sk
## V = 782047, p-value &lt; 2.2e-16
## alternative hypothesis: true location shift is not equal to 0</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a:t>
            </a:r>
            <a:r>
              <a:rPr>
                <a:solidFill>
                  <a:srgbClr val="4070A0"/>
                </a:solidFill>
                <a:latin typeface="Courier"/>
              </a:rPr>
              <a:t>-</a:t>
            </a:r>
            <a:r>
              <a:rPr>
                <a:latin typeface="Courier"/>
              </a:rPr>
              <a:t>df1</a:t>
            </a:r>
            <a:r>
              <a:rPr>
                <a:solidFill>
                  <a:srgbClr val="4070A0"/>
                </a:solidFill>
                <a:latin typeface="Courier"/>
              </a:rPr>
              <a:t>$</a:t>
            </a:r>
            <a:r>
              <a:rPr>
                <a:latin typeface="Courier"/>
              </a:rPr>
              <a:t>cd42.sk) </a:t>
            </a:r>
            <a:r>
              <a:rPr i="1">
                <a:solidFill>
                  <a:srgbClr val="60A0B0"/>
                </a:solidFill>
                <a:latin typeface="Courier"/>
              </a:rPr>
              <a:t># equivalent</a:t>
            </a:r>
          </a:p>
          <a:p>
            <a:pPr lvl="0" indent="0">
              <a:buNone/>
            </a:pPr>
            <a:r>
              <a:rPr>
                <a:latin typeface="Courier"/>
              </a:rPr>
              <a:t>## 
##  Wilcoxon signed rank test with continuity correction
## 
## data:  df1$cd41.sk - df1$cd42.sk
## V = 782047, p-value &lt; 2.2e-16
## alternative hypothesis: true location is not equal to 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Kruskal-Wallis</a:t>
            </a:r>
            <a:r>
              <a:rPr/>
              <a:t> </a:t>
            </a:r>
            <a:r>
              <a:rPr/>
              <a:t>test</a:t>
            </a:r>
            <a:r>
              <a:rPr/>
              <a:t> </a:t>
            </a:r>
            <a:r>
              <a:rPr/>
              <a:t>–</a:t>
            </a:r>
            <a:r>
              <a:rPr/>
              <a:t> </a:t>
            </a:r>
            <a:r>
              <a:rPr/>
              <a:t>more</a:t>
            </a:r>
            <a:r>
              <a:rPr/>
              <a:t> </a:t>
            </a:r>
            <a:r>
              <a:rPr/>
              <a:t>than</a:t>
            </a:r>
            <a:r>
              <a:rPr/>
              <a:t> </a:t>
            </a:r>
            <a:r>
              <a:rPr/>
              <a:t>2</a:t>
            </a:r>
            <a:r>
              <a:rPr/>
              <a:t> </a:t>
            </a:r>
            <a:r>
              <a:rPr/>
              <a:t>groups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Analogous to one way ANOVA.</a:t>
                </a:r>
              </a:p>
              <a:p>
                <a:pPr lvl="0" marL="0" indent="0">
                  <a:buNone/>
                </a:pPr>
                <a14:m>
                  <m:oMathPara xmlns:m="http://schemas.openxmlformats.org/officeDocument/2006/math">
                    <m:oMathParaPr>
                      <m:jc m:val="center"/>
                    </m:oMathParaPr>
                    <m:oMath>
                      <m:r>
                        <m:t> </m:t>
                      </m:r>
                    </m:oMath>
                  </m:oMathPara>
                </a14:m>
              </a:p>
              <a:p>
                <a:pPr lvl="1"/>
                <a:r>
                  <a:rPr/>
                  <a:t>Like the Wilcoxon signed rank and rank-sum test, this test first ranks all observations across all groups. It then compares the between groups rank differences to the within group rank differences.</a:t>
                </a:r>
              </a:p>
              <a:p>
                <a:pPr lvl="0" marL="0" indent="0">
                  <a:buNone/>
                </a:pPr>
                <a14:m>
                  <m:oMathPara xmlns:m="http://schemas.openxmlformats.org/officeDocument/2006/math">
                    <m:oMathParaPr>
                      <m:jc m:val="center"/>
                    </m:oMathParaPr>
                    <m:oMath>
                      <m:r>
                        <m:t> </m:t>
                      </m:r>
                    </m:oMath>
                  </m:oMathPara>
                </a14:m>
              </a:p>
              <a:p>
                <a:pPr lvl="1"/>
                <a:r>
                  <a:rPr/>
                  <a:t>In R: </a:t>
                </a:r>
                <a:r>
                  <a:rPr>
                    <a:latin typeface="Courier"/>
                  </a:rPr>
                  <a:t>kruskal.test()</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Kruskal-Wallis</a:t>
            </a:r>
            <a:r>
              <a:rPr/>
              <a:t> </a:t>
            </a:r>
            <a:r>
              <a:rPr/>
              <a:t>test</a:t>
            </a:r>
            <a:r>
              <a:rPr/>
              <a:t> </a:t>
            </a:r>
            <a:r>
              <a:rPr/>
              <a:t>–</a:t>
            </a:r>
            <a:r>
              <a:rPr/>
              <a:t> </a:t>
            </a:r>
            <a:r>
              <a:rPr/>
              <a:t>more</a:t>
            </a:r>
            <a:r>
              <a:rPr/>
              <a:t> </a:t>
            </a:r>
            <a:r>
              <a:rPr/>
              <a:t>than</a:t>
            </a:r>
            <a:r>
              <a:rPr/>
              <a:t> </a:t>
            </a:r>
            <a:r>
              <a:rPr/>
              <a:t>2</a:t>
            </a:r>
            <a:r>
              <a:rPr/>
              <a:t> </a:t>
            </a:r>
            <a:r>
              <a:rPr/>
              <a:t>groups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It is claimed that differences exist in the mean weight between the different conditions (excellent, fair, good and poor)</a:t>
            </a:r>
          </a:p>
          <a:p>
            <a:pPr lvl="0" indent="0">
              <a:buNone/>
            </a:pPr>
            <a:r>
              <a:rPr>
                <a:solidFill>
                  <a:srgbClr val="06287E"/>
                </a:solidFill>
                <a:latin typeface="Courier"/>
              </a:rPr>
              <a:t>kruskal.test</a:t>
            </a:r>
            <a:r>
              <a:rPr>
                <a:latin typeface="Courier"/>
              </a:rPr>
              <a:t>(a104wt </a:t>
            </a:r>
            <a:r>
              <a:rPr>
                <a:solidFill>
                  <a:srgbClr val="4070A0"/>
                </a:solidFill>
                <a:latin typeface="Courier"/>
              </a:rPr>
              <a:t>~</a:t>
            </a:r>
            <a:r>
              <a:rPr>
                <a:latin typeface="Courier"/>
              </a:rPr>
              <a:t> a63well,</a:t>
            </a:r>
            <a:r>
              <a:rPr>
                <a:solidFill>
                  <a:srgbClr val="7D9029"/>
                </a:solidFill>
                <a:latin typeface="Courier"/>
              </a:rPr>
              <a:t>data =</a:t>
            </a:r>
            <a:r>
              <a:rPr>
                <a:latin typeface="Courier"/>
              </a:rPr>
              <a:t> df2)</a:t>
            </a:r>
          </a:p>
          <a:p>
            <a:pPr lvl="0" indent="0">
              <a:buNone/>
            </a:pPr>
            <a:r>
              <a:rPr>
                <a:latin typeface="Courier"/>
              </a:rPr>
              <a:t>## 
##  Kruskal-Wallis rank sum test
## 
## data:  a104wt by a63well
## Kruskal-Wallis chi-squared = 70.206, df = 3, p-value = 3.855e-15</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Fisher’s</a:t>
            </a:r>
            <a:r>
              <a:rPr/>
              <a:t> </a:t>
            </a:r>
            <a:r>
              <a:rPr/>
              <a:t>exact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compare categorical variables, we saw that we can use the chi-square test which relies on approximating the squared differences between observed and expected counts by chi-squared distributions. For this approximation, all expected cell counts need to be large enough (typically, the minimum expected cell count should be 5, 6 or larger).</a:t>
            </a:r>
          </a:p>
          <a:p>
            <a:pPr lvl="0" marL="0" indent="0">
              <a:buNone/>
            </a:pPr>
            <a:r>
              <a:rPr/>
              <a:t>Fisher’s test is computationally intensive: for a given null hypothesis, it derives all cross-tabulation tables that are as extreme or more extreme than the observed table.</a:t>
            </a:r>
          </a:p>
          <a:p>
            <a:pPr lvl="0" marL="0" indent="0">
              <a:buNone/>
            </a:pPr>
            <a:r>
              <a:rPr/>
              <a:t>For example we can check revisit the test we did when we checked if there is an association between stunting and mortality in the adolescent dataset: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Outline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Fisher’s</a:t>
            </a:r>
            <a:r>
              <a:rPr/>
              <a:t> </a:t>
            </a:r>
            <a:r>
              <a:rPr/>
              <a:t>exact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fisher.test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p>
          <a:p>
            <a:pPr lvl="0" indent="0">
              <a:buNone/>
            </a:pPr>
            <a:r>
              <a:rPr>
                <a:latin typeface="Courier"/>
              </a:rPr>
              <a:t>## 
##  Fisher's Exact Test for Count Data
## 
## data:  table(df2$stunt, df2$died)
## p-value = 0.006215
## alternative hypothesis: true odds ratio is not equal to 1
## 95 percent confidence interval:
##  1.296104 7.696201
## sample estimates:
## odds ratio 
##   3.096198</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Fisher’s</a:t>
            </a:r>
            <a:r>
              <a:rPr/>
              <a:t> </a:t>
            </a:r>
            <a:r>
              <a:rPr/>
              <a:t>exact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However, when we revisit the test for the null hypothesis of no association between socio-economic status and hospital in the Blantyre TB dataset, we run out of memory for Fisher’s exact test – the table is too large with too many alternatives.</a:t>
            </a:r>
          </a:p>
          <a:p>
            <a:pPr lvl="0" indent="0">
              <a:buNone/>
            </a:pPr>
            <a:r>
              <a:rPr>
                <a:solidFill>
                  <a:srgbClr val="06287E"/>
                </a:solidFill>
                <a:latin typeface="Courier"/>
              </a:rPr>
              <a:t>try</a:t>
            </a:r>
            <a:r>
              <a:rPr>
                <a:latin typeface="Courier"/>
              </a:rPr>
              <a:t>(</a:t>
            </a:r>
            <a:br/>
            <a:r>
              <a:rPr>
                <a:latin typeface="Courier"/>
              </a:rPr>
              <a:t>  </a:t>
            </a:r>
            <a:r>
              <a:rPr>
                <a:solidFill>
                  <a:srgbClr val="06287E"/>
                </a:solidFill>
                <a:latin typeface="Courier"/>
              </a:rPr>
              <a:t>chisq.test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  )</a:t>
            </a:r>
          </a:p>
          <a:p>
            <a:pPr lvl="0" indent="0">
              <a:buNone/>
            </a:pPr>
            <a:r>
              <a:rPr>
                <a:latin typeface="Courier"/>
              </a:rPr>
              <a:t>## 
##  Pearson's Chi-squared test
## 
## data:  table(df1$ses, df1$hosp)
## X-squared = 7.864, df = 16, p-value = 0.9528</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Permutation</a:t>
            </a:r>
            <a:r>
              <a:rPr/>
              <a:t> </a:t>
            </a:r>
            <a:r>
              <a:rPr/>
              <a:t>tests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Permutation</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Permutation tests do not make use of parametric or non-parametric distributions. Instead, permutation tests compute empirical distributions of the test statistic by randomly shuffling the group allocations (thereby guaranteeing random groups). The algorithm is simple:</a:t>
            </a:r>
          </a:p>
          <a:p>
            <a:pPr lvl="1"/>
            <a:r>
              <a:rPr/>
              <a:t>Calculate the test statistics.</a:t>
            </a:r>
          </a:p>
          <a:p>
            <a:pPr lvl="1"/>
            <a:r>
              <a:rPr/>
              <a:t>Repeat many times:</a:t>
            </a:r>
          </a:p>
          <a:p>
            <a:pPr lvl="2"/>
            <a:r>
              <a:rPr/>
              <a:t>Randomly allocate individuals to one of the groups being compared - this will by definition mean that the outcome is independent of the grouping variable.</a:t>
            </a:r>
          </a:p>
          <a:p>
            <a:pPr lvl="2"/>
            <a:r>
              <a:rPr/>
              <a:t>Compute the test statistic for the resampled data and store this.</a:t>
            </a:r>
          </a:p>
          <a:p>
            <a:pPr lvl="1"/>
            <a:r>
              <a:rPr/>
              <a:t>The stored test statistics for the data with random group allocation form an empirical distribution of the test statistic. Count what proportion of draws from this empirical distribution are as extreme or more extreme than the observed data. This will yield the p-value.</a:t>
            </a:r>
          </a:p>
          <a:p>
            <a:pPr lvl="1"/>
            <a:r>
              <a:rPr/>
              <a:t>We illustrate permutation tests here as an alternative to the t-test, but they can be used in many other situations.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Permutation</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example, in the case of testing whether the sample means for age differ between males and females:</a:t>
            </a:r>
          </a:p>
          <a:p>
            <a:pPr lvl="0" indent="0">
              <a:buNone/>
            </a:pPr>
            <a:r>
              <a:rPr>
                <a:latin typeface="Courier"/>
              </a:rPr>
              <a:t>t</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r>
              <a:rPr>
                <a:solidFill>
                  <a:srgbClr val="4070A0"/>
                </a:solidFill>
                <a:latin typeface="Courier"/>
              </a:rPr>
              <a:t>$</a:t>
            </a:r>
            <a:r>
              <a:rPr>
                <a:latin typeface="Courier"/>
              </a:rPr>
              <a:t>statistic</a:t>
            </a:r>
            <a:br/>
            <a:br/>
            <a:r>
              <a:rPr>
                <a:latin typeface="Courier"/>
              </a:rPr>
              <a:t>B</a:t>
            </a:r>
            <a:r>
              <a:rPr>
                <a:solidFill>
                  <a:srgbClr val="007020"/>
                </a:solidFill>
                <a:latin typeface="Courier"/>
              </a:rPr>
              <a:t>&lt;-</a:t>
            </a:r>
            <a:r>
              <a:rPr>
                <a:solidFill>
                  <a:srgbClr val="40A070"/>
                </a:solidFill>
                <a:latin typeface="Courier"/>
              </a:rPr>
              <a:t>5000</a:t>
            </a:r>
            <a:br/>
            <a:r>
              <a:rPr>
                <a:latin typeface="Courier"/>
              </a:rPr>
              <a:t>tVect</a:t>
            </a:r>
            <a:r>
              <a:rPr>
                <a:solidFill>
                  <a:srgbClr val="007020"/>
                </a:solidFill>
                <a:latin typeface="Courier"/>
              </a:rPr>
              <a:t>&lt;-</a:t>
            </a:r>
            <a:r>
              <a:rPr>
                <a:solidFill>
                  <a:srgbClr val="06287E"/>
                </a:solidFill>
                <a:latin typeface="Courier"/>
              </a:rPr>
              <a:t>rep</a:t>
            </a:r>
            <a:r>
              <a:rPr>
                <a:latin typeface="Courier"/>
              </a:rPr>
              <a:t>(</a:t>
            </a:r>
            <a:r>
              <a:rPr>
                <a:solidFill>
                  <a:srgbClr val="880000"/>
                </a:solidFill>
                <a:latin typeface="Courier"/>
              </a:rPr>
              <a:t>NA</a:t>
            </a:r>
            <a:r>
              <a:rPr>
                <a:latin typeface="Courier"/>
              </a:rPr>
              <a:t>,B)</a:t>
            </a:r>
            <a:br/>
            <a:br/>
            <a:r>
              <a:rPr b="1">
                <a:solidFill>
                  <a:srgbClr val="007020"/>
                </a:solidFill>
                <a:latin typeface="Courier"/>
              </a:rPr>
              <a:t>for</a:t>
            </a:r>
            <a:r>
              <a:rPr>
                <a:latin typeface="Courier"/>
              </a:rPr>
              <a:t>(b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latin typeface="Courier"/>
              </a:rPr>
              <a:t>B){</a:t>
            </a:r>
            <a:br/>
            <a:r>
              <a:rPr>
                <a:latin typeface="Courier"/>
              </a:rPr>
              <a:t>  dfTmp</a:t>
            </a:r>
            <a:r>
              <a:rPr>
                <a:solidFill>
                  <a:srgbClr val="007020"/>
                </a:solidFill>
                <a:latin typeface="Courier"/>
              </a:rPr>
              <a:t>&lt;-</a:t>
            </a:r>
            <a:r>
              <a:rPr>
                <a:latin typeface="Courier"/>
              </a:rPr>
              <a:t>df1</a:t>
            </a:r>
            <a:br/>
            <a:r>
              <a:rPr>
                <a:latin typeface="Courier"/>
              </a:rPr>
              <a:t>  dfTmp</a:t>
            </a:r>
            <a:r>
              <a:rPr>
                <a:solidFill>
                  <a:srgbClr val="4070A0"/>
                </a:solidFill>
                <a:latin typeface="Courier"/>
              </a:rPr>
              <a:t>$</a:t>
            </a:r>
            <a:r>
              <a:rPr>
                <a:latin typeface="Courier"/>
              </a:rPr>
              <a:t>sex</a:t>
            </a:r>
            <a:r>
              <a:rPr>
                <a:solidFill>
                  <a:srgbClr val="007020"/>
                </a:solidFill>
                <a:latin typeface="Courier"/>
              </a:rPr>
              <a:t>&lt;-</a:t>
            </a:r>
            <a:r>
              <a:rPr>
                <a:solidFill>
                  <a:srgbClr val="06287E"/>
                </a:solidFill>
                <a:latin typeface="Courier"/>
              </a:rPr>
              <a:t>sample</a:t>
            </a:r>
            <a:r>
              <a:rPr>
                <a:latin typeface="Courier"/>
              </a:rPr>
              <a:t>(df1</a:t>
            </a:r>
            <a:r>
              <a:rPr>
                <a:solidFill>
                  <a:srgbClr val="4070A0"/>
                </a:solidFill>
                <a:latin typeface="Courier"/>
              </a:rPr>
              <a:t>$</a:t>
            </a:r>
            <a:r>
              <a:rPr>
                <a:latin typeface="Courier"/>
              </a:rPr>
              <a:t>sex,</a:t>
            </a:r>
            <a:r>
              <a:rPr>
                <a:solidFill>
                  <a:srgbClr val="7D9029"/>
                </a:solidFill>
                <a:latin typeface="Courier"/>
              </a:rPr>
              <a:t>replace=</a:t>
            </a:r>
            <a:r>
              <a:rPr>
                <a:solidFill>
                  <a:srgbClr val="880000"/>
                </a:solidFill>
                <a:latin typeface="Courier"/>
              </a:rPr>
              <a:t>FALSE</a:t>
            </a:r>
            <a:r>
              <a:rPr>
                <a:latin typeface="Courier"/>
              </a:rPr>
              <a:t>,</a:t>
            </a:r>
            <a:r>
              <a:rPr>
                <a:solidFill>
                  <a:srgbClr val="7D9029"/>
                </a:solidFill>
                <a:latin typeface="Courier"/>
              </a:rPr>
              <a:t>size=</a:t>
            </a:r>
            <a:r>
              <a:rPr>
                <a:solidFill>
                  <a:srgbClr val="06287E"/>
                </a:solidFill>
                <a:latin typeface="Courier"/>
              </a:rPr>
              <a:t>nrow</a:t>
            </a:r>
            <a:r>
              <a:rPr>
                <a:latin typeface="Courier"/>
              </a:rPr>
              <a:t>(df1))</a:t>
            </a:r>
            <a:br/>
            <a:r>
              <a:rPr>
                <a:latin typeface="Courier"/>
              </a:rPr>
              <a:t>  tVect[b]</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dfTmp)</a:t>
            </a:r>
            <a:r>
              <a:rPr>
                <a:solidFill>
                  <a:srgbClr val="4070A0"/>
                </a:solidFill>
                <a:latin typeface="Courier"/>
              </a:rPr>
              <a:t>$</a:t>
            </a:r>
            <a:r>
              <a:rPr>
                <a:latin typeface="Courier"/>
              </a:rPr>
              <a:t>statistic</a:t>
            </a:r>
            <a:br/>
            <a:r>
              <a:rPr>
                <a:latin typeface="Courier"/>
              </a:rPr>
              <a:t>}</a:t>
            </a:r>
            <a:br/>
            <a:br/>
            <a:r>
              <a:rPr>
                <a:solidFill>
                  <a:srgbClr val="06287E"/>
                </a:solidFill>
                <a:latin typeface="Courier"/>
              </a:rPr>
              <a:t>sum</a:t>
            </a:r>
            <a:r>
              <a:rPr>
                <a:latin typeface="Courier"/>
              </a:rPr>
              <a:t>(</a:t>
            </a:r>
            <a:r>
              <a:rPr>
                <a:solidFill>
                  <a:srgbClr val="06287E"/>
                </a:solidFill>
                <a:latin typeface="Courier"/>
              </a:rPr>
              <a:t>abs</a:t>
            </a:r>
            <a:r>
              <a:rPr>
                <a:latin typeface="Courier"/>
              </a:rPr>
              <a:t>(tVect)</a:t>
            </a:r>
            <a:r>
              <a:rPr>
                <a:solidFill>
                  <a:srgbClr val="4070A0"/>
                </a:solidFill>
                <a:latin typeface="Courier"/>
              </a:rPr>
              <a:t>&gt;=</a:t>
            </a:r>
            <a:r>
              <a:rPr>
                <a:solidFill>
                  <a:srgbClr val="06287E"/>
                </a:solidFill>
                <a:latin typeface="Courier"/>
              </a:rPr>
              <a:t>abs</a:t>
            </a:r>
            <a:r>
              <a:rPr>
                <a:latin typeface="Courier"/>
              </a:rPr>
              <a:t>(t))</a:t>
            </a:r>
            <a:r>
              <a:rPr>
                <a:solidFill>
                  <a:srgbClr val="4070A0"/>
                </a:solidFill>
                <a:latin typeface="Courier"/>
              </a:rPr>
              <a:t>/</a:t>
            </a:r>
            <a:r>
              <a:rPr>
                <a:latin typeface="Courier"/>
              </a:rPr>
              <a:t>B </a:t>
            </a:r>
            <a:r>
              <a:rPr i="1">
                <a:solidFill>
                  <a:srgbClr val="60A0B0"/>
                </a:solidFill>
                <a:latin typeface="Courier"/>
              </a:rPr>
              <a:t># compare this to p=0.4895</a:t>
            </a:r>
          </a:p>
          <a:p>
            <a:pPr lvl="0" indent="0">
              <a:buNone/>
            </a:pPr>
            <a:r>
              <a:rPr>
                <a:latin typeface="Courier"/>
              </a:rPr>
              <a:t>## [1] 0.4908</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Use</a:t>
            </a:r>
            <a:r>
              <a:rPr/>
              <a:t> </a:t>
            </a:r>
            <a:r>
              <a:rPr/>
              <a:t>of</a:t>
            </a:r>
            <a:r>
              <a:rPr/>
              <a:t> </a:t>
            </a:r>
            <a:r>
              <a:rPr/>
              <a:t>p-values</a:t>
            </a:r>
            <a:r>
              <a:rPr/>
              <a:t> </a:t>
            </a:r>
            <a:r>
              <a:rPr/>
              <a:t>in</a:t>
            </a:r>
            <a:r>
              <a:rPr/>
              <a:t> </a:t>
            </a:r>
            <a:r>
              <a:rPr/>
              <a:t>statistics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ASA</a:t>
            </a:r>
            <a:r>
              <a:rPr/>
              <a:t> </a:t>
            </a:r>
            <a:r>
              <a:rPr/>
              <a:t>statement</a:t>
            </a:r>
            <a:r>
              <a:rPr/>
              <a:t> </a:t>
            </a:r>
            <a:r>
              <a:rPr/>
              <a:t>on</a:t>
            </a:r>
            <a:r>
              <a:rPr/>
              <a:t> </a:t>
            </a:r>
            <a:r>
              <a:rPr/>
              <a:t>statistical</a:t>
            </a:r>
            <a:r>
              <a:rPr/>
              <a:t> </a:t>
            </a:r>
            <a:r>
              <a:rPr/>
              <a:t>signigicance</a:t>
            </a:r>
            <a:r>
              <a:rPr/>
              <a:t> </a:t>
            </a:r>
            <a:r>
              <a:rPr/>
              <a:t>and</a:t>
            </a:r>
            <a:r>
              <a:rPr/>
              <a:t> </a:t>
            </a:r>
            <a:r>
              <a:rPr/>
              <a:t>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P-values indicate degree to which data are incompatible with a given statistical model.</a:t>
            </a:r>
          </a:p>
          <a:p>
            <a:pPr lvl="1"/>
            <a:r>
              <a:rPr/>
              <a:t>P-values do not measure the probability of H0 being true.</a:t>
            </a:r>
          </a:p>
          <a:p>
            <a:pPr lvl="1"/>
            <a:r>
              <a:rPr/>
              <a:t>Decision-making should not be based solely on whether a p-value is below a certain threshold.</a:t>
            </a:r>
          </a:p>
          <a:p>
            <a:pPr lvl="1"/>
            <a:r>
              <a:rPr/>
              <a:t>Proper inference requires full reporting and transparency.</a:t>
            </a:r>
          </a:p>
          <a:p>
            <a:pPr lvl="1"/>
            <a:r>
              <a:rPr/>
              <a:t>A p-value does not measure the size of an effect / importance of a result. Context matters: a p-value by itself does not provide a good measure of evidence regarding a model or hypothesis.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a:t>
            </a:r>
            <a:r>
              <a:rPr/>
              <a:t> </a:t>
            </a:r>
            <a:r>
              <a:rPr/>
              <a:t>on</a:t>
            </a:r>
            <a:r>
              <a:rPr/>
              <a:t> </a:t>
            </a:r>
            <a:r>
              <a:rPr/>
              <a:t>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Stop the use of P-values in the conventional, dichotomous way.</a:t>
            </a:r>
          </a:p>
          <a:p>
            <a:pPr lvl="2"/>
            <a:r>
              <a:rPr/>
              <a:t>P-values alone should not be used to refute or support a scientific hypothesis.</a:t>
            </a:r>
          </a:p>
          <a:p>
            <a:pPr lvl="2"/>
            <a:r>
              <a:rPr/>
              <a:t>Rebrand confidence intervals to “compatibility intervals”.</a:t>
            </a:r>
          </a:p>
          <a:p>
            <a:pPr lvl="2"/>
            <a:r>
              <a:rPr/>
              <a:t>Discuss all values that fall within the confidence interval / are compatible with the data.</a:t>
            </a:r>
          </a:p>
          <a:p>
            <a:pPr lvl="2"/>
            <a:r>
              <a:rPr/>
              <a:t>Do acknowledge that the point estimates and values close to it are more compatible than values at the extremes of the interval.</a:t>
            </a:r>
          </a:p>
          <a:p>
            <a:pPr lvl="2"/>
            <a:r>
              <a:rPr/>
              <a:t>Emphasize / embrace uncertainty.</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[end of Session 4]</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Key principles</a:t>
            </a:r>
          </a:p>
          <a:p>
            <a:pPr lvl="1"/>
            <a:r>
              <a:rPr/>
              <a:t>Parametric tests</a:t>
            </a:r>
          </a:p>
          <a:p>
            <a:pPr lvl="2"/>
            <a:r>
              <a:rPr/>
              <a:t>One- and two-sample t-test</a:t>
            </a:r>
          </a:p>
          <a:p>
            <a:pPr lvl="2"/>
            <a:r>
              <a:rPr/>
              <a:t>Paired t-test</a:t>
            </a:r>
          </a:p>
          <a:p>
            <a:pPr lvl="2"/>
            <a:r>
              <a:rPr/>
              <a:t>One-way analysis of variance (ANOVA)</a:t>
            </a:r>
          </a:p>
          <a:p>
            <a:pPr lvl="2"/>
            <a:r>
              <a:rPr/>
              <a:t>Chi-squared test</a:t>
            </a:r>
          </a:p>
          <a:p>
            <a:pPr lvl="2"/>
            <a:r>
              <a:rPr/>
              <a:t>One- and two-sample tests for proportions</a:t>
            </a:r>
          </a:p>
          <a:p>
            <a:pPr lvl="1"/>
            <a:r>
              <a:rPr/>
              <a:t>Non-parametric tests</a:t>
            </a:r>
          </a:p>
          <a:p>
            <a:pPr lvl="2"/>
            <a:r>
              <a:rPr/>
              <a:t>Wilcoxon one-sample signed rank and two-sample rank-sum test</a:t>
            </a:r>
          </a:p>
          <a:p>
            <a:pPr lvl="2"/>
            <a:r>
              <a:rPr/>
              <a:t>Paired Wilcoxon signed rank test</a:t>
            </a:r>
          </a:p>
          <a:p>
            <a:pPr lvl="2"/>
            <a:r>
              <a:rPr/>
              <a:t>Kruskal-Wallis test</a:t>
            </a:r>
          </a:p>
          <a:p>
            <a:pPr lvl="2"/>
            <a:r>
              <a:rPr/>
              <a:t>Fisher’s exact test</a:t>
            </a:r>
          </a:p>
          <a:p>
            <a:pPr lvl="1"/>
            <a:r>
              <a:rPr/>
              <a:t>Permutation tests</a:t>
            </a:r>
          </a:p>
          <a:p>
            <a:pPr lvl="1"/>
            <a:r>
              <a:rPr/>
              <a:t>Use of p-values in statistics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Key</a:t>
            </a:r>
            <a:r>
              <a:rPr/>
              <a:t> </a:t>
            </a:r>
            <a:r>
              <a:rPr/>
              <a:t>principles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Any data we collect is noisy: inherent uncertainty, measurement error, unobserved latent factors, …</a:t>
            </a:r>
          </a:p>
          <a:p>
            <a:pPr lvl="1"/>
            <a:r>
              <a:rPr/>
              <a:t>If we want to do statistical inference, we need to quantify the uncertainty so that we can assess whether any effects we see are likely to be real or simply due to random error / chance.</a:t>
            </a:r>
          </a:p>
          <a:p>
            <a:pPr lvl="1"/>
            <a:r>
              <a:rPr/>
              <a:t>For example: collect data on a certain continuous variable in 2 different groups of individuals. The sample means of the 2 groups will always be at least slightly different. We need a way to quantify whether that difference is a real difference or just in line with what to expect given the stochastic nature of data observation.</a:t>
            </a:r>
          </a:p>
          <a:p>
            <a:pPr lvl="1"/>
            <a:r>
              <a:rPr/>
              <a:t>This is where we use the tools of probability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R short course</dc:title>
  <dc:creator>James Chirombo, Marc Henrion</dc:creator>
  <cp:keywords/>
  <dcterms:created xsi:type="dcterms:W3CDTF">2021-10-27T23:35:09Z</dcterms:created>
  <dcterms:modified xsi:type="dcterms:W3CDTF">2021-10-27T23:35:09Z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28 October 2021</vt:lpwstr>
  </property>
  <property fmtid="{D5CDD505-2E9C-101B-9397-08002B2CF9AE}" pid="3" name="output">
    <vt:lpwstr/>
  </property>
  <property fmtid="{D5CDD505-2E9C-101B-9397-08002B2CF9AE}" pid="4" name="subtitle">
    <vt:lpwstr>Session 4: Common Statistical Tests</vt:lpwstr>
  </property>
</Properties>
</file>