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6" Type="http://schemas.openxmlformats.org/officeDocument/2006/relationships/tableStyles" Target="tableStyles.xml" /><Relationship Id="rId75" Type="http://schemas.openxmlformats.org/officeDocument/2006/relationships/theme" Target="theme/theme1.xml" /><Relationship Id="rId1" Type="http://schemas.openxmlformats.org/officeDocument/2006/relationships/slideMaster" Target="slideMasters/slideMaster1.xml" /><Relationship Id="rId74" Type="http://schemas.openxmlformats.org/officeDocument/2006/relationships/viewProps" Target="viewProps.xml" /><Relationship Id="rId7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20/11/2020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17" Target="../media/image5.png" Type="http://schemas.openxmlformats.org/officeDocument/2006/relationships/image" /><Relationship Id="rId2" Target="../slideLayouts/slideLayout2.xml" Type="http://schemas.openxmlformats.org/officeDocument/2006/relationships/slideLayout" /><Relationship Id="rId16" Target="../media/image4.emf"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3.jpeg"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2.sv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90000" rtlCol="0" tIns="90000"/>
          <a:lstStyle/>
          <a:p>
            <a:pPr algn="ctr"/>
            <a:endParaRPr dirty="0" err="1" lang="en-GB" sz="1400">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anchor="ctr" bIns="38963" lIns="77925" rIns="77925" tIns="38963" wrap="none"/>
          <a:lstStyle/>
          <a:p>
            <a:endParaRPr lang="en-US">
              <a:latin charset="0" pitchFamily="34" typeface="Calibri"/>
            </a:endParaRPr>
          </a:p>
        </p:txBody>
      </p:sp>
      <p:pic>
        <p:nvPicPr>
          <p:cNvPr descr="CoM new.jpg" id="8" name="Picture 7">
            <a:extLst>
              <a:ext uri="{FF2B5EF4-FFF2-40B4-BE49-F238E27FC236}">
                <a16:creationId xmlns:a16="http://schemas.microsoft.com/office/drawing/2014/main" id="{CA1A8323-4ADE-4BE5-B7CC-3ABBBDEC976A}"/>
              </a:ext>
            </a:extLst>
          </p:cNvPr>
          <p:cNvPicPr>
            <a:picLocks noChangeAspect="1"/>
          </p:cNvPicPr>
          <p:nvPr userDrawn="1"/>
        </p:nvPicPr>
        <p:blipFill>
          <a:blip cstate="email" r:embed="rId15">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descr="logo.pdf" id="9" name="Picture 8">
            <a:extLst>
              <a:ext uri="{FF2B5EF4-FFF2-40B4-BE49-F238E27FC236}">
                <a16:creationId xmlns:a16="http://schemas.microsoft.com/office/drawing/2014/main" id="{102BA6D8-072F-4F9F-A5A0-82DCD1210E27}"/>
              </a:ext>
            </a:extLst>
          </p:cNvPr>
          <p:cNvPicPr>
            <a:picLocks/>
          </p:cNvPicPr>
          <p:nvPr userDrawn="1"/>
        </p:nvPicPr>
        <p:blipFill>
          <a:blip cstate="print" r:embed="rId16">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b="1" dirty="0" lang="en-GB" sz="1200">
                <a:solidFill>
                  <a:schemeClr val="bg2">
                    <a:lumMod val="50000"/>
                  </a:schemeClr>
                </a:solidFill>
              </a:rPr>
              <a:t>Except where otherwise noted, these slides by Creative Commons are licensed under a Creative Commons Attribution 4.0 License: http://</a:t>
            </a:r>
            <a:r>
              <a:rPr b="1" dirty="0" err="1" lang="en-GB" sz="1200">
                <a:solidFill>
                  <a:schemeClr val="bg2">
                    <a:lumMod val="50000"/>
                  </a:schemeClr>
                </a:solidFill>
              </a:rPr>
              <a:t>creativecommons.org</a:t>
            </a:r>
            <a:r>
              <a:rPr b="1" dirty="0" lang="en-GB" sz="1200">
                <a:solidFill>
                  <a:schemeClr val="bg2">
                    <a:lumMod val="50000"/>
                  </a:schemeClr>
                </a:solidFill>
              </a:rPr>
              <a:t>/by/4.0</a:t>
            </a:r>
            <a:endParaRPr b="1" dirty="0" lang="en-MW" sz="1200">
              <a:solidFill>
                <a:schemeClr val="bg2">
                  <a:lumMod val="50000"/>
                </a:schemeClr>
              </a:solidFill>
            </a:endParaRPr>
          </a:p>
        </p:txBody>
      </p:sp>
      <p:pic>
        <p:nvPicPr>
          <p:cNvPr descr="A drawing of a face  Description automatically generated" id="11" name="Picture 10">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2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1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9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7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2"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031305.2019.1583913" TargetMode="Externa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indent="0" marL="0">
              <a:buNone/>
            </a:pPr>
            <a:r>
              <a:rPr/>
              <a:t>R and statistics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indent="0" marL="0">
              <a:buNone/>
            </a:pPr>
            <a:br/>
            <a:br/>
            <a:r>
              <a:rPr/>
              <a:t>James Chirombo and Evaristar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indent="0" marL="0">
              <a:buNone/>
            </a:pPr>
            <a:r>
              <a:rPr/>
              <a:t>4 November 2022</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Null hypothesis</a:t>
            </a:r>
          </a:p>
          <a:p>
            <a:pPr lvl="1"/>
            <a:r>
              <a:rPr/>
              <a:t>Narrow (in two-sided tests) - test statistic takes a single, specific value.</a:t>
            </a:r>
          </a:p>
          <a:p>
            <a:pPr lvl="1"/>
            <a:r>
              <a:rPr/>
              <a:t>Usually the hypothesis of no effect / association / difference.</a:t>
            </a:r>
          </a:p>
          <a:p>
            <a:pPr lvl="0"/>
            <a:r>
              <a:rPr/>
              <a:t>Alternative hypothesis</a:t>
            </a:r>
          </a:p>
          <a:p>
            <a:pPr lvl="1"/>
            <a:r>
              <a:rPr/>
              <a:t>Wide - test statistic can take a large range of values.</a:t>
            </a:r>
          </a:p>
          <a:p>
            <a:pPr lvl="1"/>
            <a:r>
              <a:rPr/>
              <a:t>Often the hypothesis held by the researcher.</a:t>
            </a:r>
          </a:p>
          <a:p>
            <a:pPr lvl="1"/>
            <a:r>
              <a:rP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Definition:</a:t>
            </a:r>
          </a:p>
          <a:p>
            <a:pPr lvl="0"/>
            <a:r>
              <a:rPr/>
              <a:t>Definition: A supposition, arrived at from observation or reflection, that leads to refutable predictions</a:t>
            </a:r>
          </a:p>
          <a:p>
            <a:pPr lvl="0"/>
            <a:r>
              <a:rPr/>
              <a:t>Any claim cast in a form that will allow it to be tested and refuted</a:t>
            </a:r>
          </a:p>
          <a:p>
            <a:pPr lvl="0"/>
            <a:r>
              <a:rPr/>
              <a:t>A statement that we make about a population parameter that can be tested after drawing a sample.</a:t>
            </a:r>
          </a:p>
          <a:p>
            <a:pPr lvl="0"/>
            <a:r>
              <a:rPr/>
              <a:t>For example, one can hypothesize that the average age at first marriage among girls in Blantyre rural is 20.</a:t>
            </a:r>
          </a:p>
          <a:p>
            <a:pPr lvl="0"/>
            <a:r>
              <a:rPr/>
              <a:t>A new mosquito trap is more effective than the standard trap.</a:t>
            </a:r>
          </a:p>
          <a:p>
            <a:pPr lvl="0"/>
            <a:r>
              <a:rPr/>
              <a:t>This hypothesis has to be tested and conclusion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Steps in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Come up with the hypothesis</a:t>
            </a:r>
          </a:p>
          <a:p>
            <a:pPr lvl="0"/>
            <a:r>
              <a:rPr/>
              <a:t>Formulate the hypothesis – both null and alternative</a:t>
            </a:r>
          </a:p>
          <a:p>
            <a:pPr lvl="0"/>
            <a:r>
              <a:rPr/>
              <a:t>Set the decision rule</a:t>
            </a:r>
          </a:p>
          <a:p>
            <a:pPr lvl="0"/>
            <a:r>
              <a:rPr/>
              <a:t>Collect data</a:t>
            </a:r>
          </a:p>
          <a:p>
            <a:pPr lvl="0"/>
            <a:r>
              <a:rPr/>
              <a:t>Calculate the test statistics.</a:t>
            </a:r>
          </a:p>
          <a:p>
            <a:pPr lvl="0"/>
            <a:r>
              <a:rPr/>
              <a:t>Construct rejection regions.</a:t>
            </a:r>
          </a:p>
          <a:p>
            <a:pPr lvl="0"/>
            <a:r>
              <a:rPr/>
              <a:t>Obtain p-value based on a known distribution and make decision.</a:t>
            </a:r>
          </a:p>
          <a:p>
            <a:pPr lvl="0"/>
            <a:r>
              <a:rPr/>
              <a:t>Interpret p-value and make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Statistical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Is there a statistically significant “difference”?</a:t>
            </a:r>
          </a:p>
          <a:p>
            <a:pPr lvl="1"/>
            <a:r>
              <a:rPr/>
              <a:t>OR “effect”, or “association” or “relationship”.</a:t>
            </a:r>
          </a:p>
          <a:p>
            <a:pPr lvl="1"/>
            <a:r>
              <a:rPr/>
              <a:t>Is the observed difference due to chance?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Hypothesis testing can be done in different scenarios</a:t>
            </a:r>
          </a:p>
          <a:p>
            <a:pPr lvl="0"/>
            <a:r>
              <a:rPr/>
              <a:t>Is there a difference in means</a:t>
            </a:r>
          </a:p>
          <a:p>
            <a:pPr lvl="0"/>
            <a:r>
              <a:rPr/>
              <a:t>Is there a difference in proportions</a:t>
            </a:r>
          </a:p>
          <a:p>
            <a:pPr lvl="0"/>
            <a:r>
              <a:rP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Null hypothesis</a:t>
            </a:r>
          </a:p>
          <a:p>
            <a:pPr lvl="1"/>
            <a:r>
              <a:rPr/>
              <a:t>Narrow (in two-sided tests) - test statistic takes a single, specific value.</a:t>
            </a:r>
          </a:p>
          <a:p>
            <a:pPr lvl="1"/>
            <a:r>
              <a:rPr/>
              <a:t>Usually the hypothesis of no effect / association / difference.</a:t>
            </a:r>
          </a:p>
          <a:p>
            <a:pPr lvl="0"/>
            <a:r>
              <a:rPr/>
              <a:t>Alternative hypothesis</a:t>
            </a:r>
          </a:p>
          <a:p>
            <a:pPr lvl="1"/>
            <a:r>
              <a:rPr/>
              <a:t>Wide - test statistic can take a large range of values.</a:t>
            </a:r>
          </a:p>
          <a:p>
            <a:pPr lvl="1"/>
            <a:r>
              <a:rPr/>
              <a:t>Often the hypothesis held by the researcher.</a:t>
            </a:r>
          </a:p>
          <a:p>
            <a:pPr lvl="1"/>
            <a:r>
              <a:rP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A note on 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Two approaches to testing: critical regions and p-values approaches</a:t>
                </a:r>
              </a:p>
              <a:p>
                <a:pPr lvl="0"/>
                <a:r>
                  <a:rPr/>
                  <a:t>In the critical region approach, we determine whether the observed test statistic is more extreme that a defined critical value</a:t>
                </a:r>
              </a:p>
              <a:p>
                <a:pPr lvl="0"/>
                <a:r>
                  <a:rPr/>
                  <a:t>If the test statistic is more extreme than the critical value, we reject </a:t>
                </a:r>
                <a14:m>
                  <m:oMath xmlns:m="http://schemas.openxmlformats.org/officeDocument/2006/math">
                    <m:sSub>
                      <m:e>
                        <m:r>
                          <m:t>H</m:t>
                        </m:r>
                      </m:e>
                      <m:sub>
                        <m:r>
                          <m:t>0</m:t>
                        </m:r>
                      </m:sub>
                    </m:sSub>
                  </m:oMath>
                </a14:m>
              </a:p>
              <a:p>
                <a:pPr lvl="0"/>
                <a:r>
                  <a:rPr/>
                  <a:t>If the test statistic is not more extreme than the critical value, we fail to reject the </a:t>
                </a:r>
                <a14:m>
                  <m:oMath xmlns:m="http://schemas.openxmlformats.org/officeDocument/2006/math">
                    <m:sSub>
                      <m:e>
                        <m:r>
                          <m:t>H</m:t>
                        </m:r>
                      </m:e>
                      <m:sub>
                        <m:r>
                          <m:t>0</m:t>
                        </m:r>
                      </m:sub>
                    </m:sSub>
                  </m:oMath>
                </a14:m>
              </a:p>
              <a:p>
                <a:pPr lvl="0"/>
                <a:r>
                  <a:rPr/>
                  <a:t>In this session, we will focus on the p-value approach</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A note on hypothesis testing</a:t>
            </a:r>
          </a:p>
        </p:txBody>
      </p:sp>
      <p:pic>
        <p:nvPicPr>
          <p:cNvPr descr="fig:  images/critical_regions.png" id="0" name="Picture 1"/>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indent="0" marL="0" algn="ctr">
              <a:buNone/>
            </a:pPr>
            <a:r>
              <a:rP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This test is used to check whether a sample mean is different from a known/hypothesized mean</a:t>
            </a:r>
          </a:p>
          <a:p>
            <a:pPr lvl="1"/>
            <a:r>
              <a:rPr/>
              <a:t>How different is the sample mean from the true population mean</a:t>
            </a:r>
          </a:p>
          <a:p>
            <a:pPr lvl="0"/>
            <a:r>
              <a:rPr/>
              <a:t>Continuous data</a:t>
            </a:r>
          </a:p>
          <a:p>
            <a:pPr lvl="0" indent="0" marL="0">
              <a:buNone/>
            </a:pPr>
            <a:r>
              <a:rPr/>
              <a:t>Assumptions:</a:t>
            </a:r>
          </a:p>
          <a:p>
            <a:pPr lvl="0"/>
            <a:r>
              <a:rPr/>
              <a:t>Random sample from the population</a:t>
            </a:r>
          </a:p>
          <a:p>
            <a:pPr lvl="0"/>
            <a:r>
              <a:rPr/>
              <a:t>The data must be continuous</a:t>
            </a:r>
          </a:p>
          <a:p>
            <a:pPr lvl="0"/>
            <a:r>
              <a:rP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Session 4: 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One-sample t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 </a:t>
                </a:r>
                <a14:m>
                  <m:oMath xmlns:m="http://schemas.openxmlformats.org/officeDocument/2006/math">
                    <m:r>
                      <m:t>X</m:t>
                    </m:r>
                  </m:oMath>
                </a14:m>
                <a:r>
                  <a:rPr/>
                  <a:t> be the random variable for data that we wish to observe. Let </a:t>
                </a:r>
                <a14:m>
                  <m:oMath xmlns:m="http://schemas.openxmlformats.org/officeDocument/2006/math">
                    <m:r>
                      <m:t>E</m:t>
                    </m:r>
                    <m:d>
                      <m:dPr>
                        <m:begChr m:val="["/>
                        <m:endChr m:val="]"/>
                        <m:sepChr m:val=""/>
                        <m:grow/>
                      </m:dPr>
                      <m:e>
                        <m:r>
                          <m:t>X</m:t>
                        </m:r>
                      </m:e>
                    </m:d>
                    <m:r>
                      <m:rPr>
                        <m:sty m:val="p"/>
                      </m:rPr>
                      <m:t>=</m:t>
                    </m:r>
                    <m:r>
                      <m:t>μ</m:t>
                    </m:r>
                  </m:oMath>
                </a14:m>
                <a:r>
                  <a:rPr/>
                  <a:t>. Let </a:t>
                </a:r>
                <a14:m>
                  <m:oMath xmlns:m="http://schemas.openxmlformats.org/officeDocument/2006/math">
                    <m:acc>
                      <m:accPr>
                        <m:chr m:val="‾"/>
                      </m:accPr>
                      <m:e>
                        <m:r>
                          <m:t>x</m:t>
                        </m:r>
                      </m:e>
                    </m:acc>
                  </m:oMath>
                </a14:m>
                <a:r>
                  <a:rPr/>
                  <a:t> be the sample mean of the observed data, </a:t>
                </a:r>
                <a14:m>
                  <m:oMath xmlns:m="http://schemas.openxmlformats.org/officeDocument/2006/math">
                    <m:r>
                      <m:t>s</m:t>
                    </m:r>
                  </m:oMath>
                </a14:m>
                <a:r>
                  <a:rPr/>
                  <a:t> the sample standard deviation and </a:t>
                </a:r>
                <a14:m>
                  <m:oMath xmlns:m="http://schemas.openxmlformats.org/officeDocument/2006/math">
                    <m:r>
                      <m:t>n</m:t>
                    </m:r>
                  </m:oMath>
                </a14:m>
                <a:r>
                  <a:rPr/>
                  <a:t> the number of observations.</a:t>
                </a:r>
              </a:p>
              <a:p>
                <a:pPr lvl="0"/>
                <a:r>
                  <a:rPr/>
                  <a:t>The hypothesis is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rPr>
                                <m:sty m:val="p"/>
                              </m:rPr>
                              <m:t>:</m:t>
                            </m:r>
                            <m:r>
                              <m:t>μ</m:t>
                            </m:r>
                          </m:e>
                          <m:e>
                            <m:r>
                              <m:rPr>
                                <m:sty m:val="p"/>
                              </m:rPr>
                              <m:t>=</m:t>
                            </m:r>
                            <m:sSub>
                              <m:e>
                                <m:r>
                                  <m:t>μ</m:t>
                                </m:r>
                              </m:e>
                              <m:sub>
                                <m:r>
                                  <m:t>0</m:t>
                                </m:r>
                              </m:sub>
                            </m:sSub>
                          </m:e>
                        </m:mr>
                        <m:mr>
                          <m:e>
                            <m:sSub>
                              <m:e>
                                <m:r>
                                  <m:t>H</m:t>
                                </m:r>
                              </m:e>
                              <m:sub>
                                <m:r>
                                  <m:t>1</m:t>
                                </m:r>
                              </m:sub>
                            </m:sSub>
                            <m:r>
                              <m:rPr>
                                <m:sty m:val="p"/>
                              </m:rPr>
                              <m:t>:</m:t>
                            </m:r>
                            <m:r>
                              <m:t>μ</m:t>
                            </m:r>
                          </m:e>
                          <m:e>
                            <m:r>
                              <m:rPr>
                                <m:sty m:val="p"/>
                              </m:rPr>
                              <m:t>≠</m:t>
                            </m:r>
                            <m:sSub>
                              <m:e>
                                <m:r>
                                  <m:t>μ</m:t>
                                </m:r>
                              </m:e>
                              <m:sub>
                                <m:r>
                                  <m:t>0</m:t>
                                </m:r>
                              </m:sub>
                            </m:sSub>
                          </m:e>
                        </m:mr>
                      </m:m>
                    </m:oMath>
                  </m:oMathPara>
                </a14:m>
              </a:p>
              <a:p>
                <a:pPr lvl="0"/>
                <a:r>
                  <a:rPr/>
                  <a:t>The test statistic is give by</a:t>
                </a:r>
              </a:p>
              <a:p>
                <a:pPr lvl="0"/>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sSub>
                            <m:e>
                              <m:r>
                                <m:t>μ</m:t>
                              </m:r>
                            </m:e>
                            <m:sub>
                              <m:r>
                                <m:t>0</m:t>
                              </m:r>
                            </m:sub>
                          </m:sSub>
                        </m:num>
                        <m:den>
                          <m:r>
                            <m:t>s</m:t>
                          </m:r>
                          <m:r>
                            <m:rPr>
                              <m:sty m:val="p"/>
                            </m:rPr>
                            <m:t>/</m:t>
                          </m:r>
                          <m:rad>
                            <m:radPr>
                              <m:degHide m:val="1"/>
                            </m:radPr>
                            <m:deg/>
                            <m:e>
                              <m:r>
                                <m:t>n</m:t>
                              </m:r>
                            </m:e>
                          </m:rad>
                        </m:den>
                      </m:f>
                      <m:r>
                        <m:rPr>
                          <m:sty m:val="p"/>
                        </m:rPr>
                        <m:t>∼</m:t>
                      </m:r>
                      <m:sSub>
                        <m:e>
                          <m:r>
                            <m:t>t</m:t>
                          </m:r>
                        </m:e>
                        <m:sub>
                          <m:r>
                            <m:t>n</m:t>
                          </m:r>
                          <m:r>
                            <m:rPr>
                              <m:sty m:val="p"/>
                            </m:rPr>
                            <m:t>−</m:t>
                          </m:r>
                          <m:r>
                            <m:t>1</m:t>
                          </m:r>
                        </m:sub>
                      </m:sSub>
                      <m:r>
                        <m:t> </m:t>
                      </m:r>
                      <m:r>
                        <m:rPr>
                          <m:nor/>
                          <m:sty m:val="p"/>
                        </m:rPr>
                        <m:t>under</m:t>
                      </m:r>
                      <m:r>
                        <m:t> </m:t>
                      </m:r>
                      <m:sSub>
                        <m:e>
                          <m:r>
                            <m:t>H</m:t>
                          </m:r>
                        </m:e>
                        <m:sub>
                          <m:r>
                            <m:t>0</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One-sample t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we want to test the hypothesis that the mean age is 24</a:t>
                </a:r>
              </a:p>
              <a:p>
                <a:pPr lvl="0" indent="0" marL="0">
                  <a:buNone/>
                </a:pPr>
                <a14:m>
                  <m:oMathPara xmlns:m="http://schemas.openxmlformats.org/officeDocument/2006/math">
                    <m:oMathParaPr>
                      <m:jc m:val="center"/>
                    </m:oMathParaPr>
                    <m:oMath>
                      <m:sSub>
                        <m:e>
                          <m:r>
                            <m:t>H</m:t>
                          </m:r>
                        </m:e>
                        <m:sub>
                          <m:r>
                            <m:t>0</m:t>
                          </m:r>
                        </m:sub>
                      </m:sSub>
                      <m:r>
                        <m:rPr>
                          <m:sty m:val="p"/>
                        </m:rPr>
                        <m:t>:</m:t>
                      </m:r>
                      <m:r>
                        <m:t>μ</m:t>
                      </m:r>
                      <m:r>
                        <m:rPr>
                          <m:sty m:val="p"/>
                        </m:rPr>
                        <m:t>=</m:t>
                      </m:r>
                      <m:r>
                        <m:t>24</m:t>
                      </m:r>
                    </m:oMath>
                  </m:oMathPara>
                </a14:m>
              </a:p>
              <a:p>
                <a:pPr lvl="0" indent="0" marL="0">
                  <a:buNone/>
                </a:pPr>
                <a14:m>
                  <m:oMathPara xmlns:m="http://schemas.openxmlformats.org/officeDocument/2006/math">
                    <m:oMathParaPr>
                      <m:jc m:val="center"/>
                    </m:oMathParaPr>
                    <m:oMath>
                      <m:sSub>
                        <m:e>
                          <m:r>
                            <m:t>H</m:t>
                          </m:r>
                        </m:e>
                        <m:sub>
                          <m:r>
                            <m:t>1</m:t>
                          </m:r>
                        </m:sub>
                      </m:sSub>
                      <m:r>
                        <m:rPr>
                          <m:sty m:val="p"/>
                        </m:rPr>
                        <m:t>:</m:t>
                      </m:r>
                      <m:r>
                        <m:t>μ</m:t>
                      </m:r>
                      <m:r>
                        <m:rPr>
                          <m:sty m:val="p"/>
                        </m:rPr>
                        <m:t>≠</m:t>
                      </m:r>
                      <m:r>
                        <m:t>24</m:t>
                      </m:r>
                    </m:oMath>
                  </m:oMathPara>
                </a14:m>
              </a:p>
              <a:p>
                <a:pPr lvl="0"/>
                <a:r>
                  <a:rPr/>
                  <a:t>This is a two-sided test.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lvl="0" indent="0" marL="0">
              <a:buNone/>
            </a:pPr>
            <a:r>
              <a:rP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a:r>
              <a:rPr/>
              <a:t>Histogram to check 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descr="MLW_KUHES_RandStatsWorkshops_Session4_files/figure-pptx/unnamed-chunk-2-1.png" id="0" name="Picture 1"/>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Specift “greater” or “less”</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Two sample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We now have 2 samples (or 1 sample with 2 groups of observations) and we compare the sample means.</a:t>
                </a:r>
              </a:p>
              <a:p>
                <a:pPr lvl="0"/>
                <a:r>
                  <a:rPr/>
                  <a:t>Let </a:t>
                </a:r>
                <a14:m>
                  <m:oMath xmlns:m="http://schemas.openxmlformats.org/officeDocument/2006/math">
                    <m:sSub>
                      <m:e>
                        <m:r>
                          <m:t>X</m:t>
                        </m:r>
                      </m:e>
                      <m:sub>
                        <m:r>
                          <m:t>1</m:t>
                        </m:r>
                      </m:sub>
                    </m:sSub>
                    <m:r>
                      <m:rPr>
                        <m:sty m:val="p"/>
                      </m:rPr>
                      <m:t>,</m:t>
                    </m:r>
                    <m:sSub>
                      <m:e>
                        <m:r>
                          <m:t>X</m:t>
                        </m:r>
                      </m:e>
                      <m:sub>
                        <m:r>
                          <m:t>2</m:t>
                        </m:r>
                      </m:sub>
                    </m:sSub>
                  </m:oMath>
                </a14:m>
                <a:r>
                  <a:rPr/>
                  <a:t> be the random variables for data that we wish to observe. Let </a:t>
                </a:r>
                <a14:m>
                  <m:oMath xmlns:m="http://schemas.openxmlformats.org/officeDocument/2006/math">
                    <m:acc>
                      <m:accPr>
                        <m:chr m:val="‾"/>
                      </m:accPr>
                      <m:e>
                        <m:sSub>
                          <m:e>
                            <m:r>
                              <m:t>x</m:t>
                            </m:r>
                          </m:e>
                          <m:sub>
                            <m:r>
                              <m:t>1</m:t>
                            </m:r>
                          </m:sub>
                        </m:sSub>
                      </m:e>
                    </m:acc>
                    <m:r>
                      <m:rPr>
                        <m:sty m:val="p"/>
                      </m:rPr>
                      <m:t>,</m:t>
                    </m:r>
                    <m:acc>
                      <m:accPr>
                        <m:chr m:val="‾"/>
                      </m:accPr>
                      <m:e>
                        <m:sSub>
                          <m:e>
                            <m:r>
                              <m:t>x</m:t>
                            </m:r>
                          </m:e>
                          <m:sub>
                            <m:r>
                              <m:t>2</m:t>
                            </m:r>
                          </m:sub>
                        </m:sSub>
                      </m:e>
                    </m:acc>
                  </m:oMath>
                </a14:m>
                <a:r>
                  <a:rPr/>
                  <a:t> be the sample means of the observed data, </a:t>
                </a:r>
                <a14:m>
                  <m:oMath xmlns:m="http://schemas.openxmlformats.org/officeDocument/2006/math">
                    <m:sSub>
                      <m:e>
                        <m:r>
                          <m:t>s</m:t>
                        </m:r>
                      </m:e>
                      <m:sub>
                        <m:r>
                          <m:t>1</m:t>
                        </m:r>
                      </m:sub>
                    </m:sSub>
                    <m:r>
                      <m:rPr>
                        <m:sty m:val="p"/>
                      </m:rPr>
                      <m:t>,</m:t>
                    </m:r>
                    <m:sSub>
                      <m:e>
                        <m:r>
                          <m:t>s</m:t>
                        </m:r>
                      </m:e>
                      <m:sub>
                        <m:r>
                          <m:t>2</m:t>
                        </m:r>
                      </m:sub>
                    </m:sSub>
                  </m:oMath>
                </a14:m>
                <a:r>
                  <a:rPr/>
                  <a:t> the sample standard deviations and </a:t>
                </a:r>
                <a14:m>
                  <m:oMath xmlns:m="http://schemas.openxmlformats.org/officeDocument/2006/math">
                    <m:sSub>
                      <m:e>
                        <m:r>
                          <m:t>n</m:t>
                        </m:r>
                      </m:e>
                      <m:sub>
                        <m:r>
                          <m:t>1</m:t>
                        </m:r>
                      </m:sub>
                    </m:sSub>
                    <m:r>
                      <m:rPr>
                        <m:sty m:val="p"/>
                      </m:rPr>
                      <m:t>,</m:t>
                    </m:r>
                    <m:sSub>
                      <m:e>
                        <m:r>
                          <m:t>n</m:t>
                        </m:r>
                      </m:e>
                      <m:sub>
                        <m:r>
                          <m:t>2</m:t>
                        </m:r>
                      </m:sub>
                    </m:sSub>
                  </m:oMath>
                </a14:m>
                <a:r>
                  <a:rPr/>
                  <a:t> the numbers of observations in each group..</a:t>
                </a:r>
              </a:p>
              <a:p>
                <a:pPr lvl="0"/>
                <a:r>
                  <a:rPr/>
                  <a:t>The hypotheses: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rPr>
                                <m:sty m:val="p"/>
                              </m:rPr>
                              <m:t>:</m:t>
                            </m:r>
                            <m:sSub>
                              <m:e>
                                <m:r>
                                  <m:t>μ</m:t>
                                </m:r>
                              </m:e>
                              <m:sub>
                                <m:r>
                                  <m:t>1</m:t>
                                </m:r>
                              </m:sub>
                            </m:sSub>
                          </m:e>
                          <m:e>
                            <m:r>
                              <m:rPr>
                                <m:sty m:val="p"/>
                              </m:rPr>
                              <m:t>=</m:t>
                            </m:r>
                            <m:sSub>
                              <m:e>
                                <m:r>
                                  <m:t>μ</m:t>
                                </m:r>
                              </m:e>
                              <m:sub>
                                <m:r>
                                  <m:t>2</m:t>
                                </m:r>
                              </m:sub>
                            </m:sSub>
                          </m:e>
                        </m:mr>
                        <m:mr>
                          <m:e>
                            <m:sSub>
                              <m:e>
                                <m:r>
                                  <m:t>H</m:t>
                                </m:r>
                              </m:e>
                              <m:sub>
                                <m:r>
                                  <m:t>1</m:t>
                                </m:r>
                              </m:sub>
                            </m:sSub>
                            <m:r>
                              <m:rPr>
                                <m:sty m:val="p"/>
                              </m:rPr>
                              <m:t>:</m:t>
                            </m:r>
                            <m:sSub>
                              <m:e>
                                <m:r>
                                  <m:t>μ</m:t>
                                </m:r>
                              </m:e>
                              <m:sub>
                                <m:r>
                                  <m:t>1</m:t>
                                </m:r>
                              </m:sub>
                            </m:sSub>
                          </m:e>
                          <m:e>
                            <m:r>
                              <m:rPr>
                                <m:sty m:val="p"/>
                              </m:rPr>
                              <m:t>≠</m:t>
                            </m:r>
                            <m:sSub>
                              <m:e>
                                <m:r>
                                  <m:t>μ</m:t>
                                </m:r>
                              </m:e>
                              <m:sub>
                                <m:r>
                                  <m:t>2</m:t>
                                </m:r>
                              </m:sub>
                            </m:sSub>
                          </m:e>
                        </m:mr>
                      </m:m>
                    </m:oMath>
                  </m:oMathPara>
                </a14:m>
              </a:p>
              <a:p>
                <a:pPr lvl="0"/>
                <a:r>
                  <a:rPr/>
                  <a:t>Test statistic: difference between sample means scaled by the standard error</a:t>
                </a:r>
              </a:p>
              <a:p>
                <a:pPr lvl="0" indent="0" marL="0">
                  <a:buNone/>
                </a:pPr>
                <a14:m>
                  <m:oMathPara xmlns:m="http://schemas.openxmlformats.org/officeDocument/2006/math">
                    <m:oMathParaPr>
                      <m:jc m:val="center"/>
                    </m:oMathParaPr>
                    <m:oMath>
                      <m:r>
                        <m:t>T</m:t>
                      </m:r>
                      <m:r>
                        <m:rPr>
                          <m:sty m:val="p"/>
                        </m:rPr>
                        <m:t>=</m:t>
                      </m:r>
                      <m:f>
                        <m:fPr>
                          <m:type m:val="bar"/>
                        </m:fPr>
                        <m:num>
                          <m:acc>
                            <m:accPr>
                              <m:chr m:val="‾"/>
                            </m:accPr>
                            <m:e>
                              <m:sSub>
                                <m:e>
                                  <m:r>
                                    <m:t>x</m:t>
                                  </m:r>
                                </m:e>
                                <m:sub>
                                  <m:r>
                                    <m:t>1</m:t>
                                  </m:r>
                                </m:sub>
                              </m:sSub>
                            </m:e>
                          </m:acc>
                          <m:r>
                            <m:rPr>
                              <m:sty m:val="p"/>
                            </m:rPr>
                            <m:t>−</m:t>
                          </m:r>
                          <m:acc>
                            <m:accPr>
                              <m:chr m:val="‾"/>
                            </m:accPr>
                            <m:e>
                              <m:sSub>
                                <m:e>
                                  <m:r>
                                    <m:t>x</m:t>
                                  </m:r>
                                </m:e>
                                <m:sub>
                                  <m:r>
                                    <m:t>2</m:t>
                                  </m:r>
                                </m:sub>
                              </m:sSub>
                            </m:e>
                          </m:acc>
                        </m:num>
                        <m:den>
                          <m:rad>
                            <m:radPr>
                              <m:degHide m:val="1"/>
                            </m:radPr>
                            <m:deg/>
                            <m:e>
                              <m:sSubSup>
                                <m:e>
                                  <m:r>
                                    <m:t>s</m:t>
                                  </m:r>
                                </m:e>
                                <m:sub>
                                  <m:r>
                                    <m:t>1</m:t>
                                  </m:r>
                                </m:sub>
                                <m:sup>
                                  <m:r>
                                    <m:t>2</m:t>
                                  </m:r>
                                </m:sup>
                              </m:sSubSup>
                              <m:r>
                                <m:rPr>
                                  <m:sty m:val="p"/>
                                </m:rPr>
                                <m:t>/</m:t>
                              </m:r>
                              <m:sSub>
                                <m:e>
                                  <m:r>
                                    <m:t>n</m:t>
                                  </m:r>
                                </m:e>
                                <m:sub>
                                  <m:r>
                                    <m:t>1</m:t>
                                  </m:r>
                                </m:sub>
                              </m:sSub>
                              <m:r>
                                <m:rPr>
                                  <m:sty m:val="p"/>
                                </m:rPr>
                                <m:t>+</m:t>
                              </m:r>
                              <m:sSubSup>
                                <m:e>
                                  <m:r>
                                    <m:t>s</m:t>
                                  </m:r>
                                </m:e>
                                <m:sub>
                                  <m:r>
                                    <m:t>2</m:t>
                                  </m:r>
                                </m:sub>
                                <m:sup>
                                  <m:r>
                                    <m:t>2</m:t>
                                  </m:r>
                                </m:sup>
                              </m:sSubSup>
                              <m:r>
                                <m:rPr>
                                  <m:sty m:val="p"/>
                                </m:rPr>
                                <m:t>/</m:t>
                              </m:r>
                              <m:sSub>
                                <m:e>
                                  <m:r>
                                    <m:t>n</m:t>
                                  </m:r>
                                </m:e>
                                <m:sub>
                                  <m:r>
                                    <m:t>2</m:t>
                                  </m:r>
                                </m:sub>
                              </m:sSub>
                            </m:e>
                          </m:rad>
                        </m:den>
                      </m:f>
                      <m:r>
                        <m:rPr>
                          <m:sty m:val="p"/>
                        </m:rPr>
                        <m:t>∼</m:t>
                      </m:r>
                      <m:sSub>
                        <m:e>
                          <m:r>
                            <m:t>t</m:t>
                          </m:r>
                        </m:e>
                        <m:sub>
                          <m:r>
                            <m:t>k</m:t>
                          </m:r>
                        </m:sub>
                      </m:sSub>
                      <m:r>
                        <m:t> </m:t>
                      </m:r>
                      <m:r>
                        <m:rPr>
                          <m:nor/>
                          <m:sty m:val="p"/>
                        </m:rPr>
                        <m:t>under</m:t>
                      </m:r>
                      <m:r>
                        <m:t> </m:t>
                      </m:r>
                      <m:sSub>
                        <m:e>
                          <m:r>
                            <m:t>H</m:t>
                          </m:r>
                        </m:e>
                        <m:sub>
                          <m:r>
                            <m:t>0</m:t>
                          </m:r>
                        </m:sub>
                      </m:sSub>
                    </m:oMath>
                  </m:oMathPara>
                </a14:m>
              </a:p>
              <a:p>
                <a:pPr lvl="0" indent="0" marL="0">
                  <a:buNone/>
                </a:pPr>
                <a:r>
                  <a:rPr/>
                  <a:t>* The degrees of freedom needs to be computed using an approximation. There is a simpler expression for the standard error if you assume equal variances (</a:t>
                </a:r>
                <a:r>
                  <a:rPr>
                    <a:latin typeface="Courier"/>
                  </a:rPr>
                  <a:t>t.test()</a:t>
                </a:r>
                <a:r>
                  <a:rPr/>
                  <a:t> has an argument var.equal that you could specify).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Assumptions</a:t>
            </a:r>
          </a:p>
          <a:p>
            <a:pPr lvl="0"/>
            <a:r>
              <a:rPr/>
              <a:t>The data are continuous</a:t>
            </a:r>
          </a:p>
          <a:p>
            <a:pPr lvl="0"/>
            <a:r>
              <a:rPr/>
              <a:t>The data must follow a normal distribution</a:t>
            </a:r>
          </a:p>
          <a:p>
            <a:pPr lvl="0"/>
            <a:r>
              <a:rPr/>
              <a:t>The two samples are independent</a:t>
            </a:r>
          </a:p>
          <a:p>
            <a:pPr lvl="0"/>
            <a:r>
              <a:rPr/>
              <a:t>Both samples are random samples of the respective underlying population</a:t>
            </a:r>
          </a:p>
          <a:p>
            <a:pPr lvl="0"/>
            <a:r>
              <a:rPr/>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Two sample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In the dataset provided, it is hypothesized that the mean age is the same for both men and women.</a:t>
                </a:r>
              </a:p>
              <a:p>
                <a:pPr lvl="0"/>
                <a:r>
                  <a:rPr/>
                  <a:t>We can test this hypothesis</a:t>
                </a:r>
              </a:p>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lvl="0" indent="0" marL="0">
              <a:buNone/>
            </a:pPr>
            <a:r>
              <a:rP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a:r>
              <a:rPr/>
              <a:t>Check if the two populations are normally distributed.</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descr="MLW_KUHES_RandStatsWorkshops_Session4_files/figure-pptx/unnamed-chunk-5-1.png" id="0" name="Picture 1"/>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lvl="0" indent="0" marL="0">
              <a:buNone/>
            </a:pPr>
            <a:r>
              <a:rP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a:r>
              <a:rPr/>
              <a:t>Check if the variances are the same</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descr="MLW_KUHES_RandStatsWorkshops_Session4_files/figure-pptx/unnamed-chunk-6-1.png" id="0" name="Picture 1"/>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Certificates of attendance</a:t>
            </a:r>
          </a:p>
          <a:p>
            <a:pPr lvl="1"/>
            <a:r>
              <a:rPr/>
              <a:t>You need to attend all 6 sessions.</a:t>
            </a:r>
          </a:p>
          <a:p>
            <a:pPr lvl="1"/>
            <a:r>
              <a:rPr/>
              <a:t>Sign in &amp; check spelling of name on the sign-in sheet!</a:t>
            </a:r>
          </a:p>
          <a:p>
            <a:pPr lvl="1"/>
            <a:r>
              <a:rPr/>
              <a:t>Only issued if paid-up and in exchange for completed feedback form.</a:t>
            </a:r>
          </a:p>
          <a:p>
            <a:pPr lvl="0"/>
            <a:r>
              <a:rPr/>
              <a:t>Course website / GitHub: </a:t>
            </a:r>
            <a:r>
              <a:rPr>
                <a:hlinkClick r:id="rId2"/>
              </a:rPr>
              <a:t>https://github.com/mlw-stats/R_And_Statistics_Training_2022</a:t>
            </a:r>
          </a:p>
          <a:p>
            <a:pPr lvl="0"/>
            <a:r>
              <a:rPr/>
              <a:t>Office hours</a:t>
            </a:r>
          </a:p>
          <a:p>
            <a:pPr lvl="1"/>
            <a:r>
              <a:rPr/>
              <a:t>James - Tuesdays 2-3pm</a:t>
            </a:r>
          </a:p>
          <a:p>
            <a:pPr lvl="1"/>
            <a:r>
              <a:rPr/>
              <a:t>Marc - Thursdays 11:00 am - 12:00 pm</a:t>
            </a:r>
          </a:p>
          <a:p>
            <a:pPr lvl="0"/>
            <a:r>
              <a:rPr/>
              <a:t>Housekeeping</a:t>
            </a:r>
          </a:p>
          <a:p>
            <a:pPr lvl="1"/>
            <a:r>
              <a:rPr/>
              <a:t>Refreshments &amp; lunch</a:t>
            </a:r>
          </a:p>
          <a:p>
            <a:pPr lvl="1"/>
            <a:r>
              <a:rPr/>
              <a:t>Fire exits &amp; bathrooms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Paired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mean difference is not equal to 0
## 95 percent confidence interval:
##  -203.1804 -195.2370
## sample estimates:
## mean difference 
##       -199.2087</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Paired t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rPr>
                                <m:sty m:val="p"/>
                              </m:rPr>
                              <m:t>:</m:t>
                            </m:r>
                            <m:sSub>
                              <m:e>
                                <m:r>
                                  <m:t>μ</m:t>
                                </m:r>
                              </m:e>
                              <m:sub>
                                <m:r>
                                  <m:t>1</m:t>
                                </m:r>
                              </m:sub>
                            </m:sSub>
                          </m:e>
                          <m:e>
                            <m:r>
                              <m:rPr>
                                <m:sty m:val="p"/>
                              </m:rPr>
                              <m:t>=</m:t>
                            </m:r>
                            <m:sSub>
                              <m:e>
                                <m:r>
                                  <m:t>μ</m:t>
                                </m:r>
                              </m:e>
                              <m:sub>
                                <m:r>
                                  <m:t>2</m:t>
                                </m:r>
                              </m:sub>
                            </m:sSub>
                          </m:e>
                        </m:mr>
                        <m:mr>
                          <m:e>
                            <m:sSub>
                              <m:e>
                                <m:r>
                                  <m:t>H</m:t>
                                </m:r>
                              </m:e>
                              <m:sub>
                                <m:r>
                                  <m:t>1</m:t>
                                </m:r>
                              </m:sub>
                            </m:sSub>
                            <m:r>
                              <m:rPr>
                                <m:sty m:val="p"/>
                              </m:rPr>
                              <m:t>:</m:t>
                            </m:r>
                            <m:sSub>
                              <m:e>
                                <m:r>
                                  <m:t>μ</m:t>
                                </m:r>
                              </m:e>
                              <m:sub>
                                <m:r>
                                  <m:t>1</m:t>
                                </m:r>
                              </m:sub>
                            </m:sSub>
                          </m:e>
                          <m:e>
                            <m:r>
                              <m:rPr>
                                <m:sty m:val="p"/>
                              </m:rPr>
                              <m:t>≠</m:t>
                            </m:r>
                            <m:sSub>
                              <m:e>
                                <m:r>
                                  <m:t>μ</m:t>
                                </m:r>
                              </m:e>
                              <m:sub>
                                <m:r>
                                  <m:t>2</m:t>
                                </m:r>
                              </m:sub>
                            </m:sSub>
                          </m:e>
                        </m:mr>
                      </m:m>
                    </m:oMath>
                  </m:oMathPara>
                </a14:m>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mean difference is not equal to 0
## 95 percent confidence interval:
##  -203.1804 -195.2370
## sample estimates:
## mean difference 
##       -199.2087</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Comparing means - more than one 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Sometimes we want to compare means of a variable in more than 2 groups</a:t>
            </a:r>
          </a:p>
          <a:p>
            <a:pPr lvl="0"/>
            <a:r>
              <a:rPr/>
              <a:t>For example, we might want to compare the mean CD4 among the 5 hospitals.</a:t>
            </a:r>
          </a:p>
          <a:p>
            <a:pPr lvl="0"/>
            <a:r>
              <a:rPr/>
              <a:t>Use one way analysis of variance (anova)</a:t>
            </a:r>
          </a:p>
          <a:p>
            <a:pPr lvl="0"/>
            <a:r>
              <a:rPr/>
              <a:t>Based on assumptions:</a:t>
            </a:r>
          </a:p>
          <a:p>
            <a:pPr lvl="1"/>
            <a:r>
              <a:rPr/>
              <a:t>Data within the groups follows a normal distribution</a:t>
            </a:r>
          </a:p>
          <a:p>
            <a:pPr lvl="1"/>
            <a:r>
              <a:rPr/>
              <a:t>Equal variation within groups</a:t>
            </a:r>
          </a:p>
          <a:p>
            <a:pPr lvl="1"/>
            <a:r>
              <a:rPr/>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One-way 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rPr>
                                <m:sty m:val="p"/>
                              </m:rPr>
                              <m:t>:</m:t>
                            </m:r>
                            <m:sSub>
                              <m:e>
                                <m:r>
                                  <m:t>μ</m:t>
                                </m:r>
                              </m:e>
                              <m:sub>
                                <m:r>
                                  <m:t>1</m:t>
                                </m:r>
                              </m:sub>
                            </m:sSub>
                          </m:e>
                          <m:e>
                            <m:r>
                              <m:rPr>
                                <m:sty m:val="p"/>
                              </m:rPr>
                              <m:t>=</m:t>
                            </m:r>
                            <m:sSub>
                              <m:e>
                                <m:r>
                                  <m:t>μ</m:t>
                                </m:r>
                              </m:e>
                              <m:sub>
                                <m:r>
                                  <m:t>2</m:t>
                                </m:r>
                              </m:sub>
                            </m:sSub>
                            <m:r>
                              <m:rPr>
                                <m:sty m:val="p"/>
                              </m:rPr>
                              <m:t>=</m:t>
                            </m:r>
                            <m:sSub>
                              <m:e>
                                <m:r>
                                  <m:t>μ</m:t>
                                </m:r>
                              </m:e>
                              <m:sub>
                                <m:r>
                                  <m:t>3</m:t>
                                </m:r>
                              </m:sub>
                            </m:sSub>
                            <m:r>
                              <m:rPr>
                                <m:sty m:val="p"/>
                              </m:rPr>
                              <m:t>=</m:t>
                            </m:r>
                            <m:sSub>
                              <m:e>
                                <m:r>
                                  <m:t>μ</m:t>
                                </m:r>
                              </m:e>
                              <m:sub>
                                <m:r>
                                  <m:t>4</m:t>
                                </m:r>
                              </m:sub>
                            </m:sSub>
                            <m:r>
                              <m:rPr>
                                <m:sty m:val="p"/>
                              </m:rPr>
                              <m:t>=</m:t>
                            </m:r>
                            <m:sSub>
                              <m:e>
                                <m:r>
                                  <m:t>μ</m:t>
                                </m:r>
                              </m:e>
                              <m:sub>
                                <m:r>
                                  <m:t>5</m:t>
                                </m:r>
                              </m:sub>
                            </m:sSub>
                          </m:e>
                        </m:mr>
                        <m:mr>
                          <m:e>
                            <m:sSub>
                              <m:e>
                                <m:r>
                                  <m:t>H</m:t>
                                </m:r>
                              </m:e>
                              <m:sub>
                                <m:r>
                                  <m:t>1</m:t>
                                </m:r>
                              </m:sub>
                            </m:sSub>
                            <m:r>
                              <m:rPr>
                                <m:sty m:val="p"/>
                              </m:rPr>
                              <m:t>:</m:t>
                            </m:r>
                            <m:sSub>
                              <m:e>
                                <m:r>
                                  <m:t>μ</m:t>
                                </m:r>
                              </m:e>
                              <m:sub>
                                <m:r>
                                  <m:t>i</m:t>
                                </m:r>
                              </m:sub>
                            </m:sSub>
                          </m:e>
                          <m:e>
                            <m:r>
                              <m:rPr>
                                <m:sty m:val="p"/>
                              </m:rPr>
                              <m:t>≠</m:t>
                            </m:r>
                            <m:sSub>
                              <m:e>
                                <m:r>
                                  <m:t>μ</m:t>
                                </m:r>
                              </m:e>
                              <m:sub>
                                <m:r>
                                  <m:t>j</m:t>
                                </m:r>
                              </m:sub>
                            </m:sSub>
                            <m:r>
                              <m:t> </m:t>
                            </m:r>
                            <m:r>
                              <m:rPr>
                                <m:nor/>
                                <m:sty m:val="p"/>
                              </m:rPr>
                              <m:t>for some</m:t>
                            </m:r>
                            <m:r>
                              <m:t> </m:t>
                            </m:r>
                            <m:r>
                              <m:t>i</m:t>
                            </m:r>
                            <m:r>
                              <m:rPr>
                                <m:sty m:val="p"/>
                              </m:rPr>
                              <m:t>,</m:t>
                            </m:r>
                            <m:r>
                              <m:t>j</m:t>
                            </m:r>
                          </m:e>
                        </m:mr>
                      </m:m>
                    </m:oMath>
                  </m:oMathPara>
                </a14:m>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Chi-squared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Chi-squared tests can be used to test whether 2 categorical variables are independent or associated.</a:t>
                </a:r>
              </a:p>
              <a:p>
                <a:pPr lvl="0" indent="0" marL="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and </a:t>
                </a:r>
                <a14:m>
                  <m:oMath xmlns:m="http://schemas.openxmlformats.org/officeDocument/2006/math">
                    <m:r>
                      <m:t>V</m:t>
                    </m:r>
                    <m:r>
                      <m:t>2</m:t>
                    </m:r>
                  </m:oMath>
                </a14:m>
                <a:r>
                  <a:rPr/>
                  <a:t> (taking </a:t>
                </a:r>
                <a14:m>
                  <m:oMath xmlns:m="http://schemas.openxmlformats.org/officeDocument/2006/math">
                    <m:r>
                      <m:t>r</m:t>
                    </m:r>
                  </m:oMath>
                </a14:m>
                <a:r>
                  <a:rPr/>
                  <a:t> different values) we can compute an </a:t>
                </a:r>
                <a14:m>
                  <m:oMath xmlns:m="http://schemas.openxmlformats.org/officeDocument/2006/math">
                    <m:r>
                      <m:t>r</m:t>
                    </m:r>
                    <m:r>
                      <m:rPr>
                        <m:sty m:val="p"/>
                      </m:rPr>
                      <m:t>×</m:t>
                    </m:r>
                    <m:r>
                      <m:t>c</m:t>
                    </m:r>
                  </m:oMath>
                </a14:m>
                <a:r>
                  <a:rPr/>
                  <a:t> contingency table (i.e. we cross-tabulate the 2 variables) of the observed values.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rPr>
                                <m:sty m:val="p"/>
                              </m:rPr>
                              <m:t>…</m:t>
                            </m:r>
                          </m:e>
                          <m:e>
                            <m:sSub>
                              <m:e>
                                <m:r>
                                  <m:t>O</m:t>
                                </m:r>
                              </m:e>
                              <m:sub>
                                <m:r>
                                  <m:t>1</m:t>
                                </m:r>
                                <m:r>
                                  <m:t>c</m:t>
                                </m:r>
                              </m:sub>
                            </m:sSub>
                          </m:e>
                        </m:mr>
                        <m:mr>
                          <m:e/>
                          <m:e/>
                          <m:e>
                            <m:sSub>
                              <m:e>
                                <m:r>
                                  <m:t>O</m:t>
                                </m:r>
                              </m:e>
                              <m:sub>
                                <m:r>
                                  <m:t>21</m:t>
                                </m:r>
                              </m:sub>
                            </m:sSub>
                          </m:e>
                          <m:e>
                            <m:sSub>
                              <m:e>
                                <m:r>
                                  <m:t>O</m:t>
                                </m:r>
                              </m:e>
                              <m:sub>
                                <m:r>
                                  <m:t>22</m:t>
                                </m:r>
                              </m:sub>
                            </m:sSub>
                          </m:e>
                          <m:e>
                            <m:r>
                              <m:rPr>
                                <m:sty m:val="p"/>
                              </m:rPr>
                              <m:t>…</m:t>
                            </m:r>
                          </m:e>
                          <m:e>
                            <m:sSub>
                              <m:e>
                                <m:r>
                                  <m:t>O</m:t>
                                </m:r>
                              </m:e>
                              <m:sub>
                                <m:r>
                                  <m:t>2</m:t>
                                </m:r>
                                <m:r>
                                  <m:t>c</m:t>
                                </m:r>
                              </m:sub>
                            </m:sSub>
                          </m:e>
                        </m:mr>
                        <m:mr>
                          <m:e>
                            <m:r>
                              <m:t>V</m:t>
                            </m:r>
                            <m:r>
                              <m:t>2</m:t>
                            </m:r>
                          </m:e>
                          <m:e/>
                          <m:e>
                            <m:r>
                              <m:rPr>
                                <m:sty m:val="p"/>
                              </m:rPr>
                              <m:t>…</m:t>
                            </m:r>
                          </m:e>
                          <m:e/>
                          <m:e>
                            <m:r>
                              <m:rPr>
                                <m:sty m:val="p"/>
                              </m:rPr>
                              <m:t>…</m:t>
                            </m:r>
                          </m:e>
                          <m:e>
                            <m:r>
                              <m:rPr>
                                <m:sty m:val="p"/>
                              </m:rPr>
                              <m:t>…</m:t>
                            </m:r>
                          </m:e>
                        </m:mr>
                        <m:mr>
                          <m:e/>
                          <m:e/>
                          <m:e>
                            <m:sSub>
                              <m:e>
                                <m:r>
                                  <m:t>O</m:t>
                                </m:r>
                              </m:e>
                              <m:sub>
                                <m:r>
                                  <m:t>r</m:t>
                                </m:r>
                                <m:r>
                                  <m:t>1</m:t>
                                </m:r>
                              </m:sub>
                            </m:sSub>
                          </m:e>
                          <m:e>
                            <m:sSub>
                              <m:e>
                                <m:r>
                                  <m:t>O</m:t>
                                </m:r>
                              </m:e>
                              <m:sub>
                                <m:r>
                                  <m:t>r</m:t>
                                </m:r>
                                <m:r>
                                  <m:t>2</m:t>
                                </m:r>
                              </m:sub>
                            </m:sSub>
                          </m:e>
                          <m:e>
                            <m:r>
                              <m:rPr>
                                <m:sty m:val="p"/>
                              </m:rPr>
                              <m:t>…</m:t>
                            </m:r>
                          </m:e>
                          <m:e>
                            <m:sSub>
                              <m:e>
                                <m:r>
                                  <m:t>O</m:t>
                                </m:r>
                              </m:e>
                              <m:sub>
                                <m:r>
                                  <m:t>r</m:t>
                                </m:r>
                                <m:r>
                                  <m:t>c</m:t>
                                </m:r>
                              </m:sub>
                            </m:sSub>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Chi-squared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principle to test whether the 2 variables are associated or not, is to compare the </a:t>
                </a:r>
                <a:r>
                  <a:rPr b="1"/>
                  <a:t>observed</a:t>
                </a:r>
                <a:r>
                  <a:rPr/>
                  <a:t> counts to the counts </a:t>
                </a:r>
                <a:r>
                  <a:rPr b="1"/>
                  <a:t>expected</a:t>
                </a:r>
                <a:r>
                  <a:rPr/>
                  <a:t> under the assumption of no association (the null hypothesis).</a:t>
                </a:r>
              </a:p>
              <a:p>
                <a:pPr lvl="0" indent="0" marL="0">
                  <a:buNone/>
                </a:pPr>
                <a:r>
                  <a:rPr/>
                  <a:t>Define:</a:t>
                </a:r>
              </a:p>
              <a:p>
                <a:pPr lvl="0"/>
                <a14:m>
                  <m:oMath xmlns:m="http://schemas.openxmlformats.org/officeDocument/2006/math">
                    <m:r>
                      <m:t>n</m:t>
                    </m:r>
                    <m:r>
                      <m:rPr>
                        <m:sty m:val="p"/>
                      </m:rPr>
                      <m:t>=</m:t>
                    </m:r>
                  </m:oMath>
                </a14:m>
                <a:r>
                  <a:rPr/>
                  <a:t> the total number of observations (calculated as </a:t>
                </a:r>
                <a14:m>
                  <m:oMath xmlns:m="http://schemas.openxmlformats.org/officeDocument/2006/math">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oMath>
                </a14:m>
                <a:r>
                  <a:rPr/>
                  <a:t>)</a:t>
                </a:r>
              </a:p>
              <a:p>
                <a:pPr lvl="0"/>
                <a14:m>
                  <m:oMath xmlns:m="http://schemas.openxmlformats.org/officeDocument/2006/math">
                    <m:sSub>
                      <m:e>
                        <m:r>
                          <m:t>p</m:t>
                        </m:r>
                      </m:e>
                      <m:sub>
                        <m:r>
                          <m:t>i</m:t>
                        </m:r>
                        <m:r>
                          <m:rPr>
                            <m:sty m:val="p"/>
                          </m:rPr>
                          <m:t>.</m:t>
                        </m:r>
                      </m:sub>
                    </m:sSub>
                    <m:r>
                      <m:rPr>
                        <m:sty m:val="p"/>
                      </m:rPr>
                      <m:t>=</m:t>
                    </m:r>
                  </m:oMath>
                </a14:m>
                <a:r>
                  <a:rPr/>
                  <a:t> the marginal proportion of row </a:t>
                </a:r>
                <a14:m>
                  <m:oMath xmlns:m="http://schemas.openxmlformats.org/officeDocument/2006/math">
                    <m:r>
                      <m:t>i</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j</m:t>
                        </m:r>
                      </m:sub>
                      <m:sup>
                        <m:r>
                          <m:t>​</m:t>
                        </m:r>
                      </m:sup>
                      <m:e>
                        <m:sSub>
                          <m:e>
                            <m:r>
                              <m:t>O</m:t>
                            </m:r>
                          </m:e>
                          <m:sub>
                            <m:r>
                              <m:t>i</m:t>
                            </m:r>
                            <m:r>
                              <m:t>j</m:t>
                            </m:r>
                          </m:sub>
                        </m:sSub>
                      </m:e>
                    </m:nary>
                  </m:oMath>
                </a14:m>
                <a:r>
                  <a:rPr/>
                  <a:t>)</a:t>
                </a:r>
              </a:p>
              <a:p>
                <a:pPr lvl="0"/>
                <a14:m>
                  <m:oMath xmlns:m="http://schemas.openxmlformats.org/officeDocument/2006/math">
                    <m:sSub>
                      <m:e>
                        <m:r>
                          <m:t>p</m:t>
                        </m:r>
                      </m:e>
                      <m:sub>
                        <m:r>
                          <m:rPr>
                            <m:sty m:val="p"/>
                          </m:rPr>
                          <m:t>.</m:t>
                        </m:r>
                        <m:r>
                          <m:t>j</m:t>
                        </m:r>
                      </m:sub>
                    </m:sSub>
                    <m:r>
                      <m:rPr>
                        <m:sty m:val="p"/>
                      </m:rPr>
                      <m:t>=</m:t>
                    </m:r>
                  </m:oMath>
                </a14:m>
                <a:r>
                  <a:rPr/>
                  <a:t> the marginal proportion of column </a:t>
                </a:r>
                <a14:m>
                  <m:oMath xmlns:m="http://schemas.openxmlformats.org/officeDocument/2006/math">
                    <m:r>
                      <m:t>j</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i</m:t>
                        </m:r>
                      </m:sub>
                      <m:sup>
                        <m:r>
                          <m:t>​</m:t>
                        </m:r>
                      </m:sup>
                      <m:e>
                        <m:sSub>
                          <m:e>
                            <m:r>
                              <m:t>O</m:t>
                            </m:r>
                          </m:e>
                          <m:sub>
                            <m:r>
                              <m:t>i</m:t>
                            </m:r>
                            <m:r>
                              <m:t>j</m:t>
                            </m:r>
                          </m:sub>
                        </m:sSub>
                      </m:e>
                    </m:nary>
                  </m:oMath>
                </a14:m>
                <a:r>
                  <a:rPr/>
                  <a:t>)</a:t>
                </a:r>
              </a:p>
              <a:p>
                <a:pPr lvl="0"/>
                <a14:m>
                  <m:oMath xmlns:m="http://schemas.openxmlformats.org/officeDocument/2006/math">
                    <m:sSub>
                      <m:e>
                        <m:r>
                          <m:t>E</m:t>
                        </m:r>
                      </m:e>
                      <m:sub>
                        <m:r>
                          <m:t>i</m:t>
                        </m:r>
                        <m:r>
                          <m:t>j</m:t>
                        </m:r>
                      </m:sub>
                    </m:sSub>
                    <m:r>
                      <m:rPr>
                        <m:sty m:val="p"/>
                      </m:rPr>
                      <m:t>=</m:t>
                    </m:r>
                  </m:oMath>
                </a14:m>
                <a:r>
                  <a:rPr/>
                  <a:t> the expected counts in each cell (calculated as </a:t>
                </a:r>
                <a14:m>
                  <m:oMath xmlns:m="http://schemas.openxmlformats.org/officeDocument/2006/math">
                    <m:r>
                      <m:t>n</m:t>
                    </m:r>
                    <m:r>
                      <m:rPr>
                        <m:sty m:val="p"/>
                      </m:rPr>
                      <m:t>⋅</m:t>
                    </m:r>
                    <m:sSub>
                      <m:e>
                        <m:r>
                          <m:t>p</m:t>
                        </m:r>
                      </m:e>
                      <m:sub>
                        <m:r>
                          <m:t>i</m:t>
                        </m:r>
                        <m:r>
                          <m:rPr>
                            <m:sty m:val="p"/>
                          </m:rPr>
                          <m:t>.</m:t>
                        </m:r>
                      </m:sub>
                    </m:sSub>
                    <m:r>
                      <m:rPr>
                        <m:sty m:val="p"/>
                      </m:rPr>
                      <m:t>⋅</m:t>
                    </m:r>
                    <m:sSub>
                      <m:e>
                        <m:r>
                          <m:t>p</m:t>
                        </m:r>
                      </m:e>
                      <m:sub>
                        <m:r>
                          <m:t>j</m:t>
                        </m:r>
                        <m:r>
                          <m:rPr>
                            <m:sty m:val="p"/>
                          </m:rPr>
                          <m:t>.</m:t>
                        </m:r>
                      </m:sub>
                    </m:sSub>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Note </a:t>
                </a:r>
                <a:r>
                  <a:rPr b="1"/>
                  <a:t>expected counts</a:t>
                </a:r>
                <a:r>
                  <a:rPr/>
                  <a:t> = expected under the assumption of no association.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Chi-squared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can then calculate the </a:t>
                </a:r>
                <a14:m>
                  <m:oMath xmlns:m="http://schemas.openxmlformats.org/officeDocument/2006/math">
                    <m:sSup>
                      <m:e>
                        <m:r>
                          <m:t>χ</m:t>
                        </m:r>
                      </m:e>
                      <m:sup>
                        <m:r>
                          <m:t>2</m:t>
                        </m:r>
                      </m:sup>
                    </m:sSup>
                  </m:oMath>
                </a14:m>
                <a:r>
                  <a:rPr/>
                  <a:t> statistic for this table: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p>
                        <m:e>
                          <m:r>
                            <m:t>χ</m:t>
                          </m:r>
                        </m:e>
                        <m:sup>
                          <m:r>
                            <m:t>2</m:t>
                          </m:r>
                        </m:sup>
                      </m:sSup>
                      <m:r>
                        <m:rPr>
                          <m:sty m:val="p"/>
                        </m:rP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e>
                          </m:nary>
                        </m:e>
                      </m:nary>
                    </m:oMath>
                  </m:oMathPara>
                </a14:m>
              </a:p>
              <a:p>
                <a:pPr lvl="0" indent="0" marL="0">
                  <a:buNone/>
                </a:pPr>
                <a14:m>
                  <m:oMathPara xmlns:m="http://schemas.openxmlformats.org/officeDocument/2006/math">
                    <m:oMathParaPr>
                      <m:jc m:val="center"/>
                    </m:oMathParaPr>
                    <m:oMath>
                      <m:r>
                        <m:t> </m:t>
                      </m:r>
                    </m:oMath>
                  </m:oMathPara>
                </a14:m>
              </a:p>
              <a:p>
                <a:pPr lvl="0" indent="0" marL="0">
                  <a:buNone/>
                </a:pPr>
                <a:r>
                  <a:rPr/>
                  <a:t>(</a:t>
                </a:r>
                <a14:m>
                  <m:oMath xmlns:m="http://schemas.openxmlformats.org/officeDocument/2006/math">
                    <m:r>
                      <m:t>i</m:t>
                    </m:r>
                  </m:oMath>
                </a14:m>
                <a:r>
                  <a:rPr/>
                  <a:t> sums over rows, </a:t>
                </a:r>
                <a14:m>
                  <m:oMath xmlns:m="http://schemas.openxmlformats.org/officeDocument/2006/math">
                    <m:r>
                      <m:t>j</m:t>
                    </m:r>
                  </m:oMath>
                </a14:m>
                <a:r>
                  <a:rPr/>
                  <a:t> sums over columns)</a:t>
                </a:r>
              </a:p>
              <a:p>
                <a:pPr lvl="0" indent="0" marL="0">
                  <a:buNone/>
                </a:pPr>
                <a14:m>
                  <m:oMathPara xmlns:m="http://schemas.openxmlformats.org/officeDocument/2006/math">
                    <m:oMathParaPr>
                      <m:jc m:val="center"/>
                    </m:oMathParaPr>
                    <m:oMath>
                      <m:r>
                        <m:t> </m:t>
                      </m:r>
                    </m:oMath>
                  </m:oMathPara>
                </a14:m>
              </a:p>
              <a:p>
                <a:pPr lvl="0" indent="0" marL="0">
                  <a:buNone/>
                </a:pPr>
                <a:r>
                  <a:rPr/>
                  <a:t>Under the null hypothesis H</a:t>
                </a:r>
                <a:r>
                  <a:rPr baseline="-25000"/>
                  <a:t>0</a:t>
                </a:r>
                <a:r>
                  <a:rPr/>
                  <a:t> of no association between the 2 variables, </a:t>
                </a:r>
                <a14:m>
                  <m:oMath xmlns:m="http://schemas.openxmlformats.org/officeDocument/2006/math">
                    <m:sSup>
                      <m:e>
                        <m:r>
                          <m:t>χ</m:t>
                        </m:r>
                      </m:e>
                      <m:sup>
                        <m:r>
                          <m:t>2</m:t>
                        </m:r>
                      </m:sup>
                    </m:sSup>
                  </m:oMath>
                </a14:m>
                <a:r>
                  <a:rPr/>
                  <a:t> follows a chi-squared distribution with </a:t>
                </a:r>
                <a14:m>
                  <m:oMath xmlns:m="http://schemas.openxmlformats.org/officeDocument/2006/math">
                    <m:d>
                      <m:dPr>
                        <m:begChr m:val="("/>
                        <m:endChr m:val=")"/>
                        <m:sepChr m:val=""/>
                        <m:grow/>
                      </m:dPr>
                      <m:e>
                        <m:r>
                          <m:t>r</m:t>
                        </m:r>
                        <m:r>
                          <m:rPr>
                            <m:sty m:val="p"/>
                          </m:rPr>
                          <m:t>−</m:t>
                        </m:r>
                        <m:r>
                          <m:t>1</m:t>
                        </m:r>
                      </m:e>
                    </m:d>
                    <m:d>
                      <m:dPr>
                        <m:begChr m:val="("/>
                        <m:endChr m:val=")"/>
                        <m:sepChr m:val=""/>
                        <m:grow/>
                      </m:dPr>
                      <m:e>
                        <m:r>
                          <m:t>c</m:t>
                        </m:r>
                        <m:r>
                          <m:rPr>
                            <m:sty m:val="p"/>
                          </m:rPr>
                          <m:t>−</m:t>
                        </m:r>
                        <m:r>
                          <m:t>1</m:t>
                        </m:r>
                      </m:e>
                    </m:d>
                  </m:oMath>
                </a14:m>
                <a:r>
                  <a:rPr/>
                  <a:t> degrees of freedom. This can be used to compute p-values.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Read in the data that was previously shared:</a:t>
            </a:r>
          </a:p>
          <a:p>
            <a:pPr lvl="1"/>
            <a:r>
              <a:rPr/>
              <a:t>btTBreg.csv</a:t>
            </a:r>
          </a:p>
          <a:p>
            <a:pPr lvl="1"/>
            <a:r>
              <a:rPr/>
              <a:t>adolescent_small.csv</a:t>
            </a:r>
          </a:p>
          <a:p>
            <a:pPr lvl="0"/>
            <a:r>
              <a:rPr/>
              <a:t>The data are in CSV format</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In R, you can do a chi-squared test using the </a:t>
            </a:r>
            <a:r>
              <a:rPr>
                <a:latin typeface="Courier"/>
              </a:rPr>
              <a:t>chisq.test()</a:t>
            </a:r>
            <a:r>
              <a:rPr/>
              <a:t> function.</a:t>
            </a:r>
          </a:p>
          <a:p>
            <a:pPr lvl="0" indent="0" marL="0">
              <a:buNone/>
            </a:pPr>
            <a:r>
              <a:rP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lvl="0" indent="0" marL="0">
              <a:buNone/>
            </a:pPr>
            <a:r>
              <a:rPr/>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lvl="0" indent="0" marL="0">
              <a:buNone/>
            </a:pPr>
            <a:r>
              <a:rPr/>
              <a:t>Note how the degrees of freedom has changed now. Here the p-value is 0.9528113 &gt; 0.05, so we do not reject H</a:t>
            </a:r>
            <a:r>
              <a:rPr baseline="-25000"/>
              <a:t>0</a:t>
            </a:r>
            <a: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we estimate a proportion (e.g. a prevalence) in a study population, and then want to test the null hypothesis that this proportion is equal to a specific a prior known proportion, we can proceed in 2 ways:</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Use a normal approximation test - </a:t>
                </a:r>
                <a:r>
                  <a:rPr>
                    <a:latin typeface="Courier"/>
                  </a:rPr>
                  <a:t>prop.test()</a:t>
                </a:r>
                <a:r>
                  <a:rPr/>
                  <a:t> in R.</a:t>
                </a:r>
              </a:p>
              <a:p>
                <a:pPr lvl="0" indent="-457200" marL="457200">
                  <a:buAutoNum type="arabicPeriod"/>
                </a:pPr>
                <a:r>
                  <a:rPr/>
                  <a:t>Use an exact binomial test - </a:t>
                </a:r>
                <a:r>
                  <a:rPr>
                    <a:latin typeface="Courier"/>
                  </a:rPr>
                  <a:t>binom.test()</a:t>
                </a:r>
                <a:r>
                  <a:rPr/>
                  <a:t> in R.</a:t>
                </a:r>
              </a:p>
              <a:p>
                <a:pPr lvl="0" indent="0" marL="0">
                  <a:buNone/>
                </a:pPr>
                <a14:m>
                  <m:oMathPara xmlns:m="http://schemas.openxmlformats.org/officeDocument/2006/math">
                    <m:oMathParaPr>
                      <m:jc m:val="center"/>
                    </m:oMathParaPr>
                    <m:oMath>
                      <m:r>
                        <m:t> </m:t>
                      </m:r>
                    </m:oMath>
                  </m:oMathPara>
                </a14:m>
              </a:p>
              <a:p>
                <a:pPr lvl="0" indent="0" marL="0">
                  <a:buNone/>
                </a:pPr>
                <a:r>
                  <a:rPr/>
                  <a:t>The null and alternative hypotheses are the same for both tests. For example for a two-sided alternative:</a:t>
                </a:r>
              </a:p>
              <a:p>
                <a:pPr lvl="0" indent="0" marL="0">
                  <a:buNone/>
                </a:pPr>
                <a14:m>
                  <m:oMathPara xmlns:m="http://schemas.openxmlformats.org/officeDocument/2006/math">
                    <m:oMathParaPr>
                      <m:jc m:val="center"/>
                    </m:oMathParaPr>
                    <m:oMath>
                      <m:sSub>
                        <m:e>
                          <m:r>
                            <m:t>H</m:t>
                          </m:r>
                        </m:e>
                        <m:sub>
                          <m:r>
                            <m:t>0</m:t>
                          </m:r>
                        </m:sub>
                      </m:sSub>
                      <m:r>
                        <m:rPr>
                          <m:sty m:val="p"/>
                        </m:rPr>
                        <m:t>:</m:t>
                      </m:r>
                      <m:r>
                        <m:t>p</m:t>
                      </m:r>
                      <m:r>
                        <m:rPr>
                          <m:sty m:val="p"/>
                        </m:rPr>
                        <m:t>=</m:t>
                      </m:r>
                      <m:sSub>
                        <m:e>
                          <m:r>
                            <m:t>p</m:t>
                          </m:r>
                        </m:e>
                        <m:sub>
                          <m:r>
                            <m:t>0</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r>
                        <m:t>p</m:t>
                      </m:r>
                      <m:r>
                        <m:rPr>
                          <m:sty m:val="p"/>
                        </m:rPr>
                        <m:t>≠</m:t>
                      </m:r>
                      <m:sSub>
                        <m:e>
                          <m:r>
                            <m:t>p</m:t>
                          </m:r>
                        </m:e>
                        <m:sub>
                          <m:r>
                            <m:t>0</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normal approximation test uses the following test statistic:</a:t>
                </a:r>
              </a:p>
              <a:p>
                <a:pPr lvl="0" indent="0" marL="0">
                  <a:buNone/>
                </a:pPr>
                <a14:m>
                  <m:oMathPara xmlns:m="http://schemas.openxmlformats.org/officeDocument/2006/math">
                    <m:oMathParaPr>
                      <m:jc m:val="center"/>
                    </m:oMathParaPr>
                    <m:oMath>
                      <m:r>
                        <m:t>T</m:t>
                      </m:r>
                      <m:r>
                        <m:rPr>
                          <m:sty m:val="p"/>
                        </m:rPr>
                        <m:t>=</m:t>
                      </m:r>
                      <m:f>
                        <m:fPr>
                          <m:type m:val="bar"/>
                        </m:fPr>
                        <m:num>
                          <m:r>
                            <m:t>p</m:t>
                          </m:r>
                          <m:r>
                            <m:rPr>
                              <m:sty m:val="p"/>
                            </m:rPr>
                            <m:t>−</m:t>
                          </m:r>
                          <m:sSub>
                            <m:e>
                              <m:r>
                                <m:t>p</m:t>
                              </m:r>
                            </m:e>
                            <m:sub>
                              <m:r>
                                <m:t>0</m:t>
                              </m:r>
                            </m:sub>
                          </m:sSub>
                        </m:num>
                        <m:den>
                          <m:rad>
                            <m:radPr>
                              <m:degHide m:val="1"/>
                            </m:radPr>
                            <m:deg/>
                            <m:e>
                              <m:sSub>
                                <m:e>
                                  <m:r>
                                    <m:t>p</m:t>
                                  </m:r>
                                </m:e>
                                <m:sub>
                                  <m:r>
                                    <m:t>0</m:t>
                                  </m:r>
                                </m:sub>
                              </m:sSub>
                              <m:d>
                                <m:dPr>
                                  <m:begChr m:val="("/>
                                  <m:endChr m:val=")"/>
                                  <m:sepChr m:val=""/>
                                  <m:grow/>
                                </m:dPr>
                                <m:e>
                                  <m:r>
                                    <m:t>1</m:t>
                                  </m:r>
                                  <m:r>
                                    <m:rPr>
                                      <m:sty m:val="p"/>
                                    </m:rPr>
                                    <m:t>−</m:t>
                                  </m:r>
                                  <m:sSub>
                                    <m:e>
                                      <m:r>
                                        <m:t>p</m:t>
                                      </m:r>
                                    </m:e>
                                    <m:sub>
                                      <m:r>
                                        <m:t>0</m:t>
                                      </m:r>
                                    </m:sub>
                                  </m:sSub>
                                </m:e>
                              </m:d>
                              <m:r>
                                <m:rPr>
                                  <m:sty m:val="p"/>
                                </m:rPr>
                                <m:t>/</m:t>
                              </m:r>
                              <m:r>
                                <m:t>n</m:t>
                              </m:r>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we estimate a proportion, we observe </a:t>
                </a:r>
                <a14:m>
                  <m:oMath xmlns:m="http://schemas.openxmlformats.org/officeDocument/2006/math">
                    <m:r>
                      <m:t>X</m:t>
                    </m:r>
                    <m:r>
                      <m:rPr>
                        <m:sty m:val="p"/>
                      </m:rPr>
                      <m:t>=</m:t>
                    </m:r>
                    <m:r>
                      <m:t>k</m:t>
                    </m:r>
                  </m:oMath>
                </a14:m>
                <a:r>
                  <a:rPr/>
                  <a:t> events / successes / outcomes in the </a:t>
                </a:r>
                <a14:m>
                  <m:oMath xmlns:m="http://schemas.openxmlformats.org/officeDocument/2006/math">
                    <m:r>
                      <m:t>n</m:t>
                    </m:r>
                  </m:oMath>
                </a14:m>
                <a:r>
                  <a:rPr/>
                  <a:t> units that we sampled, each success having a probbility </a:t>
                </a:r>
                <a14:m>
                  <m:oMath xmlns:m="http://schemas.openxmlformats.org/officeDocument/2006/math">
                    <m:sSub>
                      <m:e>
                        <m:r>
                          <m:t>p</m:t>
                        </m:r>
                      </m:e>
                      <m:sub>
                        <m:r>
                          <m:t>0</m:t>
                        </m:r>
                      </m:sub>
                    </m:sSub>
                  </m:oMath>
                </a14:m>
                <a:r>
                  <a:rPr/>
                  <a:t> to occur. This is a binomial distribution:</a:t>
                </a:r>
              </a:p>
              <a:p>
                <a:pPr lvl="0" indent="0" marL="0">
                  <a:buNone/>
                </a:pPr>
                <a14:m>
                  <m:oMath xmlns:m="http://schemas.openxmlformats.org/officeDocument/2006/math">
                    <m:r>
                      <m:t>X</m:t>
                    </m:r>
                    <m:r>
                      <m:rPr>
                        <m:sty m:val="p"/>
                      </m:rPr>
                      <m:t>∼</m:t>
                    </m:r>
                    <m:r>
                      <m:rPr>
                        <m:nor/>
                        <m:sty m:val="p"/>
                      </m:rPr>
                      <m:t>Binom</m:t>
                    </m:r>
                    <m:d>
                      <m:dPr>
                        <m:begChr m:val="("/>
                        <m:endChr m:val=")"/>
                        <m:sepChr m:val=""/>
                        <m:grow/>
                      </m:dPr>
                      <m:e>
                        <m:r>
                          <m:t>n</m:t>
                        </m:r>
                        <m:r>
                          <m:rPr>
                            <m:sty m:val="p"/>
                          </m:rPr>
                          <m:t>,</m:t>
                        </m:r>
                        <m:sSub>
                          <m:e>
                            <m:r>
                              <m:t>p</m:t>
                            </m:r>
                          </m:e>
                          <m:sub>
                            <m:r>
                              <m:t>0</m:t>
                            </m:r>
                          </m:sub>
                        </m:sSub>
                      </m:e>
                    </m:d>
                  </m:oMath>
                </a14:m>
                <a:r>
                  <a:rPr/>
                  <a:t>.</a:t>
                </a:r>
              </a:p>
              <a:p>
                <a:pPr lvl="0" indent="0" marL="0">
                  <a:buNone/>
                </a:pPr>
                <a:r>
                  <a:rPr/>
                  <a:t>The exact binomial test makes use of this and directly computes p-values from the binomial distribution:</a:t>
                </a:r>
              </a:p>
              <a:p>
                <a:pPr lvl="0"/>
                <a:r>
                  <a:rPr/>
                  <a:t>Two-sided case: p-value = </a:t>
                </a:r>
                <a14:m>
                  <m:oMath xmlns:m="http://schemas.openxmlformats.org/officeDocument/2006/math">
                    <m:nary>
                      <m:naryPr>
                        <m:chr m:val="∑"/>
                        <m:limLoc m:val="undOvr"/>
                        <m:subHide m:val="0"/>
                        <m:supHide m:val="1"/>
                      </m:naryPr>
                      <m:sub>
                        <m:r>
                          <m:t>i</m:t>
                        </m:r>
                        <m:r>
                          <m:rPr>
                            <m:sty m:val="p"/>
                          </m:rPr>
                          <m:t>∈</m:t>
                        </m:r>
                        <m:r>
                          <m:t>I</m:t>
                        </m:r>
                      </m:sub>
                      <m:sup>
                        <m:r>
                          <m:t>​</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where </a:t>
                </a:r>
                <a14:m>
                  <m:oMath xmlns:m="http://schemas.openxmlformats.org/officeDocument/2006/math">
                    <m:r>
                      <m:t>I</m:t>
                    </m:r>
                    <m:r>
                      <m:rPr>
                        <m:sty m:val="p"/>
                      </m:rPr>
                      <m:t>=</m:t>
                    </m:r>
                    <m:r>
                      <m:rPr>
                        <m:sty m:val="p"/>
                      </m:rPr>
                      <m:t>{</m:t>
                    </m:r>
                    <m:r>
                      <m:t>i</m:t>
                    </m:r>
                    <m:r>
                      <m:rPr>
                        <m:sty m:val="p"/>
                      </m:rPr>
                      <m:t>:</m:t>
                    </m:r>
                    <m:r>
                      <m:t>P</m:t>
                    </m:r>
                    <m:d>
                      <m:dPr>
                        <m:begChr m:val="("/>
                        <m:endChr m:val=")"/>
                        <m:sepChr m:val=""/>
                        <m:grow/>
                      </m:dPr>
                      <m:e>
                        <m:r>
                          <m:t>X</m:t>
                        </m:r>
                        <m:r>
                          <m:rPr>
                            <m:sty m:val="p"/>
                          </m:rPr>
                          <m:t>=</m:t>
                        </m:r>
                        <m:r>
                          <m:t>i</m:t>
                        </m:r>
                        <m:r>
                          <m:rPr>
                            <m:sty m:val="p"/>
                          </m:rPr>
                          <m:t>|</m:t>
                        </m:r>
                        <m:r>
                          <m:t>n</m:t>
                        </m:r>
                        <m:r>
                          <m:rPr>
                            <m:sty m:val="p"/>
                          </m:rPr>
                          <m:t>,</m:t>
                        </m:r>
                        <m:sSub>
                          <m:e>
                            <m:r>
                              <m:t>p</m:t>
                            </m:r>
                          </m:e>
                          <m:sub>
                            <m:r>
                              <m:t>0</m:t>
                            </m:r>
                          </m:sub>
                        </m:sSub>
                      </m:e>
                    </m:d>
                    <m:r>
                      <m:rPr>
                        <m:sty m:val="p"/>
                      </m:rPr>
                      <m:t>≤</m:t>
                    </m:r>
                    <m:r>
                      <m:t>P</m:t>
                    </m:r>
                    <m:d>
                      <m:dPr>
                        <m:begChr m:val="("/>
                        <m:endChr m:val=")"/>
                        <m:sepChr m:val=""/>
                        <m:grow/>
                      </m:dPr>
                      <m:e>
                        <m:r>
                          <m:t>X</m:t>
                        </m:r>
                        <m:r>
                          <m:rPr>
                            <m:sty m:val="p"/>
                          </m:rPr>
                          <m:t>=</m:t>
                        </m:r>
                        <m:r>
                          <m:t>k</m:t>
                        </m:r>
                        <m:r>
                          <m:rPr>
                            <m:sty m:val="p"/>
                          </m:rPr>
                          <m:t>|</m:t>
                        </m:r>
                        <m:r>
                          <m:t>n</m:t>
                        </m:r>
                        <m:r>
                          <m:rPr>
                            <m:sty m:val="p"/>
                          </m:rPr>
                          <m:t>,</m:t>
                        </m:r>
                        <m:sSub>
                          <m:e>
                            <m:r>
                              <m:t>p</m:t>
                            </m:r>
                          </m:e>
                          <m:sub>
                            <m:r>
                              <m:t>0</m:t>
                            </m:r>
                          </m:sub>
                        </m:sSub>
                      </m:e>
                    </m:d>
                    <m:r>
                      <m:rPr>
                        <m:sty m:val="p"/>
                      </m:rPr>
                      <m:t>}</m:t>
                    </m:r>
                  </m:oMath>
                </a14:m>
                <a:r>
                  <a:rPr/>
                  <a:t>.</a:t>
                </a:r>
              </a:p>
              <a:p>
                <a:pPr lvl="0"/>
                <a:r>
                  <a:rPr/>
                  <a:t>One-sided case: p-value = </a:t>
                </a:r>
                <a14:m>
                  <m:oMath xmlns:m="http://schemas.openxmlformats.org/officeDocument/2006/math">
                    <m:nary>
                      <m:naryPr>
                        <m:chr m:val="∑"/>
                        <m:limLoc m:val="undOvr"/>
                        <m:subHide m:val="0"/>
                        <m:supHide m:val="0"/>
                      </m:naryPr>
                      <m:sub>
                        <m:r>
                          <m:t>i</m:t>
                        </m:r>
                        <m:r>
                          <m:rPr>
                            <m:sty m:val="p"/>
                          </m:rPr>
                          <m:t>=</m:t>
                        </m:r>
                        <m:r>
                          <m:t>0</m:t>
                        </m:r>
                      </m:sub>
                      <m:sup>
                        <m:r>
                          <m:t>k</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or </a:t>
                </a:r>
                <a14:m>
                  <m:oMath xmlns:m="http://schemas.openxmlformats.org/officeDocument/2006/math">
                    <m:nary>
                      <m:naryPr>
                        <m:chr m:val="∑"/>
                        <m:limLoc m:val="undOvr"/>
                        <m:subHide m:val="0"/>
                        <m:supHide m:val="0"/>
                      </m:naryPr>
                      <m:sub>
                        <m:r>
                          <m:t>i</m:t>
                        </m:r>
                        <m:r>
                          <m:rPr>
                            <m:sty m:val="p"/>
                          </m:rPr>
                          <m:t>=</m:t>
                        </m:r>
                        <m:r>
                          <m:t>k</m:t>
                        </m:r>
                      </m:sub>
                      <m:sup>
                        <m:r>
                          <m:t>n</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depending on the direction.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lvl="0" indent="0" marL="0">
                  <a:buNone/>
                </a:pPr>
                <a14:m>
                  <m:oMathPara xmlns:m="http://schemas.openxmlformats.org/officeDocument/2006/math">
                    <m:oMathParaPr>
                      <m:jc m:val="center"/>
                    </m:oMathParaPr>
                    <m:oMath>
                      <m:sSub>
                        <m:e>
                          <m:r>
                            <m:t>H</m:t>
                          </m:r>
                        </m:e>
                        <m:sub>
                          <m:r>
                            <m:t>0</m:t>
                          </m:r>
                        </m:sub>
                      </m:sSub>
                      <m:r>
                        <m:rPr>
                          <m:sty m:val="p"/>
                        </m:rPr>
                        <m:t>:</m:t>
                      </m:r>
                      <m:r>
                        <m:t>p</m:t>
                      </m:r>
                      <m:r>
                        <m:rPr>
                          <m:sty m:val="p"/>
                        </m:rPr>
                        <m:t>≤</m:t>
                      </m:r>
                      <m:r>
                        <m:t>0.23</m:t>
                      </m:r>
                    </m:oMath>
                  </m:oMathPara>
                </a14:m>
              </a:p>
              <a:p>
                <a:pPr lvl="0" indent="0" marL="0">
                  <a:buNone/>
                </a:pPr>
                <a14:m>
                  <m:oMathPara xmlns:m="http://schemas.openxmlformats.org/officeDocument/2006/math">
                    <m:oMathParaPr>
                      <m:jc m:val="center"/>
                    </m:oMathParaPr>
                    <m:oMath>
                      <m:sSub>
                        <m:e>
                          <m:r>
                            <m:t>H</m:t>
                          </m:r>
                        </m:e>
                        <m:sub>
                          <m:r>
                            <m:t>1</m:t>
                          </m:r>
                        </m:sub>
                      </m:sSub>
                      <m:r>
                        <m:rPr>
                          <m:sty m:val="p"/>
                        </m:rPr>
                        <m:t>:</m:t>
                      </m:r>
                      <m:r>
                        <m:t>p</m:t>
                      </m:r>
                      <m:r>
                        <m:rPr>
                          <m:sty m:val="p"/>
                        </m:rPr>
                        <m:t>&gt;</m:t>
                      </m:r>
                      <m:r>
                        <m:t>0.23</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prop.test</a:t>
            </a:r>
            <a:r>
              <a:rPr>
                <a:latin typeface="Courier"/>
              </a:rPr>
              <a:t>(</a:t>
            </a:r>
            <a:r>
              <a:rPr>
                <a:solidFill>
                  <a:srgbClr val="40A070"/>
                </a:solidFill>
                <a:latin typeface="Courier"/>
              </a:rPr>
              <a:t>560</a:t>
            </a:r>
            <a:r>
              <a:rPr>
                <a:latin typeface="Courier"/>
              </a:rPr>
              <a:t>,</a:t>
            </a:r>
            <a:r>
              <a:rPr>
                <a:solidFill>
                  <a:srgbClr val="40A070"/>
                </a:solidFill>
                <a:latin typeface="Courier"/>
              </a:rPr>
              <a:t>3000</a:t>
            </a:r>
            <a:r>
              <a:rPr>
                <a:latin typeface="Courier"/>
              </a:rPr>
              <a:t>,</a:t>
            </a:r>
            <a:r>
              <a:rPr>
                <a:solidFill>
                  <a:srgbClr val="40A070"/>
                </a:solidFill>
                <a:latin typeface="Courier"/>
              </a:rPr>
              <a:t>0.23</a:t>
            </a:r>
            <a:r>
              <a:rPr>
                <a:latin typeface="Courier"/>
              </a:rPr>
              <a:t>,</a:t>
            </a:r>
            <a:r>
              <a:rPr>
                <a:solidFill>
                  <a:srgbClr val="7D9029"/>
                </a:solidFill>
                <a:latin typeface="Courier"/>
              </a:rPr>
              <a:t>alternative =</a:t>
            </a:r>
            <a:r>
              <a:rPr>
                <a:latin typeface="Courier"/>
              </a:rPr>
              <a:t> </a:t>
            </a:r>
            <a:r>
              <a:rPr>
                <a:solidFill>
                  <a:srgbClr val="4070A0"/>
                </a:solidFill>
                <a:latin typeface="Courier"/>
              </a:rPr>
              <a:t>"greater"</a:t>
            </a:r>
            <a:r>
              <a:rPr>
                <a:latin typeface="Courier"/>
              </a:rPr>
              <a:t>)</a:t>
            </a:r>
          </a:p>
          <a:p>
            <a:pPr lvl="0" indent="0">
              <a:buNone/>
            </a:pPr>
            <a:r>
              <a:rPr>
                <a:latin typeface="Courier"/>
              </a:rPr>
              <a:t>## 
##  1-sample proportions test with continuity correction
## 
## data:  560 out of 3000, null probability 0.23
## X-squared = 31.565, df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 of proportion – Two sample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we collect data on 2 groups and want to compare proportions for an outcome of interest in these 2 groups, then we need to use a normal approximation test. Let </a:t>
                </a:r>
                <a14:m>
                  <m:oMath xmlns:m="http://schemas.openxmlformats.org/officeDocument/2006/math">
                    <m:sSub>
                      <m:e>
                        <m:r>
                          <m:t>p</m:t>
                        </m:r>
                      </m:e>
                      <m:sub>
                        <m:r>
                          <m:t>1</m:t>
                        </m:r>
                      </m:sub>
                    </m:sSub>
                    <m:r>
                      <m:rPr>
                        <m:sty m:val="p"/>
                      </m:rPr>
                      <m:t>,</m:t>
                    </m:r>
                    <m:sSub>
                      <m:e>
                        <m:r>
                          <m:t>p</m:t>
                        </m:r>
                      </m:e>
                      <m:sub>
                        <m:r>
                          <m:t>2</m:t>
                        </m:r>
                      </m:sub>
                    </m:sSub>
                  </m:oMath>
                </a14:m>
                <a:r>
                  <a:rPr/>
                  <a:t> be the proportions in the 2 groups and </a:t>
                </a:r>
                <a14:m>
                  <m:oMath xmlns:m="http://schemas.openxmlformats.org/officeDocument/2006/math">
                    <m:sSub>
                      <m:e>
                        <m:r>
                          <m:t>n</m:t>
                        </m:r>
                      </m:e>
                      <m:sub>
                        <m:r>
                          <m:t>1</m:t>
                        </m:r>
                      </m:sub>
                    </m:sSub>
                    <m:r>
                      <m:rPr>
                        <m:sty m:val="p"/>
                      </m:rPr>
                      <m:t>,</m:t>
                    </m:r>
                    <m:sSub>
                      <m:e>
                        <m:r>
                          <m:t>n</m:t>
                        </m:r>
                      </m:e>
                      <m:sub>
                        <m:r>
                          <m:t>2</m:t>
                        </m:r>
                      </m:sub>
                    </m:sSub>
                  </m:oMath>
                </a14:m>
                <a:r>
                  <a:rPr/>
                  <a:t> the sample sizes we collected from each group. Let </a:t>
                </a:r>
                <a14:m>
                  <m:oMath xmlns:m="http://schemas.openxmlformats.org/officeDocument/2006/math">
                    <m:r>
                      <m:t>p</m:t>
                    </m:r>
                    <m:r>
                      <m:rPr>
                        <m:sty m:val="p"/>
                      </m:rPr>
                      <m:t>=</m:t>
                    </m:r>
                    <m:d>
                      <m:dPr>
                        <m:begChr m:val="("/>
                        <m:endChr m:val=")"/>
                        <m:sepChr m:val=""/>
                        <m:grow/>
                      </m:dPr>
                      <m:e>
                        <m:sSub>
                          <m:e>
                            <m:r>
                              <m:t>n</m:t>
                            </m:r>
                          </m:e>
                          <m:sub>
                            <m:r>
                              <m:t>1</m:t>
                            </m:r>
                          </m:sub>
                        </m:sSub>
                        <m:sSub>
                          <m:e>
                            <m:r>
                              <m:t>p</m:t>
                            </m:r>
                          </m:e>
                          <m:sub>
                            <m:r>
                              <m:t>1</m:t>
                            </m:r>
                          </m:sub>
                        </m:sSub>
                        <m:r>
                          <m:rPr>
                            <m:sty m:val="p"/>
                          </m:rPr>
                          <m:t>+</m:t>
                        </m:r>
                        <m:sSub>
                          <m:e>
                            <m:r>
                              <m:t>n</m:t>
                            </m:r>
                          </m:e>
                          <m:sub>
                            <m:r>
                              <m:t>2</m:t>
                            </m:r>
                          </m:sub>
                        </m:sSub>
                        <m:sSub>
                          <m:e>
                            <m:r>
                              <m:t>p</m:t>
                            </m:r>
                          </m:e>
                          <m:sub>
                            <m:r>
                              <m:t>2</m:t>
                            </m:r>
                          </m:sub>
                        </m:sSub>
                      </m:e>
                    </m:d>
                    <m:r>
                      <m:rPr>
                        <m:sty m:val="p"/>
                      </m:rPr>
                      <m:t>/</m:t>
                    </m:r>
                    <m:d>
                      <m:dPr>
                        <m:begChr m:val="("/>
                        <m:endChr m:val=")"/>
                        <m:sepChr m:val=""/>
                        <m:grow/>
                      </m:dPr>
                      <m:e>
                        <m:sSub>
                          <m:e>
                            <m:r>
                              <m:t>n</m:t>
                            </m:r>
                          </m:e>
                          <m:sub>
                            <m:r>
                              <m:t>1</m:t>
                            </m:r>
                          </m:sub>
                        </m:sSub>
                        <m:r>
                          <m:rPr>
                            <m:sty m:val="p"/>
                          </m:rPr>
                          <m:t>+</m:t>
                        </m:r>
                        <m:sSub>
                          <m:e>
                            <m:r>
                              <m:t>n</m:t>
                            </m:r>
                          </m:e>
                          <m:sub>
                            <m:r>
                              <m:t>2</m:t>
                            </m:r>
                          </m:sub>
                        </m:sSub>
                      </m:e>
                    </m:d>
                  </m:oMath>
                </a14:m>
                <a:r>
                  <a:rPr/>
                  <a:t>, the proportion in the 2 groups combined.</a:t>
                </a:r>
              </a:p>
              <a:p>
                <a:pPr lvl="0"/>
                <a:r>
                  <a:rPr/>
                  <a:t>Hypotheses</a:t>
                </a:r>
              </a:p>
              <a:p>
                <a:pPr lvl="1"/>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1"/>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0"/>
                <a:r>
                  <a:rPr/>
                  <a:t>Test statistic</a:t>
                </a:r>
              </a:p>
              <a:p>
                <a:pPr lvl="0" indent="0" marL="0">
                  <a:buNone/>
                </a:pPr>
                <a14:m>
                  <m:oMathPara xmlns:m="http://schemas.openxmlformats.org/officeDocument/2006/math">
                    <m:oMathParaPr>
                      <m:jc m:val="center"/>
                    </m:oMathParaPr>
                    <m:oMath>
                      <m:r>
                        <m:t>T</m:t>
                      </m:r>
                      <m:r>
                        <m:rPr>
                          <m:sty m:val="p"/>
                        </m:rPr>
                        <m:t>=</m:t>
                      </m:r>
                      <m:f>
                        <m:fPr>
                          <m:type m:val="bar"/>
                        </m:fPr>
                        <m:num>
                          <m:sSub>
                            <m:e>
                              <m:r>
                                <m:t>p</m:t>
                              </m:r>
                            </m:e>
                            <m:sub>
                              <m:r>
                                <m:t>1</m:t>
                              </m:r>
                            </m:sub>
                          </m:sSub>
                          <m:r>
                            <m:rPr>
                              <m:sty m:val="p"/>
                            </m:rPr>
                            <m:t>−</m:t>
                          </m:r>
                          <m:sSub>
                            <m:e>
                              <m:r>
                                <m:t>p</m:t>
                              </m:r>
                            </m:e>
                            <m:sub>
                              <m:r>
                                <m:t>2</m:t>
                              </m:r>
                            </m:sub>
                          </m:sSub>
                        </m:num>
                        <m:den>
                          <m:rad>
                            <m:radPr>
                              <m:degHide m:val="1"/>
                            </m:radPr>
                            <m:deg/>
                            <m:e>
                              <m:r>
                                <m:t>p</m:t>
                              </m:r>
                              <m:d>
                                <m:dPr>
                                  <m:begChr m:val="("/>
                                  <m:endChr m:val=")"/>
                                  <m:sepChr m:val=""/>
                                  <m:grow/>
                                </m:dPr>
                                <m:e>
                                  <m:r>
                                    <m:t>1</m:t>
                                  </m:r>
                                  <m:r>
                                    <m:rPr>
                                      <m:sty m:val="p"/>
                                    </m:rPr>
                                    <m:t>−</m:t>
                                  </m:r>
                                  <m:r>
                                    <m:t>p</m:t>
                                  </m:r>
                                </m:e>
                              </m:d>
                              <m:d>
                                <m:dPr>
                                  <m:begChr m:val="("/>
                                  <m:endChr m:val=")"/>
                                  <m:sepChr m:val=""/>
                                  <m:grow/>
                                </m:dPr>
                                <m:e>
                                  <m:r>
                                    <m:t>1</m:t>
                                  </m:r>
                                  <m:r>
                                    <m:rPr>
                                      <m:sty m:val="p"/>
                                    </m:rPr>
                                    <m:t>/</m:t>
                                  </m:r>
                                  <m:sSub>
                                    <m:e>
                                      <m:r>
                                        <m:t>n</m:t>
                                      </m:r>
                                    </m:e>
                                    <m:sub>
                                      <m:r>
                                        <m:t>1</m:t>
                                      </m:r>
                                    </m:sub>
                                  </m:sSub>
                                  <m:r>
                                    <m:rPr>
                                      <m:sty m:val="p"/>
                                    </m:rPr>
                                    <m:t>+</m:t>
                                  </m:r>
                                  <m:r>
                                    <m:t>1</m:t>
                                  </m:r>
                                  <m:r>
                                    <m:rPr>
                                      <m:sty m:val="p"/>
                                    </m:rPr>
                                    <m:t>/</m:t>
                                  </m:r>
                                  <m:sSub>
                                    <m:e>
                                      <m:r>
                                        <m:t>n</m:t>
                                      </m:r>
                                    </m:e>
                                    <m:sub>
                                      <m:r>
                                        <m:t>2</m:t>
                                      </m:r>
                                    </m:sub>
                                  </m:sSub>
                                </m:e>
                              </m:d>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a:p>
                <a:pPr lvl="0" indent="0" marL="0">
                  <a:buNone/>
                </a:pPr>
                <a:r>
                  <a:rPr/>
                  <a:t>* In R: we still use </a:t>
                </a:r>
                <a:r>
                  <a:rPr>
                    <a:latin typeface="Courier"/>
                  </a:rPr>
                  <a:t>prop.test()</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 of proportion – Two sample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 We would like to investigate whether there is enough evidence that the proportion of HIV cases is different between men</a:t>
                </a:r>
              </a:p>
              <a:p>
                <a:pPr lvl="0" indent="0" marL="0">
                  <a:buNone/>
                </a:pPr>
                <a14:m>
                  <m:oMathPara xmlns:m="http://schemas.openxmlformats.org/officeDocument/2006/math">
                    <m:oMathParaPr>
                      <m:jc m:val="center"/>
                    </m:oMathParaPr>
                    <m:oMath>
                      <m:sSub>
                        <m:e>
                          <m:r>
                            <m:t>H</m:t>
                          </m:r>
                        </m:e>
                        <m:sub>
                          <m:r>
                            <m:t>0</m:t>
                          </m:r>
                        </m:sub>
                      </m:sSub>
                      <m:r>
                        <m:rPr>
                          <m:sty m:val="p"/>
                        </m:rPr>
                        <m:t>:</m:t>
                      </m:r>
                      <m:sSub>
                        <m:e>
                          <m:r>
                            <m:t>p</m:t>
                          </m:r>
                        </m:e>
                        <m:sub>
                          <m:r>
                            <m:t>1</m:t>
                          </m:r>
                        </m:sub>
                      </m:sSub>
                      <m:r>
                        <m:rPr>
                          <m:sty m:val="p"/>
                        </m:rPr>
                        <m:t>=</m:t>
                      </m:r>
                      <m:sSub>
                        <m:e>
                          <m:r>
                            <m:t>p</m:t>
                          </m:r>
                        </m:e>
                        <m:sub>
                          <m:r>
                            <m:t>2</m:t>
                          </m:r>
                        </m:sub>
                      </m:sSub>
                    </m:oMath>
                  </m:oMathPara>
                </a14:m>
              </a:p>
              <a:p>
                <a:pPr lvl="0" indent="0" marL="0">
                  <a:buNone/>
                </a:pPr>
                <a14:m>
                  <m:oMathPara xmlns:m="http://schemas.openxmlformats.org/officeDocument/2006/math">
                    <m:oMathParaPr>
                      <m:jc m:val="center"/>
                    </m:oMathParaPr>
                    <m:oMath>
                      <m:sSub>
                        <m:e>
                          <m:r>
                            <m:t>H</m:t>
                          </m:r>
                        </m:e>
                        <m:sub>
                          <m:r>
                            <m:t>1</m:t>
                          </m:r>
                        </m:sub>
                      </m:sSub>
                      <m:r>
                        <m:rPr>
                          <m:sty m:val="p"/>
                        </m:rPr>
                        <m:t>:</m:t>
                      </m:r>
                      <m:sSub>
                        <m:e>
                          <m:r>
                            <m:t>p</m:t>
                          </m:r>
                        </m:e>
                        <m:sub>
                          <m:r>
                            <m:t>1</m:t>
                          </m:r>
                        </m:sub>
                      </m:sSub>
                      <m:r>
                        <m:rPr>
                          <m:sty m:val="p"/>
                        </m:rPr>
                        <m:t>≠</m:t>
                      </m:r>
                      <m:sSub>
                        <m:e>
                          <m:r>
                            <m:t>p</m:t>
                          </m:r>
                        </m:e>
                        <m:sub>
                          <m:r>
                            <m:t>2</m:t>
                          </m:r>
                        </m:sub>
                      </m:sSub>
                    </m:oMath>
                  </m:oMathPara>
                </a14:m>
              </a:p>
              <a:p>
                <a:pPr lvl="0"/>
                <a:r>
                  <a:rPr/>
                  <a:t>We need to calculate the proportions in each group before doing the test.</a:t>
                </a:r>
              </a:p>
              <a:p>
                <a:pPr lvl="0"/>
                <a:r>
                  <a:rPr/>
                  <a:t>Proportion of men that tested positive; </a:t>
                </a:r>
                <a14:m>
                  <m:oMath xmlns:m="http://schemas.openxmlformats.org/officeDocument/2006/math">
                    <m:sSub>
                      <m:e>
                        <m:r>
                          <m:t>p</m:t>
                        </m:r>
                      </m:e>
                      <m:sub>
                        <m:r>
                          <m:t>1</m:t>
                        </m:r>
                      </m:sub>
                    </m:sSub>
                    <m:r>
                      <m:rPr>
                        <m:sty m:val="p"/>
                      </m:rPr>
                      <m:t>=</m:t>
                    </m:r>
                    <m:sSub>
                      <m:e>
                        <m:r>
                          <m:t>n</m:t>
                        </m:r>
                      </m:e>
                      <m:sub>
                        <m:r>
                          <m:t>1</m:t>
                        </m:r>
                      </m:sub>
                    </m:sSub>
                    <m:r>
                      <m:rPr>
                        <m:sty m:val="p"/>
                      </m:rPr>
                      <m:t>/</m:t>
                    </m:r>
                    <m:sSub>
                      <m:e>
                        <m:r>
                          <m:t>N</m:t>
                        </m:r>
                      </m:e>
                      <m:sub>
                        <m:r>
                          <m:t>1</m:t>
                        </m:r>
                      </m:sub>
                    </m:sSub>
                  </m:oMath>
                </a14:m>
              </a:p>
              <a:p>
                <a:pPr lvl="0"/>
                <a:r>
                  <a:rPr/>
                  <a:t>Proportion of women that tested positive; </a:t>
                </a:r>
                <a14:m>
                  <m:oMath xmlns:m="http://schemas.openxmlformats.org/officeDocument/2006/math">
                    <m:sSub>
                      <m:e>
                        <m:r>
                          <m:t>p</m:t>
                        </m:r>
                      </m:e>
                      <m:sub>
                        <m:r>
                          <m:t>2</m:t>
                        </m:r>
                      </m:sub>
                    </m:sSub>
                    <m:r>
                      <m:rPr>
                        <m:sty m:val="p"/>
                      </m:rPr>
                      <m:t>=</m:t>
                    </m:r>
                    <m:sSub>
                      <m:e>
                        <m:r>
                          <m:t>n</m:t>
                        </m:r>
                      </m:e>
                      <m:sub>
                        <m:r>
                          <m:t>2</m:t>
                        </m:r>
                      </m:sub>
                    </m:sSub>
                    <m:r>
                      <m:rPr>
                        <m:sty m:val="p"/>
                      </m:rPr>
                      <m:t>/</m:t>
                    </m:r>
                    <m:sSub>
                      <m:e>
                        <m:r>
                          <m:t>N</m:t>
                        </m:r>
                      </m:e>
                      <m:sub>
                        <m:r>
                          <m:t>2</m:t>
                        </m:r>
                      </m:sub>
                    </m:sSub>
                  </m:oMath>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Key principles</a:t>
            </a:r>
          </a:p>
          <a:p>
            <a:pPr lvl="0"/>
            <a:r>
              <a:rPr/>
              <a:t>Parametric tests</a:t>
            </a:r>
          </a:p>
          <a:p>
            <a:pPr lvl="1"/>
            <a:r>
              <a:rPr/>
              <a:t>One- and two-sample t-test</a:t>
            </a:r>
          </a:p>
          <a:p>
            <a:pPr lvl="1"/>
            <a:r>
              <a:rPr/>
              <a:t>Paired t-test</a:t>
            </a:r>
          </a:p>
          <a:p>
            <a:pPr lvl="1"/>
            <a:r>
              <a:rPr/>
              <a:t>One-way analysis of variance (ANOVA)</a:t>
            </a:r>
          </a:p>
          <a:p>
            <a:pPr lvl="1"/>
            <a:r>
              <a:rPr/>
              <a:t>Chi-squared test</a:t>
            </a:r>
          </a:p>
          <a:p>
            <a:pPr lvl="1"/>
            <a:r>
              <a:rPr/>
              <a:t>One- and two-sample tests for proportions</a:t>
            </a:r>
          </a:p>
          <a:p>
            <a:pPr lvl="0"/>
            <a:r>
              <a:rPr/>
              <a:t>Non-parametric tests</a:t>
            </a:r>
          </a:p>
          <a:p>
            <a:pPr lvl="1"/>
            <a:r>
              <a:rPr/>
              <a:t>Wilcoxon one-sample signed rank and two-sample rank-sum test</a:t>
            </a:r>
          </a:p>
          <a:p>
            <a:pPr lvl="1"/>
            <a:r>
              <a:rPr/>
              <a:t>Paired Wilcoxon signed rank test</a:t>
            </a:r>
          </a:p>
          <a:p>
            <a:pPr lvl="1"/>
            <a:r>
              <a:rPr/>
              <a:t>Kruskal-Wallis test</a:t>
            </a:r>
          </a:p>
          <a:p>
            <a:pPr lvl="1"/>
            <a:r>
              <a:rPr/>
              <a:t>Fisher’s exact test</a:t>
            </a:r>
          </a:p>
          <a:p>
            <a:pPr lvl="0"/>
            <a:r>
              <a:rPr/>
              <a:t>Permutation tests</a:t>
            </a:r>
          </a:p>
          <a:p>
            <a:pPr lvl="0"/>
            <a:r>
              <a:rPr/>
              <a:t>Use of p-values in statistics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When we cannot make distributional assumptions about the test statistic (i.e. typically when the assumption of normality is not met).</a:t>
            </a:r>
          </a:p>
          <a:p>
            <a:pPr lvl="0"/>
            <a:r>
              <a:rPr/>
              <a:t>Have non-parametric equivalent for most parametric tests.</a:t>
            </a:r>
          </a:p>
          <a:p>
            <a:pPr lvl="0"/>
            <a:r>
              <a:rP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one-sample signed rank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When assumption of normality of sample mean in the one-sample t-test is violated.</a:t>
                </a:r>
              </a:p>
              <a:p>
                <a:pPr lvl="0"/>
                <a:r>
                  <a:rPr/>
                  <a:t>This test compares the median (not the mean) against a fixed value.</a:t>
                </a:r>
              </a:p>
              <a:p>
                <a:pPr lvl="0"/>
                <a:r>
                  <a:rPr/>
                  <a:t>Hypotheses (two-sided case):</a:t>
                </a:r>
              </a:p>
              <a:p>
                <a:pPr lvl="1"/>
                <a14:m>
                  <m:oMath xmlns:m="http://schemas.openxmlformats.org/officeDocument/2006/math">
                    <m:sSub>
                      <m:e>
                        <m:r>
                          <m:t>H</m:t>
                        </m:r>
                      </m:e>
                      <m:sub>
                        <m:r>
                          <m:t>0</m:t>
                        </m:r>
                      </m:sub>
                    </m:sSub>
                    <m:r>
                      <m:rPr>
                        <m:sty m:val="p"/>
                      </m:rPr>
                      <m:t>:</m:t>
                    </m:r>
                    <m:r>
                      <m:rPr>
                        <m:nor/>
                        <m:sty m:val="p"/>
                      </m:rPr>
                      <m:t> median</m:t>
                    </m:r>
                    <m:r>
                      <m:rPr>
                        <m:sty m:val="p"/>
                      </m:rPr>
                      <m:t>=</m:t>
                    </m:r>
                    <m:r>
                      <m:t>m</m:t>
                    </m:r>
                  </m:oMath>
                </a14:m>
              </a:p>
              <a:p>
                <a:pPr lvl="1"/>
                <a14:m>
                  <m:oMath xmlns:m="http://schemas.openxmlformats.org/officeDocument/2006/math">
                    <m:sSub>
                      <m:e>
                        <m:r>
                          <m:t>H</m:t>
                        </m:r>
                      </m:e>
                      <m:sub>
                        <m:r>
                          <m:t>0</m:t>
                        </m:r>
                      </m:sub>
                    </m:sSub>
                    <m:r>
                      <m:rPr>
                        <m:sty m:val="p"/>
                      </m:rPr>
                      <m:t>:</m:t>
                    </m:r>
                    <m:r>
                      <m:rPr>
                        <m:nor/>
                        <m:sty m:val="p"/>
                      </m:rPr>
                      <m:t> median</m:t>
                    </m:r>
                    <m:r>
                      <m:rPr>
                        <m:sty m:val="p"/>
                      </m:rPr>
                      <m:t>≠</m:t>
                    </m:r>
                    <m:r>
                      <m:t>m</m:t>
                    </m:r>
                  </m:oMath>
                </a14:m>
              </a:p>
              <a:p>
                <a:pPr lvl="0"/>
                <a:r>
                  <a:rPr/>
                  <a:t>In R: </a:t>
                </a:r>
                <a:r>
                  <a:rPr>
                    <a:latin typeface="Courier"/>
                  </a:rPr>
                  <a:t>wilcox.test()</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one-sample signed rank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To compute the test statistic, we first need to rank the data </a:t>
                </a:r>
                <a14:m>
                  <m:oMath xmlns:m="http://schemas.openxmlformats.org/officeDocument/2006/math">
                    <m:sSub>
                      <m:e>
                        <m:r>
                          <m:t>X</m:t>
                        </m:r>
                      </m:e>
                      <m:sub>
                        <m:r>
                          <m:t>1</m:t>
                        </m:r>
                      </m:sub>
                    </m:sSub>
                    <m:r>
                      <m:rPr>
                        <m:sty m:val="p"/>
                      </m:rPr>
                      <m:t>,</m:t>
                    </m:r>
                    <m:r>
                      <m:rPr>
                        <m:sty m:val="p"/>
                      </m:rPr>
                      <m:t>…</m:t>
                    </m:r>
                    <m:r>
                      <m:rPr>
                        <m:sty m:val="p"/>
                      </m:rPr>
                      <m:t>,</m:t>
                    </m:r>
                    <m:sSub>
                      <m:e>
                        <m:r>
                          <m:t>X</m:t>
                        </m:r>
                      </m:e>
                      <m:sub>
                        <m:r>
                          <m:t>n</m:t>
                        </m:r>
                      </m:sub>
                    </m:sSub>
                  </m:oMath>
                </a14:m>
                <a:r>
                  <a:rPr/>
                  <a:t> from smallest to largest and assign the corresponding ranks </a:t>
                </a:r>
                <a14:m>
                  <m:oMath xmlns:m="http://schemas.openxmlformats.org/officeDocument/2006/math">
                    <m:sSub>
                      <m:e>
                        <m:r>
                          <m:t>R</m:t>
                        </m:r>
                      </m:e>
                      <m:sub>
                        <m:r>
                          <m:t>1</m:t>
                        </m:r>
                      </m:sub>
                    </m:sSub>
                    <m:r>
                      <m:rPr>
                        <m:sty m:val="p"/>
                      </m:rPr>
                      <m:t>,</m:t>
                    </m:r>
                    <m:r>
                      <m:rPr>
                        <m:sty m:val="p"/>
                      </m:rPr>
                      <m:t>…</m:t>
                    </m:r>
                    <m:r>
                      <m:rPr>
                        <m:sty m:val="p"/>
                      </m:rPr>
                      <m:t>,</m:t>
                    </m:r>
                    <m:sSub>
                      <m:e>
                        <m:r>
                          <m:t>R</m:t>
                        </m:r>
                      </m:e>
                      <m:sub>
                        <m:r>
                          <m:t>n</m:t>
                        </m:r>
                      </m:sub>
                    </m:sSub>
                  </m:oMath>
                </a14:m>
                <a:r>
                  <a:rPr/>
                  <a:t>.</a:t>
                </a:r>
              </a:p>
              <a:p>
                <a:pPr lvl="0" indent="0" marL="0">
                  <a:buNone/>
                </a:pPr>
                <a:r>
                  <a:rPr/>
                  <a:t>The test statistic is 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T</m:t>
                      </m:r>
                      <m:r>
                        <m:rPr>
                          <m:sty m:val="p"/>
                        </m:rPr>
                        <m:t>=</m:t>
                      </m:r>
                      <m:nary>
                        <m:naryPr>
                          <m:chr m:val="∑"/>
                          <m:limLoc m:val="undOvr"/>
                          <m:subHide m:val="0"/>
                          <m:supHide m:val="1"/>
                        </m:naryPr>
                        <m:sub>
                          <m:r>
                            <m:t>i</m:t>
                          </m:r>
                        </m:sub>
                        <m:sup>
                          <m:r>
                            <m:t>​</m:t>
                          </m:r>
                        </m:sup>
                        <m:e>
                          <m:r>
                            <m:rPr>
                              <m:nor/>
                              <m:sty m:val="p"/>
                            </m:rPr>
                            <m:t>sgn</m:t>
                          </m:r>
                        </m:e>
                      </m:nary>
                      <m:d>
                        <m:dPr>
                          <m:begChr m:val="("/>
                          <m:endChr m:val=")"/>
                          <m:sepChr m:val=""/>
                          <m:grow/>
                        </m:dPr>
                        <m:e>
                          <m:sSub>
                            <m:e>
                              <m:r>
                                <m:t>X</m:t>
                              </m:r>
                            </m:e>
                            <m:sub>
                              <m:r>
                                <m:t>i</m:t>
                              </m:r>
                            </m:sub>
                          </m:sSub>
                          <m:r>
                            <m:rPr>
                              <m:sty m:val="p"/>
                            </m:rPr>
                            <m:t>−</m:t>
                          </m:r>
                          <m:r>
                            <m:t>m</m:t>
                          </m:r>
                        </m:e>
                      </m:d>
                      <m:sSub>
                        <m:e>
                          <m:r>
                            <m:t>R</m:t>
                          </m:r>
                        </m:e>
                        <m:sub>
                          <m:r>
                            <m:t>i</m:t>
                          </m:r>
                        </m:sub>
                      </m:sSub>
                      <m:r>
                        <m:rPr>
                          <m:sty m:val="p"/>
                        </m:rPr>
                        <m:t>∼</m:t>
                      </m:r>
                      <m:r>
                        <m:t>F</m:t>
                      </m:r>
                      <m:r>
                        <m:t> </m:t>
                      </m:r>
                      <m:r>
                        <m:rPr>
                          <m:nor/>
                          <m:sty m:val="p"/>
                        </m:rPr>
                        <m:t> under </m:t>
                      </m:r>
                      <m:sSub>
                        <m:e>
                          <m:r>
                            <m:t>H</m:t>
                          </m:r>
                        </m:e>
                        <m:sub>
                          <m:r>
                            <m:t>0</m:t>
                          </m:r>
                        </m:sub>
                      </m:sSub>
                    </m:oMath>
                  </m:oMathPara>
                </a14:m>
              </a:p>
              <a:p>
                <a:pPr lvl="0" indent="0" marL="0">
                  <a:buNone/>
                </a:pPr>
                <a:r>
                  <a:rPr/>
                  <a:t>The distribution </a:t>
                </a:r>
                <a14:m>
                  <m:oMath xmlns:m="http://schemas.openxmlformats.org/officeDocument/2006/math">
                    <m:r>
                      <m:t>F</m:t>
                    </m:r>
                  </m:oMath>
                </a14:m>
                <a:r>
                  <a:rPr/>
                  <a:t> of the test statistic has no closed form solution and p-values need to be computed using a computer. The main feature is that under </a:t>
                </a:r>
                <a14:m>
                  <m:oMath xmlns:m="http://schemas.openxmlformats.org/officeDocument/2006/math">
                    <m:sSub>
                      <m:e>
                        <m:r>
                          <m:t>H</m:t>
                        </m:r>
                      </m:e>
                      <m:sub>
                        <m:r>
                          <m:t>0</m:t>
                        </m:r>
                      </m:sub>
                    </m:sSub>
                  </m:oMath>
                </a14:m>
                <a:r>
                  <a:rPr/>
                  <a:t>, observations </a:t>
                </a:r>
                <a14:m>
                  <m:oMath xmlns:m="http://schemas.openxmlformats.org/officeDocument/2006/math">
                    <m:sSub>
                      <m:e>
                        <m:r>
                          <m:t>x</m:t>
                        </m:r>
                      </m:e>
                      <m:sub>
                        <m:r>
                          <m:t>i</m:t>
                        </m:r>
                      </m:sub>
                    </m:sSub>
                  </m:oMath>
                </a14:m>
                <a:r>
                  <a:rPr/>
                  <a:t> smaller than </a:t>
                </a:r>
                <a14:m>
                  <m:oMath xmlns:m="http://schemas.openxmlformats.org/officeDocument/2006/math">
                    <m:r>
                      <m:t>m</m:t>
                    </m:r>
                  </m:oMath>
                </a14:m>
                <a:r>
                  <a:rPr/>
                  <a:t> should have ranks that are on average similar to those from observations </a:t>
                </a:r>
                <a14:m>
                  <m:oMath xmlns:m="http://schemas.openxmlformats.org/officeDocument/2006/math">
                    <m:sSub>
                      <m:e>
                        <m:r>
                          <m:t>x</m:t>
                        </m:r>
                      </m:e>
                      <m:sub>
                        <m:r>
                          <m:t>i</m:t>
                        </m:r>
                      </m:sub>
                    </m:sSub>
                  </m:oMath>
                </a14:m>
                <a:r>
                  <a:rPr/>
                  <a:t> larger than </a:t>
                </a:r>
                <a14:m>
                  <m:oMath xmlns:m="http://schemas.openxmlformats.org/officeDocument/2006/math">
                    <m:r>
                      <m:t>m</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two-sample rank-sum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we want to compare 2 groups, we can use Wilcoxon’s rank-sum test as an alternative to the parametric two-sample t-test. This test is also kown as the Mann-Whitney U test.</a:t>
                </a:r>
              </a:p>
              <a:p>
                <a:pPr lvl="0" indent="0" marL="0">
                  <a:buNone/>
                </a:pPr>
                <a14:m>
                  <m:oMathPara xmlns:m="http://schemas.openxmlformats.org/officeDocument/2006/math">
                    <m:oMathParaPr>
                      <m:jc m:val="center"/>
                    </m:oMathParaPr>
                    <m:oMath>
                      <m:r>
                        <m:t> </m:t>
                      </m:r>
                    </m:oMath>
                  </m:oMathPara>
                </a14:m>
              </a:p>
              <a:p>
                <a:pPr lvl="0" indent="0" marL="0">
                  <a:buNone/>
                </a:pPr>
                <a:r>
                  <a:rPr/>
                  <a:t>It is important that this test compares the entire distribution of values in each of the groups. It is most sensitive to changes in the median, so is often interpreted as a test for the medians, but this is not fully correct.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two-sample rank-sum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Hypotheses:</a:t>
                </a:r>
              </a:p>
              <a:p>
                <a:pPr lvl="1"/>
                <a14:m>
                  <m:oMath xmlns:m="http://schemas.openxmlformats.org/officeDocument/2006/math">
                    <m:sSub>
                      <m:e>
                        <m:r>
                          <m:t>H</m:t>
                        </m:r>
                      </m:e>
                      <m:sub>
                        <m:r>
                          <m:t>0</m:t>
                        </m:r>
                      </m:sub>
                    </m:sSub>
                    <m:r>
                      <m:rPr>
                        <m:sty m:val="p"/>
                      </m:rPr>
                      <m:t>:</m:t>
                    </m:r>
                    <m:r>
                      <m:rPr>
                        <m:nor/>
                        <m:sty m:val="p"/>
                      </m:rPr>
                      <m:t> Groups 1 and 2 have the same distribution for variable X</m:t>
                    </m:r>
                  </m:oMath>
                </a14:m>
              </a:p>
              <a:p>
                <a:pPr lvl="1"/>
                <a14:m>
                  <m:oMath xmlns:m="http://schemas.openxmlformats.org/officeDocument/2006/math">
                    <m:sSub>
                      <m:e>
                        <m:r>
                          <m:t>H</m:t>
                        </m:r>
                      </m:e>
                      <m:sub>
                        <m:r>
                          <m:t>0</m:t>
                        </m:r>
                      </m:sub>
                    </m:sSub>
                    <m:r>
                      <m:rPr>
                        <m:sty m:val="p"/>
                      </m:rPr>
                      <m:t>:</m:t>
                    </m:r>
                    <m:r>
                      <m:rPr>
                        <m:nor/>
                        <m:sty m:val="p"/>
                      </m:rPr>
                      <m:t> Groups 1 and 2 have different distributions for variable X</m:t>
                    </m:r>
                  </m:oMath>
                </a14:m>
              </a:p>
              <a:p>
                <a:pPr lvl="0"/>
                <a:r>
                  <a:rPr/>
                  <a:t>Test statistic</a:t>
                </a:r>
              </a:p>
              <a:p>
                <a:pPr lvl="1" indent="0" marL="457200">
                  <a:buNone/>
                </a:pPr>
                <a:r>
                  <a:rP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lvl="1" indent="0" marL="457200">
                  <a:buNone/>
                </a:pPr>
                <a:r>
                  <a:rPr/>
                  <a:t>The p-value needs to be derived using a computer.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a:t>
            </a:r>
          </a:p>
          <a:p>
            <a:pPr lvl="0"/>
            <a:r>
              <a:rP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paired data, we reduce the problem to a one-sample test by computing the pairwise differences and testing the null hypothesis that the median differences is 0.</a:t>
            </a:r>
          </a:p>
          <a:p>
            <a:pPr lvl="0" indent="0" marL="0">
              <a:buNone/>
            </a:pPr>
            <a:r>
              <a:rPr/>
              <a:t>Example:</a:t>
            </a:r>
          </a:p>
          <a:p>
            <a:pPr lvl="0"/>
            <a:r>
              <a:rP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Key principles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Kruskal-Wallis test – more than 2 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Analogous to one way ANOVA.</a:t>
                </a:r>
              </a:p>
              <a:p>
                <a:pPr lvl="0" indent="0" marL="0">
                  <a:buNone/>
                </a:pPr>
                <a14:m>
                  <m:oMathPara xmlns:m="http://schemas.openxmlformats.org/officeDocument/2006/math">
                    <m:oMathParaPr>
                      <m:jc m:val="center"/>
                    </m:oMathParaPr>
                    <m:oMath>
                      <m:r>
                        <m:t> </m:t>
                      </m:r>
                    </m:oMath>
                  </m:oMathPara>
                </a14:m>
              </a:p>
              <a:p>
                <a:pPr lvl="0"/>
                <a:r>
                  <a:rPr/>
                  <a:t>Like the Wilcoxon signed rank and rank-sum test, this test first ranks all observations across all groups. It then compares the between groups rank differences to the within group rank differences.</a:t>
                </a:r>
              </a:p>
              <a:p>
                <a:pPr lvl="0" indent="0" marL="0">
                  <a:buNone/>
                </a:pPr>
                <a14:m>
                  <m:oMathPara xmlns:m="http://schemas.openxmlformats.org/officeDocument/2006/math">
                    <m:oMathParaPr>
                      <m:jc m:val="center"/>
                    </m:oMathParaPr>
                    <m:oMath>
                      <m:r>
                        <m:t> </m:t>
                      </m:r>
                    </m:oMath>
                  </m:oMathPara>
                </a14:m>
              </a:p>
              <a:p>
                <a:pPr lvl="0"/>
                <a:r>
                  <a:rPr/>
                  <a:t>In R: </a:t>
                </a:r>
                <a:r>
                  <a:rPr>
                    <a:latin typeface="Courier"/>
                  </a:rPr>
                  <a:t>kruskal.test()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a:t>
            </a:r>
          </a:p>
          <a:p>
            <a:pPr lvl="0" indent="0" marL="0">
              <a:buNone/>
            </a:pPr>
            <a:r>
              <a:rP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lvl="0" indent="0" marL="0">
              <a:buNone/>
            </a:pPr>
            <a:r>
              <a:rPr/>
              <a:t>Fisher’s test is computationally intensive: for a given null hypothesis, it derives all cross-tabulation tables that are as extreme or more extreme than the observed table.</a:t>
            </a:r>
          </a:p>
          <a:p>
            <a:pPr lvl="0" indent="0" marL="0">
              <a:buNone/>
            </a:pPr>
            <a:r>
              <a:rPr/>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Permutation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0"/>
            <a:r>
              <a:rPr/>
              <a:t>Calculate the test statistics.</a:t>
            </a:r>
          </a:p>
          <a:p>
            <a:pPr lvl="0"/>
            <a:r>
              <a:rPr/>
              <a:t>Repeat many times:</a:t>
            </a:r>
          </a:p>
          <a:p>
            <a:pPr lvl="1"/>
            <a:r>
              <a:rPr/>
              <a:t>Randomly allocate individuals to one of the groups being compared - this will by definition mean that the outcome is independent of the grouping variable.</a:t>
            </a:r>
          </a:p>
          <a:p>
            <a:pPr lvl="1"/>
            <a:r>
              <a:rPr/>
              <a:t>Compute the test statistic for the resampled data and store this.</a:t>
            </a:r>
          </a:p>
          <a:p>
            <a:pPr lvl="0"/>
            <a:r>
              <a:rP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0"/>
            <a:r>
              <a:rPr/>
              <a:t>We illustrate permutation tests here as an alternative to the t-test, but they can be used in many other situations.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0.4936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ASA statement on statistical signigicance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P-values indicate degree to which data are incompatible with a given statistical model.</a:t>
            </a:r>
          </a:p>
          <a:p>
            <a:pPr lvl="0"/>
            <a:r>
              <a:rPr/>
              <a:t>P-values do not measure the probability of H</a:t>
            </a:r>
            <a:r>
              <a:rPr baseline="-25000"/>
              <a:t>0</a:t>
            </a:r>
            <a:r>
              <a:rPr/>
              <a:t> being true.</a:t>
            </a:r>
          </a:p>
          <a:p>
            <a:pPr lvl="0"/>
            <a:r>
              <a:rPr/>
              <a:t>Decision-making should not be based solely on whether a p-value is below a certain threshold.</a:t>
            </a:r>
          </a:p>
          <a:p>
            <a:pPr lvl="0"/>
            <a:r>
              <a:rPr/>
              <a:t>Proper inference requires full reporting and transparency.</a:t>
            </a:r>
          </a:p>
          <a:p>
            <a:pPr lvl="0"/>
            <a:r>
              <a:rPr/>
              <a:t>A p-value does not measure the size of an effect / importance of a result.</a:t>
            </a:r>
          </a:p>
          <a:p>
            <a:pPr lvl="0" indent="0" marL="0">
              <a:buNone/>
            </a:pPr>
            <a:r>
              <a:rP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Uncertainity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Any data we collect is noisy: inherent uncertainty, measurement error, unobserved latent factors, …</a:t>
            </a:r>
          </a:p>
          <a:p>
            <a:pPr lvl="0"/>
            <a:r>
              <a:rPr/>
              <a:t>If we want to do statistical inference, we need to quantify the uncertainty so that we can assess whether any effects we see are likely to be real or simply due to random error / chance.</a:t>
            </a:r>
          </a:p>
          <a:p>
            <a:pPr lvl="0"/>
            <a:r>
              <a:rP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0"/>
            <a:r>
              <a:rPr/>
              <a:t>This is where we use the tools of probability theory.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Stop the use of P-values in the conventional, dichotomous way.</a:t>
            </a:r>
          </a:p>
          <a:p>
            <a:pPr lvl="0"/>
            <a:r>
              <a:rPr/>
              <a:t>P-values alone should not be used to refute or support a scientific hypothesis.</a:t>
            </a:r>
          </a:p>
          <a:p>
            <a:pPr lvl="0"/>
            <a:r>
              <a:rPr/>
              <a:t>Rebrand confidence intervals to “compatibility intervals”.</a:t>
            </a:r>
          </a:p>
          <a:p>
            <a:pPr lvl="0"/>
            <a:r>
              <a:rPr/>
              <a:t>Discuss all values that fall within the confidence interval / are compatible with the data.</a:t>
            </a:r>
          </a:p>
          <a:p>
            <a:pPr lvl="0"/>
            <a:r>
              <a:rPr/>
              <a:t>Do acknowledge that the point estimates and values close to it are more compatible than values at the extremes of the interval.</a:t>
            </a:r>
          </a:p>
          <a:p>
            <a:pPr lvl="0"/>
            <a:r>
              <a:rPr/>
              <a:t>Emphasize / embrace uncertainty.</a:t>
            </a:r>
          </a:p>
          <a:p>
            <a:pPr lvl="0" indent="0" marL="0">
              <a:buNone/>
            </a:pPr>
            <a:r>
              <a:rPr/>
              <a:t>Please read </a:t>
            </a:r>
            <a:r>
              <a:rPr>
                <a:hlinkClick r:id="rId2"/>
              </a:rPr>
              <a:t>https://doi.org/10.1080/00031305.2019.1583913</a:t>
            </a:r>
            <a: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[end of Session 4]</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General procedure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 are many different statistical tests and we will cover several today. The general procedure / algorithm for all of these is the same:</a:t>
                </a:r>
              </a:p>
              <a:p>
                <a:pPr lvl="0"/>
                <a:r>
                  <a:rPr/>
                  <a:t>Formulate a (narrow) null hypothesis H0 and a (wide) alternative hypothesis </a:t>
                </a:r>
                <a14:m>
                  <m:oMath xmlns:m="http://schemas.openxmlformats.org/officeDocument/2006/math">
                    <m:sSub>
                      <m:e>
                        <m:r>
                          <m:t>H</m:t>
                        </m:r>
                      </m:e>
                      <m:sub>
                        <m:r>
                          <m:t>1</m:t>
                        </m:r>
                      </m:sub>
                    </m:sSub>
                  </m:oMath>
                </a14:m>
                <a:r>
                  <a:rPr/>
                  <a:t>.</a:t>
                </a:r>
              </a:p>
              <a:p>
                <a:pPr lvl="0"/>
                <a:r>
                  <a:rPr/>
                  <a:t>Define the decision rule:</a:t>
                </a:r>
              </a:p>
              <a:p>
                <a:pPr lvl="1"/>
                <a:r>
                  <a:rPr/>
                  <a:t>Define a test statistic.</a:t>
                </a:r>
              </a:p>
              <a:p>
                <a:pPr lvl="1"/>
                <a:r>
                  <a:rPr/>
                  <a:t>Derive the distribution of the test statistics under </a:t>
                </a:r>
                <a14:m>
                  <m:oMath xmlns:m="http://schemas.openxmlformats.org/officeDocument/2006/math">
                    <m:sSub>
                      <m:e>
                        <m:r>
                          <m:t>H</m:t>
                        </m:r>
                      </m:e>
                      <m:sub>
                        <m:r>
                          <m:t>0</m:t>
                        </m:r>
                      </m:sub>
                    </m:sSub>
                  </m:oMath>
                </a14:m>
                <a:r>
                  <a:rPr/>
                  <a:t>.</a:t>
                </a:r>
              </a:p>
              <a:p>
                <a:pPr lvl="1"/>
                <a:r>
                  <a:rPr/>
                  <a:t>Derive the decision rule (either based on a rejection region or p-value) for a chosen significance level.</a:t>
                </a:r>
              </a:p>
              <a:p>
                <a:pPr lvl="0"/>
                <a:r>
                  <a:rPr/>
                  <a:t>Collect data.</a:t>
                </a:r>
              </a:p>
              <a:p>
                <a:pPr lvl="0"/>
                <a:r>
                  <a:rPr/>
                  <a:t>Calculate the test statistic, rejection region and/or p-value.</a:t>
                </a:r>
              </a:p>
              <a:p>
                <a:pPr lvl="0"/>
                <a:r>
                  <a:rPr/>
                  <a:t>Make a decision to reject </a:t>
                </a:r>
                <a14:m>
                  <m:oMath xmlns:m="http://schemas.openxmlformats.org/officeDocument/2006/math">
                    <m:sSub>
                      <m:e>
                        <m:r>
                          <m:t>H</m:t>
                        </m:r>
                      </m:e>
                      <m:sub>
                        <m:r>
                          <m:t>0</m:t>
                        </m:r>
                      </m:sub>
                    </m:sSub>
                  </m:oMath>
                </a14:m>
                <a:r>
                  <a:rPr/>
                  <a:t> in favour of </a:t>
                </a:r>
                <a14:m>
                  <m:oMath xmlns:m="http://schemas.openxmlformats.org/officeDocument/2006/math">
                    <m:sSub>
                      <m:e>
                        <m:r>
                          <m:t>H</m:t>
                        </m:r>
                      </m:e>
                      <m:sub>
                        <m:r>
                          <m:t>1</m:t>
                        </m:r>
                      </m:sub>
                    </m:sSub>
                  </m:oMath>
                </a14:m>
                <a:r>
                  <a:rPr/>
                  <a:t> or not.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Hypothesis testing can be done in different scenarios:</a:t>
            </a:r>
          </a:p>
          <a:p>
            <a:pPr lvl="0"/>
            <a:r>
              <a:rPr/>
              <a:t>Is there a difference in means?</a:t>
            </a:r>
          </a:p>
          <a:p>
            <a:pPr lvl="0"/>
            <a:r>
              <a:rPr/>
              <a:t>Is there a difference in proportions?</a:t>
            </a:r>
          </a:p>
          <a:p>
            <a:pPr lvl="0"/>
            <a:r>
              <a:rPr/>
              <a:t>Difference in odds ratios or relative risks?</a:t>
            </a:r>
          </a:p>
          <a:p>
            <a:pPr lvl="0"/>
            <a:r>
              <a:rPr/>
              <a:t>Is a slope of a regression line different from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dcterms:created xsi:type="dcterms:W3CDTF">2022-11-04T05:56:14Z</dcterms:created>
  <dcterms:modified xsi:type="dcterms:W3CDTF">2022-11-04T05:56:14Z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