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emf" ContentType="image/x-emf"/>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6991"/>
    <p:restoredTop sz="94660"/>
  </p:normalViewPr>
  <p:slideViewPr>
    <p:cSldViewPr snapToGrid="0">
      <p:cViewPr varScale="1">
        <p:scale>
          <a:sx d="100" n="124"/>
          <a:sy d="100" n="124"/>
        </p:scale>
        <p:origin x="456" y="168"/>
      </p:cViewPr>
      <p:guideLst/>
    </p:cSldViewPr>
  </p:slid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9" Type="http://schemas.openxmlformats.org/officeDocument/2006/relationships/tableStyles" Target="tableStyles.xml" /><Relationship Id="rId138" Type="http://schemas.openxmlformats.org/officeDocument/2006/relationships/theme" Target="theme/theme1.xml" /><Relationship Id="rId1" Type="http://schemas.openxmlformats.org/officeDocument/2006/relationships/slideMaster" Target="slideMasters/slideMaster1.xml" /><Relationship Id="rId137" Type="http://schemas.openxmlformats.org/officeDocument/2006/relationships/viewProps" Target="viewProps.xml" /><Relationship Id="rId13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rgbClr val="C00000"/>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07/11/2022</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rgbClr val="C00000"/>
              </a:buClr>
              <a:buFont typeface="Arial" panose="020B0604020202020204" pitchFamily="34" charset="0"/>
              <a:buChar char="•"/>
              <a:defRPr/>
            </a:lvl2pPr>
            <a:lvl3pPr marL="1143000" indent="-228600">
              <a:buClrTx/>
              <a:buFont typeface="Arial" panose="020B0604020202020204" pitchFamily="34" charset="0"/>
              <a:buChar char="•"/>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rgbClr val="C00000"/>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1289F0-EB91-42F5-8365-E3427F55C1DD}"/>
              </a:ext>
            </a:extLst>
          </p:cNvPr>
          <p:cNvSpPr>
            <a:spLocks noChangeAspect="1"/>
          </p:cNvSpPr>
          <p:nvPr userDrawn="1"/>
        </p:nvSpPr>
        <p:spPr>
          <a:xfrm>
            <a:off x="2262487" y="581720"/>
            <a:ext cx="7667022" cy="5935758"/>
          </a:xfrm>
          <a:prstGeom prst="rect">
            <a:avLst/>
          </a:prstGeom>
          <a:blipFill dpi="0" rotWithShape="1">
            <a:blip r:embed="rId13">
              <a:alphaModFix amt="25000"/>
              <a:extLst>
                <a:ext uri="{96DAC541-7B7A-43D3-8B79-37D633B846F1}">
                  <asvg:svgBlip xmlns:asvg="http://schemas.microsoft.com/office/drawing/2016/SVG/main" r:embed="rId14"/>
                </a:ext>
              </a:extLst>
            </a:blip>
            <a:srcRect/>
            <a:stretch>
              <a:fillRect/>
            </a:stretch>
          </a:blip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GB" sz="1400" dirty="0" err="1">
              <a:solidFill>
                <a:schemeClr val="tx1"/>
              </a:solidFill>
            </a:endParaRPr>
          </a:p>
        </p:txBody>
      </p:sp>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86916"/>
            <a:ext cx="12192001" cy="228029"/>
          </a:xfrm>
          <a:prstGeom prst="rect">
            <a:avLst/>
          </a:prstGeom>
          <a:solidFill>
            <a:srgbClr val="B0120E"/>
          </a:solidFill>
          <a:ln>
            <a:noFill/>
          </a:ln>
          <a:extLst>
            <a:ext uri="{91240B29-F687-4f45-9708-019B960494DF}">
              <a14:hiddenLine xmlns="" xmlns:a14="http://schemas.microsoft.com/office/drawing/2010/main"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9" name="Picture 8" descr="logo.pdf">
            <a:extLst>
              <a:ext uri="{FF2B5EF4-FFF2-40B4-BE49-F238E27FC236}">
                <a16:creationId xmlns:a16="http://schemas.microsoft.com/office/drawing/2014/main" id="{102BA6D8-072F-4F9F-A5A0-82DCD1210E27}"/>
              </a:ext>
            </a:extLst>
          </p:cNvPr>
          <p:cNvPicPr>
            <a:picLocks/>
          </p:cNvPicPr>
          <p:nvPr userDrawn="1"/>
        </p:nvPicPr>
        <p:blipFill>
          <a:blip r:embed="rId15" cstate="print">
            <a:extLst>
              <a:ext uri="{28A0092B-C50C-407E-A947-70E740481C1C}">
                <a14:useLocalDpi xmlns:a14="http://schemas.microsoft.com/office/drawing/2010/main" val="0"/>
              </a:ext>
            </a:extLst>
          </a:blip>
          <a:stretch>
            <a:fillRect/>
          </a:stretch>
        </p:blipFill>
        <p:spPr>
          <a:xfrm>
            <a:off x="11367532" y="326042"/>
            <a:ext cx="708279" cy="972000"/>
          </a:xfrm>
          <a:prstGeom prst="rect">
            <a:avLst/>
          </a:prstGeom>
        </p:spPr>
      </p:pic>
      <p:sp>
        <p:nvSpPr>
          <p:cNvPr id="4" name="Rectangle 3">
            <a:extLst>
              <a:ext uri="{FF2B5EF4-FFF2-40B4-BE49-F238E27FC236}">
                <a16:creationId xmlns:a16="http://schemas.microsoft.com/office/drawing/2014/main" id="{0530C013-6450-9241-806F-A84F38C100C4}"/>
              </a:ext>
            </a:extLst>
          </p:cNvPr>
          <p:cNvSpPr/>
          <p:nvPr userDrawn="1"/>
        </p:nvSpPr>
        <p:spPr>
          <a:xfrm>
            <a:off x="1069560" y="6618679"/>
            <a:ext cx="11678081" cy="276999"/>
          </a:xfrm>
          <a:prstGeom prst="rect">
            <a:avLst/>
          </a:prstGeom>
        </p:spPr>
        <p:txBody>
          <a:bodyPr wrap="square">
            <a:spAutoFit/>
          </a:bodyPr>
          <a:lstStyle/>
          <a:p>
            <a:r>
              <a:rPr lang="en-GB" sz="1200" b="1" dirty="0">
                <a:solidFill>
                  <a:schemeClr val="bg2">
                    <a:lumMod val="50000"/>
                  </a:schemeClr>
                </a:solidFill>
              </a:rPr>
              <a:t>Except where otherwise noted, these slides are licensed under a Creative Commons Attribution 4.0 License: http://</a:t>
            </a:r>
            <a:r>
              <a:rPr lang="en-GB" sz="1200" b="1" dirty="0" err="1">
                <a:solidFill>
                  <a:schemeClr val="bg2">
                    <a:lumMod val="50000"/>
                  </a:schemeClr>
                </a:solidFill>
              </a:rPr>
              <a:t>creativecommons.org</a:t>
            </a:r>
            <a:r>
              <a:rPr lang="en-GB" sz="1200" b="1" dirty="0">
                <a:solidFill>
                  <a:schemeClr val="bg2">
                    <a:lumMod val="50000"/>
                  </a:schemeClr>
                </a:solidFill>
              </a:rPr>
              <a:t>/by/4.0</a:t>
            </a:r>
            <a:endParaRPr lang="en-MW" sz="1200" b="1" dirty="0">
              <a:solidFill>
                <a:schemeClr val="bg2">
                  <a:lumMod val="50000"/>
                </a:schemeClr>
              </a:solidFill>
            </a:endParaRPr>
          </a:p>
        </p:txBody>
      </p:sp>
      <p:pic>
        <p:nvPicPr>
          <p:cNvPr id="11" name="Picture 10" descr="A drawing of a face&#10;&#10;Description automatically generated">
            <a:extLst>
              <a:ext uri="{FF2B5EF4-FFF2-40B4-BE49-F238E27FC236}">
                <a16:creationId xmlns:a16="http://schemas.microsoft.com/office/drawing/2014/main" id="{EE356342-7E80-AD4B-BA14-513E4B339F2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6478840"/>
            <a:ext cx="1103012" cy="379160"/>
          </a:xfrm>
          <a:prstGeom prst="rect">
            <a:avLst/>
          </a:prstGeom>
        </p:spPr>
      </p:pic>
      <p:pic>
        <p:nvPicPr>
          <p:cNvPr id="5" name="Picture 4">
            <a:extLst>
              <a:ext uri="{FF2B5EF4-FFF2-40B4-BE49-F238E27FC236}">
                <a16:creationId xmlns:a16="http://schemas.microsoft.com/office/drawing/2014/main" id="{A2FC20B2-B48A-0EAE-CC08-D1D6081FDD9D}"/>
              </a:ext>
            </a:extLst>
          </p:cNvPr>
          <p:cNvPicPr>
            <a:picLocks noChangeAspect="1"/>
          </p:cNvPicPr>
          <p:nvPr userDrawn="1"/>
        </p:nvPicPr>
        <p:blipFill>
          <a:blip r:embed="rId17"/>
          <a:stretch>
            <a:fillRect/>
          </a:stretch>
        </p:blipFill>
        <p:spPr>
          <a:xfrm>
            <a:off x="24491" y="365125"/>
            <a:ext cx="953649" cy="932917"/>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0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10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10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1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1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1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5.png" /></Relationships>
</file>

<file path=ppt/slides/_rels/slide1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6.png" /></Relationships>
</file>

<file path=ppt/slides/_rels/slide1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186/s41512-020-00074-3" TargetMode="External" /></Relationships>
</file>

<file path=ppt/slides/_rels/slide1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mlw-stats/R_And_Statistics_Training_2022"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2.jpg" /><Relationship Id="rId2" Type="http://schemas.openxmlformats.org/officeDocument/2006/relationships/image" Target="../media/image11.jpg"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maths.shu.ac.uk/mathshelp/Stats%20support%20resources/Datasets/R%20files/stcp-Rdataset-Birthweight_reduced.csv" TargetMode="Externa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6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marL="0" indent="0">
              <a:buNone/>
            </a:pPr>
            <a:r>
              <a:rPr/>
              <a:t>Statistics</a:t>
            </a:r>
            <a:r>
              <a:rPr/>
              <a:t> </a:t>
            </a:r>
            <a:r>
              <a:rPr/>
              <a:t>and</a:t>
            </a:r>
            <a:r>
              <a:rPr/>
              <a:t> </a:t>
            </a:r>
            <a:r>
              <a:rPr/>
              <a:t>R</a:t>
            </a:r>
            <a:r>
              <a:rPr/>
              <a:t> </a:t>
            </a:r>
            <a:r>
              <a:rPr/>
              <a:t>short</a:t>
            </a:r>
            <a:r>
              <a:rPr/>
              <a:t> </a:t>
            </a:r>
            <a:r>
              <a:rPr/>
              <a:t>course</a:t>
            </a:r>
          </a:p>
        </p:txBody>
      </p:sp>
      <p:sp>
        <p:nvSpPr>
          <p:cNvPr id="3" name="Subtitle 2">
            <a:extLst>
              <a:ext uri="{FF2B5EF4-FFF2-40B4-BE49-F238E27FC236}">
                <a16:creationId xmlns:a16="http://schemas.microsoft.com/office/drawing/2014/main" id="{4E8C47A7-1C60-48ED-9106-1A4E50CD85F0}"/>
              </a:ext>
            </a:extLst>
          </p:cNvPr>
          <p:cNvSpPr>
            <a:spLocks noGrp="1"/>
          </p:cNvSpPr>
          <p:nvPr>
            <p:ph idx="1" type="subTitle"/>
          </p:nvPr>
        </p:nvSpPr>
        <p:spPr>
          <a:xfrm>
            <a:off x="1524000" y="4026500"/>
            <a:ext cx="9144000" cy="1231300"/>
          </a:xfrm>
        </p:spPr>
        <p:txBody>
          <a:bodyPr/>
          <a:lstStyle/>
          <a:p>
            <a:pPr lvl="0" marL="0" indent="0">
              <a:buNone/>
            </a:pPr>
            <a:r>
              <a:rPr/>
              <a:t>Session</a:t>
            </a:r>
            <a:r>
              <a:rPr/>
              <a:t> </a:t>
            </a:r>
            <a:r>
              <a:rPr/>
              <a:t>5:</a:t>
            </a:r>
            <a:r>
              <a:rPr/>
              <a:t> </a:t>
            </a:r>
            <a:r>
              <a:rPr/>
              <a:t>Basic</a:t>
            </a:r>
            <a:r>
              <a:rPr/>
              <a:t> </a:t>
            </a:r>
            <a:r>
              <a:rPr/>
              <a:t>regression</a:t>
            </a:r>
            <a:r>
              <a:rPr/>
              <a:t> </a:t>
            </a:r>
            <a:r>
              <a:rPr/>
              <a:t>modelling</a:t>
            </a:r>
            <a:br/>
            <a:br/>
            <a:r>
              <a:rPr/>
              <a:t>Marc</a:t>
            </a:r>
            <a:r>
              <a:rPr/>
              <a:t> </a:t>
            </a:r>
            <a:r>
              <a:rPr/>
              <a:t>Henrion,</a:t>
            </a:r>
            <a:r>
              <a:rPr/>
              <a:t> </a:t>
            </a:r>
            <a:r>
              <a:rPr/>
              <a:t>James</a:t>
            </a:r>
            <a:r>
              <a:rPr/>
              <a:t> </a:t>
            </a:r>
            <a:r>
              <a:rPr/>
              <a:t>Chirombo</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idx="2" sz="half" type="dt"/>
          </p:nvPr>
        </p:nvSpPr>
        <p:spPr>
          <a:xfrm>
            <a:off x="4724400" y="5580025"/>
            <a:ext cx="2743200" cy="311224"/>
          </a:xfrm>
          <a:prstGeom prst="rect">
            <a:avLst/>
          </a:prstGeom>
        </p:spPr>
        <p:txBody>
          <a:bodyPr/>
          <a:lstStyle/>
          <a:p>
            <a:pPr lvl="0" marL="0" indent="0">
              <a:buNone/>
            </a:pPr>
            <a:r>
              <a:rPr/>
              <a:t>8</a:t>
            </a:r>
            <a:r>
              <a:rPr/>
              <a:t> </a:t>
            </a:r>
            <a:r>
              <a:rPr/>
              <a:t>November</a:t>
            </a:r>
            <a:r>
              <a:rPr/>
              <a:t> </a:t>
            </a:r>
            <a:r>
              <a:rPr/>
              <a:t>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5_files/figure-pptx/unnamed-chunk-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Residuals vs. predicted values</a:t>
            </a:r>
          </a:p>
          <a:p>
            <a:pPr lvl="0" marL="0" indent="0">
              <a:buNone/>
            </a:pPr>
            <a:r>
              <a:rPr/>
              <a:t>For non-normal distribution GLMs, the variance function of the model can imply a trend of the variance with the mean.</a:t>
            </a:r>
          </a:p>
          <a:p>
            <a:pPr lvl="0" marL="0" indent="0">
              <a:buNone/>
            </a:pPr>
            <a:r>
              <a:rPr/>
              <a:t>for this reason, Pearson residuals are very useful in GLMs: these residuals are standardised by the estimated variance function. In other words, if the Pearson residuals exhibit non-constant variance, then this suggest we have misspecified the data distribution.</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Typing </a:t>
                </a:r>
                <a:r>
                  <a:rPr>
                    <a:latin typeface="Courier"/>
                  </a:rPr>
                  <a:t>plot(modBW_Mppwt)</a:t>
                </a:r>
                <a:r>
                  <a:rPr/>
                  <a:t> will produce these and a few more (we have not the time to cover everything here) diagnostic graphs.</a:t>
                </a:r>
              </a:p>
              <a:p>
                <a:pPr lvl="0" marL="0" indent="0">
                  <a:buNone/>
                </a:pPr>
                <a14:m>
                  <m:oMathPara xmlns:m="http://schemas.openxmlformats.org/officeDocument/2006/math">
                    <m:oMathParaPr>
                      <m:jc m:val="center"/>
                    </m:oMathParaPr>
                    <m:oMath>
                      <m:r>
                        <m:t> </m:t>
                      </m:r>
                    </m:oMath>
                  </m:oMathPara>
                </a14:m>
              </a:p>
              <a:p>
                <a:pPr lvl="0" indent="0">
                  <a:buNone/>
                </a:pPr>
                <a:r>
                  <a:rPr>
                    <a:solidFill>
                      <a:srgbClr val="06287E"/>
                    </a:solidFill>
                    <a:latin typeface="Courier"/>
                  </a:rPr>
                  <a:t>plot</a:t>
                </a:r>
                <a:r>
                  <a:rPr>
                    <a:latin typeface="Courier"/>
                  </a:rPr>
                  <a:t>(modBW_Mppwt)</a:t>
                </a:r>
              </a:p>
            </p:txBody>
          </p:sp>
        </mc:Choice>
      </mc:AlternateContent>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5_files/figure-pptx/unnamed-chunk-26-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An </a:t>
            </a:r>
            <a:r>
              <a:rPr b="1"/>
              <a:t>influential observation</a:t>
            </a:r>
            <a:r>
              <a:rPr/>
              <a:t> is an observation which, if dropped from the dataset when fitting the model, would noticeably affect the model parameter estimates.</a:t>
            </a:r>
          </a:p>
          <a:p>
            <a:pPr lvl="0" marL="0" indent="0">
              <a:buNone/>
            </a:pPr>
            <a:r>
              <a:rPr/>
              <a:t>We have already alluded to one type of such influential observations: observations with high leverage - large residuals near the extremes of the predictor variables’ ranges.</a:t>
            </a:r>
          </a:p>
          <a:p>
            <a:pPr lvl="0" marL="0" indent="0">
              <a:buNone/>
            </a:pPr>
            <a:r>
              <a:rPr/>
              <a:t>There are many methods, most based on re-fitting models while leaving out individual observations. We will focus on 2 metrics: </a:t>
            </a:r>
            <a:r>
              <a:rPr b="1"/>
              <a:t>hat values</a:t>
            </a:r>
            <a:r>
              <a:rPr/>
              <a:t> (measuring leverage of observations) and </a:t>
            </a:r>
            <a:r>
              <a:rPr b="1"/>
              <a:t>Cook’s distance</a:t>
            </a:r>
            <a:r>
              <a:rPr/>
              <a:t> (measuring influence).</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The </a:t>
                </a:r>
                <a:r>
                  <a:rPr b="1"/>
                  <a:t>hat matrix</a:t>
                </a:r>
                <a:r>
                  <a:rPr/>
                  <a:t> </a:t>
                </a:r>
                <a14:m>
                  <m:oMath xmlns:m="http://schemas.openxmlformats.org/officeDocument/2006/math">
                    <m:r>
                      <m:rPr>
                        <m:sty m:val="b"/>
                      </m:rPr>
                      <m:t>H</m:t>
                    </m:r>
                  </m:oMath>
                </a14:m>
                <a:r>
                  <a:rPr/>
                  <a:t> is the matrix that projects </a:t>
                </a:r>
                <a14:m>
                  <m:oMath xmlns:m="http://schemas.openxmlformats.org/officeDocument/2006/math">
                    <m:r>
                      <m:rPr>
                        <m:sty m:val="b"/>
                      </m:rPr>
                      <m:t>y</m:t>
                    </m:r>
                  </m:oMath>
                </a14:m>
                <a:r>
                  <a:rPr/>
                  <a:t> onto the subspace spanned by the columns of the design matrix </a:t>
                </a:r>
                <a14:m>
                  <m:oMath xmlns:m="http://schemas.openxmlformats.org/officeDocument/2006/math">
                    <m:r>
                      <m:rPr>
                        <m:sty m:val="b"/>
                      </m:rPr>
                      <m:t>X</m:t>
                    </m:r>
                  </m:oMath>
                </a14:m>
                <a:r>
                  <a:rPr/>
                  <a:t>: </a:t>
                </a:r>
                <a14:m>
                  <m:oMath xmlns:m="http://schemas.openxmlformats.org/officeDocument/2006/math">
                    <m:acc>
                      <m:accPr>
                        <m:chr m:val="̂"/>
                      </m:accPr>
                      <m:e>
                        <m:r>
                          <m:rPr>
                            <m:sty m:val="b"/>
                          </m:rPr>
                          <m:t>y</m:t>
                        </m:r>
                      </m:e>
                    </m:acc>
                    <m:r>
                      <m:rPr>
                        <m:sty m:val="p"/>
                      </m:rPr>
                      <m:t>=</m:t>
                    </m:r>
                    <m:r>
                      <m:rPr>
                        <m:sty m:val="b"/>
                      </m:rPr>
                      <m:t>H</m:t>
                    </m:r>
                    <m:r>
                      <m:rPr>
                        <m:sty m:val="b"/>
                      </m:rPr>
                      <m:t>y</m:t>
                    </m:r>
                  </m:oMath>
                </a14:m>
                <a:r>
                  <a:rPr/>
                  <a:t>. In the normal distribution linear model:</a:t>
                </a:r>
              </a:p>
              <a:p>
                <a:pPr lvl="0" marL="0" indent="0">
                  <a:buNone/>
                </a:pPr>
                <a14:m>
                  <m:oMathPara xmlns:m="http://schemas.openxmlformats.org/officeDocument/2006/math">
                    <m:oMathParaPr>
                      <m:jc m:val="center"/>
                    </m:oMathParaPr>
                    <m:oMath>
                      <m:r>
                        <m:rPr>
                          <m:sty m:val="b"/>
                        </m:rPr>
                        <m:t>H</m:t>
                      </m:r>
                      <m:r>
                        <m:rPr>
                          <m:sty m:val="p"/>
                        </m:rPr>
                        <m:t>=</m:t>
                      </m:r>
                      <m:r>
                        <m:rPr>
                          <m:sty m:val="b"/>
                        </m:rPr>
                        <m:t>X</m:t>
                      </m:r>
                      <m:sSup>
                        <m:e>
                          <m:d>
                            <m:dPr>
                              <m:begChr m:val="("/>
                              <m:endChr m:val=")"/>
                              <m:sepChr m:val=""/>
                              <m:grow/>
                            </m:dPr>
                            <m:e>
                              <m:sSup>
                                <m:e>
                                  <m:r>
                                    <m:rPr>
                                      <m:sty m:val="b"/>
                                    </m:rPr>
                                    <m:t>X</m:t>
                                  </m:r>
                                </m:e>
                                <m:sup>
                                  <m:r>
                                    <m:t>T</m:t>
                                  </m:r>
                                </m:sup>
                              </m:sSup>
                              <m:r>
                                <m:rPr>
                                  <m:sty m:val="b"/>
                                </m:rPr>
                                <m:t>X</m:t>
                              </m:r>
                            </m:e>
                          </m:d>
                        </m:e>
                        <m:sup>
                          <m:r>
                            <m:rPr>
                              <m:sty m:val="p"/>
                            </m:rPr>
                            <m:t>−</m:t>
                          </m:r>
                          <m:r>
                            <m:t>1</m:t>
                          </m:r>
                        </m:sup>
                      </m:sSup>
                      <m:sSup>
                        <m:e>
                          <m:r>
                            <m:rPr>
                              <m:sty m:val="b"/>
                            </m:rPr>
                            <m:t>X</m:t>
                          </m:r>
                        </m:e>
                        <m:sup>
                          <m:r>
                            <m:t>T</m:t>
                          </m:r>
                        </m:sup>
                      </m:sSup>
                    </m:oMath>
                  </m:oMathPara>
                </a14:m>
              </a:p>
              <a:p>
                <a:pPr lvl="0" marL="0" indent="0">
                  <a:buNone/>
                </a:pPr>
                <a:r>
                  <a:rPr/>
                  <a:t>and in GLMs:</a:t>
                </a:r>
              </a:p>
              <a:p>
                <a:pPr lvl="0" marL="0" indent="0">
                  <a:buNone/>
                </a:pPr>
                <a14:m>
                  <m:oMathPara xmlns:m="http://schemas.openxmlformats.org/officeDocument/2006/math">
                    <m:oMathParaPr>
                      <m:jc m:val="center"/>
                    </m:oMathParaPr>
                    <m:oMath>
                      <m:r>
                        <m:rPr>
                          <m:sty m:val="b"/>
                        </m:rPr>
                        <m:t>H</m:t>
                      </m:r>
                      <m:r>
                        <m:rPr>
                          <m:sty m:val="p"/>
                        </m:rPr>
                        <m:t>=</m:t>
                      </m:r>
                      <m:sSup>
                        <m:e>
                          <m:r>
                            <m:rPr>
                              <m:sty m:val="b"/>
                            </m:rPr>
                            <m:t>W</m:t>
                          </m:r>
                        </m:e>
                        <m:sup>
                          <m:r>
                            <m:t>1</m:t>
                          </m:r>
                          <m:r>
                            <m:rPr>
                              <m:sty m:val="p"/>
                            </m:rPr>
                            <m:t>/</m:t>
                          </m:r>
                          <m:r>
                            <m:t>2</m:t>
                          </m:r>
                        </m:sup>
                      </m:sSup>
                      <m:r>
                        <m:rPr>
                          <m:sty m:val="b"/>
                        </m:rPr>
                        <m:t>X</m:t>
                      </m:r>
                      <m:sSup>
                        <m:e>
                          <m:d>
                            <m:dPr>
                              <m:begChr m:val="("/>
                              <m:endChr m:val=")"/>
                              <m:sepChr m:val=""/>
                              <m:grow/>
                            </m:dPr>
                            <m:e>
                              <m:sSup>
                                <m:e>
                                  <m:r>
                                    <m:rPr>
                                      <m:sty m:val="b"/>
                                    </m:rPr>
                                    <m:t>X</m:t>
                                  </m:r>
                                </m:e>
                                <m:sup>
                                  <m:r>
                                    <m:t>T</m:t>
                                  </m:r>
                                </m:sup>
                              </m:sSup>
                              <m:r>
                                <m:rPr>
                                  <m:sty m:val="b"/>
                                </m:rPr>
                                <m:t>W</m:t>
                              </m:r>
                              <m:r>
                                <m:rPr>
                                  <m:sty m:val="b"/>
                                </m:rPr>
                                <m:t>X</m:t>
                              </m:r>
                            </m:e>
                          </m:d>
                        </m:e>
                        <m:sup>
                          <m:r>
                            <m:rPr>
                              <m:sty m:val="p"/>
                            </m:rPr>
                            <m:t>−</m:t>
                          </m:r>
                          <m:r>
                            <m:t>1</m:t>
                          </m:r>
                        </m:sup>
                      </m:sSup>
                      <m:sSup>
                        <m:e>
                          <m:r>
                            <m:rPr>
                              <m:sty m:val="b"/>
                            </m:rPr>
                            <m:t>X</m:t>
                          </m:r>
                        </m:e>
                        <m:sup>
                          <m:r>
                            <m:t>T</m:t>
                          </m:r>
                        </m:sup>
                      </m:sSup>
                      <m:sSup>
                        <m:e>
                          <m:r>
                            <m:rPr>
                              <m:sty m:val="b"/>
                            </m:rPr>
                            <m:t>W</m:t>
                          </m:r>
                        </m:e>
                        <m:sup>
                          <m:r>
                            <m:t>1</m:t>
                          </m:r>
                          <m:r>
                            <m:rPr>
                              <m:sty m:val="p"/>
                            </m:rPr>
                            <m:t>/</m:t>
                          </m:r>
                          <m:r>
                            <m:t>2</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r>
                  <a:rPr/>
                  <a:t>The </a:t>
                </a:r>
                <a:r>
                  <a:rPr b="1"/>
                  <a:t>hat values</a:t>
                </a:r>
                <a:r>
                  <a:rPr/>
                  <a:t> </a:t>
                </a:r>
                <a14:m>
                  <m:oMath xmlns:m="http://schemas.openxmlformats.org/officeDocument/2006/math">
                    <m:sSub>
                      <m:e>
                        <m:r>
                          <m:t>h</m:t>
                        </m:r>
                      </m:e>
                      <m:sub>
                        <m:r>
                          <m:t>i</m:t>
                        </m:r>
                        <m:r>
                          <m:t>i</m:t>
                        </m:r>
                      </m:sub>
                    </m:sSub>
                  </m:oMath>
                </a14:m>
                <a:r>
                  <a:rPr/>
                  <a:t> are the diagonal elements of this matrix and they indicate the leverage of observations.</a:t>
                </a:r>
              </a:p>
            </p:txBody>
          </p:sp>
        </mc:Choice>
      </mc:AlternateContent>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The </a:t>
                </a:r>
                <a14:m>
                  <m:oMath xmlns:m="http://schemas.openxmlformats.org/officeDocument/2006/math">
                    <m:sSub>
                      <m:e>
                        <m:r>
                          <m:t>h</m:t>
                        </m:r>
                      </m:e>
                      <m:sub>
                        <m:r>
                          <m:t>i</m:t>
                        </m:r>
                        <m:r>
                          <m:t>i</m:t>
                        </m:r>
                      </m:sub>
                    </m:sSub>
                  </m:oMath>
                </a14:m>
                <a:r>
                  <a:rPr/>
                  <a:t> are bounded between 0 and 1 (in models with an intercept, they are bounded between 1/n and 1), and their sum, </a:t>
                </a:r>
                <a14:m>
                  <m:oMath xmlns:m="http://schemas.openxmlformats.org/officeDocument/2006/math">
                    <m:nary>
                      <m:naryPr>
                        <m:chr m:val="∑"/>
                        <m:limLoc m:val="undOvr"/>
                        <m:subHide m:val="0"/>
                        <m:supHide m:val="1"/>
                      </m:naryPr>
                      <m:sub>
                        <m:r>
                          <m:t>i</m:t>
                        </m:r>
                      </m:sub>
                      <m:sup>
                        <m:r>
                          <m:t>​</m:t>
                        </m:r>
                      </m:sup>
                      <m:e>
                        <m:sSub>
                          <m:e>
                            <m:r>
                              <m:t>h</m:t>
                            </m:r>
                          </m:e>
                          <m:sub>
                            <m:r>
                              <m:t>i</m:t>
                            </m:r>
                            <m:r>
                              <m:t>i</m:t>
                            </m:r>
                          </m:sub>
                        </m:sSub>
                      </m:e>
                    </m:nary>
                  </m:oMath>
                </a14:m>
                <a:r>
                  <a:rPr/>
                  <a:t>, is always equal to </a:t>
                </a:r>
                <a14:m>
                  <m:oMath xmlns:m="http://schemas.openxmlformats.org/officeDocument/2006/math">
                    <m:r>
                      <m:t>p</m:t>
                    </m:r>
                    <m:r>
                      <m:rPr>
                        <m:sty m:val="p"/>
                      </m:rPr>
                      <m:t>+</m:t>
                    </m:r>
                    <m:r>
                      <m:t>1</m:t>
                    </m:r>
                  </m:oMath>
                </a14:m>
                <a:r>
                  <a:rPr/>
                  <a:t>, the number of coefficients in the model, including the intercept. Problems in which there are a few very large </a:t>
                </a:r>
                <a14:m>
                  <m:oMath xmlns:m="http://schemas.openxmlformats.org/officeDocument/2006/math">
                    <m:sSub>
                      <m:e>
                        <m:r>
                          <m:t>h</m:t>
                        </m:r>
                      </m:e>
                      <m:sub>
                        <m:r>
                          <m:t>i</m:t>
                        </m:r>
                        <m:r>
                          <m:t>i</m:t>
                        </m:r>
                      </m:sub>
                    </m:sSub>
                  </m:oMath>
                </a14:m>
                <a:r>
                  <a:rPr/>
                  <a:t> can be troublesome: in particular, large-sample normality of some linear combinations of the regressors is likely to fail, and high-leverage observations may exert undue influence on the results.</a:t>
                </a:r>
              </a:p>
              <a:p>
                <a:pPr lvl="0" marL="0" indent="0">
                  <a:buNone/>
                </a:pPr>
                <a:r>
                  <a:rPr/>
                  <a:t>The </a:t>
                </a:r>
                <a:r>
                  <a:rPr>
                    <a:latin typeface="Courier"/>
                  </a:rPr>
                  <a:t>R</a:t>
                </a:r>
                <a:r>
                  <a:rPr/>
                  <a:t> function </a:t>
                </a:r>
                <a:r>
                  <a:rPr>
                    <a:latin typeface="Courier"/>
                  </a:rPr>
                  <a:t>hatvalues()</a:t>
                </a:r>
                <a:r>
                  <a:rPr/>
                  <a:t> will compute hat values for both </a:t>
                </a:r>
                <a:r>
                  <a:rPr>
                    <a:latin typeface="Courier"/>
                  </a:rPr>
                  <a:t>lm</a:t>
                </a:r>
                <a:r>
                  <a:rPr/>
                  <a:t> and </a:t>
                </a:r>
                <a:r>
                  <a:rPr>
                    <a:latin typeface="Courier"/>
                  </a:rPr>
                  <a:t>glm</a:t>
                </a:r>
                <a:r>
                  <a:rPr/>
                  <a:t> objects.</a:t>
                </a:r>
              </a:p>
              <a:p>
                <a:pPr lvl="0" indent="0">
                  <a:buNone/>
                </a:pPr>
                <a:r>
                  <a:rPr>
                    <a:solidFill>
                      <a:srgbClr val="06287E"/>
                    </a:solidFill>
                    <a:latin typeface="Courier"/>
                  </a:rPr>
                  <a:t>plot</a:t>
                </a:r>
                <a:r>
                  <a:rPr>
                    <a:latin typeface="Courier"/>
                  </a:rPr>
                  <a:t>(</a:t>
                </a:r>
                <a:r>
                  <a:rPr>
                    <a:solidFill>
                      <a:srgbClr val="06287E"/>
                    </a:solidFill>
                    <a:latin typeface="Courier"/>
                  </a:rPr>
                  <a:t>hatvalues</a:t>
                </a:r>
                <a:r>
                  <a:rPr>
                    <a:latin typeface="Courier"/>
                  </a:rPr>
                  <a:t>(modBW_Mppwt),</a:t>
                </a:r>
                <a:r>
                  <a:rPr>
                    <a:solidFill>
                      <a:srgbClr val="7D9029"/>
                    </a:solidFill>
                    <a:latin typeface="Courier"/>
                  </a:rPr>
                  <a:t>cex=</a:t>
                </a:r>
                <a:r>
                  <a:rPr>
                    <a:solidFill>
                      <a:srgbClr val="40A070"/>
                    </a:solidFill>
                    <a:latin typeface="Courier"/>
                  </a:rPr>
                  <a:t>2</a:t>
                </a:r>
                <a:r>
                  <a:rPr>
                    <a:latin typeface="Courier"/>
                  </a:rPr>
                  <a:t>)</a:t>
                </a:r>
              </a:p>
            </p:txBody>
          </p:sp>
        </mc:Choice>
      </mc:AlternateContent>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5_files/figure-pptx/unnamed-chunk-27-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The most common influence measure is </a:t>
                </a:r>
                <a:r>
                  <a:rPr b="1"/>
                  <a:t>Cook’s distance</a:t>
                </a:r>
                <a:r>
                  <a:rPr/>
                  <a:t>. It is one of many leave-one-out / deletion methods for measuring influence of observations.</a:t>
                </a:r>
              </a:p>
              <a:p>
                <a:pPr lvl="0" marL="0" indent="0">
                  <a:buNone/>
                </a:pPr>
                <a:r>
                  <a:rPr/>
                  <a:t>If </a:t>
                </a:r>
                <a14:m>
                  <m:oMath xmlns:m="http://schemas.openxmlformats.org/officeDocument/2006/math">
                    <m:acc>
                      <m:accPr>
                        <m:chr m:val="̂"/>
                      </m:accPr>
                      <m:e>
                        <m:r>
                          <m:rPr>
                            <m:sty m:val="b"/>
                          </m:rPr>
                          <m:t>β</m:t>
                        </m:r>
                      </m:e>
                    </m:acc>
                  </m:oMath>
                </a14:m>
                <a:r>
                  <a:rPr/>
                  <a:t> is the estimated coefficient vector from the full dataset, then let </a:t>
                </a:r>
                <a14:m>
                  <m:oMath xmlns:m="http://schemas.openxmlformats.org/officeDocument/2006/math">
                    <m:sSub>
                      <m:e>
                        <m:acc>
                          <m:accPr>
                            <m:chr m:val="̂"/>
                          </m:accPr>
                          <m:e>
                            <m:r>
                              <m:rPr>
                                <m:sty m:val="b"/>
                              </m:rPr>
                              <m:t>β</m:t>
                            </m:r>
                          </m:e>
                        </m:acc>
                      </m:e>
                      <m:sub>
                        <m:d>
                          <m:dPr>
                            <m:begChr m:val="("/>
                            <m:endChr m:val=")"/>
                            <m:sepChr m:val=""/>
                            <m:grow/>
                          </m:dPr>
                          <m:e>
                            <m:r>
                              <m:t>i</m:t>
                            </m:r>
                          </m:e>
                        </m:d>
                      </m:sub>
                    </m:sSub>
                  </m:oMath>
                </a14:m>
                <a:r>
                  <a:rPr/>
                  <a:t> be the vector of coefficient estimates obtained from fitting the model to the dataset with the </a:t>
                </a:r>
                <a14:m>
                  <m:oMath xmlns:m="http://schemas.openxmlformats.org/officeDocument/2006/math">
                    <m:sSup>
                      <m:e>
                        <m:r>
                          <m:t>i</m:t>
                        </m:r>
                      </m:e>
                      <m:sup>
                        <m:r>
                          <m:t>t</m:t>
                        </m:r>
                        <m:r>
                          <m:t>h</m:t>
                        </m:r>
                      </m:sup>
                    </m:sSup>
                  </m:oMath>
                </a14:m>
                <a:r>
                  <a:rPr/>
                  <a:t> observation removed.</a:t>
                </a:r>
              </a:p>
              <a:p>
                <a:pPr lvl="0" marL="0" indent="0">
                  <a:buNone/>
                </a:pPr>
                <a:r>
                  <a:rPr/>
                  <a:t>The difference </a:t>
                </a:r>
                <a14:m>
                  <m:oMath xmlns:m="http://schemas.openxmlformats.org/officeDocument/2006/math">
                    <m:acc>
                      <m:accPr>
                        <m:chr m:val="̂"/>
                      </m:accPr>
                      <m:e>
                        <m:r>
                          <m:rPr>
                            <m:sty m:val="b"/>
                          </m:rPr>
                          <m:t>β</m:t>
                        </m:r>
                      </m:e>
                    </m:acc>
                    <m:r>
                      <m:rPr>
                        <m:sty m:val="p"/>
                      </m:rPr>
                      <m:t>−</m:t>
                    </m:r>
                    <m:sSub>
                      <m:e>
                        <m:acc>
                          <m:accPr>
                            <m:chr m:val="̂"/>
                          </m:accPr>
                          <m:e>
                            <m:r>
                              <m:rPr>
                                <m:sty m:val="b"/>
                              </m:rPr>
                              <m:t>β</m:t>
                            </m:r>
                          </m:e>
                        </m:acc>
                      </m:e>
                      <m:sub>
                        <m:d>
                          <m:dPr>
                            <m:begChr m:val="("/>
                            <m:endChr m:val=")"/>
                            <m:sepChr m:val=""/>
                            <m:grow/>
                          </m:dPr>
                          <m:e>
                            <m:r>
                              <m:t>i</m:t>
                            </m:r>
                          </m:e>
                        </m:d>
                      </m:sub>
                    </m:sSub>
                  </m:oMath>
                </a14:m>
                <a:r>
                  <a:rPr/>
                  <a:t> directly measures the influence of the </a:t>
                </a:r>
                <a14:m>
                  <m:oMath xmlns:m="http://schemas.openxmlformats.org/officeDocument/2006/math">
                    <m:sSup>
                      <m:e>
                        <m:r>
                          <m:t>i</m:t>
                        </m:r>
                      </m:e>
                      <m:sup>
                        <m:r>
                          <m:t>t</m:t>
                        </m:r>
                        <m:r>
                          <m:t>h</m:t>
                        </m:r>
                      </m:sup>
                    </m:sSup>
                  </m:oMath>
                </a14:m>
                <a:r>
                  <a:rPr/>
                  <a:t> observation: small / large difference = small / large influence.</a:t>
                </a: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This difference is a vector however, and it is more convenient to summarise the influence by a single number.</a:t>
                </a:r>
              </a:p>
              <a:p>
                <a:pPr lvl="0" marL="0" indent="0">
                  <a:buNone/>
                </a:pPr>
                <a:r>
                  <a:rPr/>
                  <a:t>Cook’s distance is the weighted sum of squares of the differences between the individual vector elements. In matrix notation:</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r>
                            <m:t>D</m:t>
                          </m:r>
                        </m:e>
                        <m:sub>
                          <m:r>
                            <m:t>i</m:t>
                          </m:r>
                        </m:sub>
                      </m:sSub>
                      <m:r>
                        <m:rPr>
                          <m:sty m:val="p"/>
                        </m:rPr>
                        <m:t>=</m:t>
                      </m:r>
                      <m:f>
                        <m:fPr>
                          <m:type m:val="bar"/>
                        </m:fPr>
                        <m:num>
                          <m:sSup>
                            <m:e>
                              <m:d>
                                <m:dPr>
                                  <m:begChr m:val="("/>
                                  <m:endChr m:val=")"/>
                                  <m:sepChr m:val=""/>
                                  <m:grow/>
                                </m:dPr>
                                <m:e>
                                  <m:r>
                                    <m:rPr>
                                      <m:sty m:val="b"/>
                                    </m:rPr>
                                    <m:t>β</m:t>
                                  </m:r>
                                  <m:r>
                                    <m:rPr>
                                      <m:sty m:val="p"/>
                                    </m:rPr>
                                    <m:t>−</m:t>
                                  </m:r>
                                  <m:sSub>
                                    <m:e>
                                      <m:acc>
                                        <m:accPr>
                                          <m:chr m:val="̂"/>
                                        </m:accPr>
                                        <m:e>
                                          <m:r>
                                            <m:rPr>
                                              <m:sty m:val="b"/>
                                            </m:rPr>
                                            <m:t>β</m:t>
                                          </m:r>
                                        </m:e>
                                      </m:acc>
                                    </m:e>
                                    <m:sub>
                                      <m:d>
                                        <m:dPr>
                                          <m:begChr m:val="("/>
                                          <m:endChr m:val=")"/>
                                          <m:sepChr m:val=""/>
                                          <m:grow/>
                                        </m:dPr>
                                        <m:e>
                                          <m:r>
                                            <m:t>i</m:t>
                                          </m:r>
                                        </m:e>
                                      </m:d>
                                    </m:sub>
                                  </m:sSub>
                                </m:e>
                              </m:d>
                            </m:e>
                            <m:sup>
                              <m:r>
                                <m:t>T</m:t>
                              </m:r>
                            </m:sup>
                          </m:sSup>
                          <m:sSup>
                            <m:e>
                              <m:d>
                                <m:dPr>
                                  <m:begChr m:val="("/>
                                  <m:endChr m:val=")"/>
                                  <m:sepChr m:val=""/>
                                  <m:grow/>
                                </m:dPr>
                                <m:e>
                                  <m:sSup>
                                    <m:e>
                                      <m:r>
                                        <m:rPr>
                                          <m:sty m:val="b"/>
                                        </m:rPr>
                                        <m:t>X</m:t>
                                      </m:r>
                                    </m:e>
                                    <m:sup>
                                      <m:r>
                                        <m:t>T</m:t>
                                      </m:r>
                                    </m:sup>
                                  </m:sSup>
                                  <m:r>
                                    <m:rPr>
                                      <m:sty m:val="b"/>
                                    </m:rPr>
                                    <m:t>W</m:t>
                                  </m:r>
                                  <m:r>
                                    <m:rPr>
                                      <m:sty m:val="b"/>
                                    </m:rPr>
                                    <m:t>X</m:t>
                                  </m:r>
                                </m:e>
                              </m:d>
                            </m:e>
                            <m:sup>
                              <m:r>
                                <m:rPr>
                                  <m:sty m:val="p"/>
                                </m:rPr>
                                <m:t>−</m:t>
                              </m:r>
                              <m:r>
                                <m:t>1</m:t>
                              </m:r>
                            </m:sup>
                          </m:sSup>
                          <m:d>
                            <m:dPr>
                              <m:begChr m:val="("/>
                              <m:endChr m:val=")"/>
                              <m:sepChr m:val=""/>
                              <m:grow/>
                            </m:dPr>
                            <m:e>
                              <m:r>
                                <m:rPr>
                                  <m:sty m:val="b"/>
                                </m:rPr>
                                <m:t>β</m:t>
                              </m:r>
                              <m:r>
                                <m:rPr>
                                  <m:sty m:val="p"/>
                                </m:rPr>
                                <m:t>−</m:t>
                              </m:r>
                              <m:sSub>
                                <m:e>
                                  <m:acc>
                                    <m:accPr>
                                      <m:chr m:val="̂"/>
                                    </m:accPr>
                                    <m:e>
                                      <m:r>
                                        <m:rPr>
                                          <m:sty m:val="b"/>
                                        </m:rPr>
                                        <m:t>β</m:t>
                                      </m:r>
                                    </m:e>
                                  </m:acc>
                                </m:e>
                                <m:sub>
                                  <m:d>
                                    <m:dPr>
                                      <m:begChr m:val="("/>
                                      <m:endChr m:val=")"/>
                                      <m:sepChr m:val=""/>
                                      <m:grow/>
                                    </m:dPr>
                                    <m:e>
                                      <m:r>
                                        <m:t>i</m:t>
                                      </m:r>
                                    </m:e>
                                  </m:d>
                                </m:sub>
                              </m:sSub>
                            </m:e>
                          </m:d>
                        </m:num>
                        <m:den>
                          <m:d>
                            <m:dPr>
                              <m:begChr m:val="("/>
                              <m:endChr m:val=")"/>
                              <m:sepChr m:val=""/>
                              <m:grow/>
                            </m:dPr>
                            <m:e>
                              <m:r>
                                <m:t>p</m:t>
                              </m:r>
                              <m:r>
                                <m:rPr>
                                  <m:sty m:val="p"/>
                                </m:rPr>
                                <m:t>+</m:t>
                              </m:r>
                              <m:r>
                                <m:t>1</m:t>
                              </m:r>
                            </m:e>
                          </m:d>
                          <m:sSup>
                            <m:e>
                              <m:r>
                                <m:t>s</m:t>
                              </m:r>
                            </m:e>
                            <m:sup>
                              <m:r>
                                <m:t>2</m:t>
                              </m:r>
                            </m:sup>
                          </m:sSup>
                        </m:den>
                      </m:f>
                    </m:oMath>
                  </m:oMathPara>
                </a14:m>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14:m>
                  <m:oMathPara xmlns:m="http://schemas.openxmlformats.org/officeDocument/2006/math">
                    <m:oMathParaPr>
                      <m:jc m:val="center"/>
                    </m:oMathParaPr>
                    <m:oMath>
                      <m:r>
                        <m:t> </m:t>
                      </m:r>
                    </m:oMath>
                  </m:oMathPara>
                </a14:m>
              </a:p>
              <a:p>
                <a:pPr lvl="0" marL="0" indent="0">
                  <a:buNone/>
                </a:pPr>
                <a:r>
                  <a:rPr/>
                  <a:t>The </a:t>
                </a:r>
                <a:r>
                  <a:rPr>
                    <a:latin typeface="Courier"/>
                  </a:rPr>
                  <a:t>R</a:t>
                </a:r>
                <a:r>
                  <a:rPr/>
                  <a:t> function </a:t>
                </a:r>
                <a:r>
                  <a:rPr>
                    <a:latin typeface="Courier"/>
                  </a:rPr>
                  <a:t>cooks.distance()</a:t>
                </a:r>
                <a:r>
                  <a:rPr/>
                  <a:t> computes Cook’s distance for both </a:t>
                </a:r>
                <a:r>
                  <a:rPr>
                    <a:latin typeface="Courier"/>
                  </a:rPr>
                  <a:t>lm</a:t>
                </a:r>
                <a:r>
                  <a:rPr/>
                  <a:t> and </a:t>
                </a:r>
                <a:r>
                  <a:rPr>
                    <a:latin typeface="Courier"/>
                  </a:rPr>
                  <a:t>glm</a:t>
                </a:r>
                <a:r>
                  <a:rPr/>
                  <a:t> objects.</a:t>
                </a:r>
              </a:p>
              <a:p>
                <a:pPr lvl="0" indent="0">
                  <a:buNone/>
                </a:pPr>
                <a:r>
                  <a:rPr>
                    <a:solidFill>
                      <a:srgbClr val="06287E"/>
                    </a:solidFill>
                    <a:latin typeface="Courier"/>
                  </a:rPr>
                  <a:t>plot</a:t>
                </a:r>
                <a:r>
                  <a:rPr>
                    <a:latin typeface="Courier"/>
                  </a:rPr>
                  <a:t>(</a:t>
                </a:r>
                <a:r>
                  <a:rPr>
                    <a:solidFill>
                      <a:srgbClr val="06287E"/>
                    </a:solidFill>
                    <a:latin typeface="Courier"/>
                  </a:rPr>
                  <a:t>cooks.distance</a:t>
                </a:r>
                <a:r>
                  <a:rPr>
                    <a:latin typeface="Courier"/>
                  </a:rPr>
                  <a:t>(modBW_Mppwt),</a:t>
                </a:r>
                <a:r>
                  <a:rPr>
                    <a:solidFill>
                      <a:srgbClr val="7D9029"/>
                    </a:solidFill>
                    <a:latin typeface="Courier"/>
                  </a:rPr>
                  <a:t>cex=</a:t>
                </a:r>
                <a:r>
                  <a:rPr>
                    <a:solidFill>
                      <a:srgbClr val="40A070"/>
                    </a:solidFill>
                    <a:latin typeface="Courier"/>
                  </a:rPr>
                  <a:t>2</a:t>
                </a:r>
                <a:r>
                  <a:rPr>
                    <a:latin typeface="Courier"/>
                  </a:rPr>
                  <a:t>)</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Looks like there is a </a:t>
                </a:r>
                <a:r>
                  <a:rPr b="1"/>
                  <a:t>linear</a:t>
                </a:r>
                <a:r>
                  <a:rPr/>
                  <a:t> relationship between the 2 variables:</a:t>
                </a:r>
              </a:p>
              <a:p>
                <a:pPr lvl="0" marL="0" indent="0">
                  <a:buNone/>
                </a:pPr>
                <a:r>
                  <a:rPr/>
                  <a:t>as </a:t>
                </a:r>
                <a14:m>
                  <m:oMath xmlns:m="http://schemas.openxmlformats.org/officeDocument/2006/math">
                    <m:r>
                      <m:t>x</m:t>
                    </m:r>
                    <m:r>
                      <m:rPr>
                        <m:sty m:val="p"/>
                      </m:rPr>
                      <m:t>↗</m:t>
                    </m:r>
                  </m:oMath>
                </a14:m>
                <a:r>
                  <a:rPr/>
                  <a:t>, so </a:t>
                </a:r>
                <a14:m>
                  <m:oMath xmlns:m="http://schemas.openxmlformats.org/officeDocument/2006/math">
                    <m:r>
                      <m:t>y</m:t>
                    </m:r>
                    <m:r>
                      <m:rPr>
                        <m:sty m:val="p"/>
                      </m:rPr>
                      <m:t>↗</m:t>
                    </m:r>
                  </m:oMath>
                </a14:m>
              </a:p>
              <a:p>
                <a:pPr lvl="0" marL="0" indent="0">
                  <a:buNone/>
                </a:pPr>
                <a14:m>
                  <m:oMathPara xmlns:m="http://schemas.openxmlformats.org/officeDocument/2006/math">
                    <m:oMathParaPr>
                      <m:jc m:val="center"/>
                    </m:oMathParaPr>
                    <m:oMath>
                      <m:r>
                        <m:t> </m:t>
                      </m:r>
                    </m:oMath>
                  </m:oMathPara>
                </a14:m>
              </a:p>
              <a:p>
                <a:pPr lvl="0" marL="0" indent="0">
                  <a:buNone/>
                </a:pPr>
                <a:r>
                  <a:rPr/>
                  <a:t>We can try to guess what that relationship is.</a:t>
                </a:r>
              </a:p>
              <a:p>
                <a:pPr lvl="0" marL="0" indent="0">
                  <a:buNone/>
                </a:pPr>
                <a:r>
                  <a:rPr/>
                  <a:t>E.g. we can guess </a:t>
                </a:r>
                <a14:m>
                  <m:oMath xmlns:m="http://schemas.openxmlformats.org/officeDocument/2006/math">
                    <m:r>
                      <m:t>y</m:t>
                    </m:r>
                    <m:r>
                      <m:rPr>
                        <m:sty m:val="p"/>
                      </m:rPr>
                      <m:t>≈</m:t>
                    </m:r>
                    <m:r>
                      <m:t>x</m:t>
                    </m:r>
                    <m:r>
                      <m:rPr>
                        <m:sty m:val="p"/>
                      </m:rPr>
                      <m:t>+</m:t>
                    </m:r>
                    <m:r>
                      <m:t>3</m:t>
                    </m:r>
                  </m:oMath>
                </a14:m>
                <a:r>
                  <a:rPr/>
                  <a:t>:</a:t>
                </a:r>
              </a:p>
              <a:p>
                <a:pPr lvl="0" indent="0">
                  <a:buNone/>
                </a:pPr>
                <a:r>
                  <a:rPr>
                    <a:solidFill>
                      <a:srgbClr val="06287E"/>
                    </a:solidFill>
                    <a:latin typeface="Courier"/>
                  </a:rPr>
                  <a:t>ggplot</a:t>
                </a:r>
                <a:r>
                  <a:rPr>
                    <a:latin typeface="Courier"/>
                  </a:rPr>
                  <a:t>(</a:t>
                </a:r>
                <a:r>
                  <a:rPr>
                    <a:solidFill>
                      <a:srgbClr val="7D9029"/>
                    </a:solidFill>
                    <a:latin typeface="Courier"/>
                  </a:rPr>
                  <a:t>data=</a:t>
                </a:r>
                <a:r>
                  <a:rPr>
                    <a:latin typeface="Courier"/>
                  </a:rPr>
                  <a:t>df,</a:t>
                </a:r>
                <a:r>
                  <a:rPr>
                    <a:solidFill>
                      <a:srgbClr val="06287E"/>
                    </a:solidFill>
                    <a:latin typeface="Courier"/>
                  </a:rPr>
                  <a:t>aes</a:t>
                </a:r>
                <a:r>
                  <a:rPr>
                    <a:latin typeface="Courier"/>
                  </a:rPr>
                  <a:t>(</a:t>
                </a:r>
                <a:r>
                  <a:rPr>
                    <a:solidFill>
                      <a:srgbClr val="7D9029"/>
                    </a:solidFill>
                    <a:latin typeface="Courier"/>
                  </a:rPr>
                  <a:t>x=</a:t>
                </a:r>
                <a:r>
                  <a:rPr>
                    <a:latin typeface="Courier"/>
                  </a:rPr>
                  <a:t>x,</a:t>
                </a:r>
                <a:r>
                  <a:rPr>
                    <a:solidFill>
                      <a:srgbClr val="7D9029"/>
                    </a:solidFill>
                    <a:latin typeface="Courier"/>
                  </a:rPr>
                  <a:t>y=</a:t>
                </a:r>
                <a:r>
                  <a:rPr>
                    <a:latin typeface="Courier"/>
                  </a:rPr>
                  <a:t>y)) </a:t>
                </a:r>
                <a:r>
                  <a:rPr>
                    <a:solidFill>
                      <a:srgbClr val="4070A0"/>
                    </a:solidFill>
                    <a:latin typeface="Courier"/>
                  </a:rPr>
                  <a:t>+</a:t>
                </a:r>
                <a:r>
                  <a:rPr>
                    <a:latin typeface="Courier"/>
                  </a:rPr>
                  <a:t> </a:t>
                </a:r>
                <a:br/>
                <a:r>
                  <a:rPr>
                    <a:latin typeface="Courier"/>
                  </a:rPr>
                  <a:t>  </a:t>
                </a:r>
                <a:r>
                  <a:rPr>
                    <a:solidFill>
                      <a:srgbClr val="06287E"/>
                    </a:solidFill>
                    <a:latin typeface="Courier"/>
                  </a:rPr>
                  <a:t>geom_abline</a:t>
                </a:r>
                <a:r>
                  <a:rPr>
                    <a:latin typeface="Courier"/>
                  </a:rPr>
                  <a:t>(</a:t>
                </a:r>
                <a:r>
                  <a:rPr>
                    <a:solidFill>
                      <a:srgbClr val="7D9029"/>
                    </a:solidFill>
                    <a:latin typeface="Courier"/>
                  </a:rPr>
                  <a:t>intercept=</a:t>
                </a:r>
                <a:r>
                  <a:rPr>
                    <a:solidFill>
                      <a:srgbClr val="40A070"/>
                    </a:solidFill>
                    <a:latin typeface="Courier"/>
                  </a:rPr>
                  <a:t>3</a:t>
                </a:r>
                <a:r>
                  <a:rPr>
                    <a:latin typeface="Courier"/>
                  </a:rPr>
                  <a:t>,</a:t>
                </a:r>
                <a:r>
                  <a:rPr>
                    <a:solidFill>
                      <a:srgbClr val="7D9029"/>
                    </a:solidFill>
                    <a:latin typeface="Courier"/>
                  </a:rPr>
                  <a:t>slope=</a:t>
                </a:r>
                <a:r>
                  <a:rPr>
                    <a:solidFill>
                      <a:srgbClr val="40A070"/>
                    </a:solidFill>
                    <a:latin typeface="Courier"/>
                  </a:rPr>
                  <a:t>1</a:t>
                </a:r>
                <a:r>
                  <a:rPr>
                    <a:latin typeface="Courier"/>
                  </a:rPr>
                  <a:t>,</a:t>
                </a:r>
                <a:r>
                  <a:rPr>
                    <a:solidFill>
                      <a:srgbClr val="7D9029"/>
                    </a:solidFill>
                    <a:latin typeface="Courier"/>
                  </a:rPr>
                  <a:t>colour=</a:t>
                </a:r>
                <a:r>
                  <a:rPr>
                    <a:solidFill>
                      <a:srgbClr val="4070A0"/>
                    </a:solidFill>
                    <a:latin typeface="Courier"/>
                  </a:rPr>
                  <a:t>"steelblue"</a:t>
                </a:r>
                <a:r>
                  <a:rPr>
                    <a:latin typeface="Courier"/>
                  </a:rPr>
                  <a:t>,</a:t>
                </a:r>
                <a:r>
                  <a:rPr>
                    <a:solidFill>
                      <a:srgbClr val="7D9029"/>
                    </a:solidFill>
                    <a:latin typeface="Courier"/>
                  </a:rPr>
                  <a:t>lwd=</a:t>
                </a:r>
                <a:r>
                  <a:rPr>
                    <a:solidFill>
                      <a:srgbClr val="40A070"/>
                    </a:solidFill>
                    <a:latin typeface="Courier"/>
                  </a:rPr>
                  <a:t>1.5</a:t>
                </a:r>
                <a:r>
                  <a:rPr>
                    <a:latin typeface="Courier"/>
                  </a:rPr>
                  <a:t>)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r>
                  <a:rPr>
                    <a:solidFill>
                      <a:srgbClr val="7D9029"/>
                    </a:solidFill>
                    <a:latin typeface="Courier"/>
                  </a:rPr>
                  <a:t>size=</a:t>
                </a:r>
                <a:r>
                  <a:rPr>
                    <a:solidFill>
                      <a:srgbClr val="40A070"/>
                    </a:solidFill>
                    <a:latin typeface="Courier"/>
                  </a:rPr>
                  <a:t>3</a:t>
                </a:r>
                <a:r>
                  <a:rPr>
                    <a:latin typeface="Courier"/>
                  </a:rPr>
                  <a:t>) </a:t>
                </a:r>
                <a:r>
                  <a:rPr>
                    <a:solidFill>
                      <a:srgbClr val="4070A0"/>
                    </a:solidFill>
                    <a:latin typeface="Courier"/>
                  </a:rPr>
                  <a:t>+</a:t>
                </a:r>
                <a:br/>
                <a:r>
                  <a:rPr>
                    <a:latin typeface="Courier"/>
                  </a:rPr>
                  <a:t>  </a:t>
                </a:r>
                <a:r>
                  <a:rPr>
                    <a:solidFill>
                      <a:srgbClr val="06287E"/>
                    </a:solidFill>
                    <a:latin typeface="Courier"/>
                  </a:rPr>
                  <a:t>theme</a:t>
                </a:r>
                <a:r>
                  <a:rPr>
                    <a:latin typeface="Courier"/>
                  </a:rPr>
                  <a:t>(</a:t>
                </a:r>
                <a:r>
                  <a:rPr>
                    <a:solidFill>
                      <a:srgbClr val="7D9029"/>
                    </a:solidFill>
                    <a:latin typeface="Courier"/>
                  </a:rPr>
                  <a:t>text =</a:t>
                </a:r>
                <a:r>
                  <a:rPr>
                    <a:latin typeface="Courier"/>
                  </a:rPr>
                  <a:t> </a:t>
                </a:r>
                <a:r>
                  <a:rPr>
                    <a:solidFill>
                      <a:srgbClr val="06287E"/>
                    </a:solidFill>
                    <a:latin typeface="Courier"/>
                  </a:rPr>
                  <a:t>element_text</a:t>
                </a:r>
                <a:r>
                  <a:rPr>
                    <a:latin typeface="Courier"/>
                  </a:rPr>
                  <a:t>(</a:t>
                </a:r>
                <a:r>
                  <a:rPr>
                    <a:solidFill>
                      <a:srgbClr val="7D9029"/>
                    </a:solidFill>
                    <a:latin typeface="Courier"/>
                  </a:rPr>
                  <a:t>size=</a:t>
                </a:r>
                <a:r>
                  <a:rPr>
                    <a:solidFill>
                      <a:srgbClr val="40A070"/>
                    </a:solidFill>
                    <a:latin typeface="Courier"/>
                  </a:rPr>
                  <a:t>20</a:t>
                </a:r>
                <a:r>
                  <a:rPr>
                    <a:latin typeface="Courier"/>
                  </a:rPr>
                  <a:t>)) </a:t>
                </a:r>
              </a:p>
            </p:txBody>
          </p:sp>
        </mc:Choice>
      </mc:AlternateContent>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5_files/figure-pptx/unnamed-chunk-28-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The </a:t>
            </a:r>
            <a:r>
              <a:rPr>
                <a:latin typeface="Courier"/>
              </a:rPr>
              <a:t>R</a:t>
            </a:r>
            <a:r>
              <a:rPr/>
              <a:t> package </a:t>
            </a:r>
            <a:r>
              <a:rPr>
                <a:latin typeface="Courier"/>
              </a:rPr>
              <a:t>car</a:t>
            </a:r>
            <a:r>
              <a:rPr/>
              <a:t> has a helpful plotting function for plotting both the hat values and Cook’s D (and also studentised residuals). Cook’s D is given by the size of the circles.</a:t>
            </a:r>
          </a:p>
          <a:p>
            <a:pPr lvl="0" indent="0">
              <a:buNone/>
            </a:pPr>
            <a:r>
              <a:rPr>
                <a:solidFill>
                  <a:srgbClr val="06287E"/>
                </a:solidFill>
                <a:latin typeface="Courier"/>
              </a:rPr>
              <a:t>library</a:t>
            </a:r>
            <a:r>
              <a:rPr>
                <a:latin typeface="Courier"/>
              </a:rPr>
              <a:t>(car)</a:t>
            </a:r>
            <a:br/>
            <a:r>
              <a:rPr>
                <a:solidFill>
                  <a:srgbClr val="06287E"/>
                </a:solidFill>
                <a:latin typeface="Courier"/>
              </a:rPr>
              <a:t>influencePlot</a:t>
            </a:r>
            <a:r>
              <a:rPr>
                <a:latin typeface="Courier"/>
              </a:rPr>
              <a:t>(modBW_Mppwt)</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5_files/figure-pptx/unnamed-chunk-29-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p>
          <a:p>
            <a:pPr lvl="0" indent="0">
              <a:buNone/>
            </a:pPr>
            <a:r>
              <a:rPr>
                <a:latin typeface="Courier"/>
              </a:rPr>
              <a:t>##       StudRes        Hat      CookD
## 2  -2.1771480 0.05129374 0.11718176
## 4  -2.3575737 0.02388058 0.06103449
## 18 -0.1834157 0.21227697 0.00464508
## 37  1.5738906 0.10041359 0.13332758
## 40  2.3845565 0.02388058 0.06226080</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GLM</a:t>
            </a:r>
            <a:r>
              <a:rPr/>
              <a:t> </a:t>
            </a:r>
            <a:r>
              <a:rPr/>
              <a:t>notes</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GLM</a:t>
            </a:r>
            <a:r>
              <a:rPr/>
              <a:t> </a:t>
            </a:r>
            <a:r>
              <a:rPr/>
              <a:t>notes:</a:t>
            </a:r>
            <a:r>
              <a:rPr/>
              <a:t> </a:t>
            </a:r>
            <a:r>
              <a:rPr/>
              <a:t>Interaction</a:t>
            </a:r>
            <a:r>
              <a:rPr/>
              <a:t> </a:t>
            </a:r>
            <a:r>
              <a:rPr/>
              <a:t>terms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Consider the model</a:t>
                </a:r>
              </a:p>
              <a:p>
                <a:pPr lvl="0" marL="0" indent="0">
                  <a:buNone/>
                </a:pPr>
                <a14:m>
                  <m:oMathPara xmlns:m="http://schemas.openxmlformats.org/officeDocument/2006/math">
                    <m:oMathParaPr>
                      <m:jc m:val="center"/>
                    </m:oMathParaPr>
                    <m:oMath>
                      <m:r>
                        <m:t>Y</m:t>
                      </m:r>
                      <m:r>
                        <m:rPr>
                          <m:sty m:val="p"/>
                        </m:rPr>
                        <m:t>=</m:t>
                      </m:r>
                      <m:sSub>
                        <m:e>
                          <m:r>
                            <m:t>β</m:t>
                          </m:r>
                        </m:e>
                        <m:sub>
                          <m:r>
                            <m:t>0</m:t>
                          </m:r>
                        </m:sub>
                      </m:sSub>
                      <m:r>
                        <m:rPr>
                          <m:sty m:val="p"/>
                        </m:rPr>
                        <m:t>+</m:t>
                      </m:r>
                      <m:sSub>
                        <m:e>
                          <m:r>
                            <m:t>β</m:t>
                          </m:r>
                        </m:e>
                        <m:sub>
                          <m:r>
                            <m:t>1</m:t>
                          </m:r>
                        </m:sub>
                      </m:sSub>
                      <m:r>
                        <m:rPr>
                          <m:nor/>
                          <m:sty m:val="p"/>
                        </m:rPr>
                        <m:t> age</m:t>
                      </m:r>
                      <m:r>
                        <m:rPr>
                          <m:sty m:val="p"/>
                        </m:rPr>
                        <m:t>+</m:t>
                      </m:r>
                      <m:sSub>
                        <m:e>
                          <m:r>
                            <m:t>β</m:t>
                          </m:r>
                        </m:e>
                        <m:sub>
                          <m:r>
                            <m:t>2</m:t>
                          </m:r>
                        </m:sub>
                      </m:sSub>
                      <m:r>
                        <m:rPr>
                          <m:nor/>
                          <m:sty m:val="p"/>
                        </m:rPr>
                        <m:t> male</m:t>
                      </m:r>
                      <m:r>
                        <m:rPr>
                          <m:sty m:val="p"/>
                        </m:rPr>
                        <m:t>+</m:t>
                      </m:r>
                      <m:sSub>
                        <m:e>
                          <m:r>
                            <m:t>β</m:t>
                          </m:r>
                        </m:e>
                        <m:sub>
                          <m:r>
                            <m:t>3</m:t>
                          </m:r>
                        </m:sub>
                      </m:sSub>
                      <m:r>
                        <m:rPr>
                          <m:nor/>
                          <m:sty m:val="p"/>
                        </m:rPr>
                        <m:t> male</m:t>
                      </m:r>
                      <m:r>
                        <m:rPr>
                          <m:sty m:val="p"/>
                        </m:rPr>
                        <m:t>⋅</m:t>
                      </m:r>
                      <m:r>
                        <m:rPr>
                          <m:nor/>
                          <m:sty m:val="p"/>
                        </m:rPr>
                        <m:t> age</m:t>
                      </m:r>
                      <m:r>
                        <m:rPr>
                          <m:sty m:val="p"/>
                        </m:rPr>
                        <m:t>+</m:t>
                      </m:r>
                      <m:r>
                        <m:t>ϵ</m:t>
                      </m:r>
                    </m:oMath>
                  </m:oMathPara>
                </a14:m>
              </a:p>
              <a:p>
                <a:pPr lvl="0" marL="0" indent="0">
                  <a:buNone/>
                </a:pPr>
                <a:r>
                  <a:rPr/>
                  <a:t>If you are female, the effect on </a:t>
                </a:r>
                <a14:m>
                  <m:oMath xmlns:m="http://schemas.openxmlformats.org/officeDocument/2006/math">
                    <m:r>
                      <m:t>Y</m:t>
                    </m:r>
                  </m:oMath>
                </a14:m>
                <a:r>
                  <a:rPr/>
                  <a:t> for age is </a:t>
                </a:r>
                <a14:m>
                  <m:oMath xmlns:m="http://schemas.openxmlformats.org/officeDocument/2006/math">
                    <m:sSub>
                      <m:e>
                        <m:r>
                          <m:t>β</m:t>
                        </m:r>
                      </m:e>
                      <m:sub>
                        <m:r>
                          <m:t>1</m:t>
                        </m:r>
                      </m:sub>
                    </m:sSub>
                  </m:oMath>
                </a14:m>
                <a:r>
                  <a:rPr/>
                  <a:t>.</a:t>
                </a:r>
              </a:p>
              <a:p>
                <a:pPr lvl="0" marL="0" indent="0">
                  <a:buNone/>
                </a:pPr>
                <a:r>
                  <a:rPr/>
                  <a:t>If you are male, the effect on </a:t>
                </a:r>
                <a14:m>
                  <m:oMath xmlns:m="http://schemas.openxmlformats.org/officeDocument/2006/math">
                    <m:r>
                      <m:t>Y</m:t>
                    </m:r>
                  </m:oMath>
                </a14:m>
                <a:r>
                  <a:rPr/>
                  <a:t> for age is </a:t>
                </a:r>
                <a14:m>
                  <m:oMath xmlns:m="http://schemas.openxmlformats.org/officeDocument/2006/math">
                    <m:sSub>
                      <m:e>
                        <m:r>
                          <m:t>β</m:t>
                        </m:r>
                      </m:e>
                      <m:sub>
                        <m:r>
                          <m:t>1</m:t>
                        </m:r>
                      </m:sub>
                    </m:sSub>
                    <m:r>
                      <m:rPr>
                        <m:sty m:val="p"/>
                      </m:rPr>
                      <m:t>+</m:t>
                    </m:r>
                    <m:sSub>
                      <m:e>
                        <m:r>
                          <m:t>β</m:t>
                        </m:r>
                      </m:e>
                      <m:sub>
                        <m:r>
                          <m:t>3</m:t>
                        </m:r>
                      </m:sub>
                    </m:sSub>
                  </m:oMath>
                </a14:m>
                <a:r>
                  <a:rPr/>
                  <a:t>.</a:t>
                </a:r>
              </a:p>
              <a:p>
                <a:pPr lvl="0" marL="0" indent="0">
                  <a:buNone/>
                </a:pPr>
                <a:r>
                  <a:rPr/>
                  <a:t>This is an </a:t>
                </a:r>
                <a:r>
                  <a:rPr b="1"/>
                  <a:t>interaction effect</a:t>
                </a:r>
                <a:r>
                  <a:rPr/>
                  <a:t>: age and sex are not independent. There are different slopes for age, depending on your sex.</a:t>
                </a:r>
              </a:p>
              <a:p>
                <a:pPr lvl="0" marL="0" indent="0">
                  <a:buNone/>
                </a:pPr>
                <a:r>
                  <a:rPr/>
                  <a:t>You can have interaction terms for 2 categorical variables, 1 categorical &amp; 1 continuous, 2 continuous variables.</a:t>
                </a:r>
              </a:p>
              <a:p>
                <a:pPr lvl="0" marL="0" indent="0">
                  <a:buNone/>
                </a:pPr>
                <a:r>
                  <a:rPr/>
                  <a:t>Interpretation becomes more difficult.</a:t>
                </a:r>
              </a:p>
              <a:p>
                <a:pPr lvl="0" marL="0" indent="0">
                  <a:buNone/>
                </a:pPr>
                <a:r>
                  <a:rPr/>
                  <a:t>Always include both individual terms!</a:t>
                </a:r>
              </a:p>
            </p:txBody>
          </p:sp>
        </mc:Choice>
      </mc:AlternateContent>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GLM</a:t>
            </a:r>
            <a:r>
              <a:rPr/>
              <a:t> </a:t>
            </a:r>
            <a:r>
              <a:rPr/>
              <a:t>notes:</a:t>
            </a:r>
            <a:r>
              <a:rPr/>
              <a:t> </a:t>
            </a:r>
            <a:r>
              <a:rPr/>
              <a:t>Interaction</a:t>
            </a:r>
            <a:r>
              <a:rPr/>
              <a:t> </a:t>
            </a:r>
            <a:r>
              <a:rPr/>
              <a:t>terms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indent="0">
              <a:buNone/>
            </a:pPr>
            <a:r>
              <a:rPr>
                <a:latin typeface="Courier"/>
              </a:rPr>
              <a:t>ado</a:t>
            </a:r>
            <a:r>
              <a:rPr>
                <a:solidFill>
                  <a:srgbClr val="007020"/>
                </a:solidFill>
                <a:latin typeface="Courier"/>
              </a:rPr>
              <a:t>&lt;-</a:t>
            </a:r>
            <a:r>
              <a:rPr>
                <a:solidFill>
                  <a:srgbClr val="06287E"/>
                </a:solidFill>
                <a:latin typeface="Courier"/>
              </a:rPr>
              <a:t>read.csv</a:t>
            </a:r>
            <a:r>
              <a:rPr>
                <a:latin typeface="Courier"/>
              </a:rPr>
              <a:t>(</a:t>
            </a:r>
            <a:r>
              <a:rPr>
                <a:solidFill>
                  <a:srgbClr val="4070A0"/>
                </a:solidFill>
                <a:latin typeface="Courier"/>
              </a:rPr>
              <a:t>"dataAndSupportDocs/adolescent_small.csv"</a:t>
            </a:r>
            <a:r>
              <a:rPr>
                <a:latin typeface="Courier"/>
              </a:rPr>
              <a:t>)</a:t>
            </a:r>
            <a:br/>
            <a:br/>
            <a:r>
              <a:rPr>
                <a:latin typeface="Courier"/>
              </a:rPr>
              <a:t>modWeightInt</a:t>
            </a:r>
            <a:r>
              <a:rPr>
                <a:solidFill>
                  <a:srgbClr val="007020"/>
                </a:solidFill>
                <a:latin typeface="Courier"/>
              </a:rPr>
              <a:t>&lt;-</a:t>
            </a:r>
            <a:r>
              <a:rPr>
                <a:solidFill>
                  <a:srgbClr val="06287E"/>
                </a:solidFill>
                <a:latin typeface="Courier"/>
              </a:rPr>
              <a:t>glm</a:t>
            </a:r>
            <a:r>
              <a:rPr>
                <a:latin typeface="Courier"/>
              </a:rPr>
              <a:t>(a104wt</a:t>
            </a:r>
            <a:r>
              <a:rPr>
                <a:solidFill>
                  <a:srgbClr val="4070A0"/>
                </a:solidFill>
                <a:latin typeface="Courier"/>
              </a:rPr>
              <a:t>~</a:t>
            </a:r>
            <a:r>
              <a:rPr>
                <a:latin typeface="Courier"/>
              </a:rPr>
              <a:t>a12age</a:t>
            </a:r>
            <a:r>
              <a:rPr>
                <a:solidFill>
                  <a:srgbClr val="4070A0"/>
                </a:solidFill>
                <a:latin typeface="Courier"/>
              </a:rPr>
              <a:t>*</a:t>
            </a:r>
            <a:r>
              <a:rPr>
                <a:latin typeface="Courier"/>
              </a:rPr>
              <a:t>hiv,</a:t>
            </a:r>
            <a:r>
              <a:rPr>
                <a:solidFill>
                  <a:srgbClr val="7D9029"/>
                </a:solidFill>
                <a:latin typeface="Courier"/>
              </a:rPr>
              <a:t>data=</a:t>
            </a:r>
            <a:r>
              <a:rPr>
                <a:latin typeface="Courier"/>
              </a:rPr>
              <a:t>ado)</a:t>
            </a:r>
            <a:br/>
            <a:r>
              <a:rPr>
                <a:solidFill>
                  <a:srgbClr val="06287E"/>
                </a:solidFill>
                <a:latin typeface="Courier"/>
              </a:rPr>
              <a:t>summary</a:t>
            </a:r>
            <a:r>
              <a:rPr>
                <a:latin typeface="Courier"/>
              </a:rPr>
              <a:t>(modWeightInt)</a:t>
            </a:r>
            <a:r>
              <a:rPr>
                <a:solidFill>
                  <a:srgbClr val="4070A0"/>
                </a:solidFill>
                <a:latin typeface="Courier"/>
              </a:rPr>
              <a:t>$</a:t>
            </a:r>
            <a:r>
              <a:rPr>
                <a:latin typeface="Courier"/>
              </a:rPr>
              <a:t>coefficients</a:t>
            </a:r>
            <a:br/>
            <a:r>
              <a:rPr i="1">
                <a:solidFill>
                  <a:srgbClr val="BA2121"/>
                </a:solidFill>
                <a:latin typeface="Courier"/>
              </a:rPr>
              <a:t>##                      Estimate Std. Error   t value     Pr(&gt;|t|)</a:t>
            </a:r>
            <a:br/>
            <a:r>
              <a:rPr i="1">
                <a:solidFill>
                  <a:srgbClr val="BA2121"/>
                </a:solidFill>
                <a:latin typeface="Courier"/>
              </a:rPr>
              <a:t>## (Intercept)        -12.202112  3.3080393 -3.688624 2.741478e-04</a:t>
            </a:r>
            <a:br/>
            <a:r>
              <a:rPr i="1">
                <a:solidFill>
                  <a:srgbClr val="BA2121"/>
                </a:solidFill>
                <a:latin typeface="Courier"/>
              </a:rPr>
              <a:t>## a12age               3.895924  0.2359772 16.509745 1.844004e-42</a:t>
            </a:r>
            <a:br/>
            <a:r>
              <a:rPr i="1">
                <a:solidFill>
                  <a:srgbClr val="BA2121"/>
                </a:solidFill>
                <a:latin typeface="Courier"/>
              </a:rPr>
              <a:t>## hivpositive          9.074343  5.1781378  1.752434 8.086903e-02</a:t>
            </a:r>
            <a:br/>
            <a:r>
              <a:rPr i="1">
                <a:solidFill>
                  <a:srgbClr val="BA2121"/>
                </a:solidFill>
                <a:latin typeface="Courier"/>
              </a:rPr>
              <a:t>## a12age:hivpositive  -1.453828  0.3808874 -3.816950 1.686588e-04</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GLM</a:t>
            </a:r>
            <a:r>
              <a:rPr/>
              <a:t> </a:t>
            </a:r>
            <a:r>
              <a:rPr/>
              <a:t>notes:</a:t>
            </a:r>
            <a:r>
              <a:rPr/>
              <a:t> </a:t>
            </a:r>
            <a:r>
              <a:rPr/>
              <a:t>Collinearity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two predictors </a:t>
                </a:r>
                <a14:m>
                  <m:oMath xmlns:m="http://schemas.openxmlformats.org/officeDocument/2006/math">
                    <m:sSub>
                      <m:e>
                        <m:r>
                          <m:t>X</m:t>
                        </m:r>
                      </m:e>
                      <m:sub>
                        <m:r>
                          <m:t>1</m:t>
                        </m:r>
                      </m:sub>
                    </m:sSub>
                    <m:r>
                      <m:rPr>
                        <m:sty m:val="p"/>
                      </m:rPr>
                      <m:t>,</m:t>
                    </m:r>
                    <m:sSub>
                      <m:e>
                        <m:r>
                          <m:t>X</m:t>
                        </m:r>
                      </m:e>
                      <m:sub>
                        <m:r>
                          <m:t>2</m:t>
                        </m:r>
                      </m:sub>
                    </m:sSub>
                  </m:oMath>
                </a14:m>
                <a:r>
                  <a:rPr/>
                  <a:t> are correlated, then estimation of the GLM can become difficult and interpretation of coefficients also becomes tricky.</a:t>
                </a:r>
              </a:p>
              <a:p>
                <a:pPr lvl="0" marL="0" indent="0">
                  <a:buNone/>
                </a:pPr>
                <a:r>
                  <a:rPr/>
                  <a:t>The numerical instability comes from the fact that MLE will involve matrix inversion and this will become singular the more </a:t>
                </a:r>
                <a14:m>
                  <m:oMath xmlns:m="http://schemas.openxmlformats.org/officeDocument/2006/math">
                    <m:sSub>
                      <m:e>
                        <m:r>
                          <m:t>X</m:t>
                        </m:r>
                      </m:e>
                      <m:sub>
                        <m:r>
                          <m:t>1</m:t>
                        </m:r>
                      </m:sub>
                    </m:sSub>
                  </m:oMath>
                </a14:m>
                <a:r>
                  <a:rPr/>
                  <a:t> and </a:t>
                </a:r>
                <a14:m>
                  <m:oMath xmlns:m="http://schemas.openxmlformats.org/officeDocument/2006/math">
                    <m:sSub>
                      <m:e>
                        <m:r>
                          <m:t>X</m:t>
                        </m:r>
                      </m:e>
                      <m:sub>
                        <m:r>
                          <m:t>2</m:t>
                        </m:r>
                      </m:sub>
                    </m:sSub>
                  </m:oMath>
                </a14:m>
                <a:r>
                  <a:rPr/>
                  <a:t> are correlated.</a:t>
                </a:r>
              </a:p>
              <a:p>
                <a:pPr lvl="0" marL="0" indent="0">
                  <a:buNone/>
                </a:pPr>
                <a:r>
                  <a:rPr i="1"/>
                  <a:t>Centering</a:t>
                </a:r>
                <a:r>
                  <a:rPr/>
                  <a:t> correlated variables will often help.</a:t>
                </a:r>
              </a:p>
              <a:p>
                <a:pPr lvl="0" marL="0" indent="0">
                  <a:buNone/>
                </a:pPr>
                <a:r>
                  <a:rPr/>
                  <a:t>Best to avoid including collinear predictors.</a:t>
                </a:r>
              </a:p>
              <a:p>
                <a:pPr lvl="0" marL="0" indent="0">
                  <a:buNone/>
                </a:pPr>
                <a:r>
                  <a:rPr b="1"/>
                  <a:t>Variance inflation factors (VIF)</a:t>
                </a:r>
                <a:r>
                  <a:rPr/>
                  <a:t> can help to spot multicollinearity and to remove problematic explanatory variables.</a:t>
                </a: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GLM</a:t>
            </a:r>
            <a:r>
              <a:rPr/>
              <a:t> </a:t>
            </a:r>
            <a:r>
              <a:rPr/>
              <a:t>notes:</a:t>
            </a:r>
            <a:r>
              <a:rPr/>
              <a:t> </a:t>
            </a:r>
            <a:r>
              <a:rPr/>
              <a:t>Collinearity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Consider the model:</a:t>
                </a:r>
              </a:p>
              <a:p>
                <a:pPr lvl="0" marL="0" indent="0">
                  <a:buNone/>
                </a:pPr>
                <a14:m>
                  <m:oMathPara xmlns:m="http://schemas.openxmlformats.org/officeDocument/2006/math">
                    <m:oMathParaPr>
                      <m:jc m:val="center"/>
                    </m:oMathParaPr>
                    <m:oMath>
                      <m:r>
                        <m:t>Y</m:t>
                      </m:r>
                      <m:r>
                        <m:rPr>
                          <m:sty m:val="p"/>
                        </m:rPr>
                        <m:t>=</m:t>
                      </m:r>
                      <m:sSub>
                        <m:e>
                          <m:r>
                            <m:t>β</m:t>
                          </m:r>
                        </m:e>
                        <m:sub>
                          <m:r>
                            <m:t>0</m:t>
                          </m:r>
                        </m:sub>
                      </m:sSub>
                      <m:r>
                        <m:rPr>
                          <m:sty m:val="p"/>
                        </m:rPr>
                        <m:t>+</m:t>
                      </m:r>
                      <m:sSub>
                        <m:e>
                          <m:r>
                            <m:t>β</m:t>
                          </m:r>
                        </m:e>
                        <m:sub>
                          <m:r>
                            <m:t>1</m:t>
                          </m:r>
                        </m:sub>
                      </m:sSub>
                      <m:sSub>
                        <m:e>
                          <m:r>
                            <m:t>X</m:t>
                          </m:r>
                        </m:e>
                        <m:sub>
                          <m:r>
                            <m:t>1</m:t>
                          </m:r>
                        </m:sub>
                      </m:sSub>
                      <m:r>
                        <m:rPr>
                          <m:sty m:val="p"/>
                        </m:rPr>
                        <m:t>+</m:t>
                      </m:r>
                      <m:sSub>
                        <m:e>
                          <m:r>
                            <m:t>β</m:t>
                          </m:r>
                        </m:e>
                        <m:sub>
                          <m:r>
                            <m:t>2</m:t>
                          </m:r>
                        </m:sub>
                      </m:sSub>
                      <m:sSub>
                        <m:e>
                          <m:r>
                            <m:t>X</m:t>
                          </m:r>
                        </m:e>
                        <m:sub>
                          <m:r>
                            <m:t>2</m:t>
                          </m:r>
                        </m:sub>
                      </m:sSub>
                      <m:r>
                        <m:rPr>
                          <m:sty m:val="p"/>
                        </m:rPr>
                        <m:t>+</m:t>
                      </m:r>
                      <m:r>
                        <m:rPr>
                          <m:sty m:val="p"/>
                        </m:rPr>
                        <m:t>…</m:t>
                      </m:r>
                      <m:r>
                        <m:rPr>
                          <m:sty m:val="p"/>
                        </m:rPr>
                        <m:t>+</m:t>
                      </m:r>
                      <m:sSub>
                        <m:e>
                          <m:r>
                            <m:t>β</m:t>
                          </m:r>
                        </m:e>
                        <m:sub>
                          <m:r>
                            <m:t>k</m:t>
                          </m:r>
                        </m:sub>
                      </m:sSub>
                      <m:sSub>
                        <m:e>
                          <m:r>
                            <m:t>X</m:t>
                          </m:r>
                        </m:e>
                        <m:sub>
                          <m:r>
                            <m:t>k</m:t>
                          </m:r>
                        </m:sub>
                      </m:sSub>
                      <m:r>
                        <m:rPr>
                          <m:sty m:val="p"/>
                        </m:rPr>
                        <m:t>+</m:t>
                      </m:r>
                      <m:r>
                        <m:t>ϵ</m:t>
                      </m:r>
                      <m:r>
                        <m:t>  </m:t>
                      </m:r>
                      <m:r>
                        <m:t>  </m:t>
                      </m:r>
                      <m:d>
                        <m:dPr>
                          <m:begChr m:val="("/>
                          <m:endChr m:val=")"/>
                          <m:sepChr m:val=""/>
                          <m:grow/>
                        </m:dPr>
                        <m:e>
                          <m:r>
                            <m:rPr>
                              <m:sty m:val="p"/>
                            </m:rPr>
                            <m:t>*</m:t>
                          </m:r>
                        </m:e>
                      </m:d>
                    </m:oMath>
                  </m:oMathPara>
                </a14:m>
              </a:p>
              <a:p>
                <a:pPr lvl="0" marL="0" indent="0">
                  <a:buNone/>
                </a:pPr>
                <a:r>
                  <a:rPr/>
                  <a:t>The VIF for the </a:t>
                </a:r>
                <a14:m>
                  <m:oMath xmlns:m="http://schemas.openxmlformats.org/officeDocument/2006/math">
                    <m:sSup>
                      <m:e>
                        <m:r>
                          <m:t>j</m:t>
                        </m:r>
                      </m:e>
                      <m:sup>
                        <m:r>
                          <m:t>t</m:t>
                        </m:r>
                        <m:r>
                          <m:t>h</m:t>
                        </m:r>
                      </m:sup>
                    </m:sSup>
                  </m:oMath>
                </a14:m>
                <a:r>
                  <a:rPr/>
                  <a:t> predictor variable is given by </a:t>
                </a:r>
                <a14:m>
                  <m:oMath xmlns:m="http://schemas.openxmlformats.org/officeDocument/2006/math">
                    <m:r>
                      <m:t>V</m:t>
                    </m:r>
                    <m:r>
                      <m:t>I</m:t>
                    </m:r>
                    <m:sSub>
                      <m:e>
                        <m:r>
                          <m:t>F</m:t>
                        </m:r>
                      </m:e>
                      <m:sub>
                        <m:r>
                          <m:t>j</m:t>
                        </m:r>
                      </m:sub>
                    </m:sSub>
                    <m:r>
                      <m:rPr>
                        <m:sty m:val="p"/>
                      </m:rPr>
                      <m:t>=</m:t>
                    </m:r>
                    <m:r>
                      <m:t>1</m:t>
                    </m:r>
                    <m:r>
                      <m:rPr>
                        <m:sty m:val="p"/>
                      </m:rPr>
                      <m:t>/</m:t>
                    </m:r>
                    <m:d>
                      <m:dPr>
                        <m:begChr m:val="("/>
                        <m:endChr m:val=")"/>
                        <m:sepChr m:val=""/>
                        <m:grow/>
                      </m:dPr>
                      <m:e>
                        <m:r>
                          <m:t>1</m:t>
                        </m:r>
                        <m:r>
                          <m:rPr>
                            <m:sty m:val="p"/>
                          </m:rPr>
                          <m:t>−</m:t>
                        </m:r>
                        <m:sSubSup>
                          <m:e>
                            <m:r>
                              <m:t>R</m:t>
                            </m:r>
                          </m:e>
                          <m:sub>
                            <m:r>
                              <m:t>j</m:t>
                            </m:r>
                          </m:sub>
                          <m:sup>
                            <m:r>
                              <m:t>2</m:t>
                            </m:r>
                          </m:sup>
                        </m:sSubSup>
                      </m:e>
                    </m:d>
                  </m:oMath>
                </a14:m>
                <a:r>
                  <a:rPr/>
                  <a:t> where </a:t>
                </a:r>
                <a14:m>
                  <m:oMath xmlns:m="http://schemas.openxmlformats.org/officeDocument/2006/math">
                    <m:sSubSup>
                      <m:e>
                        <m:r>
                          <m:t>R</m:t>
                        </m:r>
                      </m:e>
                      <m:sub>
                        <m:r>
                          <m:t>j</m:t>
                        </m:r>
                      </m:sub>
                      <m:sup>
                        <m:r>
                          <m:t>2</m:t>
                        </m:r>
                      </m:sup>
                    </m:sSubSup>
                  </m:oMath>
                </a14:m>
                <a:r>
                  <a:rPr/>
                  <a:t> is the coefficient of determination of the model where </a:t>
                </a:r>
                <a14:m>
                  <m:oMath xmlns:m="http://schemas.openxmlformats.org/officeDocument/2006/math">
                    <m:sSub>
                      <m:e>
                        <m:r>
                          <m:t>X</m:t>
                        </m:r>
                      </m:e>
                      <m:sub>
                        <m:r>
                          <m:t>j</m:t>
                        </m:r>
                      </m:sub>
                    </m:sSub>
                  </m:oMath>
                </a14:m>
                <a:r>
                  <a:rPr/>
                  <a:t> is the response and all other explanatory variables in the model (*) are predictors.</a:t>
                </a:r>
              </a:p>
              <a:p>
                <a:pPr lvl="0" marL="0" indent="0">
                  <a:buNone/>
                </a:pPr>
                <a:r>
                  <a:rPr/>
                  <a:t>If the </a:t>
                </a:r>
                <a14:m>
                  <m:oMath xmlns:m="http://schemas.openxmlformats.org/officeDocument/2006/math">
                    <m:sSup>
                      <m:e>
                        <m:r>
                          <m:t>j</m:t>
                        </m:r>
                      </m:e>
                      <m:sup>
                        <m:r>
                          <m:t>t</m:t>
                        </m:r>
                      </m:sup>
                    </m:sSup>
                    <m:r>
                      <m:t>h</m:t>
                    </m:r>
                  </m:oMath>
                </a14:m>
                <a:r>
                  <a:rPr/>
                  <a:t> variable is independent of all other variables, then </a:t>
                </a:r>
                <a14:m>
                  <m:oMath xmlns:m="http://schemas.openxmlformats.org/officeDocument/2006/math">
                    <m:sSubSup>
                      <m:e>
                        <m:r>
                          <m:t>R</m:t>
                        </m:r>
                      </m:e>
                      <m:sub>
                        <m:r>
                          <m:t>j</m:t>
                        </m:r>
                      </m:sub>
                      <m:sup>
                        <m:r>
                          <m:t>2</m:t>
                        </m:r>
                      </m:sup>
                    </m:sSubSup>
                    <m:r>
                      <m:rPr>
                        <m:sty m:val="p"/>
                      </m:rPr>
                      <m:t>=</m:t>
                    </m:r>
                    <m:r>
                      <m:t>0</m:t>
                    </m:r>
                  </m:oMath>
                </a14:m>
                <a:r>
                  <a:rPr/>
                  <a:t> and </a:t>
                </a:r>
                <a14:m>
                  <m:oMath xmlns:m="http://schemas.openxmlformats.org/officeDocument/2006/math">
                    <m:r>
                      <m:t>V</m:t>
                    </m:r>
                    <m:r>
                      <m:t>I</m:t>
                    </m:r>
                    <m:sSub>
                      <m:e>
                        <m:r>
                          <m:t>F</m:t>
                        </m:r>
                      </m:e>
                      <m:sub>
                        <m:r>
                          <m:t>j</m:t>
                        </m:r>
                      </m:sub>
                    </m:sSub>
                    <m:r>
                      <m:rPr>
                        <m:sty m:val="p"/>
                      </m:rPr>
                      <m:t>=</m:t>
                    </m:r>
                    <m:r>
                      <m:t>1</m:t>
                    </m:r>
                  </m:oMath>
                </a14:m>
                <a:r>
                  <a:rPr/>
                  <a:t>.</a:t>
                </a:r>
              </a:p>
              <a:p>
                <a:pPr lvl="0" marL="0" indent="0">
                  <a:buNone/>
                </a:pPr>
                <a:r>
                  <a:rPr/>
                  <a:t>In practice (rule of thumb): </a:t>
                </a:r>
                <a14:m>
                  <m:oMath xmlns:m="http://schemas.openxmlformats.org/officeDocument/2006/math">
                    <m:r>
                      <m:t>V</m:t>
                    </m:r>
                    <m:r>
                      <m:t>I</m:t>
                    </m:r>
                    <m:r>
                      <m:t>F</m:t>
                    </m:r>
                    <m:r>
                      <m:rPr>
                        <m:sty m:val="p"/>
                      </m:rPr>
                      <m:t>&gt;</m:t>
                    </m:r>
                    <m:r>
                      <m:t>10</m:t>
                    </m:r>
                  </m:oMath>
                </a14:m>
                <a:r>
                  <a:rPr/>
                  <a:t> = severe collinearity, </a:t>
                </a:r>
                <a14:m>
                  <m:oMath xmlns:m="http://schemas.openxmlformats.org/officeDocument/2006/math">
                    <m:r>
                      <m:t>V</m:t>
                    </m:r>
                    <m:r>
                      <m:t>I</m:t>
                    </m:r>
                    <m:r>
                      <m:t>F</m:t>
                    </m:r>
                    <m:r>
                      <m:rPr>
                        <m:sty m:val="p"/>
                      </m:rPr>
                      <m:t>&gt;</m:t>
                    </m:r>
                    <m:r>
                      <m:t>5</m:t>
                    </m:r>
                  </m:oMath>
                </a14:m>
                <a:r>
                  <a:rPr/>
                  <a:t> = high collinearity.</a:t>
                </a:r>
              </a:p>
            </p:txBody>
          </p:sp>
        </mc:Choice>
      </mc:AlternateContent>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GLM</a:t>
            </a:r>
            <a:r>
              <a:rPr/>
              <a:t> </a:t>
            </a:r>
            <a:r>
              <a:rPr/>
              <a:t>notes:</a:t>
            </a:r>
            <a:r>
              <a:rPr/>
              <a:t> </a:t>
            </a:r>
            <a:r>
              <a:rPr/>
              <a:t>Collinearity</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 R: </a:t>
            </a:r>
            <a:r>
              <a:rPr>
                <a:latin typeface="Courier"/>
              </a:rPr>
              <a:t>car::vif</a:t>
            </a:r>
            <a:r>
              <a:rPr/>
              <a:t> computes VIFs, but the function </a:t>
            </a:r>
            <a:r>
              <a:rPr>
                <a:latin typeface="Courier"/>
              </a:rPr>
              <a:t>Hmisc::varclus</a:t>
            </a:r>
            <a:r>
              <a:rPr/>
              <a:t> can also be helpful.</a:t>
            </a:r>
          </a:p>
          <a:p>
            <a:pPr lvl="0" indent="0">
              <a:buNone/>
            </a:pPr>
            <a:r>
              <a:rPr>
                <a:latin typeface="Courier"/>
              </a:rPr>
              <a:t>ado</a:t>
            </a:r>
            <a:r>
              <a:rPr>
                <a:solidFill>
                  <a:srgbClr val="4070A0"/>
                </a:solidFill>
                <a:latin typeface="Courier"/>
              </a:rPr>
              <a:t>$</a:t>
            </a:r>
            <a:r>
              <a:rPr>
                <a:latin typeface="Courier"/>
              </a:rPr>
              <a:t>tmpVar</a:t>
            </a:r>
            <a:r>
              <a:rPr>
                <a:solidFill>
                  <a:srgbClr val="007020"/>
                </a:solidFill>
                <a:latin typeface="Courier"/>
              </a:rPr>
              <a:t>&lt;-</a:t>
            </a:r>
            <a:r>
              <a:rPr>
                <a:latin typeface="Courier"/>
              </a:rPr>
              <a:t>ado</a:t>
            </a:r>
            <a:r>
              <a:rPr>
                <a:solidFill>
                  <a:srgbClr val="4070A0"/>
                </a:solidFill>
                <a:latin typeface="Courier"/>
              </a:rPr>
              <a:t>$</a:t>
            </a:r>
            <a:r>
              <a:rPr>
                <a:latin typeface="Courier"/>
              </a:rPr>
              <a:t>a103ht</a:t>
            </a:r>
            <a:r>
              <a:rPr>
                <a:solidFill>
                  <a:srgbClr val="4070A0"/>
                </a:solidFill>
                <a:latin typeface="Courier"/>
              </a:rPr>
              <a:t>+</a:t>
            </a:r>
            <a:r>
              <a:rPr>
                <a:solidFill>
                  <a:srgbClr val="06287E"/>
                </a:solidFill>
                <a:latin typeface="Courier"/>
              </a:rPr>
              <a:t>rnorm</a:t>
            </a:r>
            <a:r>
              <a:rPr>
                <a:latin typeface="Courier"/>
              </a:rPr>
              <a:t>(</a:t>
            </a:r>
            <a:r>
              <a:rPr>
                <a:solidFill>
                  <a:srgbClr val="06287E"/>
                </a:solidFill>
                <a:latin typeface="Courier"/>
              </a:rPr>
              <a:t>nrow</a:t>
            </a:r>
            <a:r>
              <a:rPr>
                <a:latin typeface="Courier"/>
              </a:rPr>
              <a:t>(ado),</a:t>
            </a:r>
            <a:r>
              <a:rPr>
                <a:solidFill>
                  <a:srgbClr val="7D9029"/>
                </a:solidFill>
                <a:latin typeface="Courier"/>
              </a:rPr>
              <a:t>sd=</a:t>
            </a:r>
            <a:r>
              <a:rPr>
                <a:solidFill>
                  <a:srgbClr val="40A070"/>
                </a:solidFill>
                <a:latin typeface="Courier"/>
              </a:rPr>
              <a:t>6</a:t>
            </a:r>
            <a:r>
              <a:rPr>
                <a:latin typeface="Courier"/>
              </a:rPr>
              <a:t>)</a:t>
            </a:r>
            <a:br/>
            <a:br/>
            <a:r>
              <a:rPr>
                <a:latin typeface="Courier"/>
              </a:rPr>
              <a:t>modWeightColl</a:t>
            </a:r>
            <a:r>
              <a:rPr>
                <a:solidFill>
                  <a:srgbClr val="007020"/>
                </a:solidFill>
                <a:latin typeface="Courier"/>
              </a:rPr>
              <a:t>&lt;-</a:t>
            </a:r>
            <a:r>
              <a:rPr>
                <a:solidFill>
                  <a:srgbClr val="06287E"/>
                </a:solidFill>
                <a:latin typeface="Courier"/>
              </a:rPr>
              <a:t>glm</a:t>
            </a:r>
            <a:r>
              <a:rPr>
                <a:latin typeface="Courier"/>
              </a:rPr>
              <a:t>(a104wt</a:t>
            </a:r>
            <a:r>
              <a:rPr>
                <a:solidFill>
                  <a:srgbClr val="4070A0"/>
                </a:solidFill>
                <a:latin typeface="Courier"/>
              </a:rPr>
              <a:t>~</a:t>
            </a:r>
            <a:r>
              <a:rPr>
                <a:solidFill>
                  <a:srgbClr val="06287E"/>
                </a:solidFill>
                <a:latin typeface="Courier"/>
              </a:rPr>
              <a:t>as.factor</a:t>
            </a:r>
            <a:r>
              <a:rPr>
                <a:latin typeface="Courier"/>
              </a:rPr>
              <a:t>(a13sex)</a:t>
            </a:r>
            <a:r>
              <a:rPr>
                <a:solidFill>
                  <a:srgbClr val="4070A0"/>
                </a:solidFill>
                <a:latin typeface="Courier"/>
              </a:rPr>
              <a:t>+</a:t>
            </a:r>
            <a:r>
              <a:rPr>
                <a:latin typeface="Courier"/>
              </a:rPr>
              <a:t>a12age</a:t>
            </a:r>
            <a:r>
              <a:rPr>
                <a:solidFill>
                  <a:srgbClr val="4070A0"/>
                </a:solidFill>
                <a:latin typeface="Courier"/>
              </a:rPr>
              <a:t>+</a:t>
            </a:r>
            <a:r>
              <a:rPr>
                <a:latin typeface="Courier"/>
              </a:rPr>
              <a:t>a103ht</a:t>
            </a:r>
            <a:r>
              <a:rPr>
                <a:solidFill>
                  <a:srgbClr val="4070A0"/>
                </a:solidFill>
                <a:latin typeface="Courier"/>
              </a:rPr>
              <a:t>+</a:t>
            </a:r>
            <a:r>
              <a:rPr>
                <a:latin typeface="Courier"/>
              </a:rPr>
              <a:t>tmpVar,</a:t>
            </a:r>
            <a:r>
              <a:rPr>
                <a:solidFill>
                  <a:srgbClr val="7D9029"/>
                </a:solidFill>
                <a:latin typeface="Courier"/>
              </a:rPr>
              <a:t>data=</a:t>
            </a:r>
            <a:r>
              <a:rPr>
                <a:latin typeface="Courier"/>
              </a:rPr>
              <a:t>ado)</a:t>
            </a:r>
            <a:br/>
            <a:r>
              <a:rPr>
                <a:latin typeface="Courier"/>
              </a:rPr>
              <a:t>car</a:t>
            </a:r>
            <a:r>
              <a:rPr>
                <a:solidFill>
                  <a:srgbClr val="4070A0"/>
                </a:solidFill>
                <a:latin typeface="Courier"/>
              </a:rPr>
              <a:t>::</a:t>
            </a:r>
            <a:r>
              <a:rPr>
                <a:solidFill>
                  <a:srgbClr val="06287E"/>
                </a:solidFill>
                <a:latin typeface="Courier"/>
              </a:rPr>
              <a:t>vif</a:t>
            </a:r>
            <a:r>
              <a:rPr>
                <a:latin typeface="Courier"/>
              </a:rPr>
              <a:t>(modWeightColl)</a:t>
            </a:r>
            <a:br/>
            <a:r>
              <a:rPr i="1">
                <a:solidFill>
                  <a:srgbClr val="BA2121"/>
                </a:solidFill>
                <a:latin typeface="Courier"/>
              </a:rPr>
              <a:t>## as.factor(a13sex)            a12age            a103ht            tmpVar </a:t>
            </a:r>
            <a:br/>
            <a:r>
              <a:rPr i="1">
                <a:solidFill>
                  <a:srgbClr val="BA2121"/>
                </a:solidFill>
                <a:latin typeface="Courier"/>
              </a:rPr>
              <a:t>##          1.019997          2.187040          8.808446          7.422361</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5_files/figure-pptx/unnamed-chunk-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Variable</a:t>
            </a:r>
            <a:r>
              <a:rPr/>
              <a:t> </a:t>
            </a:r>
            <a:r>
              <a:rPr/>
              <a:t>and</a:t>
            </a:r>
            <a:r>
              <a:rPr/>
              <a:t> </a:t>
            </a:r>
            <a:r>
              <a:rPr/>
              <a:t>functional</a:t>
            </a:r>
            <a:r>
              <a:rPr/>
              <a:t> </a:t>
            </a:r>
            <a:r>
              <a:rPr/>
              <a:t>form</a:t>
            </a:r>
            <a:r>
              <a:rPr/>
              <a:t> </a:t>
            </a:r>
            <a:r>
              <a:rPr/>
              <a:t>selection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How to select variables for inclusion in a model?</a:t>
                </a:r>
              </a:p>
              <a:p>
                <a:pPr lvl="0" marL="0" indent="0">
                  <a:buNone/>
                </a:pPr>
                <a14:m>
                  <m:oMathPara xmlns:m="http://schemas.openxmlformats.org/officeDocument/2006/math">
                    <m:oMathParaPr>
                      <m:jc m:val="center"/>
                    </m:oMathParaPr>
                    <m:oMath>
                      <m:r>
                        <m:t> </m:t>
                      </m:r>
                    </m:oMath>
                  </m:oMathPara>
                </a14:m>
              </a:p>
              <a:p>
                <a:pPr lvl="0" marL="0" indent="0">
                  <a:buNone/>
                </a:pPr>
                <a:r>
                  <a:rPr/>
                  <a:t>This is not as trivial as it sounds. It is best to rely on expert knowledge and </a:t>
                </a:r>
                <a:r>
                  <a:rPr b="1"/>
                  <a:t>avoiding</a:t>
                </a:r>
                <a:r>
                  <a:rPr/>
                  <a:t> methods that are based on estimated effects / p-values such as</a:t>
                </a:r>
              </a:p>
              <a:p>
                <a:pPr lvl="1"/>
                <a:r>
                  <a:rPr/>
                  <a:t>significant variables from single predictor regressions [the worst selection technique]</a:t>
                </a:r>
              </a:p>
              <a:p>
                <a:pPr lvl="1"/>
                <a:r>
                  <a:rPr/>
                  <a:t>stepwise forwards selection</a:t>
                </a:r>
              </a:p>
              <a:p>
                <a:pPr lvl="1"/>
                <a:r>
                  <a:rPr/>
                  <a:t>stepwise backwards selection [least bad as it involves at least a full model fot]</a:t>
                </a:r>
              </a:p>
              <a:p>
                <a:pPr lvl="0" marL="0" indent="0">
                  <a:buNone/>
                </a:pPr>
                <a:r>
                  <a:rPr/>
                  <a:t>These methods are used (very) commonly, especially forwards selection, but violate many principles of statistical estimation and hypothesis testing.</a:t>
                </a:r>
              </a:p>
            </p:txBody>
          </p:sp>
        </mc:Choice>
      </mc:AlternateContent>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Variable</a:t>
            </a:r>
            <a:r>
              <a:rPr/>
              <a:t> </a:t>
            </a:r>
            <a:r>
              <a:rPr/>
              <a:t>and</a:t>
            </a:r>
            <a:r>
              <a:rPr/>
              <a:t> </a:t>
            </a:r>
            <a:r>
              <a:rPr/>
              <a:t>functional</a:t>
            </a:r>
            <a:r>
              <a:rPr/>
              <a:t> </a:t>
            </a:r>
            <a:r>
              <a:rPr/>
              <a:t>form</a:t>
            </a:r>
            <a:r>
              <a:rPr/>
              <a:t> </a:t>
            </a:r>
            <a:r>
              <a:rPr/>
              <a:t>selection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problems with these techniques (see Harrell, F., </a:t>
                </a:r>
                <a:r>
                  <a:rPr i="1"/>
                  <a:t>Regression Modelling Strategies</a:t>
                </a:r>
                <a:r>
                  <a:rPr/>
                  <a:t>, 2</a:t>
                </a:r>
                <a:r>
                  <a:rPr baseline="30000"/>
                  <a:t>nd</a:t>
                </a:r>
                <a:r>
                  <a:rPr/>
                  <a:t> ed., 2015, Springer.):</a:t>
                </a:r>
              </a:p>
              <a:p>
                <a:pPr lvl="0" marL="0" indent="0">
                  <a:buNone/>
                </a:pPr>
                <a14:m>
                  <m:oMathPara xmlns:m="http://schemas.openxmlformats.org/officeDocument/2006/math">
                    <m:oMathParaPr>
                      <m:jc m:val="center"/>
                    </m:oMathParaPr>
                    <m:oMath>
                      <m:r>
                        <m:t> </m:t>
                      </m:r>
                    </m:oMath>
                  </m:oMathPara>
                </a14:m>
              </a:p>
              <a:p>
                <a:pPr lvl="1">
                  <a:buAutoNum type="arabicPeriod"/>
                </a:pPr>
                <a:r>
                  <a:rPr/>
                  <a:t>Yield </a:t>
                </a:r>
                <a14:m>
                  <m:oMath xmlns:m="http://schemas.openxmlformats.org/officeDocument/2006/math">
                    <m:sSup>
                      <m:e>
                        <m:r>
                          <m:t>R</m:t>
                        </m:r>
                      </m:e>
                      <m:sup>
                        <m:r>
                          <m:t>2</m:t>
                        </m:r>
                      </m:sup>
                    </m:sSup>
                  </m:oMath>
                </a14:m>
                <a:r>
                  <a:rPr/>
                  <a:t> values that are biased high.</a:t>
                </a:r>
              </a:p>
              <a:p>
                <a:pPr lvl="1">
                  <a:buAutoNum type="arabicPeriod"/>
                </a:pPr>
                <a:r>
                  <a:rPr/>
                  <a:t>Ordinary F and </a:t>
                </a:r>
                <a14:m>
                  <m:oMath xmlns:m="http://schemas.openxmlformats.org/officeDocument/2006/math">
                    <m:sSup>
                      <m:e>
                        <m:r>
                          <m:t>χ</m:t>
                        </m:r>
                      </m:e>
                      <m:sup>
                        <m:r>
                          <m:t>2</m:t>
                        </m:r>
                      </m:sup>
                    </m:sSup>
                  </m:oMath>
                </a14:m>
                <a:r>
                  <a:rPr/>
                  <a:t> tests do not have the claimed distributions.</a:t>
                </a:r>
              </a:p>
              <a:p>
                <a:pPr lvl="1">
                  <a:buAutoNum type="arabicPeriod"/>
                </a:pPr>
                <a:r>
                  <a:rPr/>
                  <a:t>Standard errors of regression coefficients are biased low.</a:t>
                </a:r>
              </a:p>
              <a:p>
                <a:pPr lvl="1">
                  <a:buAutoNum type="arabicPeriod"/>
                </a:pPr>
                <a:r>
                  <a:rPr/>
                  <a:t>Resulting p-values are too small.</a:t>
                </a:r>
              </a:p>
              <a:p>
                <a:pPr lvl="1">
                  <a:buAutoNum type="arabicPeriod"/>
                </a:pPr>
                <a:r>
                  <a:rPr/>
                  <a:t>Regression coefficients are biased high.</a:t>
                </a:r>
              </a:p>
              <a:p>
                <a:pPr lvl="1">
                  <a:buAutoNum type="arabicPeriod"/>
                </a:pPr>
                <a:r>
                  <a:rPr/>
                  <a:t>Residual confounding is an issue.</a:t>
                </a:r>
              </a:p>
              <a:p>
                <a:pPr lvl="1">
                  <a:buAutoNum type="arabicPeriod"/>
                </a:pPr>
                <a:r>
                  <a:rPr/>
                  <a:t>Collinearity is not solved but exarcerbated by these techniques.</a:t>
                </a:r>
              </a:p>
            </p:txBody>
          </p:sp>
        </mc:Choice>
      </mc:AlternateContent>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Variable</a:t>
            </a:r>
            <a:r>
              <a:rPr/>
              <a:t> </a:t>
            </a:r>
            <a:r>
              <a:rPr/>
              <a:t>and</a:t>
            </a:r>
            <a:r>
              <a:rPr/>
              <a:t> </a:t>
            </a:r>
            <a:r>
              <a:rPr/>
              <a:t>functional</a:t>
            </a:r>
            <a:r>
              <a:rPr/>
              <a:t> </a:t>
            </a:r>
            <a:r>
              <a:rPr/>
              <a:t>form</a:t>
            </a:r>
            <a:r>
              <a:rPr/>
              <a:t> </a:t>
            </a:r>
            <a:r>
              <a:rPr/>
              <a:t>selection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you choose variables to keep in the model by their p-values, then use a high threshold, e.g. 0.5.</a:t>
            </a:r>
          </a:p>
          <a:p>
            <a:pPr lvl="0" marL="0" indent="0">
              <a:buNone/>
            </a:pPr>
            <a:r>
              <a:rPr/>
              <a:t>The best approach is to discuss </a:t>
            </a:r>
            <a:r>
              <a:rPr i="1"/>
              <a:t>a priori</a:t>
            </a:r>
            <a:r>
              <a:rPr/>
              <a:t> with experts in the field in which the data have been collected and ask them what should be included in the model. Then base your inference only on that single model you fitted. Keep variables even if they have non-significant coefficients. E.g. predictions can still benefit from non-significant variables in the model.</a:t>
            </a:r>
          </a:p>
          <a:p>
            <a:pPr lvl="0" marL="0" indent="0">
              <a:buNone/>
            </a:pPr>
            <a:r>
              <a:rPr/>
              <a:t>Regularisation techniques such as </a:t>
            </a:r>
            <a:r>
              <a:rPr b="1"/>
              <a:t>elastic net</a:t>
            </a:r>
            <a:r>
              <a:rPr/>
              <a:t>, </a:t>
            </a:r>
            <a:r>
              <a:rPr b="1"/>
              <a:t>ridge regression</a:t>
            </a:r>
            <a:r>
              <a:rPr/>
              <a:t> or the </a:t>
            </a:r>
            <a:r>
              <a:rPr b="1"/>
              <a:t>lasso</a:t>
            </a:r>
            <a:r>
              <a:rPr/>
              <a:t> have more desirable properties (but do not get around all problems). These methods put a penalty on the coefficients in the model and this either shrinks (ridge, L2 penalty) them or removes (lasso, L1 penalty) them from the model as the penalty is increased.</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Variable</a:t>
            </a:r>
            <a:r>
              <a:rPr/>
              <a:t> </a:t>
            </a:r>
            <a:r>
              <a:rPr/>
              <a:t>and</a:t>
            </a:r>
            <a:r>
              <a:rPr/>
              <a:t> </a:t>
            </a:r>
            <a:r>
              <a:rPr/>
              <a:t>functional</a:t>
            </a:r>
            <a:r>
              <a:rPr/>
              <a:t> </a:t>
            </a:r>
            <a:r>
              <a:rPr/>
              <a:t>form</a:t>
            </a:r>
            <a:r>
              <a:rPr/>
              <a:t> </a:t>
            </a:r>
            <a:r>
              <a:rPr/>
              <a:t>selection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Most relationships between variables are not linear.</a:t>
                </a:r>
              </a:p>
              <a:p>
                <a:pPr lvl="0" marL="0" indent="0">
                  <a:buNone/>
                </a:pPr>
                <a:r>
                  <a:rPr/>
                  <a:t>Categorisation of a continuous predictor is often used to deal with such non-linearity. However, this is inefficient and leads to reduced power.</a:t>
                </a:r>
              </a:p>
              <a:p>
                <a:pPr lvl="0" marL="0" indent="0">
                  <a:buNone/>
                </a:pPr>
                <a:r>
                  <a:rPr/>
                  <a:t>Transformations or polynomial terms (</a:t>
                </a:r>
                <a14:m>
                  <m:oMath xmlns:m="http://schemas.openxmlformats.org/officeDocument/2006/math">
                    <m:sSup>
                      <m:e>
                        <m:r>
                          <m:t>X</m:t>
                        </m:r>
                      </m:e>
                      <m:sup>
                        <m:r>
                          <m:t>2</m:t>
                        </m:r>
                      </m:sup>
                    </m:sSup>
                  </m:oMath>
                </a14:m>
                <a:r>
                  <a:rPr/>
                  <a:t>, </a:t>
                </a:r>
                <a14:m>
                  <m:oMath xmlns:m="http://schemas.openxmlformats.org/officeDocument/2006/math">
                    <m:sSup>
                      <m:e>
                        <m:r>
                          <m:t>X</m:t>
                        </m:r>
                      </m:e>
                      <m:sup>
                        <m:r>
                          <m:t>3</m:t>
                        </m:r>
                      </m:sup>
                    </m:sSup>
                  </m:oMath>
                </a14:m>
                <a:r>
                  <a:rPr/>
                  <a:t> etc) can be used, but polynomials in particular have undesirable properties (peaks &amp; valleys, points far away can have a large impact on the curve in another region, …).</a:t>
                </a:r>
              </a:p>
              <a:p>
                <a:pPr lvl="0" marL="0" indent="0">
                  <a:buNone/>
                </a:pPr>
                <a:r>
                  <a:rPr/>
                  <a:t>Linear or cubic </a:t>
                </a:r>
                <a:r>
                  <a:rPr b="1"/>
                  <a:t>splines</a:t>
                </a:r>
                <a:r>
                  <a:rPr/>
                  <a:t> and </a:t>
                </a:r>
                <a:r>
                  <a:rPr b="1"/>
                  <a:t>Generalised Additive Models (GAMs)</a:t>
                </a:r>
                <a:r>
                  <a:rPr/>
                  <a:t> can provide very flexible ways to model data while still providing all the statistical inference machinery we have seen for GLMs.</a:t>
                </a:r>
              </a:p>
              <a:p>
                <a:pPr lvl="0" marL="0" indent="0">
                  <a:buNone/>
                </a:pPr>
                <a:r>
                  <a:rPr>
                    <a:latin typeface="Courier"/>
                  </a:rPr>
                  <a:t>geom_smooth()</a:t>
                </a:r>
                <a:r>
                  <a:rPr/>
                  <a:t> from ggplot2 uses GAMs for more than 1,000 observations (or when </a:t>
                </a:r>
                <a:r>
                  <a:rPr>
                    <a:latin typeface="Courier"/>
                  </a:rPr>
                  <a:t>method="gam"</a:t>
                </a:r>
                <a:r>
                  <a:rPr/>
                  <a:t> is specified).</a:t>
                </a:r>
              </a:p>
            </p:txBody>
          </p:sp>
        </mc:Choice>
      </mc:AlternateContent>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Variable</a:t>
            </a:r>
            <a:r>
              <a:rPr/>
              <a:t> </a:t>
            </a:r>
            <a:r>
              <a:rPr/>
              <a:t>and</a:t>
            </a:r>
            <a:r>
              <a:rPr/>
              <a:t> </a:t>
            </a:r>
            <a:r>
              <a:rPr/>
              <a:t>functional</a:t>
            </a:r>
            <a:r>
              <a:rPr/>
              <a:t> </a:t>
            </a:r>
            <a:r>
              <a:rPr/>
              <a:t>form</a:t>
            </a:r>
            <a:r>
              <a:rPr/>
              <a:t> </a:t>
            </a:r>
            <a:r>
              <a:rPr/>
              <a:t>selection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draftman’s </a:t>
                </a:r>
                <a:r>
                  <a:rPr i="1"/>
                  <a:t>spline</a:t>
                </a:r>
                <a:r>
                  <a:rPr/>
                  <a:t> is a flexible strip of wood or rubber to draw smooth curves (e.g. used by shipbuilders).</a:t>
                </a:r>
              </a:p>
              <a:p>
                <a:pPr lvl="0" marL="0" indent="0">
                  <a:buNone/>
                </a:pPr>
                <a:r>
                  <a:rPr/>
                  <a:t>Mathematically, for a response </a:t>
                </a:r>
                <a14:m>
                  <m:oMath xmlns:m="http://schemas.openxmlformats.org/officeDocument/2006/math">
                    <m:r>
                      <m:t>y</m:t>
                    </m:r>
                  </m:oMath>
                </a14:m>
                <a:r>
                  <a:rPr/>
                  <a:t> and a predictor </a:t>
                </a:r>
                <a14:m>
                  <m:oMath xmlns:m="http://schemas.openxmlformats.org/officeDocument/2006/math">
                    <m:r>
                      <m:t>x</m:t>
                    </m:r>
                  </m:oMath>
                </a14:m>
                <a:r>
                  <a:rPr/>
                  <a:t>, a </a:t>
                </a:r>
                <a:r>
                  <a:rPr b="1"/>
                  <a:t>linear spline</a:t>
                </a:r>
                <a:r>
                  <a:rPr/>
                  <a:t> with </a:t>
                </a:r>
                <a14:m>
                  <m:oMath xmlns:m="http://schemas.openxmlformats.org/officeDocument/2006/math">
                    <m:r>
                      <m:t>k</m:t>
                    </m:r>
                    <m:r>
                      <m:rPr>
                        <m:sty m:val="p"/>
                      </m:rPr>
                      <m:t>=</m:t>
                    </m:r>
                    <m:r>
                      <m:t>3</m:t>
                    </m:r>
                  </m:oMath>
                </a14:m>
                <a:r>
                  <a:rPr/>
                  <a:t> knots at locations </a:t>
                </a:r>
                <a14:m>
                  <m:oMath xmlns:m="http://schemas.openxmlformats.org/officeDocument/2006/math">
                    <m:r>
                      <m:t>x</m:t>
                    </m:r>
                    <m:r>
                      <m:rPr>
                        <m:sty m:val="p"/>
                      </m:rPr>
                      <m:t>=</m:t>
                    </m:r>
                    <m:sSub>
                      <m:e>
                        <m:r>
                          <m:t>k</m:t>
                        </m:r>
                      </m:e>
                      <m:sub>
                        <m:r>
                          <m:t>1</m:t>
                        </m:r>
                      </m:sub>
                    </m:sSub>
                    <m:r>
                      <m:rPr>
                        <m:sty m:val="p"/>
                      </m:rPr>
                      <m:t>,</m:t>
                    </m:r>
                    <m:sSub>
                      <m:e>
                        <m:r>
                          <m:t>k</m:t>
                        </m:r>
                      </m:e>
                      <m:sub>
                        <m:r>
                          <m:t>2</m:t>
                        </m:r>
                      </m:sub>
                    </m:sSub>
                    <m:r>
                      <m:rPr>
                        <m:sty m:val="p"/>
                      </m:rPr>
                      <m:t>,</m:t>
                    </m:r>
                    <m:sSub>
                      <m:e>
                        <m:r>
                          <m:t>k</m:t>
                        </m:r>
                      </m:e>
                      <m:sub>
                        <m:r>
                          <m:t>3</m:t>
                        </m:r>
                      </m:sub>
                    </m:sSub>
                  </m:oMath>
                </a14:m>
                <a:r>
                  <a:rPr/>
                  <a:t> can be written as: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y</m:t>
                      </m:r>
                      <m:r>
                        <m:rPr>
                          <m:sty m:val="p"/>
                        </m:rPr>
                        <m:t>=</m:t>
                      </m:r>
                      <m:sSub>
                        <m:e>
                          <m:r>
                            <m:t>β</m:t>
                          </m:r>
                        </m:e>
                        <m:sub>
                          <m:r>
                            <m:t>0</m:t>
                          </m:r>
                        </m:sub>
                      </m:sSub>
                      <m:r>
                        <m:rPr>
                          <m:sty m:val="p"/>
                        </m:rPr>
                        <m:t>+</m:t>
                      </m:r>
                      <m:sSub>
                        <m:e>
                          <m:r>
                            <m:t>β</m:t>
                          </m:r>
                        </m:e>
                        <m:sub>
                          <m:r>
                            <m:t>1</m:t>
                          </m:r>
                        </m:sub>
                      </m:sSub>
                      <m:r>
                        <m:rPr>
                          <m:sty m:val="p"/>
                        </m:rPr>
                        <m:t>⋅</m:t>
                      </m:r>
                      <m:r>
                        <m:t>x</m:t>
                      </m:r>
                      <m:r>
                        <m:rPr>
                          <m:sty m:val="p"/>
                        </m:rPr>
                        <m:t>+</m:t>
                      </m:r>
                      <m:sSub>
                        <m:e>
                          <m:r>
                            <m:t>β</m:t>
                          </m:r>
                        </m:e>
                        <m:sub>
                          <m:r>
                            <m:t>2</m:t>
                          </m:r>
                        </m:sub>
                      </m:sSub>
                      <m:r>
                        <m:rPr>
                          <m:sty m:val="p"/>
                        </m:rPr>
                        <m:t>⋅</m:t>
                      </m:r>
                      <m:sSub>
                        <m:e>
                          <m:d>
                            <m:dPr>
                              <m:begChr m:val="("/>
                              <m:endChr m:val=")"/>
                              <m:sepChr m:val=""/>
                              <m:grow/>
                            </m:dPr>
                            <m:e>
                              <m:r>
                                <m:t>x</m:t>
                              </m:r>
                              <m:r>
                                <m:rPr>
                                  <m:sty m:val="p"/>
                                </m:rPr>
                                <m:t>−</m:t>
                              </m:r>
                              <m:sSub>
                                <m:e>
                                  <m:r>
                                    <m:t>k</m:t>
                                  </m:r>
                                </m:e>
                                <m:sub>
                                  <m:r>
                                    <m:t>1</m:t>
                                  </m:r>
                                </m:sub>
                              </m:sSub>
                            </m:e>
                          </m:d>
                        </m:e>
                        <m:sub>
                          <m:r>
                            <m:rPr>
                              <m:sty m:val="p"/>
                            </m:rPr>
                            <m:t>+</m:t>
                          </m:r>
                        </m:sub>
                      </m:sSub>
                      <m:r>
                        <m:rPr>
                          <m:sty m:val="p"/>
                        </m:rPr>
                        <m:t>+</m:t>
                      </m:r>
                      <m:sSub>
                        <m:e>
                          <m:r>
                            <m:t>β</m:t>
                          </m:r>
                        </m:e>
                        <m:sub>
                          <m:r>
                            <m:t>3</m:t>
                          </m:r>
                        </m:sub>
                      </m:sSub>
                      <m:r>
                        <m:rPr>
                          <m:sty m:val="p"/>
                        </m:rPr>
                        <m:t>⋅</m:t>
                      </m:r>
                      <m:sSub>
                        <m:e>
                          <m:d>
                            <m:dPr>
                              <m:begChr m:val="("/>
                              <m:endChr m:val=")"/>
                              <m:sepChr m:val=""/>
                              <m:grow/>
                            </m:dPr>
                            <m:e>
                              <m:r>
                                <m:t>x</m:t>
                              </m:r>
                              <m:r>
                                <m:rPr>
                                  <m:sty m:val="p"/>
                                </m:rPr>
                                <m:t>−</m:t>
                              </m:r>
                              <m:sSub>
                                <m:e>
                                  <m:r>
                                    <m:t>k</m:t>
                                  </m:r>
                                </m:e>
                                <m:sub>
                                  <m:r>
                                    <m:t>2</m:t>
                                  </m:r>
                                </m:sub>
                              </m:sSub>
                            </m:e>
                          </m:d>
                        </m:e>
                        <m:sub>
                          <m:r>
                            <m:rPr>
                              <m:sty m:val="p"/>
                            </m:rPr>
                            <m:t>+</m:t>
                          </m:r>
                        </m:sub>
                      </m:sSub>
                      <m:r>
                        <m:rPr>
                          <m:sty m:val="p"/>
                        </m:rPr>
                        <m:t>+</m:t>
                      </m:r>
                      <m:sSub>
                        <m:e>
                          <m:r>
                            <m:t>β</m:t>
                          </m:r>
                        </m:e>
                        <m:sub>
                          <m:r>
                            <m:t>4</m:t>
                          </m:r>
                        </m:sub>
                      </m:sSub>
                      <m:r>
                        <m:rPr>
                          <m:sty m:val="p"/>
                        </m:rPr>
                        <m:t>⋅</m:t>
                      </m:r>
                      <m:sSub>
                        <m:e>
                          <m:d>
                            <m:dPr>
                              <m:begChr m:val="("/>
                              <m:endChr m:val=")"/>
                              <m:sepChr m:val=""/>
                              <m:grow/>
                            </m:dPr>
                            <m:e>
                              <m:r>
                                <m:t>x</m:t>
                              </m:r>
                              <m:r>
                                <m:rPr>
                                  <m:sty m:val="p"/>
                                </m:rPr>
                                <m:t>−</m:t>
                              </m:r>
                              <m:sSub>
                                <m:e>
                                  <m:r>
                                    <m:t>k</m:t>
                                  </m:r>
                                </m:e>
                                <m:sub>
                                  <m:r>
                                    <m:t>3</m:t>
                                  </m:r>
                                </m:sub>
                              </m:sSub>
                            </m:e>
                          </m:d>
                        </m:e>
                        <m:sub>
                          <m:r>
                            <m:rPr>
                              <m:sty m:val="p"/>
                            </m:rPr>
                            <m:t>+</m:t>
                          </m:r>
                        </m:sub>
                      </m:sSub>
                      <m:r>
                        <m:rPr>
                          <m:sty m:val="p"/>
                        </m:rPr>
                        <m:t>+</m:t>
                      </m:r>
                      <m:r>
                        <m:t>ϵ</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where </a:t>
                </a:r>
                <a14:m>
                  <m:oMath xmlns:m="http://schemas.openxmlformats.org/officeDocument/2006/math">
                    <m:sSub>
                      <m:e>
                        <m:d>
                          <m:dPr>
                            <m:begChr m:val="("/>
                            <m:endChr m:val=")"/>
                            <m:sepChr m:val=""/>
                            <m:grow/>
                          </m:dPr>
                          <m:e>
                            <m:r>
                              <m:t>x</m:t>
                            </m:r>
                          </m:e>
                        </m:d>
                      </m:e>
                      <m:sub>
                        <m:r>
                          <m:rPr>
                            <m:sty m:val="p"/>
                          </m:rPr>
                          <m:t>+</m:t>
                        </m:r>
                      </m:sub>
                    </m:sSub>
                    <m:r>
                      <m:rPr>
                        <m:sty m:val="p"/>
                      </m:rPr>
                      <m:t>=</m:t>
                    </m:r>
                    <m:r>
                      <m:t>x</m:t>
                    </m:r>
                  </m:oMath>
                </a14:m>
                <a:r>
                  <a:rPr/>
                  <a:t> if </a:t>
                </a:r>
                <a14:m>
                  <m:oMath xmlns:m="http://schemas.openxmlformats.org/officeDocument/2006/math">
                    <m:r>
                      <m:t>x</m:t>
                    </m:r>
                    <m:r>
                      <m:rPr>
                        <m:sty m:val="p"/>
                      </m:rPr>
                      <m:t>≥</m:t>
                    </m:r>
                    <m:r>
                      <m:t>0</m:t>
                    </m:r>
                  </m:oMath>
                </a14:m>
                <a:r>
                  <a:rPr/>
                  <a:t> and </a:t>
                </a:r>
                <a14:m>
                  <m:oMath xmlns:m="http://schemas.openxmlformats.org/officeDocument/2006/math">
                    <m:r>
                      <m:t>0</m:t>
                    </m:r>
                  </m:oMath>
                </a14:m>
                <a:r>
                  <a:rPr/>
                  <a:t> otherwise.</a:t>
                </a:r>
              </a:p>
              <a:p>
                <a:pPr lvl="0" marL="0" indent="0">
                  <a:buNone/>
                </a:pPr>
                <a14:m>
                  <m:oMathPara xmlns:m="http://schemas.openxmlformats.org/officeDocument/2006/math">
                    <m:oMathParaPr>
                      <m:jc m:val="center"/>
                    </m:oMathParaPr>
                    <m:oMath>
                      <m:r>
                        <m:t> </m:t>
                      </m:r>
                    </m:oMath>
                  </m:oMathPara>
                </a14:m>
              </a:p>
              <a:p>
                <a:pPr lvl="0" marL="0" indent="0">
                  <a:buNone/>
                </a:pPr>
                <a:r>
                  <a:rPr/>
                  <a:t>This means that the fitted curve has different slopes in different intervals of values of </a:t>
                </a:r>
                <a14:m>
                  <m:oMath xmlns:m="http://schemas.openxmlformats.org/officeDocument/2006/math">
                    <m:r>
                      <m:t>x</m:t>
                    </m:r>
                  </m:oMath>
                </a14:m>
                <a:r>
                  <a:rPr/>
                  <a:t>:</a:t>
                </a:r>
              </a:p>
            </p:txBody>
          </p:sp>
        </mc:Choice>
      </mc:AlternateContent>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dataAndSupportDocs/lspCoefs.png" id="0" name="Picture 1"/>
          <p:cNvPicPr>
            <a:picLocks noGrp="1" noChangeAspect="1"/>
          </p:cNvPicPr>
          <p:nvPr/>
        </p:nvPicPr>
        <p:blipFill>
          <a:blip r:embed="rId2"/>
          <a:stretch>
            <a:fillRect/>
          </a:stretch>
        </p:blipFill>
        <p:spPr bwMode="auto">
          <a:xfrm>
            <a:off x="2057400" y="1816100"/>
            <a:ext cx="8089900" cy="4660900"/>
          </a:xfrm>
          <a:prstGeom prst="rect">
            <a:avLst/>
          </a:prstGeom>
          <a:noFill/>
          <a:ln w="9525">
            <a:noFill/>
            <a:headEnd/>
            <a:tailEnd/>
          </a:ln>
        </p:spPr>
      </p:pic>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Variable</a:t>
            </a:r>
            <a:r>
              <a:rPr/>
              <a:t> </a:t>
            </a:r>
            <a:r>
              <a:rPr/>
              <a:t>and</a:t>
            </a:r>
            <a:r>
              <a:rPr/>
              <a:t> </a:t>
            </a:r>
            <a:r>
              <a:rPr/>
              <a:t>functional</a:t>
            </a:r>
            <a:r>
              <a:rPr/>
              <a:t> </a:t>
            </a:r>
            <a:r>
              <a:rPr/>
              <a:t>form</a:t>
            </a:r>
            <a:r>
              <a:rPr/>
              <a:t> </a:t>
            </a:r>
            <a:r>
              <a:rPr/>
              <a:t>selection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a:latin typeface="Courier"/>
              </a:rPr>
              <a:t>x</a:t>
            </a:r>
            <a:r>
              <a:rPr>
                <a:solidFill>
                  <a:srgbClr val="007020"/>
                </a:solidFill>
                <a:latin typeface="Courier"/>
              </a:rPr>
              <a:t>&lt;-</a:t>
            </a:r>
            <a:r>
              <a:rPr>
                <a:solidFill>
                  <a:srgbClr val="06287E"/>
                </a:solidFill>
                <a:latin typeface="Courier"/>
              </a:rPr>
              <a:t>rnorm</a:t>
            </a:r>
            <a:r>
              <a:rPr>
                <a:latin typeface="Courier"/>
              </a:rPr>
              <a:t>(</a:t>
            </a:r>
            <a:r>
              <a:rPr>
                <a:solidFill>
                  <a:srgbClr val="40A070"/>
                </a:solidFill>
                <a:latin typeface="Courier"/>
              </a:rPr>
              <a:t>100</a:t>
            </a:r>
            <a:r>
              <a:rPr>
                <a:latin typeface="Courier"/>
              </a:rPr>
              <a:t>,</a:t>
            </a:r>
            <a:r>
              <a:rPr>
                <a:solidFill>
                  <a:srgbClr val="7D9029"/>
                </a:solidFill>
                <a:latin typeface="Courier"/>
              </a:rPr>
              <a:t>mean=</a:t>
            </a:r>
            <a:r>
              <a:rPr>
                <a:solidFill>
                  <a:srgbClr val="40A070"/>
                </a:solidFill>
                <a:latin typeface="Courier"/>
              </a:rPr>
              <a:t>5</a:t>
            </a:r>
            <a:r>
              <a:rPr>
                <a:latin typeface="Courier"/>
              </a:rPr>
              <a:t>,</a:t>
            </a:r>
            <a:r>
              <a:rPr>
                <a:solidFill>
                  <a:srgbClr val="7D9029"/>
                </a:solidFill>
                <a:latin typeface="Courier"/>
              </a:rPr>
              <a:t>sd=</a:t>
            </a:r>
            <a:r>
              <a:rPr>
                <a:solidFill>
                  <a:srgbClr val="40A070"/>
                </a:solidFill>
                <a:latin typeface="Courier"/>
              </a:rPr>
              <a:t>2</a:t>
            </a:r>
            <a:r>
              <a:rPr>
                <a:latin typeface="Courier"/>
              </a:rPr>
              <a:t>)</a:t>
            </a:r>
            <a:br/>
            <a:r>
              <a:rPr>
                <a:latin typeface="Courier"/>
              </a:rPr>
              <a:t>y</a:t>
            </a:r>
            <a:r>
              <a:rPr>
                <a:solidFill>
                  <a:srgbClr val="007020"/>
                </a:solidFill>
                <a:latin typeface="Courier"/>
              </a:rPr>
              <a:t>&lt;-</a:t>
            </a:r>
            <a:r>
              <a:rPr>
                <a:solidFill>
                  <a:srgbClr val="40A070"/>
                </a:solidFill>
                <a:latin typeface="Courier"/>
              </a:rPr>
              <a:t>2</a:t>
            </a:r>
            <a:r>
              <a:rPr>
                <a:solidFill>
                  <a:srgbClr val="4070A0"/>
                </a:solidFill>
                <a:latin typeface="Courier"/>
              </a:rPr>
              <a:t>+</a:t>
            </a:r>
            <a:r>
              <a:rPr>
                <a:latin typeface="Courier"/>
              </a:rPr>
              <a:t>x</a:t>
            </a:r>
            <a:r>
              <a:rPr>
                <a:solidFill>
                  <a:srgbClr val="40A070"/>
                </a:solidFill>
                <a:latin typeface="Courier"/>
              </a:rPr>
              <a:t>-2</a:t>
            </a:r>
            <a:r>
              <a:rPr>
                <a:solidFill>
                  <a:srgbClr val="4070A0"/>
                </a:solidFill>
                <a:latin typeface="Courier"/>
              </a:rPr>
              <a:t>*</a:t>
            </a:r>
            <a:r>
              <a:rPr>
                <a:latin typeface="Courier"/>
              </a:rPr>
              <a:t>x</a:t>
            </a:r>
            <a:r>
              <a:rPr>
                <a:solidFill>
                  <a:srgbClr val="4070A0"/>
                </a:solidFill>
                <a:latin typeface="Courier"/>
              </a:rPr>
              <a:t>^</a:t>
            </a:r>
            <a:r>
              <a:rPr>
                <a:solidFill>
                  <a:srgbClr val="40A070"/>
                </a:solidFill>
                <a:latin typeface="Courier"/>
              </a:rPr>
              <a:t>2+0.2</a:t>
            </a:r>
            <a:r>
              <a:rPr>
                <a:solidFill>
                  <a:srgbClr val="4070A0"/>
                </a:solidFill>
                <a:latin typeface="Courier"/>
              </a:rPr>
              <a:t>*</a:t>
            </a:r>
            <a:r>
              <a:rPr>
                <a:latin typeface="Courier"/>
              </a:rPr>
              <a:t>x</a:t>
            </a:r>
            <a:r>
              <a:rPr>
                <a:solidFill>
                  <a:srgbClr val="4070A0"/>
                </a:solidFill>
                <a:latin typeface="Courier"/>
              </a:rPr>
              <a:t>^</a:t>
            </a:r>
            <a:r>
              <a:rPr>
                <a:solidFill>
                  <a:srgbClr val="40A070"/>
                </a:solidFill>
                <a:latin typeface="Courier"/>
              </a:rPr>
              <a:t>3</a:t>
            </a:r>
            <a:r>
              <a:rPr>
                <a:solidFill>
                  <a:srgbClr val="4070A0"/>
                </a:solidFill>
                <a:latin typeface="Courier"/>
              </a:rPr>
              <a:t>+</a:t>
            </a:r>
            <a:r>
              <a:rPr>
                <a:solidFill>
                  <a:srgbClr val="06287E"/>
                </a:solidFill>
                <a:latin typeface="Courier"/>
              </a:rPr>
              <a:t>rnorm</a:t>
            </a:r>
            <a:r>
              <a:rPr>
                <a:latin typeface="Courier"/>
              </a:rPr>
              <a:t>(</a:t>
            </a:r>
            <a:r>
              <a:rPr>
                <a:solidFill>
                  <a:srgbClr val="40A070"/>
                </a:solidFill>
                <a:latin typeface="Courier"/>
              </a:rPr>
              <a:t>100</a:t>
            </a:r>
            <a:r>
              <a:rPr>
                <a:latin typeface="Courier"/>
              </a:rPr>
              <a:t>,</a:t>
            </a:r>
            <a:r>
              <a:rPr>
                <a:solidFill>
                  <a:srgbClr val="7D9029"/>
                </a:solidFill>
                <a:latin typeface="Courier"/>
              </a:rPr>
              <a:t>sd=</a:t>
            </a:r>
            <a:r>
              <a:rPr>
                <a:solidFill>
                  <a:srgbClr val="40A070"/>
                </a:solidFill>
                <a:latin typeface="Courier"/>
              </a:rPr>
              <a:t>5</a:t>
            </a:r>
            <a:r>
              <a:rPr>
                <a:latin typeface="Courier"/>
              </a:rPr>
              <a:t>)</a:t>
            </a:r>
            <a:br/>
            <a:r>
              <a:rPr>
                <a:latin typeface="Courier"/>
              </a:rPr>
              <a:t>df</a:t>
            </a:r>
            <a:r>
              <a:rPr>
                <a:solidFill>
                  <a:srgbClr val="007020"/>
                </a:solidFill>
                <a:latin typeface="Courier"/>
              </a:rPr>
              <a:t>&lt;-</a:t>
            </a:r>
            <a:r>
              <a:rPr>
                <a:solidFill>
                  <a:srgbClr val="06287E"/>
                </a:solidFill>
                <a:latin typeface="Courier"/>
              </a:rPr>
              <a:t>data.frame</a:t>
            </a:r>
            <a:r>
              <a:rPr>
                <a:latin typeface="Courier"/>
              </a:rPr>
              <a:t>(x,y)</a:t>
            </a:r>
            <a:br/>
            <a:r>
              <a:rPr>
                <a:solidFill>
                  <a:srgbClr val="06287E"/>
                </a:solidFill>
                <a:latin typeface="Courier"/>
              </a:rPr>
              <a:t>rm</a:t>
            </a:r>
            <a:r>
              <a:rPr>
                <a:latin typeface="Courier"/>
              </a:rPr>
              <a:t>(x,y)</a:t>
            </a:r>
            <a:br/>
            <a:br/>
            <a:r>
              <a:rPr>
                <a:latin typeface="Courier"/>
              </a:rPr>
              <a:t>modLsp</a:t>
            </a:r>
            <a:r>
              <a:rPr>
                <a:solidFill>
                  <a:srgbClr val="007020"/>
                </a:solidFill>
                <a:latin typeface="Courier"/>
              </a:rPr>
              <a:t>&lt;-</a:t>
            </a:r>
            <a:r>
              <a:rPr>
                <a:solidFill>
                  <a:srgbClr val="06287E"/>
                </a:solidFill>
                <a:latin typeface="Courier"/>
              </a:rPr>
              <a:t>glm</a:t>
            </a:r>
            <a:r>
              <a:rPr>
                <a:latin typeface="Courier"/>
              </a:rPr>
              <a:t>(y</a:t>
            </a:r>
            <a:r>
              <a:rPr>
                <a:solidFill>
                  <a:srgbClr val="4070A0"/>
                </a:solidFill>
                <a:latin typeface="Courier"/>
              </a:rPr>
              <a:t>~</a:t>
            </a:r>
            <a:r>
              <a:rPr>
                <a:solidFill>
                  <a:srgbClr val="06287E"/>
                </a:solidFill>
                <a:latin typeface="Courier"/>
              </a:rPr>
              <a:t>lsp</a:t>
            </a:r>
            <a:r>
              <a:rPr>
                <a:latin typeface="Courier"/>
              </a:rPr>
              <a:t>(x,</a:t>
            </a:r>
            <a:r>
              <a:rPr>
                <a:solidFill>
                  <a:srgbClr val="06287E"/>
                </a:solidFill>
                <a:latin typeface="Courier"/>
              </a:rPr>
              <a:t>c</a:t>
            </a:r>
            <a:r>
              <a:rPr>
                <a:latin typeface="Courier"/>
              </a:rPr>
              <a:t>(</a:t>
            </a:r>
            <a:r>
              <a:rPr>
                <a:solidFill>
                  <a:srgbClr val="40A070"/>
                </a:solidFill>
                <a:latin typeface="Courier"/>
              </a:rPr>
              <a:t>3</a:t>
            </a:r>
            <a:r>
              <a:rPr>
                <a:latin typeface="Courier"/>
              </a:rPr>
              <a:t>,</a:t>
            </a:r>
            <a:r>
              <a:rPr>
                <a:solidFill>
                  <a:srgbClr val="40A070"/>
                </a:solidFill>
                <a:latin typeface="Courier"/>
              </a:rPr>
              <a:t>6</a:t>
            </a:r>
            <a:r>
              <a:rPr>
                <a:latin typeface="Courier"/>
              </a:rPr>
              <a:t>)),</a:t>
            </a:r>
            <a:r>
              <a:rPr>
                <a:solidFill>
                  <a:srgbClr val="7D9029"/>
                </a:solidFill>
                <a:latin typeface="Courier"/>
              </a:rPr>
              <a:t>data=</a:t>
            </a:r>
            <a:r>
              <a:rPr>
                <a:latin typeface="Courier"/>
              </a:rPr>
              <a:t>df)</a:t>
            </a:r>
            <a:br/>
            <a:r>
              <a:rPr>
                <a:latin typeface="Courier"/>
              </a:rPr>
              <a:t> </a:t>
            </a:r>
            <a:r>
              <a:rPr i="1">
                <a:solidFill>
                  <a:srgbClr val="60A0B0"/>
                </a:solidFill>
                <a:latin typeface="Courier"/>
              </a:rPr>
              <a:t># lsp() requires rms package</a:t>
            </a:r>
            <a:br/>
            <a:br/>
            <a:r>
              <a:rPr>
                <a:latin typeface="Courier"/>
              </a:rPr>
              <a:t>newdf</a:t>
            </a:r>
            <a:r>
              <a:rPr>
                <a:solidFill>
                  <a:srgbClr val="007020"/>
                </a:solidFill>
                <a:latin typeface="Courier"/>
              </a:rPr>
              <a:t>&lt;-</a:t>
            </a:r>
            <a:r>
              <a:rPr>
                <a:solidFill>
                  <a:srgbClr val="06287E"/>
                </a:solidFill>
                <a:latin typeface="Courier"/>
              </a:rPr>
              <a:t>data.frame</a:t>
            </a:r>
            <a:r>
              <a:rPr>
                <a:latin typeface="Courier"/>
              </a:rPr>
              <a:t>(</a:t>
            </a:r>
            <a:r>
              <a:rPr>
                <a:solidFill>
                  <a:srgbClr val="7D9029"/>
                </a:solidFill>
                <a:latin typeface="Courier"/>
              </a:rPr>
              <a:t>x=</a:t>
            </a:r>
            <a:r>
              <a:rPr>
                <a:latin typeface="Courier"/>
              </a:rPr>
              <a:t>df</a:t>
            </a:r>
            <a:r>
              <a:rPr>
                <a:solidFill>
                  <a:srgbClr val="4070A0"/>
                </a:solidFill>
                <a:latin typeface="Courier"/>
              </a:rPr>
              <a:t>$</a:t>
            </a:r>
            <a:r>
              <a:rPr>
                <a:latin typeface="Courier"/>
              </a:rPr>
              <a:t>x,</a:t>
            </a:r>
            <a:r>
              <a:rPr>
                <a:solidFill>
                  <a:srgbClr val="06287E"/>
                </a:solidFill>
                <a:latin typeface="Courier"/>
              </a:rPr>
              <a:t>predict.lm</a:t>
            </a:r>
            <a:r>
              <a:rPr>
                <a:latin typeface="Courier"/>
              </a:rPr>
              <a:t>(modLsp,</a:t>
            </a:r>
            <a:r>
              <a:rPr>
                <a:solidFill>
                  <a:srgbClr val="7D9029"/>
                </a:solidFill>
                <a:latin typeface="Courier"/>
              </a:rPr>
              <a:t>interval=</a:t>
            </a:r>
            <a:r>
              <a:rPr>
                <a:solidFill>
                  <a:srgbClr val="4070A0"/>
                </a:solidFill>
                <a:latin typeface="Courier"/>
              </a:rPr>
              <a:t>"confidence"</a:t>
            </a:r>
            <a:r>
              <a:rPr>
                <a:latin typeface="Courier"/>
              </a:rPr>
              <a:t>))</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Variable</a:t>
            </a:r>
            <a:r>
              <a:rPr/>
              <a:t> </a:t>
            </a:r>
            <a:r>
              <a:rPr/>
              <a:t>and</a:t>
            </a:r>
            <a:r>
              <a:rPr/>
              <a:t> </a:t>
            </a:r>
            <a:r>
              <a:rPr/>
              <a:t>functional</a:t>
            </a:r>
            <a:r>
              <a:rPr/>
              <a:t> </a:t>
            </a:r>
            <a:r>
              <a:rPr/>
              <a:t>form</a:t>
            </a:r>
            <a:r>
              <a:rPr/>
              <a:t> </a:t>
            </a:r>
            <a:r>
              <a:rPr/>
              <a:t>selection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a:latin typeface="Courier"/>
              </a:rPr>
              <a:t>df </a:t>
            </a:r>
            <a:r>
              <a:rPr>
                <a:solidFill>
                  <a:srgbClr val="4070A0"/>
                </a:solidFill>
                <a:latin typeface="Courier"/>
              </a:rPr>
              <a:t>%&gt;%</a:t>
            </a:r>
            <a:br/>
            <a:r>
              <a:rPr>
                <a:latin typeface="Courier"/>
              </a:rPr>
              <a:t>  </a:t>
            </a:r>
            <a:r>
              <a:rPr>
                <a:solidFill>
                  <a:srgbClr val="06287E"/>
                </a:solidFill>
                <a:latin typeface="Courier"/>
              </a:rPr>
              <a:t>ggplot</a:t>
            </a:r>
            <a:r>
              <a:rPr>
                <a:latin typeface="Courier"/>
              </a:rPr>
              <a:t>(</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x=</a:t>
            </a:r>
            <a:r>
              <a:rPr>
                <a:latin typeface="Courier"/>
              </a:rPr>
              <a:t>x,</a:t>
            </a:r>
            <a:r>
              <a:rPr>
                <a:solidFill>
                  <a:srgbClr val="7D9029"/>
                </a:solidFill>
                <a:latin typeface="Courier"/>
              </a:rPr>
              <a:t>y=</a:t>
            </a:r>
            <a:r>
              <a:rPr>
                <a:latin typeface="Courier"/>
              </a:rPr>
              <a:t>y))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r>
              <a:rPr>
                <a:solidFill>
                  <a:srgbClr val="7D9029"/>
                </a:solidFill>
                <a:latin typeface="Courier"/>
              </a:rPr>
              <a:t>size=</a:t>
            </a:r>
            <a:r>
              <a:rPr>
                <a:solidFill>
                  <a:srgbClr val="40A070"/>
                </a:solidFill>
                <a:latin typeface="Courier"/>
              </a:rPr>
              <a:t>3</a:t>
            </a:r>
            <a:r>
              <a:rPr>
                <a:latin typeface="Courier"/>
              </a:rPr>
              <a:t>) </a:t>
            </a:r>
            <a:r>
              <a:rPr>
                <a:solidFill>
                  <a:srgbClr val="4070A0"/>
                </a:solidFill>
                <a:latin typeface="Courier"/>
              </a:rPr>
              <a:t>+</a:t>
            </a:r>
            <a:br/>
            <a:r>
              <a:rPr>
                <a:latin typeface="Courier"/>
              </a:rPr>
              <a:t>  </a:t>
            </a:r>
            <a:r>
              <a:rPr>
                <a:solidFill>
                  <a:srgbClr val="06287E"/>
                </a:solidFill>
                <a:latin typeface="Courier"/>
              </a:rPr>
              <a:t>geom_line</a:t>
            </a:r>
            <a:r>
              <a:rPr>
                <a:latin typeface="Courier"/>
              </a:rPr>
              <a:t>(</a:t>
            </a:r>
            <a:r>
              <a:rPr>
                <a:solidFill>
                  <a:srgbClr val="7D9029"/>
                </a:solidFill>
                <a:latin typeface="Courier"/>
              </a:rPr>
              <a:t>data=</a:t>
            </a:r>
            <a:r>
              <a:rPr>
                <a:latin typeface="Courier"/>
              </a:rPr>
              <a:t>newdf,</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x=</a:t>
            </a:r>
            <a:r>
              <a:rPr>
                <a:latin typeface="Courier"/>
              </a:rPr>
              <a:t>x,</a:t>
            </a:r>
            <a:r>
              <a:rPr>
                <a:solidFill>
                  <a:srgbClr val="7D9029"/>
                </a:solidFill>
                <a:latin typeface="Courier"/>
              </a:rPr>
              <a:t>y=</a:t>
            </a:r>
            <a:r>
              <a:rPr>
                <a:latin typeface="Courier"/>
              </a:rPr>
              <a:t>fit),</a:t>
            </a:r>
            <a:r>
              <a:rPr>
                <a:solidFill>
                  <a:srgbClr val="7D9029"/>
                </a:solidFill>
                <a:latin typeface="Courier"/>
              </a:rPr>
              <a:t>col=</a:t>
            </a:r>
            <a:r>
              <a:rPr>
                <a:solidFill>
                  <a:srgbClr val="4070A0"/>
                </a:solidFill>
                <a:latin typeface="Courier"/>
              </a:rPr>
              <a:t>"orange"</a:t>
            </a:r>
            <a:r>
              <a:rPr>
                <a:latin typeface="Courier"/>
              </a:rPr>
              <a:t>,</a:t>
            </a:r>
            <a:r>
              <a:rPr>
                <a:solidFill>
                  <a:srgbClr val="7D9029"/>
                </a:solidFill>
                <a:latin typeface="Courier"/>
              </a:rPr>
              <a:t>lwd=</a:t>
            </a:r>
            <a:r>
              <a:rPr>
                <a:solidFill>
                  <a:srgbClr val="40A070"/>
                </a:solidFill>
                <a:latin typeface="Courier"/>
              </a:rPr>
              <a:t>2</a:t>
            </a:r>
            <a:r>
              <a:rPr>
                <a:latin typeface="Courier"/>
              </a:rPr>
              <a:t>) </a:t>
            </a:r>
            <a:r>
              <a:rPr>
                <a:solidFill>
                  <a:srgbClr val="4070A0"/>
                </a:solidFill>
                <a:latin typeface="Courier"/>
              </a:rPr>
              <a:t>+</a:t>
            </a:r>
            <a:br/>
            <a:r>
              <a:rPr>
                <a:latin typeface="Courier"/>
              </a:rPr>
              <a:t>  </a:t>
            </a:r>
            <a:r>
              <a:rPr>
                <a:solidFill>
                  <a:srgbClr val="06287E"/>
                </a:solidFill>
                <a:latin typeface="Courier"/>
              </a:rPr>
              <a:t>geom_ribbon</a:t>
            </a:r>
            <a:r>
              <a:rPr>
                <a:latin typeface="Courier"/>
              </a:rPr>
              <a:t>(</a:t>
            </a:r>
            <a:r>
              <a:rPr>
                <a:solidFill>
                  <a:srgbClr val="7D9029"/>
                </a:solidFill>
                <a:latin typeface="Courier"/>
              </a:rPr>
              <a:t>data=</a:t>
            </a:r>
            <a:r>
              <a:rPr>
                <a:latin typeface="Courier"/>
              </a:rPr>
              <a:t>newdf,</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y=</a:t>
            </a:r>
            <a:r>
              <a:rPr>
                <a:latin typeface="Courier"/>
              </a:rPr>
              <a:t>fit,</a:t>
            </a:r>
            <a:r>
              <a:rPr>
                <a:solidFill>
                  <a:srgbClr val="7D9029"/>
                </a:solidFill>
                <a:latin typeface="Courier"/>
              </a:rPr>
              <a:t>ymin=</a:t>
            </a:r>
            <a:r>
              <a:rPr>
                <a:latin typeface="Courier"/>
              </a:rPr>
              <a:t>lwr,</a:t>
            </a:r>
            <a:r>
              <a:rPr>
                <a:solidFill>
                  <a:srgbClr val="7D9029"/>
                </a:solidFill>
                <a:latin typeface="Courier"/>
              </a:rPr>
              <a:t>ymax=</a:t>
            </a:r>
            <a:r>
              <a:rPr>
                <a:latin typeface="Courier"/>
              </a:rPr>
              <a:t>upr),</a:t>
            </a:r>
            <a:r>
              <a:rPr>
                <a:solidFill>
                  <a:srgbClr val="7D9029"/>
                </a:solidFill>
                <a:latin typeface="Courier"/>
              </a:rPr>
              <a:t>alpha=</a:t>
            </a:r>
            <a:r>
              <a:rPr>
                <a:solidFill>
                  <a:srgbClr val="40A070"/>
                </a:solidFill>
                <a:latin typeface="Courier"/>
              </a:rPr>
              <a:t>0.2</a:t>
            </a:r>
            <a:r>
              <a:rPr>
                <a:latin typeface="Courier"/>
              </a:rPr>
              <a:t>) </a:t>
            </a:r>
            <a:r>
              <a:rPr>
                <a:solidFill>
                  <a:srgbClr val="4070A0"/>
                </a:solidFill>
                <a:latin typeface="Courier"/>
              </a:rPr>
              <a:t>+</a:t>
            </a:r>
            <a:br/>
            <a:r>
              <a:rPr>
                <a:latin typeface="Courier"/>
              </a:rPr>
              <a:t>  </a:t>
            </a:r>
            <a:r>
              <a:rPr>
                <a:solidFill>
                  <a:srgbClr val="06287E"/>
                </a:solidFill>
                <a:latin typeface="Courier"/>
              </a:rPr>
              <a:t>geom_vline</a:t>
            </a:r>
            <a:r>
              <a:rPr>
                <a:latin typeface="Courier"/>
              </a:rPr>
              <a:t>(</a:t>
            </a:r>
            <a:r>
              <a:rPr>
                <a:solidFill>
                  <a:srgbClr val="7D9029"/>
                </a:solidFill>
                <a:latin typeface="Courier"/>
              </a:rPr>
              <a:t>xintercept=</a:t>
            </a:r>
            <a:r>
              <a:rPr>
                <a:solidFill>
                  <a:srgbClr val="40A070"/>
                </a:solidFill>
                <a:latin typeface="Courier"/>
              </a:rPr>
              <a:t>3</a:t>
            </a:r>
            <a:r>
              <a:rPr>
                <a:latin typeface="Courier"/>
              </a:rPr>
              <a:t>,</a:t>
            </a:r>
            <a:r>
              <a:rPr>
                <a:solidFill>
                  <a:srgbClr val="7D9029"/>
                </a:solidFill>
                <a:latin typeface="Courier"/>
              </a:rPr>
              <a:t>lty=</a:t>
            </a:r>
            <a:r>
              <a:rPr>
                <a:solidFill>
                  <a:srgbClr val="40A070"/>
                </a:solidFill>
                <a:latin typeface="Courier"/>
              </a:rPr>
              <a:t>2</a:t>
            </a:r>
            <a:r>
              <a:rPr>
                <a:latin typeface="Courier"/>
              </a:rPr>
              <a:t>,</a:t>
            </a:r>
            <a:r>
              <a:rPr>
                <a:solidFill>
                  <a:srgbClr val="7D9029"/>
                </a:solidFill>
                <a:latin typeface="Courier"/>
              </a:rPr>
              <a:t>col=</a:t>
            </a:r>
            <a:r>
              <a:rPr>
                <a:solidFill>
                  <a:srgbClr val="4070A0"/>
                </a:solidFill>
                <a:latin typeface="Courier"/>
              </a:rPr>
              <a:t>"darkgrey"</a:t>
            </a:r>
            <a:r>
              <a:rPr>
                <a:latin typeface="Courier"/>
              </a:rPr>
              <a:t>) </a:t>
            </a:r>
            <a:r>
              <a:rPr>
                <a:solidFill>
                  <a:srgbClr val="4070A0"/>
                </a:solidFill>
                <a:latin typeface="Courier"/>
              </a:rPr>
              <a:t>+</a:t>
            </a:r>
            <a:br/>
            <a:r>
              <a:rPr>
                <a:latin typeface="Courier"/>
              </a:rPr>
              <a:t>  </a:t>
            </a:r>
            <a:r>
              <a:rPr>
                <a:solidFill>
                  <a:srgbClr val="06287E"/>
                </a:solidFill>
                <a:latin typeface="Courier"/>
              </a:rPr>
              <a:t>geom_vline</a:t>
            </a:r>
            <a:r>
              <a:rPr>
                <a:latin typeface="Courier"/>
              </a:rPr>
              <a:t>(</a:t>
            </a:r>
            <a:r>
              <a:rPr>
                <a:solidFill>
                  <a:srgbClr val="7D9029"/>
                </a:solidFill>
                <a:latin typeface="Courier"/>
              </a:rPr>
              <a:t>xintercept=</a:t>
            </a:r>
            <a:r>
              <a:rPr>
                <a:solidFill>
                  <a:srgbClr val="40A070"/>
                </a:solidFill>
                <a:latin typeface="Courier"/>
              </a:rPr>
              <a:t>6</a:t>
            </a:r>
            <a:r>
              <a:rPr>
                <a:latin typeface="Courier"/>
              </a:rPr>
              <a:t>,</a:t>
            </a:r>
            <a:r>
              <a:rPr>
                <a:solidFill>
                  <a:srgbClr val="7D9029"/>
                </a:solidFill>
                <a:latin typeface="Courier"/>
              </a:rPr>
              <a:t>lty=</a:t>
            </a:r>
            <a:r>
              <a:rPr>
                <a:solidFill>
                  <a:srgbClr val="40A070"/>
                </a:solidFill>
                <a:latin typeface="Courier"/>
              </a:rPr>
              <a:t>2</a:t>
            </a:r>
            <a:r>
              <a:rPr>
                <a:latin typeface="Courier"/>
              </a:rPr>
              <a:t>,</a:t>
            </a:r>
            <a:r>
              <a:rPr>
                <a:solidFill>
                  <a:srgbClr val="7D9029"/>
                </a:solidFill>
                <a:latin typeface="Courier"/>
              </a:rPr>
              <a:t>col=</a:t>
            </a:r>
            <a:r>
              <a:rPr>
                <a:solidFill>
                  <a:srgbClr val="4070A0"/>
                </a:solidFill>
                <a:latin typeface="Courier"/>
              </a:rPr>
              <a:t>"darkgrey"</a:t>
            </a:r>
            <a:r>
              <a:rPr>
                <a:latin typeface="Courier"/>
              </a:rPr>
              <a:t>) </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5_files/figure-pptx/unnamed-chunk-3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Variable</a:t>
            </a:r>
            <a:r>
              <a:rPr/>
              <a:t> </a:t>
            </a:r>
            <a:r>
              <a:rPr/>
              <a:t>and</a:t>
            </a:r>
            <a:r>
              <a:rPr/>
              <a:t> </a:t>
            </a:r>
            <a:r>
              <a:rPr/>
              <a:t>functional</a:t>
            </a:r>
            <a:r>
              <a:rPr/>
              <a:t> </a:t>
            </a:r>
            <a:r>
              <a:rPr/>
              <a:t>form</a:t>
            </a:r>
            <a:r>
              <a:rPr/>
              <a:t> </a:t>
            </a:r>
            <a:r>
              <a:rPr/>
              <a:t>selection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Linear splines are not smooth and therefore cubic splines are often preferred.</a:t>
            </a:r>
          </a:p>
          <a:p>
            <a:pPr lvl="0" marL="0" indent="0">
              <a:buNone/>
            </a:pPr>
            <a:r>
              <a:rPr/>
              <a:t>Cubic splines can be poorly behaved in the tails (outside of the most extreme knots). To avoid this, they can be forced t be linear in the tails. Such splines are called </a:t>
            </a:r>
            <a:r>
              <a:rPr b="1"/>
              <a:t>restricted cubic splines</a:t>
            </a:r>
            <a:r>
              <a:rPr/>
              <a:t>.</a:t>
            </a:r>
          </a:p>
          <a:p>
            <a:pPr lvl="0" indent="0">
              <a:buNone/>
            </a:pPr>
            <a:r>
              <a:rPr>
                <a:latin typeface="Courier"/>
              </a:rPr>
              <a:t>modRcs</a:t>
            </a:r>
            <a:r>
              <a:rPr>
                <a:solidFill>
                  <a:srgbClr val="007020"/>
                </a:solidFill>
                <a:latin typeface="Courier"/>
              </a:rPr>
              <a:t>&lt;-</a:t>
            </a:r>
            <a:r>
              <a:rPr>
                <a:solidFill>
                  <a:srgbClr val="06287E"/>
                </a:solidFill>
                <a:latin typeface="Courier"/>
              </a:rPr>
              <a:t>glm</a:t>
            </a:r>
            <a:r>
              <a:rPr>
                <a:latin typeface="Courier"/>
              </a:rPr>
              <a:t>(y</a:t>
            </a:r>
            <a:r>
              <a:rPr>
                <a:solidFill>
                  <a:srgbClr val="4070A0"/>
                </a:solidFill>
                <a:latin typeface="Courier"/>
              </a:rPr>
              <a:t>~</a:t>
            </a:r>
            <a:r>
              <a:rPr>
                <a:solidFill>
                  <a:srgbClr val="06287E"/>
                </a:solidFill>
                <a:latin typeface="Courier"/>
              </a:rPr>
              <a:t>rcs</a:t>
            </a:r>
            <a:r>
              <a:rPr>
                <a:latin typeface="Courier"/>
              </a:rPr>
              <a:t>(x,</a:t>
            </a:r>
            <a:r>
              <a:rPr>
                <a:solidFill>
                  <a:srgbClr val="7D9029"/>
                </a:solidFill>
                <a:latin typeface="Courier"/>
              </a:rPr>
              <a:t>nk=</a:t>
            </a:r>
            <a:r>
              <a:rPr>
                <a:solidFill>
                  <a:srgbClr val="40A070"/>
                </a:solidFill>
                <a:latin typeface="Courier"/>
              </a:rPr>
              <a:t>3</a:t>
            </a:r>
            <a:r>
              <a:rPr>
                <a:latin typeface="Courier"/>
              </a:rPr>
              <a:t>),</a:t>
            </a:r>
            <a:r>
              <a:rPr>
                <a:solidFill>
                  <a:srgbClr val="7D9029"/>
                </a:solidFill>
                <a:latin typeface="Courier"/>
              </a:rPr>
              <a:t>data=</a:t>
            </a:r>
            <a:r>
              <a:rPr>
                <a:latin typeface="Courier"/>
              </a:rPr>
              <a:t>df)</a:t>
            </a:r>
            <a:br/>
            <a:r>
              <a:rPr>
                <a:latin typeface="Courier"/>
              </a:rPr>
              <a:t>  </a:t>
            </a:r>
            <a:r>
              <a:rPr i="1">
                <a:solidFill>
                  <a:srgbClr val="60A0B0"/>
                </a:solidFill>
                <a:latin typeface="Courier"/>
              </a:rPr>
              <a:t># rcs requires rms package</a:t>
            </a:r>
            <a:br/>
            <a:br/>
            <a:r>
              <a:rPr>
                <a:latin typeface="Courier"/>
              </a:rPr>
              <a:t>newdf</a:t>
            </a:r>
            <a:r>
              <a:rPr>
                <a:solidFill>
                  <a:srgbClr val="007020"/>
                </a:solidFill>
                <a:latin typeface="Courier"/>
              </a:rPr>
              <a:t>&lt;-</a:t>
            </a:r>
            <a:r>
              <a:rPr>
                <a:solidFill>
                  <a:srgbClr val="06287E"/>
                </a:solidFill>
                <a:latin typeface="Courier"/>
              </a:rPr>
              <a:t>data.frame</a:t>
            </a:r>
            <a:r>
              <a:rPr>
                <a:latin typeface="Courier"/>
              </a:rPr>
              <a:t>(</a:t>
            </a:r>
            <a:r>
              <a:rPr>
                <a:solidFill>
                  <a:srgbClr val="7D9029"/>
                </a:solidFill>
                <a:latin typeface="Courier"/>
              </a:rPr>
              <a:t>x=</a:t>
            </a:r>
            <a:r>
              <a:rPr>
                <a:latin typeface="Courier"/>
              </a:rPr>
              <a:t>df</a:t>
            </a:r>
            <a:r>
              <a:rPr>
                <a:solidFill>
                  <a:srgbClr val="4070A0"/>
                </a:solidFill>
                <a:latin typeface="Courier"/>
              </a:rPr>
              <a:t>$</a:t>
            </a:r>
            <a:r>
              <a:rPr>
                <a:latin typeface="Courier"/>
              </a:rPr>
              <a:t>x,</a:t>
            </a:r>
            <a:r>
              <a:rPr>
                <a:solidFill>
                  <a:srgbClr val="06287E"/>
                </a:solidFill>
                <a:latin typeface="Courier"/>
              </a:rPr>
              <a:t>predict.lm</a:t>
            </a:r>
            <a:r>
              <a:rPr>
                <a:latin typeface="Courier"/>
              </a:rPr>
              <a:t>(modRcs,</a:t>
            </a:r>
            <a:r>
              <a:rPr>
                <a:solidFill>
                  <a:srgbClr val="7D9029"/>
                </a:solidFill>
                <a:latin typeface="Courier"/>
              </a:rPr>
              <a:t>interval=</a:t>
            </a:r>
            <a:r>
              <a:rPr>
                <a:solidFill>
                  <a:srgbClr val="4070A0"/>
                </a:solidFill>
                <a:latin typeface="Courier"/>
              </a:rPr>
              <a:t>"confidence"</a:t>
            </a:r>
            <a:r>
              <a:rPr>
                <a:latin typeface="Courier"/>
              </a:rPr>
              <a:t>))</a:t>
            </a:r>
          </a:p>
          <a:p>
            <a:pPr lvl="0" indent="0">
              <a:buNone/>
            </a:pPr>
            <a:r>
              <a:rPr>
                <a:latin typeface="Courier"/>
              </a:rPr>
              <a:t>df </a:t>
            </a:r>
            <a:r>
              <a:rPr>
                <a:solidFill>
                  <a:srgbClr val="4070A0"/>
                </a:solidFill>
                <a:latin typeface="Courier"/>
              </a:rPr>
              <a:t>%&gt;%</a:t>
            </a:r>
            <a:br/>
            <a:r>
              <a:rPr>
                <a:latin typeface="Courier"/>
              </a:rPr>
              <a:t>  </a:t>
            </a:r>
            <a:r>
              <a:rPr>
                <a:solidFill>
                  <a:srgbClr val="06287E"/>
                </a:solidFill>
                <a:latin typeface="Courier"/>
              </a:rPr>
              <a:t>ggplot</a:t>
            </a:r>
            <a:r>
              <a:rPr>
                <a:latin typeface="Courier"/>
              </a:rPr>
              <a:t>(</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x=</a:t>
            </a:r>
            <a:r>
              <a:rPr>
                <a:latin typeface="Courier"/>
              </a:rPr>
              <a:t>x,</a:t>
            </a:r>
            <a:r>
              <a:rPr>
                <a:solidFill>
                  <a:srgbClr val="7D9029"/>
                </a:solidFill>
                <a:latin typeface="Courier"/>
              </a:rPr>
              <a:t>y=</a:t>
            </a:r>
            <a:r>
              <a:rPr>
                <a:latin typeface="Courier"/>
              </a:rPr>
              <a:t>y)) </a:t>
            </a:r>
            <a:r>
              <a:rPr>
                <a:solidFill>
                  <a:srgbClr val="4070A0"/>
                </a:solidFill>
                <a:latin typeface="Courier"/>
              </a:rPr>
              <a:t>+</a:t>
            </a:r>
            <a:br/>
            <a:r>
              <a:rPr>
                <a:latin typeface="Courier"/>
              </a:rPr>
              <a:t>  </a:t>
            </a:r>
            <a:r>
              <a:rPr>
                <a:solidFill>
                  <a:srgbClr val="06287E"/>
                </a:solidFill>
                <a:latin typeface="Courier"/>
              </a:rPr>
              <a:t>geom_point</a:t>
            </a:r>
            <a:r>
              <a:rPr>
                <a:latin typeface="Courier"/>
              </a:rPr>
              <a:t>() </a:t>
            </a:r>
            <a:r>
              <a:rPr>
                <a:solidFill>
                  <a:srgbClr val="4070A0"/>
                </a:solidFill>
                <a:latin typeface="Courier"/>
              </a:rPr>
              <a:t>+</a:t>
            </a:r>
            <a:br/>
            <a:r>
              <a:rPr>
                <a:latin typeface="Courier"/>
              </a:rPr>
              <a:t>  </a:t>
            </a:r>
            <a:r>
              <a:rPr>
                <a:solidFill>
                  <a:srgbClr val="06287E"/>
                </a:solidFill>
                <a:latin typeface="Courier"/>
              </a:rPr>
              <a:t>geom_line</a:t>
            </a:r>
            <a:r>
              <a:rPr>
                <a:latin typeface="Courier"/>
              </a:rPr>
              <a:t>(</a:t>
            </a:r>
            <a:r>
              <a:rPr>
                <a:solidFill>
                  <a:srgbClr val="7D9029"/>
                </a:solidFill>
                <a:latin typeface="Courier"/>
              </a:rPr>
              <a:t>col=</a:t>
            </a:r>
            <a:r>
              <a:rPr>
                <a:solidFill>
                  <a:srgbClr val="4070A0"/>
                </a:solidFill>
                <a:latin typeface="Courier"/>
              </a:rPr>
              <a:t>"orange"</a:t>
            </a:r>
            <a:r>
              <a:rPr>
                <a:latin typeface="Courier"/>
              </a:rPr>
              <a:t>,</a:t>
            </a:r>
            <a:r>
              <a:rPr>
                <a:solidFill>
                  <a:srgbClr val="7D9029"/>
                </a:solidFill>
                <a:latin typeface="Courier"/>
              </a:rPr>
              <a:t>lwd=</a:t>
            </a:r>
            <a:r>
              <a:rPr>
                <a:solidFill>
                  <a:srgbClr val="40A070"/>
                </a:solidFill>
                <a:latin typeface="Courier"/>
              </a:rPr>
              <a:t>2</a:t>
            </a:r>
            <a:r>
              <a:rPr>
                <a:latin typeface="Courier"/>
              </a:rPr>
              <a:t>,</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x=</a:t>
            </a:r>
            <a:r>
              <a:rPr>
                <a:latin typeface="Courier"/>
              </a:rPr>
              <a:t>x,</a:t>
            </a:r>
            <a:r>
              <a:rPr>
                <a:solidFill>
                  <a:srgbClr val="7D9029"/>
                </a:solidFill>
                <a:latin typeface="Courier"/>
              </a:rPr>
              <a:t>y=</a:t>
            </a:r>
            <a:r>
              <a:rPr>
                <a:solidFill>
                  <a:srgbClr val="06287E"/>
                </a:solidFill>
                <a:latin typeface="Courier"/>
              </a:rPr>
              <a:t>predict</a:t>
            </a:r>
            <a:r>
              <a:rPr>
                <a:latin typeface="Courier"/>
              </a:rPr>
              <a:t>(modRcs))) </a:t>
            </a:r>
            <a:r>
              <a:rPr>
                <a:solidFill>
                  <a:srgbClr val="4070A0"/>
                </a:solidFill>
                <a:latin typeface="Courier"/>
              </a:rPr>
              <a:t>+</a:t>
            </a:r>
            <a:br/>
            <a:r>
              <a:rPr>
                <a:latin typeface="Courier"/>
              </a:rPr>
              <a:t>  </a:t>
            </a:r>
            <a:r>
              <a:rPr>
                <a:solidFill>
                  <a:srgbClr val="06287E"/>
                </a:solidFill>
                <a:latin typeface="Courier"/>
              </a:rPr>
              <a:t>geom_line</a:t>
            </a:r>
            <a:r>
              <a:rPr>
                <a:latin typeface="Courier"/>
              </a:rPr>
              <a:t>(</a:t>
            </a:r>
            <a:r>
              <a:rPr>
                <a:solidFill>
                  <a:srgbClr val="7D9029"/>
                </a:solidFill>
                <a:latin typeface="Courier"/>
              </a:rPr>
              <a:t>data=</a:t>
            </a:r>
            <a:r>
              <a:rPr>
                <a:latin typeface="Courier"/>
              </a:rPr>
              <a:t>newdf,</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x=</a:t>
            </a:r>
            <a:r>
              <a:rPr>
                <a:latin typeface="Courier"/>
              </a:rPr>
              <a:t>x,</a:t>
            </a:r>
            <a:r>
              <a:rPr>
                <a:solidFill>
                  <a:srgbClr val="7D9029"/>
                </a:solidFill>
                <a:latin typeface="Courier"/>
              </a:rPr>
              <a:t>y=</a:t>
            </a:r>
            <a:r>
              <a:rPr>
                <a:latin typeface="Courier"/>
              </a:rPr>
              <a:t>fit),</a:t>
            </a:r>
            <a:r>
              <a:rPr>
                <a:solidFill>
                  <a:srgbClr val="7D9029"/>
                </a:solidFill>
                <a:latin typeface="Courier"/>
              </a:rPr>
              <a:t>col=</a:t>
            </a:r>
            <a:r>
              <a:rPr>
                <a:solidFill>
                  <a:srgbClr val="4070A0"/>
                </a:solidFill>
                <a:latin typeface="Courier"/>
              </a:rPr>
              <a:t>"orange"</a:t>
            </a:r>
            <a:r>
              <a:rPr>
                <a:latin typeface="Courier"/>
              </a:rPr>
              <a:t>,</a:t>
            </a:r>
            <a:r>
              <a:rPr>
                <a:solidFill>
                  <a:srgbClr val="7D9029"/>
                </a:solidFill>
                <a:latin typeface="Courier"/>
              </a:rPr>
              <a:t>lwd=</a:t>
            </a:r>
            <a:r>
              <a:rPr>
                <a:solidFill>
                  <a:srgbClr val="40A070"/>
                </a:solidFill>
                <a:latin typeface="Courier"/>
              </a:rPr>
              <a:t>2</a:t>
            </a:r>
            <a:r>
              <a:rPr>
                <a:latin typeface="Courier"/>
              </a:rPr>
              <a:t>) </a:t>
            </a:r>
            <a:r>
              <a:rPr>
                <a:solidFill>
                  <a:srgbClr val="4070A0"/>
                </a:solidFill>
                <a:latin typeface="Courier"/>
              </a:rPr>
              <a:t>+</a:t>
            </a:r>
            <a:br/>
            <a:r>
              <a:rPr>
                <a:latin typeface="Courier"/>
              </a:rPr>
              <a:t>  </a:t>
            </a:r>
            <a:r>
              <a:rPr>
                <a:solidFill>
                  <a:srgbClr val="06287E"/>
                </a:solidFill>
                <a:latin typeface="Courier"/>
              </a:rPr>
              <a:t>geom_ribbon</a:t>
            </a:r>
            <a:r>
              <a:rPr>
                <a:latin typeface="Courier"/>
              </a:rPr>
              <a:t>(</a:t>
            </a:r>
            <a:r>
              <a:rPr>
                <a:solidFill>
                  <a:srgbClr val="7D9029"/>
                </a:solidFill>
                <a:latin typeface="Courier"/>
              </a:rPr>
              <a:t>data=</a:t>
            </a:r>
            <a:r>
              <a:rPr>
                <a:latin typeface="Courier"/>
              </a:rPr>
              <a:t>newdf,</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y=</a:t>
            </a:r>
            <a:r>
              <a:rPr>
                <a:latin typeface="Courier"/>
              </a:rPr>
              <a:t>fit,</a:t>
            </a:r>
            <a:r>
              <a:rPr>
                <a:solidFill>
                  <a:srgbClr val="7D9029"/>
                </a:solidFill>
                <a:latin typeface="Courier"/>
              </a:rPr>
              <a:t>ymin=</a:t>
            </a:r>
            <a:r>
              <a:rPr>
                <a:latin typeface="Courier"/>
              </a:rPr>
              <a:t>lwr,</a:t>
            </a:r>
            <a:r>
              <a:rPr>
                <a:solidFill>
                  <a:srgbClr val="7D9029"/>
                </a:solidFill>
                <a:latin typeface="Courier"/>
              </a:rPr>
              <a:t>ymax=</a:t>
            </a:r>
            <a:r>
              <a:rPr>
                <a:latin typeface="Courier"/>
              </a:rPr>
              <a:t>upr),</a:t>
            </a:r>
            <a:r>
              <a:rPr>
                <a:solidFill>
                  <a:srgbClr val="7D9029"/>
                </a:solidFill>
                <a:latin typeface="Courier"/>
              </a:rPr>
              <a:t>alpha=</a:t>
            </a:r>
            <a:r>
              <a:rPr>
                <a:solidFill>
                  <a:srgbClr val="40A070"/>
                </a:solidFill>
                <a:latin typeface="Courier"/>
              </a:rPr>
              <a:t>0.2</a:t>
            </a:r>
            <a:r>
              <a:rPr>
                <a:latin typeface="Courier"/>
              </a:rPr>
              <a: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Looks good? Maybe the slope should be a bit steeper, the intercept larger?</a:t>
                </a:r>
              </a:p>
              <a:p>
                <a:pPr lvl="0" marL="0" indent="0">
                  <a:buNone/>
                </a:pPr>
                <a14:m>
                  <m:oMath xmlns:m="http://schemas.openxmlformats.org/officeDocument/2006/math">
                    <m:r>
                      <m:t>y</m:t>
                    </m:r>
                    <m:r>
                      <m:rPr>
                        <m:sty m:val="p"/>
                      </m:rPr>
                      <m:t>≈</m:t>
                    </m:r>
                    <m:r>
                      <m:t>2</m:t>
                    </m:r>
                    <m:r>
                      <m:t>x</m:t>
                    </m:r>
                    <m:r>
                      <m:rPr>
                        <m:sty m:val="p"/>
                      </m:rPr>
                      <m:t>+</m:t>
                    </m:r>
                    <m:r>
                      <m:t>4</m:t>
                    </m:r>
                  </m:oMath>
                </a14:m>
              </a:p>
              <a:p>
                <a:pPr lvl="0" marL="0" indent="0">
                  <a:buNone/>
                </a:pPr>
                <a14:m>
                  <m:oMathPara xmlns:m="http://schemas.openxmlformats.org/officeDocument/2006/math">
                    <m:oMathParaPr>
                      <m:jc m:val="center"/>
                    </m:oMathParaPr>
                    <m:oMath>
                      <m:r>
                        <m:t> </m:t>
                      </m:r>
                    </m:oMath>
                  </m:oMathPara>
                </a14:m>
              </a:p>
              <a:p>
                <a:pPr lvl="0" indent="0">
                  <a:buNone/>
                </a:pPr>
                <a:r>
                  <a:rPr>
                    <a:solidFill>
                      <a:srgbClr val="06287E"/>
                    </a:solidFill>
                    <a:latin typeface="Courier"/>
                  </a:rPr>
                  <a:t>ggplot</a:t>
                </a:r>
                <a:r>
                  <a:rPr>
                    <a:latin typeface="Courier"/>
                  </a:rPr>
                  <a:t>(</a:t>
                </a:r>
                <a:r>
                  <a:rPr>
                    <a:solidFill>
                      <a:srgbClr val="7D9029"/>
                    </a:solidFill>
                    <a:latin typeface="Courier"/>
                  </a:rPr>
                  <a:t>data=</a:t>
                </a:r>
                <a:r>
                  <a:rPr>
                    <a:latin typeface="Courier"/>
                  </a:rPr>
                  <a:t>df,</a:t>
                </a:r>
                <a:r>
                  <a:rPr>
                    <a:solidFill>
                      <a:srgbClr val="06287E"/>
                    </a:solidFill>
                    <a:latin typeface="Courier"/>
                  </a:rPr>
                  <a:t>aes</a:t>
                </a:r>
                <a:r>
                  <a:rPr>
                    <a:latin typeface="Courier"/>
                  </a:rPr>
                  <a:t>(</a:t>
                </a:r>
                <a:r>
                  <a:rPr>
                    <a:solidFill>
                      <a:srgbClr val="7D9029"/>
                    </a:solidFill>
                    <a:latin typeface="Courier"/>
                  </a:rPr>
                  <a:t>x=</a:t>
                </a:r>
                <a:r>
                  <a:rPr>
                    <a:latin typeface="Courier"/>
                  </a:rPr>
                  <a:t>x,</a:t>
                </a:r>
                <a:r>
                  <a:rPr>
                    <a:solidFill>
                      <a:srgbClr val="7D9029"/>
                    </a:solidFill>
                    <a:latin typeface="Courier"/>
                  </a:rPr>
                  <a:t>y=</a:t>
                </a:r>
                <a:r>
                  <a:rPr>
                    <a:latin typeface="Courier"/>
                  </a:rPr>
                  <a:t>y)) </a:t>
                </a:r>
                <a:r>
                  <a:rPr>
                    <a:solidFill>
                      <a:srgbClr val="4070A0"/>
                    </a:solidFill>
                    <a:latin typeface="Courier"/>
                  </a:rPr>
                  <a:t>+</a:t>
                </a:r>
                <a:r>
                  <a:rPr>
                    <a:latin typeface="Courier"/>
                  </a:rPr>
                  <a:t> </a:t>
                </a:r>
                <a:br/>
                <a:r>
                  <a:rPr>
                    <a:latin typeface="Courier"/>
                  </a:rPr>
                  <a:t>  </a:t>
                </a:r>
                <a:r>
                  <a:rPr>
                    <a:solidFill>
                      <a:srgbClr val="06287E"/>
                    </a:solidFill>
                    <a:latin typeface="Courier"/>
                  </a:rPr>
                  <a:t>geom_abline</a:t>
                </a:r>
                <a:r>
                  <a:rPr>
                    <a:latin typeface="Courier"/>
                  </a:rPr>
                  <a:t>(</a:t>
                </a:r>
                <a:r>
                  <a:rPr>
                    <a:solidFill>
                      <a:srgbClr val="7D9029"/>
                    </a:solidFill>
                    <a:latin typeface="Courier"/>
                  </a:rPr>
                  <a:t>intercept=</a:t>
                </a:r>
                <a:r>
                  <a:rPr>
                    <a:solidFill>
                      <a:srgbClr val="40A070"/>
                    </a:solidFill>
                    <a:latin typeface="Courier"/>
                  </a:rPr>
                  <a:t>4</a:t>
                </a:r>
                <a:r>
                  <a:rPr>
                    <a:latin typeface="Courier"/>
                  </a:rPr>
                  <a:t>,</a:t>
                </a:r>
                <a:r>
                  <a:rPr>
                    <a:solidFill>
                      <a:srgbClr val="7D9029"/>
                    </a:solidFill>
                    <a:latin typeface="Courier"/>
                  </a:rPr>
                  <a:t>slope=</a:t>
                </a:r>
                <a:r>
                  <a:rPr>
                    <a:solidFill>
                      <a:srgbClr val="40A070"/>
                    </a:solidFill>
                    <a:latin typeface="Courier"/>
                  </a:rPr>
                  <a:t>2</a:t>
                </a:r>
                <a:r>
                  <a:rPr>
                    <a:latin typeface="Courier"/>
                  </a:rPr>
                  <a:t>,</a:t>
                </a:r>
                <a:r>
                  <a:rPr>
                    <a:solidFill>
                      <a:srgbClr val="7D9029"/>
                    </a:solidFill>
                    <a:latin typeface="Courier"/>
                  </a:rPr>
                  <a:t>colour=</a:t>
                </a:r>
                <a:r>
                  <a:rPr>
                    <a:solidFill>
                      <a:srgbClr val="4070A0"/>
                    </a:solidFill>
                    <a:latin typeface="Courier"/>
                  </a:rPr>
                  <a:t>"salmon"</a:t>
                </a:r>
                <a:r>
                  <a:rPr>
                    <a:latin typeface="Courier"/>
                  </a:rPr>
                  <a:t>,</a:t>
                </a:r>
                <a:r>
                  <a:rPr>
                    <a:solidFill>
                      <a:srgbClr val="7D9029"/>
                    </a:solidFill>
                    <a:latin typeface="Courier"/>
                  </a:rPr>
                  <a:t>lwd=</a:t>
                </a:r>
                <a:r>
                  <a:rPr>
                    <a:solidFill>
                      <a:srgbClr val="40A070"/>
                    </a:solidFill>
                    <a:latin typeface="Courier"/>
                  </a:rPr>
                  <a:t>2</a:t>
                </a:r>
                <a:r>
                  <a:rPr>
                    <a:latin typeface="Courier"/>
                  </a:rPr>
                  <a:t>)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r>
                  <a:rPr>
                    <a:solidFill>
                      <a:srgbClr val="7D9029"/>
                    </a:solidFill>
                    <a:latin typeface="Courier"/>
                  </a:rPr>
                  <a:t>size=</a:t>
                </a:r>
                <a:r>
                  <a:rPr>
                    <a:solidFill>
                      <a:srgbClr val="40A070"/>
                    </a:solidFill>
                    <a:latin typeface="Courier"/>
                  </a:rPr>
                  <a:t>3</a:t>
                </a:r>
                <a:r>
                  <a:rPr>
                    <a:latin typeface="Courier"/>
                  </a:rPr>
                  <a:t>) </a:t>
                </a:r>
                <a:r>
                  <a:rPr>
                    <a:solidFill>
                      <a:srgbClr val="4070A0"/>
                    </a:solidFill>
                    <a:latin typeface="Courier"/>
                  </a:rPr>
                  <a:t>+</a:t>
                </a:r>
                <a:br/>
                <a:r>
                  <a:rPr>
                    <a:latin typeface="Courier"/>
                  </a:rPr>
                  <a:t>  </a:t>
                </a:r>
                <a:r>
                  <a:rPr>
                    <a:solidFill>
                      <a:srgbClr val="06287E"/>
                    </a:solidFill>
                    <a:latin typeface="Courier"/>
                  </a:rPr>
                  <a:t>theme</a:t>
                </a:r>
                <a:r>
                  <a:rPr>
                    <a:latin typeface="Courier"/>
                  </a:rPr>
                  <a:t>(</a:t>
                </a:r>
                <a:r>
                  <a:rPr>
                    <a:solidFill>
                      <a:srgbClr val="7D9029"/>
                    </a:solidFill>
                    <a:latin typeface="Courier"/>
                  </a:rPr>
                  <a:t>text =</a:t>
                </a:r>
                <a:r>
                  <a:rPr>
                    <a:latin typeface="Courier"/>
                  </a:rPr>
                  <a:t> </a:t>
                </a:r>
                <a:r>
                  <a:rPr>
                    <a:solidFill>
                      <a:srgbClr val="06287E"/>
                    </a:solidFill>
                    <a:latin typeface="Courier"/>
                  </a:rPr>
                  <a:t>element_text</a:t>
                </a:r>
                <a:r>
                  <a:rPr>
                    <a:latin typeface="Courier"/>
                  </a:rPr>
                  <a:t>(</a:t>
                </a:r>
                <a:r>
                  <a:rPr>
                    <a:solidFill>
                      <a:srgbClr val="7D9029"/>
                    </a:solidFill>
                    <a:latin typeface="Courier"/>
                  </a:rPr>
                  <a:t>size=</a:t>
                </a:r>
                <a:r>
                  <a:rPr>
                    <a:solidFill>
                      <a:srgbClr val="40A070"/>
                    </a:solidFill>
                    <a:latin typeface="Courier"/>
                  </a:rPr>
                  <a:t>20</a:t>
                </a:r>
                <a:r>
                  <a:rPr>
                    <a:latin typeface="Courier"/>
                  </a:rPr>
                  <a:t>)) </a:t>
                </a:r>
              </a:p>
            </p:txBody>
          </p:sp>
        </mc:Choice>
      </mc:AlternateContent>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5_files/figure-pptx/unnamed-chunk-35-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Variable</a:t>
            </a:r>
            <a:r>
              <a:rPr/>
              <a:t> </a:t>
            </a:r>
            <a:r>
              <a:rPr/>
              <a:t>and</a:t>
            </a:r>
            <a:r>
              <a:rPr/>
              <a:t> </a:t>
            </a:r>
            <a:r>
              <a:rPr/>
              <a:t>functional</a:t>
            </a:r>
            <a:r>
              <a:rPr/>
              <a:t> </a:t>
            </a:r>
            <a:r>
              <a:rPr/>
              <a:t>form</a:t>
            </a:r>
            <a:r>
              <a:rPr/>
              <a:t> </a:t>
            </a:r>
            <a:r>
              <a:rPr/>
              <a:t>selection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Where the knots should be is not an easy problem. Adding them as model parameters to be estimated can lead to unstable parameter estimates and to standard estimation algorithms not being usable.</a:t>
                </a:r>
              </a:p>
              <a:p>
                <a:pPr lvl="0" marL="0" indent="0">
                  <a:buNone/>
                </a:pPr>
                <a14:m>
                  <m:oMathPara xmlns:m="http://schemas.openxmlformats.org/officeDocument/2006/math">
                    <m:oMathParaPr>
                      <m:jc m:val="center"/>
                    </m:oMathParaPr>
                    <m:oMath>
                      <m:r>
                        <m:t> </m:t>
                      </m:r>
                    </m:oMath>
                  </m:oMathPara>
                </a14:m>
              </a:p>
              <a:p>
                <a:pPr lvl="0" marL="0" indent="0">
                  <a:buNone/>
                </a:pPr>
                <a:r>
                  <a:rPr/>
                  <a:t>Luckily for cubic splines, the position of knots matters less than the number of knots. Knots are therefore often placed at regular intervals or quantiles of the continuous predictor.</a:t>
                </a:r>
              </a:p>
              <a:p>
                <a:pPr lvl="0" marL="0" indent="0">
                  <a:buNone/>
                </a:pPr>
                <a14:m>
                  <m:oMathPara xmlns:m="http://schemas.openxmlformats.org/officeDocument/2006/math">
                    <m:oMathParaPr>
                      <m:jc m:val="center"/>
                    </m:oMathParaPr>
                    <m:oMath>
                      <m:r>
                        <m:t> </m:t>
                      </m:r>
                    </m:oMath>
                  </m:oMathPara>
                </a14:m>
              </a:p>
              <a:p>
                <a:pPr lvl="0" marL="0" indent="0">
                  <a:buNone/>
                </a:pPr>
                <a:r>
                  <a:rPr/>
                  <a:t>Besides splines, </a:t>
                </a:r>
                <a:r>
                  <a:rPr b="1"/>
                  <a:t>fractional polynomials</a:t>
                </a:r>
                <a:r>
                  <a:rPr/>
                  <a:t> can also be used for more flexible regression curves. See </a:t>
                </a:r>
                <a:r>
                  <a:rPr>
                    <a:hlinkClick r:id="rId2"/>
                  </a:rPr>
                  <a:t>https://doi.org/10.1186/s41512-020-00074-3</a:t>
                </a:r>
                <a:r>
                  <a:rPr/>
                  <a:t> for a much more comprehensive discussion of functional form selection.</a:t>
                </a:r>
              </a:p>
            </p:txBody>
          </p:sp>
        </mc:Choice>
      </mc:AlternateContent>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Correlated</a:t>
            </a:r>
            <a:r>
              <a:rPr/>
              <a:t> </a:t>
            </a:r>
            <a:r>
              <a:rPr/>
              <a:t>data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your observations </a:t>
                </a:r>
                <a14:m>
                  <m:oMath xmlns:m="http://schemas.openxmlformats.org/officeDocument/2006/math">
                    <m:sSub>
                      <m:e>
                        <m:r>
                          <m:t>y</m:t>
                        </m:r>
                      </m:e>
                      <m:sub>
                        <m:r>
                          <m:t>i</m:t>
                        </m:r>
                      </m:sub>
                    </m:sSub>
                  </m:oMath>
                </a14:m>
                <a:r>
                  <a:rPr/>
                  <a:t> are not independent because of correlations, e.g. clustering of children within teachers within schools, or longitudinal data with multiple observations for the same individual, we cannot use the GLM.</a:t>
                </a:r>
              </a:p>
              <a:p>
                <a:pPr lvl="0" marL="0" indent="0">
                  <a:buNone/>
                </a:pPr>
                <a14:m>
                  <m:oMathPara xmlns:m="http://schemas.openxmlformats.org/officeDocument/2006/math">
                    <m:oMathParaPr>
                      <m:jc m:val="center"/>
                    </m:oMathParaPr>
                    <m:oMath>
                      <m:r>
                        <m:t> </m:t>
                      </m:r>
                    </m:oMath>
                  </m:oMathPara>
                </a14:m>
              </a:p>
              <a:p>
                <a:pPr lvl="0" marL="0" indent="0">
                  <a:buNone/>
                </a:pPr>
                <a:r>
                  <a:rPr/>
                  <a:t>Marginal models: </a:t>
                </a:r>
                <a:r>
                  <a:rPr b="1"/>
                  <a:t>General Estimating Equations (GEE)</a:t>
                </a:r>
              </a:p>
              <a:p>
                <a:pPr lvl="0" indent="0">
                  <a:buNone/>
                </a:pPr>
                <a:r>
                  <a:rPr>
                    <a:solidFill>
                      <a:srgbClr val="06287E"/>
                    </a:solidFill>
                    <a:latin typeface="Courier"/>
                  </a:rPr>
                  <a:t>library</a:t>
                </a:r>
                <a:r>
                  <a:rPr>
                    <a:latin typeface="Courier"/>
                  </a:rPr>
                  <a:t>(gee)</a:t>
                </a:r>
              </a:p>
              <a:p>
                <a:pPr lvl="0" marL="0" indent="0">
                  <a:buNone/>
                </a:pPr>
                <a:r>
                  <a:rPr/>
                  <a:t>Mixed models: </a:t>
                </a:r>
                <a:r>
                  <a:rPr b="1"/>
                  <a:t>[Generalised] Linear Mixed Models ([G]LMM)</a:t>
                </a:r>
              </a:p>
              <a:p>
                <a:pPr lvl="0" indent="0">
                  <a:buNone/>
                </a:pPr>
                <a:r>
                  <a:rPr>
                    <a:solidFill>
                      <a:srgbClr val="06287E"/>
                    </a:solidFill>
                    <a:latin typeface="Courier"/>
                  </a:rPr>
                  <a:t>library</a:t>
                </a:r>
                <a:r>
                  <a:rPr>
                    <a:latin typeface="Courier"/>
                  </a:rPr>
                  <a:t>(nlme)</a:t>
                </a:r>
                <a:br/>
                <a:r>
                  <a:rPr>
                    <a:solidFill>
                      <a:srgbClr val="06287E"/>
                    </a:solidFill>
                    <a:latin typeface="Courier"/>
                  </a:rPr>
                  <a:t>library</a:t>
                </a:r>
                <a:r>
                  <a:rPr>
                    <a:latin typeface="Courier"/>
                  </a:rPr>
                  <a:t>(lme4)</a:t>
                </a:r>
              </a:p>
            </p:txBody>
          </p:sp>
        </mc:Choice>
      </mc:AlternateContent>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latin typeface="Courier"/>
              </a:rPr>
              <a:t>rms</a:t>
            </a:r>
            <a:r>
              <a:rPr/>
              <a:t> </a:t>
            </a:r>
            <a:r>
              <a:rPr/>
              <a:t>package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The </a:t>
                </a:r>
                <a:r>
                  <a:rPr>
                    <a:latin typeface="Courier"/>
                  </a:rPr>
                  <a:t>rms</a:t>
                </a:r>
                <a:r>
                  <a:rPr/>
                  <a:t> package provides a full set of tools for all kinds of regression problems.</a:t>
                </a:r>
              </a:p>
            </p:txBody>
          </p:sp>
        </mc:Choice>
      </mc:AlternateContent>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[end of Session 5]</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5_files/figure-pptx/unnamed-chunk-4-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Which line to pick?</a:t>
                </a:r>
              </a:p>
              <a:p>
                <a:pPr lvl="0" marL="0" indent="0">
                  <a:buNone/>
                </a:pPr>
                <a14:m>
                  <m:oMathPara xmlns:m="http://schemas.openxmlformats.org/officeDocument/2006/math">
                    <m:oMathParaPr>
                      <m:jc m:val="center"/>
                    </m:oMathParaPr>
                    <m:oMath>
                      <m:r>
                        <m:t> </m:t>
                      </m:r>
                    </m:oMath>
                  </m:oMathPara>
                </a14:m>
              </a:p>
              <a:p>
                <a:pPr lvl="0" indent="0">
                  <a:buNone/>
                </a:pPr>
                <a:r>
                  <a:rPr>
                    <a:solidFill>
                      <a:srgbClr val="06287E"/>
                    </a:solidFill>
                    <a:latin typeface="Courier"/>
                  </a:rPr>
                  <a:t>ggplot</a:t>
                </a:r>
                <a:r>
                  <a:rPr>
                    <a:latin typeface="Courier"/>
                  </a:rPr>
                  <a:t>(</a:t>
                </a:r>
                <a:r>
                  <a:rPr>
                    <a:solidFill>
                      <a:srgbClr val="7D9029"/>
                    </a:solidFill>
                    <a:latin typeface="Courier"/>
                  </a:rPr>
                  <a:t>data=</a:t>
                </a:r>
                <a:r>
                  <a:rPr>
                    <a:latin typeface="Courier"/>
                  </a:rPr>
                  <a:t>df,</a:t>
                </a:r>
                <a:r>
                  <a:rPr>
                    <a:solidFill>
                      <a:srgbClr val="06287E"/>
                    </a:solidFill>
                    <a:latin typeface="Courier"/>
                  </a:rPr>
                  <a:t>aes</a:t>
                </a:r>
                <a:r>
                  <a:rPr>
                    <a:latin typeface="Courier"/>
                  </a:rPr>
                  <a:t>(</a:t>
                </a:r>
                <a:r>
                  <a:rPr>
                    <a:solidFill>
                      <a:srgbClr val="7D9029"/>
                    </a:solidFill>
                    <a:latin typeface="Courier"/>
                  </a:rPr>
                  <a:t>x=</a:t>
                </a:r>
                <a:r>
                  <a:rPr>
                    <a:latin typeface="Courier"/>
                  </a:rPr>
                  <a:t>x,</a:t>
                </a:r>
                <a:r>
                  <a:rPr>
                    <a:solidFill>
                      <a:srgbClr val="7D9029"/>
                    </a:solidFill>
                    <a:latin typeface="Courier"/>
                  </a:rPr>
                  <a:t>y=</a:t>
                </a:r>
                <a:r>
                  <a:rPr>
                    <a:latin typeface="Courier"/>
                  </a:rPr>
                  <a:t>y)) </a:t>
                </a:r>
                <a:r>
                  <a:rPr>
                    <a:solidFill>
                      <a:srgbClr val="4070A0"/>
                    </a:solidFill>
                    <a:latin typeface="Courier"/>
                  </a:rPr>
                  <a:t>+</a:t>
                </a:r>
                <a:r>
                  <a:rPr>
                    <a:latin typeface="Courier"/>
                  </a:rPr>
                  <a:t> </a:t>
                </a:r>
                <a:br/>
                <a:r>
                  <a:rPr>
                    <a:latin typeface="Courier"/>
                  </a:rPr>
                  <a:t>  </a:t>
                </a:r>
                <a:r>
                  <a:rPr>
                    <a:solidFill>
                      <a:srgbClr val="06287E"/>
                    </a:solidFill>
                    <a:latin typeface="Courier"/>
                  </a:rPr>
                  <a:t>geom_abline</a:t>
                </a:r>
                <a:r>
                  <a:rPr>
                    <a:latin typeface="Courier"/>
                  </a:rPr>
                  <a:t>(</a:t>
                </a:r>
                <a:r>
                  <a:rPr>
                    <a:solidFill>
                      <a:srgbClr val="7D9029"/>
                    </a:solidFill>
                    <a:latin typeface="Courier"/>
                  </a:rPr>
                  <a:t>intercept=</a:t>
                </a:r>
                <a:r>
                  <a:rPr>
                    <a:solidFill>
                      <a:srgbClr val="40A070"/>
                    </a:solidFill>
                    <a:latin typeface="Courier"/>
                  </a:rPr>
                  <a:t>3</a:t>
                </a:r>
                <a:r>
                  <a:rPr>
                    <a:latin typeface="Courier"/>
                  </a:rPr>
                  <a:t>,</a:t>
                </a:r>
                <a:r>
                  <a:rPr>
                    <a:solidFill>
                      <a:srgbClr val="7D9029"/>
                    </a:solidFill>
                    <a:latin typeface="Courier"/>
                  </a:rPr>
                  <a:t>slope=</a:t>
                </a:r>
                <a:r>
                  <a:rPr>
                    <a:solidFill>
                      <a:srgbClr val="40A070"/>
                    </a:solidFill>
                    <a:latin typeface="Courier"/>
                  </a:rPr>
                  <a:t>0.5</a:t>
                </a:r>
                <a:r>
                  <a:rPr>
                    <a:latin typeface="Courier"/>
                  </a:rPr>
                  <a:t>,</a:t>
                </a:r>
                <a:r>
                  <a:rPr>
                    <a:solidFill>
                      <a:srgbClr val="7D9029"/>
                    </a:solidFill>
                    <a:latin typeface="Courier"/>
                  </a:rPr>
                  <a:t>colour=</a:t>
                </a:r>
                <a:r>
                  <a:rPr>
                    <a:solidFill>
                      <a:srgbClr val="4070A0"/>
                    </a:solidFill>
                    <a:latin typeface="Courier"/>
                  </a:rPr>
                  <a:t>"darkgrey"</a:t>
                </a:r>
                <a:r>
                  <a:rPr>
                    <a:latin typeface="Courier"/>
                  </a:rPr>
                  <a:t>,</a:t>
                </a:r>
                <a:r>
                  <a:rPr>
                    <a:solidFill>
                      <a:srgbClr val="7D9029"/>
                    </a:solidFill>
                    <a:latin typeface="Courier"/>
                  </a:rPr>
                  <a:t>lwd=</a:t>
                </a:r>
                <a:r>
                  <a:rPr>
                    <a:solidFill>
                      <a:srgbClr val="40A070"/>
                    </a:solidFill>
                    <a:latin typeface="Courier"/>
                  </a:rPr>
                  <a:t>2</a:t>
                </a:r>
                <a:r>
                  <a:rPr>
                    <a:latin typeface="Courier"/>
                  </a:rPr>
                  <a:t>) </a:t>
                </a:r>
                <a:r>
                  <a:rPr>
                    <a:solidFill>
                      <a:srgbClr val="4070A0"/>
                    </a:solidFill>
                    <a:latin typeface="Courier"/>
                  </a:rPr>
                  <a:t>+</a:t>
                </a:r>
                <a:br/>
                <a:r>
                  <a:rPr>
                    <a:latin typeface="Courier"/>
                  </a:rPr>
                  <a:t>  </a:t>
                </a:r>
                <a:r>
                  <a:rPr>
                    <a:solidFill>
                      <a:srgbClr val="06287E"/>
                    </a:solidFill>
                    <a:latin typeface="Courier"/>
                  </a:rPr>
                  <a:t>geom_abline</a:t>
                </a:r>
                <a:r>
                  <a:rPr>
                    <a:latin typeface="Courier"/>
                  </a:rPr>
                  <a:t>(</a:t>
                </a:r>
                <a:r>
                  <a:rPr>
                    <a:solidFill>
                      <a:srgbClr val="7D9029"/>
                    </a:solidFill>
                    <a:latin typeface="Courier"/>
                  </a:rPr>
                  <a:t>intercept=</a:t>
                </a:r>
                <a:r>
                  <a:rPr>
                    <a:solidFill>
                      <a:srgbClr val="40A070"/>
                    </a:solidFill>
                    <a:latin typeface="Courier"/>
                  </a:rPr>
                  <a:t>3.1</a:t>
                </a:r>
                <a:r>
                  <a:rPr>
                    <a:latin typeface="Courier"/>
                  </a:rPr>
                  <a:t>,</a:t>
                </a:r>
                <a:r>
                  <a:rPr>
                    <a:solidFill>
                      <a:srgbClr val="7D9029"/>
                    </a:solidFill>
                    <a:latin typeface="Courier"/>
                  </a:rPr>
                  <a:t>slope=</a:t>
                </a:r>
                <a:r>
                  <a:rPr>
                    <a:solidFill>
                      <a:srgbClr val="40A070"/>
                    </a:solidFill>
                    <a:latin typeface="Courier"/>
                  </a:rPr>
                  <a:t>1</a:t>
                </a:r>
                <a:r>
                  <a:rPr>
                    <a:latin typeface="Courier"/>
                  </a:rPr>
                  <a:t>,</a:t>
                </a:r>
                <a:r>
                  <a:rPr>
                    <a:solidFill>
                      <a:srgbClr val="7D9029"/>
                    </a:solidFill>
                    <a:latin typeface="Courier"/>
                  </a:rPr>
                  <a:t>colour=</a:t>
                </a:r>
                <a:r>
                  <a:rPr>
                    <a:solidFill>
                      <a:srgbClr val="4070A0"/>
                    </a:solidFill>
                    <a:latin typeface="Courier"/>
                  </a:rPr>
                  <a:t>"mediumorchid"</a:t>
                </a:r>
                <a:r>
                  <a:rPr>
                    <a:latin typeface="Courier"/>
                  </a:rPr>
                  <a:t>,</a:t>
                </a:r>
                <a:r>
                  <a:rPr>
                    <a:solidFill>
                      <a:srgbClr val="7D9029"/>
                    </a:solidFill>
                    <a:latin typeface="Courier"/>
                  </a:rPr>
                  <a:t>lwd=</a:t>
                </a:r>
                <a:r>
                  <a:rPr>
                    <a:solidFill>
                      <a:srgbClr val="40A070"/>
                    </a:solidFill>
                    <a:latin typeface="Courier"/>
                  </a:rPr>
                  <a:t>2</a:t>
                </a:r>
                <a:r>
                  <a:rPr>
                    <a:latin typeface="Courier"/>
                  </a:rPr>
                  <a:t>) </a:t>
                </a:r>
                <a:r>
                  <a:rPr>
                    <a:solidFill>
                      <a:srgbClr val="4070A0"/>
                    </a:solidFill>
                    <a:latin typeface="Courier"/>
                  </a:rPr>
                  <a:t>+</a:t>
                </a:r>
                <a:br/>
                <a:r>
                  <a:rPr>
                    <a:latin typeface="Courier"/>
                  </a:rPr>
                  <a:t>  </a:t>
                </a:r>
                <a:r>
                  <a:rPr>
                    <a:solidFill>
                      <a:srgbClr val="06287E"/>
                    </a:solidFill>
                    <a:latin typeface="Courier"/>
                  </a:rPr>
                  <a:t>geom_abline</a:t>
                </a:r>
                <a:r>
                  <a:rPr>
                    <a:latin typeface="Courier"/>
                  </a:rPr>
                  <a:t>(</a:t>
                </a:r>
                <a:r>
                  <a:rPr>
                    <a:solidFill>
                      <a:srgbClr val="7D9029"/>
                    </a:solidFill>
                    <a:latin typeface="Courier"/>
                  </a:rPr>
                  <a:t>intercept=</a:t>
                </a:r>
                <a:r>
                  <a:rPr>
                    <a:solidFill>
                      <a:srgbClr val="40A070"/>
                    </a:solidFill>
                    <a:latin typeface="Courier"/>
                  </a:rPr>
                  <a:t>3.8</a:t>
                </a:r>
                <a:r>
                  <a:rPr>
                    <a:latin typeface="Courier"/>
                  </a:rPr>
                  <a:t>,</a:t>
                </a:r>
                <a:r>
                  <a:rPr>
                    <a:solidFill>
                      <a:srgbClr val="7D9029"/>
                    </a:solidFill>
                    <a:latin typeface="Courier"/>
                  </a:rPr>
                  <a:t>slope=</a:t>
                </a:r>
                <a:r>
                  <a:rPr>
                    <a:solidFill>
                      <a:srgbClr val="40A070"/>
                    </a:solidFill>
                    <a:latin typeface="Courier"/>
                  </a:rPr>
                  <a:t>1.25</a:t>
                </a:r>
                <a:r>
                  <a:rPr>
                    <a:latin typeface="Courier"/>
                  </a:rPr>
                  <a:t>,</a:t>
                </a:r>
                <a:r>
                  <a:rPr>
                    <a:solidFill>
                      <a:srgbClr val="7D9029"/>
                    </a:solidFill>
                    <a:latin typeface="Courier"/>
                  </a:rPr>
                  <a:t>colour=</a:t>
                </a:r>
                <a:r>
                  <a:rPr>
                    <a:solidFill>
                      <a:srgbClr val="4070A0"/>
                    </a:solidFill>
                    <a:latin typeface="Courier"/>
                  </a:rPr>
                  <a:t>"orange"</a:t>
                </a:r>
                <a:r>
                  <a:rPr>
                    <a:latin typeface="Courier"/>
                  </a:rPr>
                  <a:t>,</a:t>
                </a:r>
                <a:r>
                  <a:rPr>
                    <a:solidFill>
                      <a:srgbClr val="7D9029"/>
                    </a:solidFill>
                    <a:latin typeface="Courier"/>
                  </a:rPr>
                  <a:t>lwd=</a:t>
                </a:r>
                <a:r>
                  <a:rPr>
                    <a:solidFill>
                      <a:srgbClr val="40A070"/>
                    </a:solidFill>
                    <a:latin typeface="Courier"/>
                  </a:rPr>
                  <a:t>2</a:t>
                </a:r>
                <a:r>
                  <a:rPr>
                    <a:latin typeface="Courier"/>
                  </a:rPr>
                  <a:t>) </a:t>
                </a:r>
                <a:r>
                  <a:rPr>
                    <a:solidFill>
                      <a:srgbClr val="4070A0"/>
                    </a:solidFill>
                    <a:latin typeface="Courier"/>
                  </a:rPr>
                  <a:t>+</a:t>
                </a:r>
                <a:br/>
                <a:r>
                  <a:rPr>
                    <a:latin typeface="Courier"/>
                  </a:rPr>
                  <a:t>  </a:t>
                </a:r>
                <a:r>
                  <a:rPr>
                    <a:solidFill>
                      <a:srgbClr val="06287E"/>
                    </a:solidFill>
                    <a:latin typeface="Courier"/>
                  </a:rPr>
                  <a:t>geom_abline</a:t>
                </a:r>
                <a:r>
                  <a:rPr>
                    <a:latin typeface="Courier"/>
                  </a:rPr>
                  <a:t>(</a:t>
                </a:r>
                <a:r>
                  <a:rPr>
                    <a:solidFill>
                      <a:srgbClr val="7D9029"/>
                    </a:solidFill>
                    <a:latin typeface="Courier"/>
                  </a:rPr>
                  <a:t>intercept=</a:t>
                </a:r>
                <a:r>
                  <a:rPr>
                    <a:solidFill>
                      <a:srgbClr val="40A070"/>
                    </a:solidFill>
                    <a:latin typeface="Courier"/>
                  </a:rPr>
                  <a:t>2.8</a:t>
                </a:r>
                <a:r>
                  <a:rPr>
                    <a:latin typeface="Courier"/>
                  </a:rPr>
                  <a:t>,</a:t>
                </a:r>
                <a:r>
                  <a:rPr>
                    <a:solidFill>
                      <a:srgbClr val="7D9029"/>
                    </a:solidFill>
                    <a:latin typeface="Courier"/>
                  </a:rPr>
                  <a:t>slope=</a:t>
                </a:r>
                <a:r>
                  <a:rPr>
                    <a:solidFill>
                      <a:srgbClr val="40A070"/>
                    </a:solidFill>
                    <a:latin typeface="Courier"/>
                  </a:rPr>
                  <a:t>1.75</a:t>
                </a:r>
                <a:r>
                  <a:rPr>
                    <a:latin typeface="Courier"/>
                  </a:rPr>
                  <a:t>,</a:t>
                </a:r>
                <a:r>
                  <a:rPr>
                    <a:solidFill>
                      <a:srgbClr val="7D9029"/>
                    </a:solidFill>
                    <a:latin typeface="Courier"/>
                  </a:rPr>
                  <a:t>colour=</a:t>
                </a:r>
                <a:r>
                  <a:rPr>
                    <a:solidFill>
                      <a:srgbClr val="4070A0"/>
                    </a:solidFill>
                    <a:latin typeface="Courier"/>
                  </a:rPr>
                  <a:t>"steelblue"</a:t>
                </a:r>
                <a:r>
                  <a:rPr>
                    <a:latin typeface="Courier"/>
                  </a:rPr>
                  <a:t>,</a:t>
                </a:r>
                <a:r>
                  <a:rPr>
                    <a:solidFill>
                      <a:srgbClr val="7D9029"/>
                    </a:solidFill>
                    <a:latin typeface="Courier"/>
                  </a:rPr>
                  <a:t>lwd=</a:t>
                </a:r>
                <a:r>
                  <a:rPr>
                    <a:solidFill>
                      <a:srgbClr val="40A070"/>
                    </a:solidFill>
                    <a:latin typeface="Courier"/>
                  </a:rPr>
                  <a:t>2</a:t>
                </a:r>
                <a:r>
                  <a:rPr>
                    <a:latin typeface="Courier"/>
                  </a:rPr>
                  <a:t>) </a:t>
                </a:r>
                <a:r>
                  <a:rPr>
                    <a:solidFill>
                      <a:srgbClr val="4070A0"/>
                    </a:solidFill>
                    <a:latin typeface="Courier"/>
                  </a:rPr>
                  <a:t>+</a:t>
                </a:r>
                <a:br/>
                <a:r>
                  <a:rPr>
                    <a:latin typeface="Courier"/>
                  </a:rPr>
                  <a:t>  </a:t>
                </a:r>
                <a:r>
                  <a:rPr>
                    <a:solidFill>
                      <a:srgbClr val="06287E"/>
                    </a:solidFill>
                    <a:latin typeface="Courier"/>
                  </a:rPr>
                  <a:t>geom_abline</a:t>
                </a:r>
                <a:r>
                  <a:rPr>
                    <a:latin typeface="Courier"/>
                  </a:rPr>
                  <a:t>(</a:t>
                </a:r>
                <a:r>
                  <a:rPr>
                    <a:solidFill>
                      <a:srgbClr val="7D9029"/>
                    </a:solidFill>
                    <a:latin typeface="Courier"/>
                  </a:rPr>
                  <a:t>intercept=</a:t>
                </a:r>
                <a:r>
                  <a:rPr>
                    <a:solidFill>
                      <a:srgbClr val="40A070"/>
                    </a:solidFill>
                    <a:latin typeface="Courier"/>
                  </a:rPr>
                  <a:t>3.5</a:t>
                </a:r>
                <a:r>
                  <a:rPr>
                    <a:latin typeface="Courier"/>
                  </a:rPr>
                  <a:t>,</a:t>
                </a:r>
                <a:r>
                  <a:rPr>
                    <a:solidFill>
                      <a:srgbClr val="7D9029"/>
                    </a:solidFill>
                    <a:latin typeface="Courier"/>
                  </a:rPr>
                  <a:t>slope=</a:t>
                </a:r>
                <a:r>
                  <a:rPr>
                    <a:solidFill>
                      <a:srgbClr val="40A070"/>
                    </a:solidFill>
                    <a:latin typeface="Courier"/>
                  </a:rPr>
                  <a:t>2</a:t>
                </a:r>
                <a:r>
                  <a:rPr>
                    <a:latin typeface="Courier"/>
                  </a:rPr>
                  <a:t>,</a:t>
                </a:r>
                <a:r>
                  <a:rPr>
                    <a:solidFill>
                      <a:srgbClr val="7D9029"/>
                    </a:solidFill>
                    <a:latin typeface="Courier"/>
                  </a:rPr>
                  <a:t>colour=</a:t>
                </a:r>
                <a:r>
                  <a:rPr>
                    <a:solidFill>
                      <a:srgbClr val="4070A0"/>
                    </a:solidFill>
                    <a:latin typeface="Courier"/>
                  </a:rPr>
                  <a:t>"salmon"</a:t>
                </a:r>
                <a:r>
                  <a:rPr>
                    <a:latin typeface="Courier"/>
                  </a:rPr>
                  <a:t>,</a:t>
                </a:r>
                <a:r>
                  <a:rPr>
                    <a:solidFill>
                      <a:srgbClr val="7D9029"/>
                    </a:solidFill>
                    <a:latin typeface="Courier"/>
                  </a:rPr>
                  <a:t>lwd=</a:t>
                </a:r>
                <a:r>
                  <a:rPr>
                    <a:solidFill>
                      <a:srgbClr val="40A070"/>
                    </a:solidFill>
                    <a:latin typeface="Courier"/>
                  </a:rPr>
                  <a:t>2</a:t>
                </a:r>
                <a:r>
                  <a:rPr>
                    <a:latin typeface="Courier"/>
                  </a:rPr>
                  <a:t>) </a:t>
                </a:r>
                <a:r>
                  <a:rPr>
                    <a:solidFill>
                      <a:srgbClr val="4070A0"/>
                    </a:solidFill>
                    <a:latin typeface="Courier"/>
                  </a:rPr>
                  <a:t>+</a:t>
                </a:r>
                <a:br/>
                <a:r>
                  <a:rPr>
                    <a:latin typeface="Courier"/>
                  </a:rPr>
                  <a:t>  </a:t>
                </a:r>
                <a:r>
                  <a:rPr>
                    <a:solidFill>
                      <a:srgbClr val="06287E"/>
                    </a:solidFill>
                    <a:latin typeface="Courier"/>
                  </a:rPr>
                  <a:t>geom_abline</a:t>
                </a:r>
                <a:r>
                  <a:rPr>
                    <a:latin typeface="Courier"/>
                  </a:rPr>
                  <a:t>(</a:t>
                </a:r>
                <a:r>
                  <a:rPr>
                    <a:solidFill>
                      <a:srgbClr val="7D9029"/>
                    </a:solidFill>
                    <a:latin typeface="Courier"/>
                  </a:rPr>
                  <a:t>intercept=</a:t>
                </a:r>
                <a:r>
                  <a:rPr>
                    <a:solidFill>
                      <a:srgbClr val="40A070"/>
                    </a:solidFill>
                    <a:latin typeface="Courier"/>
                  </a:rPr>
                  <a:t>4</a:t>
                </a:r>
                <a:r>
                  <a:rPr>
                    <a:latin typeface="Courier"/>
                  </a:rPr>
                  <a:t>,</a:t>
                </a:r>
                <a:r>
                  <a:rPr>
                    <a:solidFill>
                      <a:srgbClr val="7D9029"/>
                    </a:solidFill>
                    <a:latin typeface="Courier"/>
                  </a:rPr>
                  <a:t>slope=</a:t>
                </a:r>
                <a:r>
                  <a:rPr>
                    <a:solidFill>
                      <a:srgbClr val="40A070"/>
                    </a:solidFill>
                    <a:latin typeface="Courier"/>
                  </a:rPr>
                  <a:t>2.5</a:t>
                </a:r>
                <a:r>
                  <a:rPr>
                    <a:latin typeface="Courier"/>
                  </a:rPr>
                  <a:t>,</a:t>
                </a:r>
                <a:r>
                  <a:rPr>
                    <a:solidFill>
                      <a:srgbClr val="7D9029"/>
                    </a:solidFill>
                    <a:latin typeface="Courier"/>
                  </a:rPr>
                  <a:t>colour=</a:t>
                </a:r>
                <a:r>
                  <a:rPr>
                    <a:solidFill>
                      <a:srgbClr val="4070A0"/>
                    </a:solidFill>
                    <a:latin typeface="Courier"/>
                  </a:rPr>
                  <a:t>"greenyellow"</a:t>
                </a:r>
                <a:r>
                  <a:rPr>
                    <a:latin typeface="Courier"/>
                  </a:rPr>
                  <a:t>,</a:t>
                </a:r>
                <a:r>
                  <a:rPr>
                    <a:solidFill>
                      <a:srgbClr val="7D9029"/>
                    </a:solidFill>
                    <a:latin typeface="Courier"/>
                  </a:rPr>
                  <a:t>lwd=</a:t>
                </a:r>
                <a:r>
                  <a:rPr>
                    <a:solidFill>
                      <a:srgbClr val="40A070"/>
                    </a:solidFill>
                    <a:latin typeface="Courier"/>
                  </a:rPr>
                  <a:t>2</a:t>
                </a:r>
                <a:r>
                  <a:rPr>
                    <a:latin typeface="Courier"/>
                  </a:rPr>
                  <a:t>)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r>
                  <a:rPr>
                    <a:solidFill>
                      <a:srgbClr val="7D9029"/>
                    </a:solidFill>
                    <a:latin typeface="Courier"/>
                  </a:rPr>
                  <a:t>size=</a:t>
                </a:r>
                <a:r>
                  <a:rPr>
                    <a:solidFill>
                      <a:srgbClr val="40A070"/>
                    </a:solidFill>
                    <a:latin typeface="Courier"/>
                  </a:rPr>
                  <a:t>3</a:t>
                </a:r>
                <a:r>
                  <a:rPr>
                    <a:latin typeface="Courier"/>
                  </a:rPr>
                  <a:t>) </a:t>
                </a:r>
                <a:r>
                  <a:rPr>
                    <a:solidFill>
                      <a:srgbClr val="4070A0"/>
                    </a:solidFill>
                    <a:latin typeface="Courier"/>
                  </a:rPr>
                  <a:t>+</a:t>
                </a:r>
                <a:br/>
                <a:r>
                  <a:rPr>
                    <a:latin typeface="Courier"/>
                  </a:rPr>
                  <a:t>  </a:t>
                </a:r>
                <a:r>
                  <a:rPr>
                    <a:solidFill>
                      <a:srgbClr val="06287E"/>
                    </a:solidFill>
                    <a:latin typeface="Courier"/>
                  </a:rPr>
                  <a:t>theme</a:t>
                </a:r>
                <a:r>
                  <a:rPr>
                    <a:latin typeface="Courier"/>
                  </a:rPr>
                  <a:t>(</a:t>
                </a:r>
                <a:r>
                  <a:rPr>
                    <a:solidFill>
                      <a:srgbClr val="7D9029"/>
                    </a:solidFill>
                    <a:latin typeface="Courier"/>
                  </a:rPr>
                  <a:t>text =</a:t>
                </a:r>
                <a:r>
                  <a:rPr>
                    <a:latin typeface="Courier"/>
                  </a:rPr>
                  <a:t> </a:t>
                </a:r>
                <a:r>
                  <a:rPr>
                    <a:solidFill>
                      <a:srgbClr val="06287E"/>
                    </a:solidFill>
                    <a:latin typeface="Courier"/>
                  </a:rPr>
                  <a:t>element_text</a:t>
                </a:r>
                <a:r>
                  <a:rPr>
                    <a:latin typeface="Courier"/>
                  </a:rPr>
                  <a:t>(</a:t>
                </a:r>
                <a:r>
                  <a:rPr>
                    <a:solidFill>
                      <a:srgbClr val="7D9029"/>
                    </a:solidFill>
                    <a:latin typeface="Courier"/>
                  </a:rPr>
                  <a:t>size=</a:t>
                </a:r>
                <a:r>
                  <a:rPr>
                    <a:solidFill>
                      <a:srgbClr val="40A070"/>
                    </a:solidFill>
                    <a:latin typeface="Courier"/>
                  </a:rPr>
                  <a:t>20</a:t>
                </a:r>
                <a:r>
                  <a:rPr>
                    <a:latin typeface="Courier"/>
                  </a:rPr>
                  <a:t>)) </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5_files/figure-pptx/unnamed-chunk-5-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try to minimize the errors, i.e. the deviations of the observed data from the line. Specifically, since these errors can be positive or negative, we can try to minimise the sum of the squares of the errors.</a:t>
                </a:r>
              </a:p>
              <a:p>
                <a:pPr lvl="0" marL="0" indent="0">
                  <a:buNone/>
                </a:pPr>
                <a:r>
                  <a:rPr/>
                  <a:t>This is the principle of </a:t>
                </a:r>
                <a:r>
                  <a:rPr b="1"/>
                  <a:t>least squares</a:t>
                </a:r>
                <a:r>
                  <a:rPr/>
                  <a:t> (LS).</a:t>
                </a:r>
              </a:p>
              <a:p>
                <a:pPr lvl="0" marL="0" indent="0">
                  <a:buNone/>
                </a:pPr>
                <a14:m>
                  <m:oMathPara xmlns:m="http://schemas.openxmlformats.org/officeDocument/2006/math">
                    <m:oMathParaPr>
                      <m:jc m:val="center"/>
                    </m:oMathParaPr>
                    <m:oMath>
                      <m:r>
                        <m:t> </m:t>
                      </m:r>
                    </m:oMath>
                  </m:oMathPara>
                </a14:m>
              </a:p>
              <a:p>
                <a:pPr lvl="0" marL="0" indent="0">
                  <a:buNone/>
                </a:pPr>
                <a:r>
                  <a:rPr/>
                  <a:t>Let </a:t>
                </a:r>
                <a14:m>
                  <m:oMath xmlns:m="http://schemas.openxmlformats.org/officeDocument/2006/math">
                    <m:sSub>
                      <m:e>
                        <m:acc>
                          <m:accPr>
                            <m:chr m:val="̂"/>
                          </m:accPr>
                          <m:e>
                            <m:r>
                              <m:t>y</m:t>
                            </m:r>
                          </m:e>
                        </m:acc>
                      </m:e>
                      <m:sub>
                        <m:r>
                          <m:t>i</m:t>
                        </m:r>
                      </m:sub>
                    </m:sSub>
                    <m:r>
                      <m:rPr>
                        <m:sty m:val="p"/>
                      </m:rPr>
                      <m:t>=</m:t>
                    </m:r>
                    <m:sSub>
                      <m:e>
                        <m:r>
                          <m:t>β</m:t>
                        </m:r>
                      </m:e>
                      <m:sub>
                        <m:r>
                          <m:t>0</m:t>
                        </m:r>
                      </m:sub>
                    </m:sSub>
                    <m:r>
                      <m:rPr>
                        <m:sty m:val="p"/>
                      </m:rPr>
                      <m:t>+</m:t>
                    </m:r>
                    <m:sSub>
                      <m:e>
                        <m:r>
                          <m:t>β</m:t>
                        </m:r>
                      </m:e>
                      <m:sub>
                        <m:r>
                          <m:t>1</m:t>
                        </m:r>
                      </m:sub>
                    </m:sSub>
                    <m:sSub>
                      <m:e>
                        <m:r>
                          <m:t>x</m:t>
                        </m:r>
                      </m:e>
                      <m:sub>
                        <m:r>
                          <m:t>i</m:t>
                        </m:r>
                      </m:sub>
                    </m:sSub>
                  </m:oMath>
                </a14:m>
                <a:r>
                  <a:rPr/>
                  <a:t>.</a:t>
                </a:r>
              </a:p>
              <a:p>
                <a:pPr lvl="0" marL="0" indent="0">
                  <a:buNone/>
                </a:pPr>
                <a:r>
                  <a:rPr/>
                  <a:t>We want to find values for </a:t>
                </a:r>
                <a14:m>
                  <m:oMath xmlns:m="http://schemas.openxmlformats.org/officeDocument/2006/math">
                    <m:sSub>
                      <m:e>
                        <m:r>
                          <m:t>β</m:t>
                        </m:r>
                      </m:e>
                      <m:sub>
                        <m:r>
                          <m:t>0</m:t>
                        </m:r>
                      </m:sub>
                    </m:sSub>
                    <m:r>
                      <m:rPr>
                        <m:sty m:val="p"/>
                      </m:rPr>
                      <m:t>,</m:t>
                    </m:r>
                    <m:sSub>
                      <m:e>
                        <m:r>
                          <m:t>β</m:t>
                        </m:r>
                      </m:e>
                      <m:sub>
                        <m:r>
                          <m:t>1</m:t>
                        </m:r>
                      </m:sub>
                    </m:sSub>
                  </m:oMath>
                </a14:m>
                <a:r>
                  <a:rPr/>
                  <a:t> so that</a:t>
                </a:r>
              </a:p>
              <a:p>
                <a:pPr lvl="0" marL="0" indent="0">
                  <a:buNone/>
                </a:pPr>
                <a14:m>
                  <m:oMathPara xmlns:m="http://schemas.openxmlformats.org/officeDocument/2006/math">
                    <m:oMathParaPr>
                      <m:jc m:val="center"/>
                    </m:oMathParaPr>
                    <m:oMath>
                      <m:r>
                        <m:t>S</m:t>
                      </m:r>
                      <m:r>
                        <m:t>S</m:t>
                      </m:r>
                      <m:r>
                        <m:rPr>
                          <m:sty m:val="p"/>
                        </m:rPr>
                        <m:t>=</m:t>
                      </m:r>
                      <m:nary>
                        <m:naryPr>
                          <m:chr m:val="∑"/>
                          <m:limLoc m:val="undOvr"/>
                          <m:subHide m:val="0"/>
                          <m:supHide m:val="1"/>
                        </m:naryPr>
                        <m:sub>
                          <m:r>
                            <m:t>i</m:t>
                          </m:r>
                        </m:sub>
                        <m:sup>
                          <m:r>
                            <m:t>​</m:t>
                          </m:r>
                        </m:sup>
                        <m:e>
                          <m:sSup>
                            <m:e>
                              <m:d>
                                <m:dPr>
                                  <m:begChr m:val="("/>
                                  <m:endChr m:val=")"/>
                                  <m:sepChr m:val=""/>
                                  <m:grow/>
                                </m:dPr>
                                <m:e>
                                  <m:sSub>
                                    <m:e>
                                      <m:r>
                                        <m:t>y</m:t>
                                      </m:r>
                                    </m:e>
                                    <m:sub>
                                      <m:r>
                                        <m:t>i</m:t>
                                      </m:r>
                                    </m:sub>
                                  </m:sSub>
                                  <m:r>
                                    <m:rPr>
                                      <m:sty m:val="p"/>
                                    </m:rPr>
                                    <m:t>−</m:t>
                                  </m:r>
                                  <m:sSub>
                                    <m:e>
                                      <m:acc>
                                        <m:accPr>
                                          <m:chr m:val="̂"/>
                                        </m:accPr>
                                        <m:e>
                                          <m:r>
                                            <m:t>y</m:t>
                                          </m:r>
                                        </m:e>
                                      </m:acc>
                                    </m:e>
                                    <m:sub>
                                      <m:r>
                                        <m:t>i</m:t>
                                      </m:r>
                                    </m:sub>
                                  </m:sSub>
                                </m:e>
                              </m:d>
                            </m:e>
                            <m:sup>
                              <m:r>
                                <m:t>2</m:t>
                              </m:r>
                            </m:sup>
                          </m:sSup>
                        </m:e>
                      </m:nary>
                      <m:r>
                        <m:rPr>
                          <m:sty m:val="p"/>
                        </m:rPr>
                        <m:t>=</m:t>
                      </m:r>
                      <m:nary>
                        <m:naryPr>
                          <m:chr m:val="∑"/>
                          <m:limLoc m:val="undOvr"/>
                          <m:subHide m:val="0"/>
                          <m:supHide m:val="1"/>
                        </m:naryPr>
                        <m:sub>
                          <m:r>
                            <m:t>i</m:t>
                          </m:r>
                        </m:sub>
                        <m:sup>
                          <m:r>
                            <m:t>​</m:t>
                          </m:r>
                        </m:sup>
                        <m:e>
                          <m:sSup>
                            <m:e>
                              <m:d>
                                <m:dPr>
                                  <m:begChr m:val="("/>
                                  <m:endChr m:val=")"/>
                                  <m:sepChr m:val=""/>
                                  <m:grow/>
                                </m:dPr>
                                <m:e>
                                  <m:sSub>
                                    <m:e>
                                      <m:r>
                                        <m:t>y</m:t>
                                      </m:r>
                                    </m:e>
                                    <m:sub>
                                      <m:r>
                                        <m:t>i</m:t>
                                      </m:r>
                                    </m:sub>
                                  </m:sSub>
                                  <m:r>
                                    <m:rPr>
                                      <m:sty m:val="p"/>
                                    </m:rPr>
                                    <m:t>−</m:t>
                                  </m:r>
                                  <m:sSub>
                                    <m:e>
                                      <m:r>
                                        <m:t>β</m:t>
                                      </m:r>
                                    </m:e>
                                    <m:sub>
                                      <m:r>
                                        <m:t>0</m:t>
                                      </m:r>
                                    </m:sub>
                                  </m:sSub>
                                  <m:r>
                                    <m:rPr>
                                      <m:sty m:val="p"/>
                                    </m:rPr>
                                    <m:t>−</m:t>
                                  </m:r>
                                  <m:sSub>
                                    <m:e>
                                      <m:r>
                                        <m:t>β</m:t>
                                      </m:r>
                                    </m:e>
                                    <m:sub>
                                      <m:r>
                                        <m:t>1</m:t>
                                      </m:r>
                                    </m:sub>
                                  </m:sSub>
                                  <m:sSub>
                                    <m:e>
                                      <m:r>
                                        <m:t>x</m:t>
                                      </m:r>
                                    </m:e>
                                    <m:sub>
                                      <m:r>
                                        <m:t>i</m:t>
                                      </m:r>
                                    </m:sub>
                                  </m:sSub>
                                </m:e>
                              </m:d>
                            </m:e>
                            <m:sup>
                              <m:r>
                                <m:t>2</m:t>
                              </m:r>
                            </m:sup>
                          </m:sSup>
                        </m:e>
                      </m:nary>
                    </m:oMath>
                  </m:oMathPara>
                </a14:m>
              </a:p>
              <a:p>
                <a:pPr lvl="0" marL="0" indent="0">
                  <a:buNone/>
                </a:pPr>
                <a:r>
                  <a:rPr/>
                  <a:t>is the smallest / minimum it can be.</a:t>
                </a:r>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a:solidFill>
                  <a:srgbClr val="06287E"/>
                </a:solidFill>
                <a:latin typeface="Courier"/>
              </a:rPr>
              <a:t>ggplot</a:t>
            </a:r>
            <a:r>
              <a:rPr>
                <a:latin typeface="Courier"/>
              </a:rPr>
              <a:t>(</a:t>
            </a:r>
            <a:r>
              <a:rPr>
                <a:solidFill>
                  <a:srgbClr val="7D9029"/>
                </a:solidFill>
                <a:latin typeface="Courier"/>
              </a:rPr>
              <a:t>data=</a:t>
            </a:r>
            <a:r>
              <a:rPr>
                <a:latin typeface="Courier"/>
              </a:rPr>
              <a:t>df,</a:t>
            </a:r>
            <a:r>
              <a:rPr>
                <a:solidFill>
                  <a:srgbClr val="06287E"/>
                </a:solidFill>
                <a:latin typeface="Courier"/>
              </a:rPr>
              <a:t>aes</a:t>
            </a:r>
            <a:r>
              <a:rPr>
                <a:latin typeface="Courier"/>
              </a:rPr>
              <a:t>(</a:t>
            </a:r>
            <a:r>
              <a:rPr>
                <a:solidFill>
                  <a:srgbClr val="7D9029"/>
                </a:solidFill>
                <a:latin typeface="Courier"/>
              </a:rPr>
              <a:t>x=</a:t>
            </a:r>
            <a:r>
              <a:rPr>
                <a:latin typeface="Courier"/>
              </a:rPr>
              <a:t>x,</a:t>
            </a:r>
            <a:r>
              <a:rPr>
                <a:solidFill>
                  <a:srgbClr val="7D9029"/>
                </a:solidFill>
                <a:latin typeface="Courier"/>
              </a:rPr>
              <a:t>y=</a:t>
            </a:r>
            <a:r>
              <a:rPr>
                <a:latin typeface="Courier"/>
              </a:rPr>
              <a:t>y)) </a:t>
            </a:r>
            <a:r>
              <a:rPr>
                <a:solidFill>
                  <a:srgbClr val="4070A0"/>
                </a:solidFill>
                <a:latin typeface="Courier"/>
              </a:rPr>
              <a:t>+</a:t>
            </a:r>
            <a:r>
              <a:rPr>
                <a:latin typeface="Courier"/>
              </a:rPr>
              <a:t> </a:t>
            </a:r>
            <a:br/>
            <a:r>
              <a:rPr>
                <a:latin typeface="Courier"/>
              </a:rPr>
              <a:t>  </a:t>
            </a:r>
            <a:r>
              <a:rPr>
                <a:solidFill>
                  <a:srgbClr val="06287E"/>
                </a:solidFill>
                <a:latin typeface="Courier"/>
              </a:rPr>
              <a:t>geom_abline</a:t>
            </a:r>
            <a:r>
              <a:rPr>
                <a:latin typeface="Courier"/>
              </a:rPr>
              <a:t>(</a:t>
            </a:r>
            <a:r>
              <a:rPr>
                <a:solidFill>
                  <a:srgbClr val="7D9029"/>
                </a:solidFill>
                <a:latin typeface="Courier"/>
              </a:rPr>
              <a:t>intercept=</a:t>
            </a:r>
            <a:r>
              <a:rPr>
                <a:solidFill>
                  <a:srgbClr val="40A070"/>
                </a:solidFill>
                <a:latin typeface="Courier"/>
              </a:rPr>
              <a:t>3</a:t>
            </a:r>
            <a:r>
              <a:rPr>
                <a:latin typeface="Courier"/>
              </a:rPr>
              <a:t>,</a:t>
            </a:r>
            <a:r>
              <a:rPr>
                <a:solidFill>
                  <a:srgbClr val="7D9029"/>
                </a:solidFill>
                <a:latin typeface="Courier"/>
              </a:rPr>
              <a:t>slope=</a:t>
            </a:r>
            <a:r>
              <a:rPr>
                <a:solidFill>
                  <a:srgbClr val="40A070"/>
                </a:solidFill>
                <a:latin typeface="Courier"/>
              </a:rPr>
              <a:t>1</a:t>
            </a:r>
            <a:r>
              <a:rPr>
                <a:latin typeface="Courier"/>
              </a:rPr>
              <a:t>,</a:t>
            </a:r>
            <a:r>
              <a:rPr>
                <a:solidFill>
                  <a:srgbClr val="7D9029"/>
                </a:solidFill>
                <a:latin typeface="Courier"/>
              </a:rPr>
              <a:t>colour=</a:t>
            </a:r>
            <a:r>
              <a:rPr>
                <a:solidFill>
                  <a:srgbClr val="4070A0"/>
                </a:solidFill>
                <a:latin typeface="Courier"/>
              </a:rPr>
              <a:t>"steelblue"</a:t>
            </a:r>
            <a:r>
              <a:rPr>
                <a:latin typeface="Courier"/>
              </a:rPr>
              <a:t>,</a:t>
            </a:r>
            <a:r>
              <a:rPr>
                <a:solidFill>
                  <a:srgbClr val="7D9029"/>
                </a:solidFill>
                <a:latin typeface="Courier"/>
              </a:rPr>
              <a:t>lwd=</a:t>
            </a:r>
            <a:r>
              <a:rPr>
                <a:solidFill>
                  <a:srgbClr val="40A070"/>
                </a:solidFill>
                <a:latin typeface="Courier"/>
              </a:rPr>
              <a:t>2</a:t>
            </a:r>
            <a:r>
              <a:rPr>
                <a:latin typeface="Courier"/>
              </a:rPr>
              <a:t>) </a:t>
            </a:r>
            <a:r>
              <a:rPr>
                <a:solidFill>
                  <a:srgbClr val="4070A0"/>
                </a:solidFill>
                <a:latin typeface="Courier"/>
              </a:rPr>
              <a:t>+</a:t>
            </a:r>
            <a:br/>
            <a:r>
              <a:rPr>
                <a:latin typeface="Courier"/>
              </a:rPr>
              <a:t>  </a:t>
            </a:r>
            <a:r>
              <a:rPr>
                <a:solidFill>
                  <a:srgbClr val="06287E"/>
                </a:solidFill>
                <a:latin typeface="Courier"/>
              </a:rPr>
              <a:t>geom_segment</a:t>
            </a:r>
            <a:r>
              <a:rPr>
                <a:latin typeface="Courier"/>
              </a:rPr>
              <a:t>(</a:t>
            </a:r>
            <a:r>
              <a:rPr>
                <a:solidFill>
                  <a:srgbClr val="06287E"/>
                </a:solidFill>
                <a:latin typeface="Courier"/>
              </a:rPr>
              <a:t>aes</a:t>
            </a:r>
            <a:r>
              <a:rPr>
                <a:latin typeface="Courier"/>
              </a:rPr>
              <a:t>(</a:t>
            </a:r>
            <a:r>
              <a:rPr>
                <a:solidFill>
                  <a:srgbClr val="7D9029"/>
                </a:solidFill>
                <a:latin typeface="Courier"/>
              </a:rPr>
              <a:t>x=</a:t>
            </a:r>
            <a:r>
              <a:rPr>
                <a:latin typeface="Courier"/>
              </a:rPr>
              <a:t>x,</a:t>
            </a:r>
            <a:r>
              <a:rPr>
                <a:solidFill>
                  <a:srgbClr val="7D9029"/>
                </a:solidFill>
                <a:latin typeface="Courier"/>
              </a:rPr>
              <a:t>xend=</a:t>
            </a:r>
            <a:r>
              <a:rPr>
                <a:latin typeface="Courier"/>
              </a:rPr>
              <a:t>x,</a:t>
            </a:r>
            <a:r>
              <a:rPr>
                <a:solidFill>
                  <a:srgbClr val="7D9029"/>
                </a:solidFill>
                <a:latin typeface="Courier"/>
              </a:rPr>
              <a:t>y=</a:t>
            </a:r>
            <a:r>
              <a:rPr>
                <a:latin typeface="Courier"/>
              </a:rPr>
              <a:t>y,</a:t>
            </a:r>
            <a:r>
              <a:rPr>
                <a:solidFill>
                  <a:srgbClr val="7D9029"/>
                </a:solidFill>
                <a:latin typeface="Courier"/>
              </a:rPr>
              <a:t>yend=</a:t>
            </a:r>
            <a:r>
              <a:rPr>
                <a:latin typeface="Courier"/>
              </a:rPr>
              <a:t>x</a:t>
            </a:r>
            <a:r>
              <a:rPr>
                <a:solidFill>
                  <a:srgbClr val="4070A0"/>
                </a:solidFill>
                <a:latin typeface="Courier"/>
              </a:rPr>
              <a:t>+</a:t>
            </a:r>
            <a:r>
              <a:rPr>
                <a:solidFill>
                  <a:srgbClr val="40A070"/>
                </a:solidFill>
                <a:latin typeface="Courier"/>
              </a:rPr>
              <a:t>3</a:t>
            </a:r>
            <a:r>
              <a:rPr>
                <a:latin typeface="Courier"/>
              </a:rPr>
              <a:t>),</a:t>
            </a:r>
            <a:r>
              <a:rPr>
                <a:solidFill>
                  <a:srgbClr val="7D9029"/>
                </a:solidFill>
                <a:latin typeface="Courier"/>
              </a:rPr>
              <a:t>colour=</a:t>
            </a:r>
            <a:r>
              <a:rPr>
                <a:solidFill>
                  <a:srgbClr val="4070A0"/>
                </a:solidFill>
                <a:latin typeface="Courier"/>
              </a:rPr>
              <a:t>"red"</a:t>
            </a:r>
            <a:r>
              <a:rPr>
                <a:latin typeface="Courier"/>
              </a:rPr>
              <a:t>,</a:t>
            </a:r>
            <a:r>
              <a:rPr>
                <a:solidFill>
                  <a:srgbClr val="7D9029"/>
                </a:solidFill>
                <a:latin typeface="Courier"/>
              </a:rPr>
              <a:t>lwd=</a:t>
            </a:r>
            <a:r>
              <a:rPr>
                <a:solidFill>
                  <a:srgbClr val="40A070"/>
                </a:solidFill>
                <a:latin typeface="Courier"/>
              </a:rPr>
              <a:t>1.5</a:t>
            </a:r>
            <a:r>
              <a:rPr>
                <a:latin typeface="Courier"/>
              </a:rPr>
              <a:t>)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r>
              <a:rPr>
                <a:solidFill>
                  <a:srgbClr val="7D9029"/>
                </a:solidFill>
                <a:latin typeface="Courier"/>
              </a:rPr>
              <a:t>size=</a:t>
            </a:r>
            <a:r>
              <a:rPr>
                <a:solidFill>
                  <a:srgbClr val="40A070"/>
                </a:solidFill>
                <a:latin typeface="Courier"/>
              </a:rPr>
              <a:t>4</a:t>
            </a:r>
            <a:r>
              <a:rPr>
                <a:latin typeface="Courier"/>
              </a:rPr>
              <a:t>) </a:t>
            </a:r>
            <a:r>
              <a:rPr>
                <a:solidFill>
                  <a:srgbClr val="4070A0"/>
                </a:solidFill>
                <a:latin typeface="Courier"/>
              </a:rPr>
              <a:t>+</a:t>
            </a:r>
            <a:br/>
            <a:r>
              <a:rPr>
                <a:latin typeface="Courier"/>
              </a:rPr>
              <a:t>  </a:t>
            </a:r>
            <a:r>
              <a:rPr>
                <a:solidFill>
                  <a:srgbClr val="06287E"/>
                </a:solidFill>
                <a:latin typeface="Courier"/>
              </a:rPr>
              <a:t>theme</a:t>
            </a:r>
            <a:r>
              <a:rPr>
                <a:latin typeface="Courier"/>
              </a:rPr>
              <a:t>(</a:t>
            </a:r>
            <a:r>
              <a:rPr>
                <a:solidFill>
                  <a:srgbClr val="7D9029"/>
                </a:solidFill>
                <a:latin typeface="Courier"/>
              </a:rPr>
              <a:t>text =</a:t>
            </a:r>
            <a:r>
              <a:rPr>
                <a:latin typeface="Courier"/>
              </a:rPr>
              <a:t> </a:t>
            </a:r>
            <a:r>
              <a:rPr>
                <a:solidFill>
                  <a:srgbClr val="06287E"/>
                </a:solidFill>
                <a:latin typeface="Courier"/>
              </a:rPr>
              <a:t>element_text</a:t>
            </a:r>
            <a:r>
              <a:rPr>
                <a:latin typeface="Courier"/>
              </a:rPr>
              <a:t>(</a:t>
            </a:r>
            <a:r>
              <a:rPr>
                <a:solidFill>
                  <a:srgbClr val="7D9029"/>
                </a:solidFill>
                <a:latin typeface="Courier"/>
              </a:rPr>
              <a:t>size=</a:t>
            </a:r>
            <a:r>
              <a:rPr>
                <a:solidFill>
                  <a:srgbClr val="40A070"/>
                </a:solidFill>
                <a:latin typeface="Courier"/>
              </a:rPr>
              <a:t>20</a:t>
            </a:r>
            <a:r>
              <a:rPr>
                <a:latin typeface="Courier"/>
              </a:rPr>
              <a:t>)) </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5_files/figure-pptx/unnamed-chunk-6-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Introduction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write the sum of squares as a function in R:</a:t>
            </a:r>
          </a:p>
          <a:p>
            <a:pPr lvl="0" indent="0">
              <a:buNone/>
            </a:pPr>
            <a:r>
              <a:rPr>
                <a:latin typeface="Courier"/>
              </a:rPr>
              <a:t>sumSquares</a:t>
            </a:r>
            <a:r>
              <a:rPr>
                <a:solidFill>
                  <a:srgbClr val="007020"/>
                </a:solidFill>
                <a:latin typeface="Courier"/>
              </a:rPr>
              <a:t>&lt;-</a:t>
            </a:r>
            <a:r>
              <a:rPr b="1">
                <a:solidFill>
                  <a:srgbClr val="007020"/>
                </a:solidFill>
                <a:latin typeface="Courier"/>
              </a:rPr>
              <a:t>function</a:t>
            </a:r>
            <a:r>
              <a:rPr>
                <a:latin typeface="Courier"/>
              </a:rPr>
              <a:t>(beta,</a:t>
            </a:r>
            <a:r>
              <a:rPr>
                <a:solidFill>
                  <a:srgbClr val="7D9029"/>
                </a:solidFill>
                <a:latin typeface="Courier"/>
              </a:rPr>
              <a:t>dat=</a:t>
            </a:r>
            <a:r>
              <a:rPr>
                <a:latin typeface="Courier"/>
              </a:rPr>
              <a:t>df){</a:t>
            </a:r>
            <a:br/>
            <a:r>
              <a:rPr>
                <a:latin typeface="Courier"/>
              </a:rPr>
              <a:t>  </a:t>
            </a:r>
            <a:r>
              <a:rPr>
                <a:solidFill>
                  <a:srgbClr val="06287E"/>
                </a:solidFill>
                <a:latin typeface="Courier"/>
              </a:rPr>
              <a:t>return</a:t>
            </a:r>
            <a:r>
              <a:rPr>
                <a:latin typeface="Courier"/>
              </a:rPr>
              <a:t>(</a:t>
            </a:r>
            <a:br/>
            <a:r>
              <a:rPr>
                <a:latin typeface="Courier"/>
              </a:rPr>
              <a:t>    </a:t>
            </a:r>
            <a:r>
              <a:rPr>
                <a:solidFill>
                  <a:srgbClr val="06287E"/>
                </a:solidFill>
                <a:latin typeface="Courier"/>
              </a:rPr>
              <a:t>sum</a:t>
            </a:r>
            <a:r>
              <a:rPr>
                <a:latin typeface="Courier"/>
              </a:rPr>
              <a:t>( (dat</a:t>
            </a:r>
            <a:r>
              <a:rPr>
                <a:solidFill>
                  <a:srgbClr val="4070A0"/>
                </a:solidFill>
                <a:latin typeface="Courier"/>
              </a:rPr>
              <a:t>$</a:t>
            </a:r>
            <a:r>
              <a:rPr>
                <a:latin typeface="Courier"/>
              </a:rPr>
              <a:t>y </a:t>
            </a:r>
            <a:r>
              <a:rPr>
                <a:solidFill>
                  <a:srgbClr val="4070A0"/>
                </a:solidFill>
                <a:latin typeface="Courier"/>
              </a:rPr>
              <a:t>-</a:t>
            </a:r>
            <a:r>
              <a:rPr>
                <a:latin typeface="Courier"/>
              </a:rPr>
              <a:t> (beta[</a:t>
            </a:r>
            <a:r>
              <a:rPr>
                <a:solidFill>
                  <a:srgbClr val="40A070"/>
                </a:solidFill>
                <a:latin typeface="Courier"/>
              </a:rPr>
              <a:t>1</a:t>
            </a:r>
            <a:r>
              <a:rPr>
                <a:latin typeface="Courier"/>
              </a:rPr>
              <a:t>]</a:t>
            </a:r>
            <a:r>
              <a:rPr>
                <a:solidFill>
                  <a:srgbClr val="4070A0"/>
                </a:solidFill>
                <a:latin typeface="Courier"/>
              </a:rPr>
              <a:t>+</a:t>
            </a:r>
            <a:r>
              <a:rPr>
                <a:latin typeface="Courier"/>
              </a:rPr>
              <a:t>beta[</a:t>
            </a:r>
            <a:r>
              <a:rPr>
                <a:solidFill>
                  <a:srgbClr val="40A070"/>
                </a:solidFill>
                <a:latin typeface="Courier"/>
              </a:rPr>
              <a:t>2</a:t>
            </a:r>
            <a:r>
              <a:rPr>
                <a:latin typeface="Courier"/>
              </a:rPr>
              <a:t>]</a:t>
            </a:r>
            <a:r>
              <a:rPr>
                <a:solidFill>
                  <a:srgbClr val="4070A0"/>
                </a:solidFill>
                <a:latin typeface="Courier"/>
              </a:rPr>
              <a:t>*</a:t>
            </a:r>
            <a:r>
              <a:rPr>
                <a:latin typeface="Courier"/>
              </a:rPr>
              <a:t>dat</a:t>
            </a:r>
            <a:r>
              <a:rPr>
                <a:solidFill>
                  <a:srgbClr val="4070A0"/>
                </a:solidFill>
                <a:latin typeface="Courier"/>
              </a:rPr>
              <a:t>$</a:t>
            </a:r>
            <a:r>
              <a:rPr>
                <a:latin typeface="Courier"/>
              </a:rPr>
              <a:t>x))</a:t>
            </a:r>
            <a:r>
              <a:rPr>
                <a:solidFill>
                  <a:srgbClr val="4070A0"/>
                </a:solidFill>
                <a:latin typeface="Courier"/>
              </a:rPr>
              <a:t>^</a:t>
            </a:r>
            <a:r>
              <a:rPr>
                <a:solidFill>
                  <a:srgbClr val="40A070"/>
                </a:solidFill>
                <a:latin typeface="Courier"/>
              </a:rPr>
              <a:t>2</a:t>
            </a:r>
            <a:r>
              <a:rPr>
                <a:latin typeface="Courier"/>
              </a:rPr>
              <a:t> )</a:t>
            </a:r>
            <a:br/>
            <a:r>
              <a:rPr>
                <a:latin typeface="Courier"/>
              </a:rPr>
              <a:t>  )</a:t>
            </a:r>
            <a:br/>
            <a:r>
              <a:rPr>
                <a:latin typeface="Courier"/>
              </a:rPr>
              <a:t>}</a:t>
            </a:r>
          </a:p>
          <a:p>
            <a:pPr lvl="0" marL="0" indent="0">
              <a:buNone/>
            </a:pPr>
            <a:r>
              <a:rPr/>
              <a:t>We can then try this for several values, hoping to find the minimum:</a:t>
            </a:r>
          </a:p>
          <a:p>
            <a:pPr lvl="0" indent="0">
              <a:buNone/>
            </a:pPr>
            <a:r>
              <a:rPr>
                <a:solidFill>
                  <a:srgbClr val="06287E"/>
                </a:solidFill>
                <a:latin typeface="Courier"/>
              </a:rPr>
              <a:t>sumSquares</a:t>
            </a:r>
            <a:r>
              <a:rPr>
                <a:latin typeface="Courier"/>
              </a:rPr>
              <a:t>(</a:t>
            </a:r>
            <a:r>
              <a:rPr>
                <a:solidFill>
                  <a:srgbClr val="06287E"/>
                </a:solidFill>
                <a:latin typeface="Courier"/>
              </a:rPr>
              <a:t>c</a:t>
            </a:r>
            <a:r>
              <a:rPr>
                <a:latin typeface="Courier"/>
              </a:rPr>
              <a:t>(</a:t>
            </a:r>
            <a:r>
              <a:rPr>
                <a:solidFill>
                  <a:srgbClr val="40A070"/>
                </a:solidFill>
                <a:latin typeface="Courier"/>
              </a:rPr>
              <a:t>0</a:t>
            </a:r>
            <a:r>
              <a:rPr>
                <a:latin typeface="Courier"/>
              </a:rPr>
              <a:t>,</a:t>
            </a:r>
            <a:r>
              <a:rPr>
                <a:solidFill>
                  <a:srgbClr val="40A070"/>
                </a:solidFill>
                <a:latin typeface="Courier"/>
              </a:rPr>
              <a:t>0</a:t>
            </a:r>
            <a:r>
              <a:rPr>
                <a:latin typeface="Courier"/>
              </a:rPr>
              <a:t>))</a:t>
            </a:r>
            <a:br/>
            <a:r>
              <a:rPr i="1">
                <a:solidFill>
                  <a:srgbClr val="BA2121"/>
                </a:solidFill>
                <a:latin typeface="Courier"/>
              </a:rPr>
              <a:t>## [1] 977.6921</a:t>
            </a:r>
            <a:br/>
            <a:r>
              <a:rPr>
                <a:solidFill>
                  <a:srgbClr val="06287E"/>
                </a:solidFill>
                <a:latin typeface="Courier"/>
              </a:rPr>
              <a:t>sumSquares</a:t>
            </a:r>
            <a:r>
              <a:rPr>
                <a:latin typeface="Courier"/>
              </a:rPr>
              <a:t>(</a:t>
            </a:r>
            <a:r>
              <a:rPr>
                <a:solidFill>
                  <a:srgbClr val="06287E"/>
                </a:solidFill>
                <a:latin typeface="Courier"/>
              </a:rPr>
              <a:t>c</a:t>
            </a:r>
            <a:r>
              <a:rPr>
                <a:latin typeface="Courier"/>
              </a:rPr>
              <a:t>(</a:t>
            </a:r>
            <a:r>
              <a:rPr>
                <a:solidFill>
                  <a:srgbClr val="40A070"/>
                </a:solidFill>
                <a:latin typeface="Courier"/>
              </a:rPr>
              <a:t>0</a:t>
            </a:r>
            <a:r>
              <a:rPr>
                <a:latin typeface="Courier"/>
              </a:rPr>
              <a:t>,</a:t>
            </a:r>
            <a:r>
              <a:rPr>
                <a:solidFill>
                  <a:srgbClr val="40A070"/>
                </a:solidFill>
                <a:latin typeface="Courier"/>
              </a:rPr>
              <a:t>1</a:t>
            </a:r>
            <a:r>
              <a:rPr>
                <a:latin typeface="Courier"/>
              </a:rPr>
              <a:t>))</a:t>
            </a:r>
            <a:br/>
            <a:r>
              <a:rPr i="1">
                <a:solidFill>
                  <a:srgbClr val="BA2121"/>
                </a:solidFill>
                <a:latin typeface="Courier"/>
              </a:rPr>
              <a:t>## [1] 494.613</a:t>
            </a:r>
            <a:br/>
            <a:r>
              <a:rPr>
                <a:solidFill>
                  <a:srgbClr val="06287E"/>
                </a:solidFill>
                <a:latin typeface="Courier"/>
              </a:rPr>
              <a:t>sumSquares</a:t>
            </a:r>
            <a:r>
              <a:rPr>
                <a:latin typeface="Courier"/>
              </a:rPr>
              <a:t>(</a:t>
            </a:r>
            <a:r>
              <a:rPr>
                <a:solidFill>
                  <a:srgbClr val="06287E"/>
                </a:solidFill>
                <a:latin typeface="Courier"/>
              </a:rPr>
              <a:t>c</a:t>
            </a:r>
            <a:r>
              <a:rPr>
                <a:latin typeface="Courier"/>
              </a:rPr>
              <a:t>(</a:t>
            </a:r>
            <a:r>
              <a:rPr>
                <a:solidFill>
                  <a:srgbClr val="40A070"/>
                </a:solidFill>
                <a:latin typeface="Courier"/>
              </a:rPr>
              <a:t>2</a:t>
            </a:r>
            <a:r>
              <a:rPr>
                <a:latin typeface="Courier"/>
              </a:rPr>
              <a:t>,</a:t>
            </a:r>
            <a:r>
              <a:rPr>
                <a:solidFill>
                  <a:srgbClr val="40A070"/>
                </a:solidFill>
                <a:latin typeface="Courier"/>
              </a:rPr>
              <a:t>1</a:t>
            </a:r>
            <a:r>
              <a:rPr>
                <a:latin typeface="Courier"/>
              </a:rPr>
              <a:t>))</a:t>
            </a:r>
            <a:br/>
            <a:r>
              <a:rPr i="1">
                <a:solidFill>
                  <a:srgbClr val="BA2121"/>
                </a:solidFill>
                <a:latin typeface="Courier"/>
              </a:rPr>
              <a:t>## [1] 215.979</a:t>
            </a:r>
            <a:br/>
            <a:r>
              <a:rPr>
                <a:solidFill>
                  <a:srgbClr val="06287E"/>
                </a:solidFill>
                <a:latin typeface="Courier"/>
              </a:rPr>
              <a:t>sumSquares</a:t>
            </a:r>
            <a:r>
              <a:rPr>
                <a:latin typeface="Courier"/>
              </a:rPr>
              <a:t>(</a:t>
            </a:r>
            <a:r>
              <a:rPr>
                <a:solidFill>
                  <a:srgbClr val="06287E"/>
                </a:solidFill>
                <a:latin typeface="Courier"/>
              </a:rPr>
              <a:t>c</a:t>
            </a:r>
            <a:r>
              <a:rPr>
                <a:latin typeface="Courier"/>
              </a:rPr>
              <a:t>(</a:t>
            </a:r>
            <a:r>
              <a:rPr>
                <a:solidFill>
                  <a:srgbClr val="40A070"/>
                </a:solidFill>
                <a:latin typeface="Courier"/>
              </a:rPr>
              <a:t>3</a:t>
            </a:r>
            <a:r>
              <a:rPr>
                <a:latin typeface="Courier"/>
              </a:rPr>
              <a:t>,</a:t>
            </a:r>
            <a:r>
              <a:rPr>
                <a:solidFill>
                  <a:srgbClr val="40A070"/>
                </a:solidFill>
                <a:latin typeface="Courier"/>
              </a:rPr>
              <a:t>1.5</a:t>
            </a:r>
            <a:r>
              <a:rPr>
                <a:latin typeface="Courier"/>
              </a:rPr>
              <a:t>))</a:t>
            </a:r>
            <a:br/>
            <a:r>
              <a:rPr i="1">
                <a:solidFill>
                  <a:srgbClr val="BA2121"/>
                </a:solidFill>
                <a:latin typeface="Courier"/>
              </a:rPr>
              <a:t>## [1] 79.77976</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There are minimisation algorithms that can do this for us.</a:t>
                </a:r>
              </a:p>
              <a:p>
                <a:pPr lvl="0" indent="0">
                  <a:buNone/>
                </a:pPr>
                <a:r>
                  <a:rPr>
                    <a:latin typeface="Courier"/>
                  </a:rPr>
                  <a:t>betaHat</a:t>
                </a:r>
                <a:r>
                  <a:rPr>
                    <a:solidFill>
                      <a:srgbClr val="007020"/>
                    </a:solidFill>
                    <a:latin typeface="Courier"/>
                  </a:rPr>
                  <a:t>&lt;-</a:t>
                </a:r>
                <a:r>
                  <a:rPr>
                    <a:solidFill>
                      <a:srgbClr val="06287E"/>
                    </a:solidFill>
                    <a:latin typeface="Courier"/>
                  </a:rPr>
                  <a:t>optim</a:t>
                </a:r>
                <a:r>
                  <a:rPr>
                    <a:latin typeface="Courier"/>
                  </a:rPr>
                  <a:t>(</a:t>
                </a:r>
                <a:r>
                  <a:rPr>
                    <a:solidFill>
                      <a:srgbClr val="7D9029"/>
                    </a:solidFill>
                    <a:latin typeface="Courier"/>
                  </a:rPr>
                  <a:t>fn=</a:t>
                </a:r>
                <a:r>
                  <a:rPr>
                    <a:latin typeface="Courier"/>
                  </a:rPr>
                  <a:t>sumSquares,</a:t>
                </a:r>
                <a:r>
                  <a:rPr>
                    <a:solidFill>
                      <a:srgbClr val="7D9029"/>
                    </a:solidFill>
                    <a:latin typeface="Courier"/>
                  </a:rPr>
                  <a:t>par=</a:t>
                </a:r>
                <a:r>
                  <a:rPr>
                    <a:solidFill>
                      <a:srgbClr val="06287E"/>
                    </a:solidFill>
                    <a:latin typeface="Courier"/>
                  </a:rPr>
                  <a:t>c</a:t>
                </a:r>
                <a:r>
                  <a:rPr>
                    <a:latin typeface="Courier"/>
                  </a:rPr>
                  <a:t>(</a:t>
                </a:r>
                <a:r>
                  <a:rPr>
                    <a:solidFill>
                      <a:srgbClr val="40A070"/>
                    </a:solidFill>
                    <a:latin typeface="Courier"/>
                  </a:rPr>
                  <a:t>0</a:t>
                </a:r>
                <a:r>
                  <a:rPr>
                    <a:latin typeface="Courier"/>
                  </a:rPr>
                  <a:t>,</a:t>
                </a:r>
                <a:r>
                  <a:rPr>
                    <a:solidFill>
                      <a:srgbClr val="40A070"/>
                    </a:solidFill>
                    <a:latin typeface="Courier"/>
                  </a:rPr>
                  <a:t>0</a:t>
                </a:r>
                <a:r>
                  <a:rPr>
                    <a:latin typeface="Courier"/>
                  </a:rPr>
                  <a:t>))</a:t>
                </a:r>
                <a:br/>
                <a:r>
                  <a:rPr>
                    <a:solidFill>
                      <a:srgbClr val="06287E"/>
                    </a:solidFill>
                    <a:latin typeface="Courier"/>
                  </a:rPr>
                  <a:t>print</a:t>
                </a:r>
                <a:r>
                  <a:rPr>
                    <a:latin typeface="Courier"/>
                  </a:rPr>
                  <a:t>(betaHat</a:t>
                </a:r>
                <a:r>
                  <a:rPr>
                    <a:solidFill>
                      <a:srgbClr val="4070A0"/>
                    </a:solidFill>
                    <a:latin typeface="Courier"/>
                  </a:rPr>
                  <a:t>$</a:t>
                </a:r>
                <a:r>
                  <a:rPr>
                    <a:latin typeface="Courier"/>
                  </a:rPr>
                  <a:t>par)</a:t>
                </a:r>
                <a:br/>
                <a:r>
                  <a:rPr i="1">
                    <a:solidFill>
                      <a:srgbClr val="BA2121"/>
                    </a:solidFill>
                    <a:latin typeface="Courier"/>
                  </a:rPr>
                  <a:t>## [1] 3.642049 1.586868</a:t>
                </a:r>
                <a:br/>
                <a:r>
                  <a:rPr>
                    <a:solidFill>
                      <a:srgbClr val="06287E"/>
                    </a:solidFill>
                    <a:latin typeface="Courier"/>
                  </a:rPr>
                  <a:t>print</a:t>
                </a:r>
                <a:r>
                  <a:rPr>
                    <a:latin typeface="Courier"/>
                  </a:rPr>
                  <a:t>(betaHat</a:t>
                </a:r>
                <a:r>
                  <a:rPr>
                    <a:solidFill>
                      <a:srgbClr val="4070A0"/>
                    </a:solidFill>
                    <a:latin typeface="Courier"/>
                  </a:rPr>
                  <a:t>$</a:t>
                </a:r>
                <a:r>
                  <a:rPr>
                    <a:latin typeface="Courier"/>
                  </a:rPr>
                  <a:t>value)</a:t>
                </a:r>
                <a:br/>
                <a:r>
                  <a:rPr i="1">
                    <a:solidFill>
                      <a:srgbClr val="BA2121"/>
                    </a:solidFill>
                    <a:latin typeface="Courier"/>
                  </a:rPr>
                  <a:t>## [1] 67.25394</a:t>
                </a:r>
              </a:p>
              <a:p>
                <a:pPr lvl="0" marL="0" indent="0">
                  <a:buNone/>
                </a:pPr>
                <a14:m>
                  <m:oMathPara xmlns:m="http://schemas.openxmlformats.org/officeDocument/2006/math">
                    <m:oMathParaPr>
                      <m:jc m:val="center"/>
                    </m:oMathParaPr>
                    <m:oMath>
                      <m:r>
                        <m:t> </m:t>
                      </m:r>
                    </m:oMath>
                  </m:oMathPara>
                </a14:m>
              </a:p>
              <a:p>
                <a:pPr lvl="0" marL="0" indent="0">
                  <a:buNone/>
                </a:pPr>
                <a:r>
                  <a:rPr>
                    <a:latin typeface="Courier"/>
                  </a:rPr>
                  <a:t>betaHat</a:t>
                </a:r>
                <a:r>
                  <a:rPr/>
                  <a:t> is a list object.</a:t>
                </a:r>
              </a:p>
              <a:p>
                <a:pPr lvl="0" marL="0" indent="0">
                  <a:buNone/>
                </a:pPr>
                <a:r>
                  <a:rPr/>
                  <a:t>Check what else it reports by typing </a:t>
                </a:r>
                <a:r>
                  <a:rPr>
                    <a:latin typeface="Courier"/>
                  </a:rPr>
                  <a:t>print(betaHat)</a:t>
                </a:r>
                <a:r>
                  <a:rPr/>
                  <a:t>.</a:t>
                </a:r>
              </a:p>
              <a:p>
                <a:pPr lvl="0" marL="0" indent="0">
                  <a:buNone/>
                </a:pPr>
                <a:r>
                  <a:rPr/>
                  <a:t>For more details about </a:t>
                </a:r>
                <a:r>
                  <a:rPr>
                    <a:latin typeface="Courier"/>
                  </a:rPr>
                  <a:t>optim</a:t>
                </a:r>
                <a:r>
                  <a:rPr/>
                  <a:t>, type </a:t>
                </a:r>
                <a:r>
                  <a:rPr>
                    <a:latin typeface="Courier"/>
                  </a:rPr>
                  <a:t>?optim</a:t>
                </a:r>
                <a:r>
                  <a:rPr/>
                  <a:t>.</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What we have done, is fit a </a:t>
                </a:r>
                <a:r>
                  <a:rPr b="1"/>
                  <a:t>linear model</a:t>
                </a:r>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r>
                            <m:t>y</m:t>
                          </m:r>
                        </m:e>
                        <m:sub>
                          <m:r>
                            <m:t>i</m:t>
                          </m:r>
                        </m:sub>
                      </m:sSub>
                      <m:r>
                        <m:rPr>
                          <m:sty m:val="p"/>
                        </m:rPr>
                        <m:t>=</m:t>
                      </m:r>
                      <m:sSub>
                        <m:e>
                          <m:r>
                            <m:t>β</m:t>
                          </m:r>
                        </m:e>
                        <m:sub>
                          <m:r>
                            <m:t>0</m:t>
                          </m:r>
                        </m:sub>
                      </m:sSub>
                      <m:r>
                        <m:rPr>
                          <m:sty m:val="p"/>
                        </m:rPr>
                        <m:t>+</m:t>
                      </m:r>
                      <m:sSub>
                        <m:e>
                          <m:r>
                            <m:t>β</m:t>
                          </m:r>
                        </m:e>
                        <m:sub>
                          <m:r>
                            <m:t>1</m:t>
                          </m:r>
                        </m:sub>
                      </m:sSub>
                      <m:sSub>
                        <m:e>
                          <m:r>
                            <m:t>x</m:t>
                          </m:r>
                        </m:e>
                        <m:sub>
                          <m:r>
                            <m:t>i</m:t>
                          </m:r>
                        </m:sub>
                      </m:sSub>
                      <m:r>
                        <m:rPr>
                          <m:sty m:val="p"/>
                        </m:rPr>
                        <m:t>+</m:t>
                      </m:r>
                      <m:sSub>
                        <m:e>
                          <m:r>
                            <m:t>ϵ</m:t>
                          </m:r>
                        </m:e>
                        <m:sub>
                          <m:r>
                            <m:t>i</m:t>
                          </m:r>
                        </m:sub>
                      </m:sSub>
                    </m:oMath>
                  </m:oMathPara>
                </a14:m>
              </a:p>
              <a:p>
                <a:pPr lvl="0" marL="0" indent="0">
                  <a:buNone/>
                </a:pPr>
                <a14:m>
                  <m:oMathPara xmlns:m="http://schemas.openxmlformats.org/officeDocument/2006/math">
                    <m:oMathParaPr>
                      <m:jc m:val="center"/>
                    </m:oMathParaPr>
                    <m:oMath>
                      <m:r>
                        <m:t> </m:t>
                      </m:r>
                    </m:oMath>
                  </m:oMathPara>
                </a14:m>
              </a:p>
              <a:p>
                <a:pPr lvl="0" marL="0" indent="0">
                  <a:buNone/>
                </a:pPr>
                <a:r>
                  <a:rPr/>
                  <a:t>In other words, for a dependent variable </a:t>
                </a:r>
                <a14:m>
                  <m:oMath xmlns:m="http://schemas.openxmlformats.org/officeDocument/2006/math">
                    <m:r>
                      <m:t>Y</m:t>
                    </m:r>
                  </m:oMath>
                </a14:m>
                <a:r>
                  <a:rPr/>
                  <a:t> and an independent variable </a:t>
                </a:r>
                <a14:m>
                  <m:oMath xmlns:m="http://schemas.openxmlformats.org/officeDocument/2006/math">
                    <m:r>
                      <m:t>X</m:t>
                    </m:r>
                  </m:oMath>
                </a14:m>
                <a:r>
                  <a:rPr/>
                  <a:t> we hypothesise there is a model</a:t>
                </a:r>
              </a:p>
              <a:p>
                <a:pPr lvl="0" marL="0" indent="0">
                  <a:buNone/>
                </a:pPr>
                <a14:m>
                  <m:oMathPara xmlns:m="http://schemas.openxmlformats.org/officeDocument/2006/math">
                    <m:oMathParaPr>
                      <m:jc m:val="center"/>
                    </m:oMathParaPr>
                    <m:oMath>
                      <m:r>
                        <m:t>Y</m:t>
                      </m:r>
                      <m:r>
                        <m:rPr>
                          <m:sty m:val="p"/>
                        </m:rPr>
                        <m:t>=</m:t>
                      </m:r>
                      <m:sSub>
                        <m:e>
                          <m:r>
                            <m:t>β</m:t>
                          </m:r>
                        </m:e>
                        <m:sub>
                          <m:r>
                            <m:t>0</m:t>
                          </m:r>
                        </m:sub>
                      </m:sSub>
                      <m:r>
                        <m:rPr>
                          <m:sty m:val="p"/>
                        </m:rPr>
                        <m:t>+</m:t>
                      </m:r>
                      <m:sSub>
                        <m:e>
                          <m:r>
                            <m:t>β</m:t>
                          </m:r>
                        </m:e>
                        <m:sub>
                          <m:r>
                            <m:t>1</m:t>
                          </m:r>
                        </m:sub>
                      </m:sSub>
                      <m:r>
                        <m:t>X</m:t>
                      </m:r>
                      <m:r>
                        <m:rPr>
                          <m:sty m:val="p"/>
                        </m:rPr>
                        <m:t>+</m:t>
                      </m:r>
                      <m:r>
                        <m:t>ϵ</m:t>
                      </m:r>
                    </m:oMath>
                  </m:oMathPara>
                </a14:m>
              </a:p>
              <a:p>
                <a:pPr lvl="0" marL="0" indent="0">
                  <a:buNone/>
                </a:pPr>
                <a:r>
                  <a:rPr/>
                  <a:t>where </a:t>
                </a:r>
                <a14:m>
                  <m:oMath xmlns:m="http://schemas.openxmlformats.org/officeDocument/2006/math">
                    <m:r>
                      <m:t>ϵ</m:t>
                    </m:r>
                  </m:oMath>
                </a14:m>
                <a:r>
                  <a:rPr/>
                  <a:t> is a random variable.</a:t>
                </a:r>
              </a:p>
              <a:p>
                <a:pPr lvl="0" marL="0" indent="0">
                  <a:buNone/>
                </a:pPr>
                <a:r>
                  <a:rPr/>
                  <a:t>Note that by using least squares we only fit a function to data as best as we can. We don’t make any </a:t>
                </a:r>
                <a:r>
                  <a:rPr i="1"/>
                  <a:t>distributional</a:t>
                </a:r>
                <a:r>
                  <a:rPr/>
                  <a:t> assumptions about </a:t>
                </a:r>
                <a14:m>
                  <m:oMath xmlns:m="http://schemas.openxmlformats.org/officeDocument/2006/math">
                    <m:r>
                      <m:t>Y</m:t>
                    </m:r>
                  </m:oMath>
                </a14:m>
                <a:r>
                  <a:rPr/>
                  <a:t> or </a:t>
                </a:r>
                <a14:m>
                  <m:oMath xmlns:m="http://schemas.openxmlformats.org/officeDocument/2006/math">
                    <m:r>
                      <m:t>ϵ</m:t>
                    </m:r>
                  </m:oMath>
                </a14:m>
                <a:r>
                  <a:rPr/>
                  <a:t>.</a:t>
                </a: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fit this directly (without writing down the sum of squares function) by using the R function </a:t>
                </a:r>
                <a:r>
                  <a:rPr>
                    <a:latin typeface="Courier"/>
                  </a:rPr>
                  <a:t>lm</a:t>
                </a:r>
                <a:r>
                  <a:rPr/>
                  <a:t> or </a:t>
                </a:r>
                <a:r>
                  <a:rPr>
                    <a:latin typeface="Courier"/>
                  </a:rPr>
                  <a:t>glm</a:t>
                </a:r>
                <a:r>
                  <a:rPr/>
                  <a:t>.</a:t>
                </a:r>
              </a:p>
              <a:p>
                <a:pPr lvl="0" marL="0" indent="0">
                  <a:buNone/>
                </a:pPr>
                <a14:m>
                  <m:oMathPara xmlns:m="http://schemas.openxmlformats.org/officeDocument/2006/math">
                    <m:oMathParaPr>
                      <m:jc m:val="center"/>
                    </m:oMathParaPr>
                    <m:oMath>
                      <m:r>
                        <m:t> </m:t>
                      </m:r>
                    </m:oMath>
                  </m:oMathPara>
                </a14:m>
              </a:p>
              <a:p>
                <a:pPr lvl="0" indent="0">
                  <a:buNone/>
                </a:pPr>
                <a:r>
                  <a:rPr>
                    <a:latin typeface="Courier"/>
                  </a:rPr>
                  <a:t>mod</a:t>
                </a:r>
                <a:r>
                  <a:rPr>
                    <a:solidFill>
                      <a:srgbClr val="007020"/>
                    </a:solidFill>
                    <a:latin typeface="Courier"/>
                  </a:rPr>
                  <a:t>&lt;-</a:t>
                </a:r>
                <a:r>
                  <a:rPr>
                    <a:solidFill>
                      <a:srgbClr val="06287E"/>
                    </a:solidFill>
                    <a:latin typeface="Courier"/>
                  </a:rPr>
                  <a:t>lm</a:t>
                </a:r>
                <a:r>
                  <a:rPr>
                    <a:latin typeface="Courier"/>
                  </a:rPr>
                  <a:t>(y</a:t>
                </a:r>
                <a:r>
                  <a:rPr>
                    <a:solidFill>
                      <a:srgbClr val="4070A0"/>
                    </a:solidFill>
                    <a:latin typeface="Courier"/>
                  </a:rPr>
                  <a:t>~</a:t>
                </a:r>
                <a:r>
                  <a:rPr>
                    <a:latin typeface="Courier"/>
                  </a:rPr>
                  <a:t>x,</a:t>
                </a:r>
                <a:r>
                  <a:rPr>
                    <a:solidFill>
                      <a:srgbClr val="7D9029"/>
                    </a:solidFill>
                    <a:latin typeface="Courier"/>
                  </a:rPr>
                  <a:t>data=</a:t>
                </a:r>
                <a:r>
                  <a:rPr>
                    <a:latin typeface="Courier"/>
                  </a:rPr>
                  <a:t>df)</a:t>
                </a:r>
                <a:br/>
                <a:br/>
                <a:r>
                  <a:rPr>
                    <a:solidFill>
                      <a:srgbClr val="06287E"/>
                    </a:solidFill>
                    <a:latin typeface="Courier"/>
                  </a:rPr>
                  <a:t>print</a:t>
                </a:r>
                <a:r>
                  <a:rPr>
                    <a:latin typeface="Courier"/>
                  </a:rPr>
                  <a:t>(mod)</a:t>
                </a:r>
                <a:br/>
                <a:r>
                  <a:rPr i="1">
                    <a:solidFill>
                      <a:srgbClr val="BA2121"/>
                    </a:solidFill>
                    <a:latin typeface="Courier"/>
                  </a:rPr>
                  <a:t>## </a:t>
                </a:r>
                <a:br/>
                <a:r>
                  <a:rPr i="1">
                    <a:solidFill>
                      <a:srgbClr val="BA2121"/>
                    </a:solidFill>
                    <a:latin typeface="Courier"/>
                  </a:rPr>
                  <a:t>## Call:</a:t>
                </a:r>
                <a:br/>
                <a:r>
                  <a:rPr i="1">
                    <a:solidFill>
                      <a:srgbClr val="BA2121"/>
                    </a:solidFill>
                    <a:latin typeface="Courier"/>
                  </a:rPr>
                  <a:t>## lm(formula = y ~ x, data = df)</a:t>
                </a:r>
                <a:br/>
                <a:r>
                  <a:rPr i="1">
                    <a:solidFill>
                      <a:srgbClr val="BA2121"/>
                    </a:solidFill>
                    <a:latin typeface="Courier"/>
                  </a:rPr>
                  <a:t>## </a:t>
                </a:r>
                <a:br/>
                <a:r>
                  <a:rPr i="1">
                    <a:solidFill>
                      <a:srgbClr val="BA2121"/>
                    </a:solidFill>
                    <a:latin typeface="Courier"/>
                  </a:rPr>
                  <a:t>## Coefficients:</a:t>
                </a:r>
                <a:br/>
                <a:r>
                  <a:rPr i="1">
                    <a:solidFill>
                      <a:srgbClr val="BA2121"/>
                    </a:solidFill>
                    <a:latin typeface="Courier"/>
                  </a:rPr>
                  <a:t>## (Intercept)            x  </a:t>
                </a:r>
                <a:br/>
                <a:r>
                  <a:rPr i="1">
                    <a:solidFill>
                      <a:srgbClr val="BA2121"/>
                    </a:solidFill>
                    <a:latin typeface="Courier"/>
                  </a:rPr>
                  <a:t>##       3.642        1.587</a:t>
                </a: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get more information by typing </a:t>
                </a:r>
                <a:r>
                  <a:rPr>
                    <a:latin typeface="Courier"/>
                  </a:rPr>
                  <a:t>summary(mod)</a:t>
                </a:r>
                <a:r>
                  <a:rPr/>
                  <a:t>.</a:t>
                </a:r>
              </a:p>
              <a:p>
                <a:pPr lvl="0" marL="0" indent="0">
                  <a:buNone/>
                </a:pPr>
                <a14:m>
                  <m:oMathPara xmlns:m="http://schemas.openxmlformats.org/officeDocument/2006/math">
                    <m:oMathParaPr>
                      <m:jc m:val="center"/>
                    </m:oMathParaPr>
                    <m:oMath>
                      <m:r>
                        <m:t> </m:t>
                      </m:r>
                    </m:oMath>
                  </m:oMathPara>
                </a14:m>
              </a:p>
              <a:p>
                <a:pPr lvl="0" marL="0" indent="0">
                  <a:buNone/>
                </a:pPr>
                <a:r>
                  <a:rPr/>
                  <a:t>You get the same results by using </a:t>
                </a:r>
                <a:r>
                  <a:rPr>
                    <a:latin typeface="Courier"/>
                  </a:rPr>
                  <a:t>glm</a:t>
                </a:r>
                <a:r>
                  <a:rPr/>
                  <a:t> rather than </a:t>
                </a:r>
                <a:r>
                  <a:rPr>
                    <a:latin typeface="Courier"/>
                  </a:rPr>
                  <a:t>lm</a:t>
                </a:r>
                <a:r>
                  <a:rPr/>
                  <a:t>.</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we write where </a:t>
                </a:r>
                <a14:m>
                  <m:oMath xmlns:m="http://schemas.openxmlformats.org/officeDocument/2006/math">
                    <m:acc>
                      <m:accPr>
                        <m:chr m:val="‾"/>
                      </m:accPr>
                      <m:e>
                        <m:r>
                          <m:t>x</m:t>
                        </m:r>
                      </m:e>
                    </m:acc>
                  </m:oMath>
                </a14:m>
                <a:r>
                  <a:rPr/>
                  <a:t>, </a:t>
                </a:r>
                <a14:m>
                  <m:oMath xmlns:m="http://schemas.openxmlformats.org/officeDocument/2006/math">
                    <m:acc>
                      <m:accPr>
                        <m:chr m:val="‾"/>
                      </m:accPr>
                      <m:e>
                        <m:r>
                          <m:t>y</m:t>
                        </m:r>
                      </m:e>
                    </m:acc>
                  </m:oMath>
                </a14:m>
                <a:r>
                  <a:rPr/>
                  <a:t> for the sample means and define:</a:t>
                </a:r>
              </a:p>
              <a:p>
                <a:pPr lvl="0" marL="0" indent="0">
                  <a:buNone/>
                </a:pPr>
                <a14:m>
                  <m:oMathPara xmlns:m="http://schemas.openxmlformats.org/officeDocument/2006/math">
                    <m:oMathParaPr>
                      <m:jc m:val="center"/>
                    </m:oMathParaPr>
                    <m:oMath>
                      <m:r>
                        <m:t>S</m:t>
                      </m:r>
                      <m:sSub>
                        <m:e>
                          <m:r>
                            <m:t>S</m:t>
                          </m:r>
                        </m:e>
                        <m:sub>
                          <m:r>
                            <m:t>y</m:t>
                          </m:r>
                        </m:sub>
                      </m:sSub>
                      <m:r>
                        <m:rPr>
                          <m:sty m:val="p"/>
                        </m:rPr>
                        <m:t>=</m:t>
                      </m:r>
                      <m:nary>
                        <m:naryPr>
                          <m:chr m:val="∑"/>
                          <m:limLoc m:val="undOvr"/>
                          <m:subHide m:val="0"/>
                          <m:supHide m:val="1"/>
                        </m:naryPr>
                        <m:sub>
                          <m:r>
                            <m:t>i</m:t>
                          </m:r>
                        </m:sub>
                        <m:sup>
                          <m:r>
                            <m:t>​</m:t>
                          </m:r>
                        </m:sup>
                        <m:e>
                          <m:sSup>
                            <m:e>
                              <m:d>
                                <m:dPr>
                                  <m:begChr m:val="("/>
                                  <m:endChr m:val=")"/>
                                  <m:sepChr m:val=""/>
                                  <m:grow/>
                                </m:dPr>
                                <m:e>
                                  <m:sSub>
                                    <m:e>
                                      <m:r>
                                        <m:t>y</m:t>
                                      </m:r>
                                    </m:e>
                                    <m:sub>
                                      <m:r>
                                        <m:t>i</m:t>
                                      </m:r>
                                    </m:sub>
                                  </m:sSub>
                                  <m:r>
                                    <m:rPr>
                                      <m:sty m:val="p"/>
                                    </m:rPr>
                                    <m:t>−</m:t>
                                  </m:r>
                                  <m:acc>
                                    <m:accPr>
                                      <m:chr m:val="‾"/>
                                    </m:accPr>
                                    <m:e>
                                      <m:r>
                                        <m:t>y</m:t>
                                      </m:r>
                                    </m:e>
                                  </m:acc>
                                </m:e>
                              </m:d>
                            </m:e>
                            <m:sup>
                              <m:r>
                                <m:t>2</m:t>
                              </m:r>
                            </m:sup>
                          </m:sSup>
                        </m:e>
                      </m:nary>
                    </m:oMath>
                  </m:oMathPara>
                </a14:m>
              </a:p>
              <a:p>
                <a:pPr lvl="0" marL="0" indent="0">
                  <a:buNone/>
                </a:pPr>
                <a14:m>
                  <m:oMathPara xmlns:m="http://schemas.openxmlformats.org/officeDocument/2006/math">
                    <m:oMathParaPr>
                      <m:jc m:val="center"/>
                    </m:oMathParaPr>
                    <m:oMath>
                      <m:r>
                        <m:t>S</m:t>
                      </m:r>
                      <m:sSub>
                        <m:e>
                          <m:r>
                            <m:t>S</m:t>
                          </m:r>
                        </m:e>
                        <m:sub>
                          <m:r>
                            <m:t>x</m:t>
                          </m:r>
                        </m:sub>
                      </m:sSub>
                      <m:r>
                        <m:rPr>
                          <m:sty m:val="p"/>
                        </m:rPr>
                        <m:t>=</m:t>
                      </m:r>
                      <m:nary>
                        <m:naryPr>
                          <m:chr m:val="∑"/>
                          <m:limLoc m:val="undOvr"/>
                          <m:subHide m:val="0"/>
                          <m:supHide m:val="1"/>
                        </m:naryPr>
                        <m:sub>
                          <m:r>
                            <m:t>i</m:t>
                          </m:r>
                        </m:sub>
                        <m:sup>
                          <m:r>
                            <m:t>​</m:t>
                          </m:r>
                        </m:sup>
                        <m:e>
                          <m:sSup>
                            <m:e>
                              <m:d>
                                <m:dPr>
                                  <m:begChr m:val="("/>
                                  <m:endChr m:val=")"/>
                                  <m:sepChr m:val=""/>
                                  <m:grow/>
                                </m:dPr>
                                <m:e>
                                  <m:sSub>
                                    <m:e>
                                      <m:r>
                                        <m:t>x</m:t>
                                      </m:r>
                                    </m:e>
                                    <m:sub>
                                      <m:r>
                                        <m:t>i</m:t>
                                      </m:r>
                                    </m:sub>
                                  </m:sSub>
                                  <m:r>
                                    <m:rPr>
                                      <m:sty m:val="p"/>
                                    </m:rPr>
                                    <m:t>−</m:t>
                                  </m:r>
                                  <m:acc>
                                    <m:accPr>
                                      <m:chr m:val="‾"/>
                                    </m:accPr>
                                    <m:e>
                                      <m:r>
                                        <m:t>x</m:t>
                                      </m:r>
                                    </m:e>
                                  </m:acc>
                                </m:e>
                              </m:d>
                            </m:e>
                            <m:sup>
                              <m:r>
                                <m:t>2</m:t>
                              </m:r>
                            </m:sup>
                          </m:sSup>
                        </m:e>
                      </m:nary>
                    </m:oMath>
                  </m:oMathPara>
                </a14:m>
              </a:p>
              <a:p>
                <a:pPr lvl="0" marL="0" indent="0">
                  <a:buNone/>
                </a:pPr>
                <a14:m>
                  <m:oMathPara xmlns:m="http://schemas.openxmlformats.org/officeDocument/2006/math">
                    <m:oMathParaPr>
                      <m:jc m:val="center"/>
                    </m:oMathParaPr>
                    <m:oMath>
                      <m:sSub>
                        <m:e>
                          <m:r>
                            <m:t>S</m:t>
                          </m:r>
                        </m:e>
                        <m:sub>
                          <m:r>
                            <m:t>x</m:t>
                          </m:r>
                          <m:r>
                            <m:t>y</m:t>
                          </m:r>
                        </m:sub>
                      </m:sSub>
                      <m:r>
                        <m:rPr>
                          <m:sty m:val="p"/>
                        </m:rPr>
                        <m:t>=</m:t>
                      </m:r>
                      <m:nary>
                        <m:naryPr>
                          <m:chr m:val="∑"/>
                          <m:limLoc m:val="undOvr"/>
                          <m:subHide m:val="0"/>
                          <m:supHide m:val="1"/>
                        </m:naryPr>
                        <m:sub>
                          <m:r>
                            <m:t>i</m:t>
                          </m:r>
                        </m:sub>
                        <m:sup>
                          <m:r>
                            <m:t>​</m:t>
                          </m:r>
                        </m:sup>
                        <m:e>
                          <m:d>
                            <m:dPr>
                              <m:begChr m:val="("/>
                              <m:endChr m:val=")"/>
                              <m:sepChr m:val=""/>
                              <m:grow/>
                            </m:dPr>
                            <m:e>
                              <m:sSub>
                                <m:e>
                                  <m:r>
                                    <m:t>x</m:t>
                                  </m:r>
                                </m:e>
                                <m:sub>
                                  <m:r>
                                    <m:t>i</m:t>
                                  </m:r>
                                </m:sub>
                              </m:sSub>
                              <m:r>
                                <m:rPr>
                                  <m:sty m:val="p"/>
                                </m:rPr>
                                <m:t>−</m:t>
                              </m:r>
                              <m:acc>
                                <m:accPr>
                                  <m:chr m:val="‾"/>
                                </m:accPr>
                                <m:e>
                                  <m:r>
                                    <m:t>x</m:t>
                                  </m:r>
                                </m:e>
                              </m:acc>
                            </m:e>
                          </m:d>
                        </m:e>
                      </m:nary>
                      <m:d>
                        <m:dPr>
                          <m:begChr m:val="("/>
                          <m:endChr m:val=")"/>
                          <m:sepChr m:val=""/>
                          <m:grow/>
                        </m:dPr>
                        <m:e>
                          <m:sSub>
                            <m:e>
                              <m:r>
                                <m:t>y</m:t>
                              </m:r>
                            </m:e>
                            <m:sub>
                              <m:r>
                                <m:t>i</m:t>
                              </m:r>
                            </m:sub>
                          </m:sSub>
                          <m:r>
                            <m:rPr>
                              <m:sty m:val="p"/>
                            </m:rPr>
                            <m:t>−</m:t>
                          </m:r>
                          <m:acc>
                            <m:accPr>
                              <m:chr m:val="‾"/>
                            </m:accPr>
                            <m:e>
                              <m:r>
                                <m:t>y</m:t>
                              </m:r>
                            </m:e>
                          </m:acc>
                        </m:e>
                      </m:d>
                    </m:oMath>
                  </m:oMathPara>
                </a14:m>
              </a:p>
              <a:p>
                <a:pPr lvl="0" marL="0" indent="0">
                  <a:buNone/>
                </a:pPr>
                <a:r>
                  <a:rPr/>
                  <a:t>The LS estimates for the parameters </a:t>
                </a:r>
                <a14:m>
                  <m:oMath xmlns:m="http://schemas.openxmlformats.org/officeDocument/2006/math">
                    <m:sSub>
                      <m:e>
                        <m:r>
                          <m:t>β</m:t>
                        </m:r>
                      </m:e>
                      <m:sub>
                        <m:r>
                          <m:t>0</m:t>
                        </m:r>
                      </m:sub>
                    </m:sSub>
                    <m:r>
                      <m:rPr>
                        <m:sty m:val="p"/>
                      </m:rPr>
                      <m:t>,</m:t>
                    </m:r>
                    <m:sSub>
                      <m:e>
                        <m:r>
                          <m:t>β</m:t>
                        </m:r>
                      </m:e>
                      <m:sub>
                        <m:r>
                          <m:t>1</m:t>
                        </m:r>
                      </m:sub>
                    </m:sSub>
                  </m:oMath>
                </a14:m>
                <a:r>
                  <a:rPr/>
                  <a:t> are: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acc>
                            <m:accPr>
                              <m:chr m:val="̂"/>
                            </m:accPr>
                            <m:e>
                              <m:r>
                                <m:t>β</m:t>
                              </m:r>
                            </m:e>
                          </m:acc>
                        </m:e>
                        <m:sub>
                          <m:r>
                            <m:t>1</m:t>
                          </m:r>
                        </m:sub>
                      </m:sSub>
                      <m:r>
                        <m:rPr>
                          <m:sty m:val="p"/>
                        </m:rPr>
                        <m:t>=</m:t>
                      </m:r>
                      <m:sSub>
                        <m:e>
                          <m:r>
                            <m:t>S</m:t>
                          </m:r>
                        </m:e>
                        <m:sub>
                          <m:r>
                            <m:t>x</m:t>
                          </m:r>
                          <m:r>
                            <m:t>y</m:t>
                          </m:r>
                        </m:sub>
                      </m:sSub>
                      <m:r>
                        <m:rPr>
                          <m:sty m:val="p"/>
                        </m:rPr>
                        <m:t>/</m:t>
                      </m:r>
                      <m:r>
                        <m:t>S</m:t>
                      </m:r>
                      <m:sSub>
                        <m:e>
                          <m:r>
                            <m:t>S</m:t>
                          </m:r>
                        </m:e>
                        <m:sub>
                          <m:r>
                            <m:t>x</m:t>
                          </m:r>
                        </m:sub>
                      </m:sSub>
                    </m:oMath>
                  </m:oMathPara>
                </a14:m>
              </a:p>
              <a:p>
                <a:pPr lvl="0" marL="0" indent="0">
                  <a:buNone/>
                </a:pPr>
                <a14:m>
                  <m:oMathPara xmlns:m="http://schemas.openxmlformats.org/officeDocument/2006/math">
                    <m:oMathParaPr>
                      <m:jc m:val="center"/>
                    </m:oMathParaPr>
                    <m:oMath>
                      <m:sSub>
                        <m:e>
                          <m:acc>
                            <m:accPr>
                              <m:chr m:val="̂"/>
                            </m:accPr>
                            <m:e>
                              <m:r>
                                <m:t>β</m:t>
                              </m:r>
                            </m:e>
                          </m:acc>
                        </m:e>
                        <m:sub>
                          <m:r>
                            <m:t>0</m:t>
                          </m:r>
                        </m:sub>
                      </m:sSub>
                      <m:r>
                        <m:rPr>
                          <m:sty m:val="p"/>
                        </m:rPr>
                        <m:t>=</m:t>
                      </m:r>
                      <m:acc>
                        <m:accPr>
                          <m:chr m:val="‾"/>
                        </m:accPr>
                        <m:e>
                          <m:r>
                            <m:t>y</m:t>
                          </m:r>
                        </m:e>
                      </m:acc>
                      <m:r>
                        <m:rPr>
                          <m:sty m:val="p"/>
                        </m:rPr>
                        <m:t>−</m:t>
                      </m:r>
                      <m:sSub>
                        <m:e>
                          <m:acc>
                            <m:accPr>
                              <m:chr m:val="̂"/>
                            </m:accPr>
                            <m:e>
                              <m:r>
                                <m:t>β</m:t>
                              </m:r>
                            </m:e>
                          </m:acc>
                        </m:e>
                        <m:sub>
                          <m:r>
                            <m:t>1</m:t>
                          </m:r>
                        </m:sub>
                      </m:sSub>
                      <m:acc>
                        <m:accPr>
                          <m:chr m:val="‾"/>
                        </m:accPr>
                        <m:e>
                          <m:r>
                            <m:t>x</m:t>
                          </m:r>
                        </m:e>
                      </m:acc>
                    </m:oMath>
                  </m:oMathPara>
                </a14:m>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Parameter interpretation:</a:t>
                </a:r>
              </a:p>
              <a:p>
                <a:pPr lvl="0" marL="0" indent="0">
                  <a:buNone/>
                </a:pPr>
                <a14:m>
                  <m:oMathPara xmlns:m="http://schemas.openxmlformats.org/officeDocument/2006/math">
                    <m:oMathParaPr>
                      <m:jc m:val="center"/>
                    </m:oMathParaPr>
                    <m:oMath>
                      <m:r>
                        <m:t> </m:t>
                      </m:r>
                    </m:oMath>
                  </m:oMathPara>
                </a14:m>
              </a:p>
              <a:p>
                <a:pPr lvl="1"/>
                <a14:m>
                  <m:oMath xmlns:m="http://schemas.openxmlformats.org/officeDocument/2006/math">
                    <m:sSub>
                      <m:e>
                        <m:acc>
                          <m:accPr>
                            <m:chr m:val="̂"/>
                          </m:accPr>
                          <m:e>
                            <m:r>
                              <m:t>β</m:t>
                            </m:r>
                          </m:e>
                        </m:acc>
                      </m:e>
                      <m:sub>
                        <m:r>
                          <m:t>0</m:t>
                        </m:r>
                      </m:sub>
                    </m:sSub>
                  </m:oMath>
                </a14:m>
                <a:r>
                  <a:rPr/>
                  <a:t> is the estimated </a:t>
                </a:r>
                <a:r>
                  <a:rPr i="1"/>
                  <a:t>intercept</a:t>
                </a:r>
                <a:r>
                  <a:rPr/>
                  <a:t> of the fitted regression line; it is the value predicted for </a:t>
                </a:r>
                <a14:m>
                  <m:oMath xmlns:m="http://schemas.openxmlformats.org/officeDocument/2006/math">
                    <m:r>
                      <m:t>Y</m:t>
                    </m:r>
                  </m:oMath>
                </a14:m>
                <a:r>
                  <a:rPr/>
                  <a:t> when </a:t>
                </a:r>
                <a14:m>
                  <m:oMath xmlns:m="http://schemas.openxmlformats.org/officeDocument/2006/math">
                    <m:r>
                      <m:t>X</m:t>
                    </m:r>
                    <m:r>
                      <m:rPr>
                        <m:sty m:val="p"/>
                      </m:rPr>
                      <m:t>=</m:t>
                    </m:r>
                    <m:r>
                      <m:t>0</m:t>
                    </m:r>
                  </m:oMath>
                </a14:m>
              </a:p>
              <a:p>
                <a:pPr lvl="0" marL="0" indent="0">
                  <a:buNone/>
                </a:pPr>
                <a14:m>
                  <m:oMathPara xmlns:m="http://schemas.openxmlformats.org/officeDocument/2006/math">
                    <m:oMathParaPr>
                      <m:jc m:val="center"/>
                    </m:oMathParaPr>
                    <m:oMath>
                      <m:r>
                        <m:t> </m:t>
                      </m:r>
                    </m:oMath>
                  </m:oMathPara>
                </a14:m>
              </a:p>
              <a:p>
                <a:pPr lvl="1"/>
                <a14:m>
                  <m:oMath xmlns:m="http://schemas.openxmlformats.org/officeDocument/2006/math">
                    <m:sSub>
                      <m:e>
                        <m:acc>
                          <m:accPr>
                            <m:chr m:val="̂"/>
                          </m:accPr>
                          <m:e>
                            <m:r>
                              <m:t>β</m:t>
                            </m:r>
                          </m:e>
                        </m:acc>
                      </m:e>
                      <m:sub>
                        <m:r>
                          <m:t>1</m:t>
                        </m:r>
                      </m:sub>
                    </m:sSub>
                  </m:oMath>
                </a14:m>
                <a:r>
                  <a:rPr/>
                  <a:t> is the estimated </a:t>
                </a:r>
                <a:r>
                  <a:rPr i="1"/>
                  <a:t>slope</a:t>
                </a:r>
                <a:r>
                  <a:rPr/>
                  <a:t> of the fitted regression line; it gives by how much </a:t>
                </a:r>
                <a14:m>
                  <m:oMath xmlns:m="http://schemas.openxmlformats.org/officeDocument/2006/math">
                    <m:r>
                      <m:t>Y</m:t>
                    </m:r>
                  </m:oMath>
                </a14:m>
                <a:r>
                  <a:rPr/>
                  <a:t> changes, on average, for every increase in </a:t>
                </a:r>
                <a14:m>
                  <m:oMath xmlns:m="http://schemas.openxmlformats.org/officeDocument/2006/math">
                    <m:r>
                      <m:t>X</m:t>
                    </m:r>
                  </m:oMath>
                </a14:m>
                <a:r>
                  <a:rPr/>
                  <a:t> by 1</a:t>
                </a:r>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total variation (total sum of squares = TSS) in the data is </a:t>
                </a:r>
                <a14:m>
                  <m:oMath xmlns:m="http://schemas.openxmlformats.org/officeDocument/2006/math">
                    <m:r>
                      <m:t>S</m:t>
                    </m:r>
                    <m:sSub>
                      <m:e>
                        <m:r>
                          <m:t>S</m:t>
                        </m:r>
                      </m:e>
                      <m:sub>
                        <m:r>
                          <m:t>y</m:t>
                        </m:r>
                      </m:sub>
                    </m:sSub>
                  </m:oMath>
                </a14:m>
                <a:r>
                  <a:rPr/>
                  <a:t> and you can show that this can be split into 2 components:</a:t>
                </a:r>
              </a:p>
              <a:p>
                <a:pPr lvl="1"/>
                <a:r>
                  <a:rPr/>
                  <a:t>the regression sum of squares </a:t>
                </a:r>
                <a14:m>
                  <m:oMath xmlns:m="http://schemas.openxmlformats.org/officeDocument/2006/math">
                    <m:r>
                      <m:t>R</m:t>
                    </m:r>
                    <m:r>
                      <m:t>S</m:t>
                    </m:r>
                    <m:r>
                      <m:t>S</m:t>
                    </m:r>
                    <m:r>
                      <m:rPr>
                        <m:sty m:val="p"/>
                      </m:rPr>
                      <m:t>=</m:t>
                    </m:r>
                    <m:sSubSup>
                      <m:e>
                        <m:r>
                          <m:t>S</m:t>
                        </m:r>
                      </m:e>
                      <m:sub>
                        <m:r>
                          <m:t>x</m:t>
                        </m:r>
                        <m:r>
                          <m:t>y</m:t>
                        </m:r>
                      </m:sub>
                      <m:sup>
                        <m:r>
                          <m:t>2</m:t>
                        </m:r>
                      </m:sup>
                    </m:sSubSup>
                    <m:r>
                      <m:rPr>
                        <m:sty m:val="p"/>
                      </m:rPr>
                      <m:t>/</m:t>
                    </m:r>
                    <m:r>
                      <m:t>S</m:t>
                    </m:r>
                    <m:sSub>
                      <m:e>
                        <m:r>
                          <m:t>S</m:t>
                        </m:r>
                      </m:e>
                      <m:sub>
                        <m:r>
                          <m:t>x</m:t>
                        </m:r>
                      </m:sub>
                    </m:sSub>
                  </m:oMath>
                </a14:m>
              </a:p>
              <a:p>
                <a:pPr lvl="1"/>
                <a:r>
                  <a:rPr/>
                  <a:t>the error sum of squares </a:t>
                </a:r>
                <a14:m>
                  <m:oMath xmlns:m="http://schemas.openxmlformats.org/officeDocument/2006/math">
                    <m:r>
                      <m:t>E</m:t>
                    </m:r>
                    <m:r>
                      <m:t>S</m:t>
                    </m:r>
                    <m:r>
                      <m:t>S</m:t>
                    </m:r>
                    <m:r>
                      <m:rPr>
                        <m:sty m:val="p"/>
                      </m:rPr>
                      <m:t>=</m:t>
                    </m:r>
                    <m:r>
                      <m:t>T</m:t>
                    </m:r>
                    <m:r>
                      <m:t>S</m:t>
                    </m:r>
                    <m:r>
                      <m:t>S</m:t>
                    </m:r>
                    <m:r>
                      <m:rPr>
                        <m:sty m:val="p"/>
                      </m:rPr>
                      <m:t>−</m:t>
                    </m:r>
                    <m:r>
                      <m:t>R</m:t>
                    </m:r>
                    <m:r>
                      <m:t>S</m:t>
                    </m:r>
                    <m:r>
                      <m:t>S</m:t>
                    </m:r>
                    <m:r>
                      <m:rPr>
                        <m:sty m:val="p"/>
                      </m:rPr>
                      <m:t>=</m:t>
                    </m:r>
                    <m:r>
                      <m:t>S</m:t>
                    </m:r>
                    <m:sSub>
                      <m:e>
                        <m:r>
                          <m:t>S</m:t>
                        </m:r>
                      </m:e>
                      <m:sub>
                        <m:r>
                          <m:t>y</m:t>
                        </m:r>
                      </m:sub>
                    </m:sSub>
                    <m:r>
                      <m:rPr>
                        <m:sty m:val="p"/>
                      </m:rPr>
                      <m:t>−</m:t>
                    </m:r>
                    <m:d>
                      <m:dPr>
                        <m:begChr m:val="("/>
                        <m:endChr m:val=")"/>
                        <m:sepChr m:val=""/>
                        <m:grow/>
                      </m:dPr>
                      <m:e>
                        <m:sSubSup>
                          <m:e>
                            <m:r>
                              <m:t>S</m:t>
                            </m:r>
                          </m:e>
                          <m:sub>
                            <m:r>
                              <m:t>x</m:t>
                            </m:r>
                            <m:r>
                              <m:t>y</m:t>
                            </m:r>
                          </m:sub>
                          <m:sup>
                            <m:r>
                              <m:t>2</m:t>
                            </m:r>
                          </m:sup>
                        </m:sSubSup>
                        <m:r>
                          <m:rPr>
                            <m:sty m:val="p"/>
                          </m:rPr>
                          <m:t>/</m:t>
                        </m:r>
                        <m:r>
                          <m:t>S</m:t>
                        </m:r>
                        <m:sSub>
                          <m:e>
                            <m:r>
                              <m:t>S</m:t>
                            </m:r>
                          </m:e>
                          <m:sub>
                            <m:r>
                              <m:t>x</m:t>
                            </m:r>
                          </m:sub>
                        </m:sSub>
                      </m:e>
                    </m:d>
                  </m:oMath>
                </a14:m>
              </a:p>
              <a:p>
                <a:pPr lvl="0" marL="0" indent="0">
                  <a:buNone/>
                </a:pPr>
                <a:r>
                  <a:rPr/>
                  <a:t>The </a:t>
                </a:r>
                <a:r>
                  <a:rPr b="1"/>
                  <a:t>coefficient of determination</a:t>
                </a:r>
                <a:r>
                  <a:rPr/>
                  <a:t> </a:t>
                </a:r>
                <a14:m>
                  <m:oMath xmlns:m="http://schemas.openxmlformats.org/officeDocument/2006/math">
                    <m:sSup>
                      <m:e>
                        <m:r>
                          <m:t>R</m:t>
                        </m:r>
                      </m:e>
                      <m:sup>
                        <m:r>
                          <m:t>2</m:t>
                        </m:r>
                      </m:sup>
                    </m:sSup>
                  </m:oMath>
                </a14:m>
                <a:r>
                  <a:rPr/>
                  <a:t> gives the proportion of the variation that is explained by the regression model.</a:t>
                </a:r>
              </a:p>
              <a:p>
                <a:pPr lvl="0" marL="0" indent="0">
                  <a:buNone/>
                </a:pPr>
                <a14:m>
                  <m:oMathPara xmlns:m="http://schemas.openxmlformats.org/officeDocument/2006/math">
                    <m:oMathParaPr>
                      <m:jc m:val="center"/>
                    </m:oMathParaPr>
                    <m:oMath>
                      <m:sSup>
                        <m:e>
                          <m:r>
                            <m:t>R</m:t>
                          </m:r>
                        </m:e>
                        <m:sup>
                          <m:r>
                            <m:t>2</m:t>
                          </m:r>
                        </m:sup>
                      </m:sSup>
                      <m:r>
                        <m:rPr>
                          <m:sty m:val="p"/>
                        </m:rPr>
                        <m:t>=</m:t>
                      </m:r>
                      <m:f>
                        <m:fPr>
                          <m:type m:val="bar"/>
                        </m:fPr>
                        <m:num>
                          <m:r>
                            <m:t>R</m:t>
                          </m:r>
                          <m:r>
                            <m:t>S</m:t>
                          </m:r>
                          <m:r>
                            <m:t>S</m:t>
                          </m:r>
                        </m:num>
                        <m:den>
                          <m:r>
                            <m:t>T</m:t>
                          </m:r>
                          <m:r>
                            <m:t>S</m:t>
                          </m:r>
                          <m:r>
                            <m:t>S</m:t>
                          </m:r>
                        </m:den>
                      </m:f>
                      <m:r>
                        <m:rPr>
                          <m:sty m:val="p"/>
                        </m:rPr>
                        <m:t>=</m:t>
                      </m:r>
                      <m:f>
                        <m:fPr>
                          <m:type m:val="bar"/>
                        </m:fPr>
                        <m:num>
                          <m:sSubSup>
                            <m:e>
                              <m:r>
                                <m:t>S</m:t>
                              </m:r>
                            </m:e>
                            <m:sub>
                              <m:r>
                                <m:t>x</m:t>
                              </m:r>
                              <m:r>
                                <m:t>y</m:t>
                              </m:r>
                            </m:sub>
                            <m:sup>
                              <m:r>
                                <m:t>2</m:t>
                              </m:r>
                            </m:sup>
                          </m:sSubSup>
                        </m:num>
                        <m:den>
                          <m:r>
                            <m:t>S</m:t>
                          </m:r>
                          <m:sSub>
                            <m:e>
                              <m:r>
                                <m:t>S</m:t>
                              </m:r>
                            </m:e>
                            <m:sub>
                              <m:r>
                                <m:t>x</m:t>
                              </m:r>
                            </m:sub>
                          </m:sSub>
                          <m:r>
                            <m:t>S</m:t>
                          </m:r>
                          <m:sSub>
                            <m:e>
                              <m:r>
                                <m:t>S</m:t>
                              </m:r>
                            </m:e>
                            <m:sub>
                              <m:r>
                                <m:t>y</m:t>
                              </m:r>
                            </m:sub>
                          </m:sSub>
                        </m:den>
                      </m:f>
                    </m:oMath>
                  </m:oMathPara>
                </a14:m>
              </a:p>
              <a:p>
                <a:pPr lvl="0" marL="0" indent="0">
                  <a:buNone/>
                </a:pPr>
                <a:r>
                  <a:rPr/>
                  <a:t>In the case of a single predictor </a:t>
                </a:r>
                <a14:m>
                  <m:oMath xmlns:m="http://schemas.openxmlformats.org/officeDocument/2006/math">
                    <m:r>
                      <m:t>X</m:t>
                    </m:r>
                  </m:oMath>
                </a14:m>
                <a:r>
                  <a:rPr/>
                  <a:t>, </a:t>
                </a:r>
                <a14:m>
                  <m:oMath xmlns:m="http://schemas.openxmlformats.org/officeDocument/2006/math">
                    <m:sSup>
                      <m:e>
                        <m:r>
                          <m:t>R</m:t>
                        </m:r>
                      </m:e>
                      <m:sup>
                        <m:r>
                          <m:t>2</m:t>
                        </m:r>
                      </m:sup>
                    </m:sSup>
                  </m:oMath>
                </a14:m>
                <a:r>
                  <a:rPr/>
                  <a:t> is also the squared sample correlation coefficient </a:t>
                </a:r>
                <a14:m>
                  <m:oMath xmlns:m="http://schemas.openxmlformats.org/officeDocument/2006/math">
                    <m:r>
                      <m:t>ρ</m:t>
                    </m:r>
                    <m:d>
                      <m:dPr>
                        <m:begChr m:val="("/>
                        <m:endChr m:val=")"/>
                        <m:sepChr m:val=""/>
                        <m:grow/>
                      </m:dPr>
                      <m:e>
                        <m:r>
                          <m:rPr>
                            <m:sty m:val="b"/>
                          </m:rPr>
                          <m:t>y</m:t>
                        </m:r>
                        <m:r>
                          <m:rPr>
                            <m:sty m:val="p"/>
                          </m:rPr>
                          <m:t>,</m:t>
                        </m:r>
                        <m:r>
                          <m:rPr>
                            <m:sty m:val="b"/>
                          </m:rPr>
                          <m:t>x</m:t>
                        </m:r>
                      </m:e>
                    </m:d>
                  </m:oMath>
                </a14:m>
                <a:r>
                  <a:rPr/>
                  <a:t> between the observed </a:t>
                </a:r>
                <a14:m>
                  <m:oMath xmlns:m="http://schemas.openxmlformats.org/officeDocument/2006/math">
                    <m:r>
                      <m:rPr>
                        <m:sty m:val="b"/>
                      </m:rPr>
                      <m:t>y</m:t>
                    </m:r>
                  </m:oMath>
                </a14:m>
                <a:r>
                  <a:rPr/>
                  <a:t> and </a:t>
                </a:r>
                <a14:m>
                  <m:oMath xmlns:m="http://schemas.openxmlformats.org/officeDocument/2006/math">
                    <m:r>
                      <m:rPr>
                        <m:sty m:val="b"/>
                      </m:rPr>
                      <m:t>x</m:t>
                    </m:r>
                  </m:oMath>
                </a14:m>
                <a:r>
                  <a:rPr/>
                  <a:t>.</a:t>
                </a:r>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So far we just fitted a line. Implicitly we made the following assumptions:</a:t>
                </a:r>
              </a:p>
              <a:p>
                <a:pPr lvl="1"/>
                <a:r>
                  <a:rPr/>
                  <a:t>The data used to fit the model are representative of the underlying population.</a:t>
                </a:r>
              </a:p>
              <a:p>
                <a:pPr lvl="1"/>
                <a:r>
                  <a:rPr/>
                  <a:t>The true relationship between </a:t>
                </a:r>
                <a14:m>
                  <m:oMath xmlns:m="http://schemas.openxmlformats.org/officeDocument/2006/math">
                    <m:r>
                      <m:t>X</m:t>
                    </m:r>
                  </m:oMath>
                </a14:m>
                <a:r>
                  <a:rPr/>
                  <a:t> and </a:t>
                </a:r>
                <a14:m>
                  <m:oMath xmlns:m="http://schemas.openxmlformats.org/officeDocument/2006/math">
                    <m:r>
                      <m:t>Y</m:t>
                    </m:r>
                  </m:oMath>
                </a14:m>
                <a:r>
                  <a:rPr/>
                  <a:t> is linear.</a:t>
                </a:r>
              </a:p>
              <a:p>
                <a:pPr lvl="0" marL="0" indent="0">
                  <a:buNone/>
                </a:pPr>
                <a14:m>
                  <m:oMathPara xmlns:m="http://schemas.openxmlformats.org/officeDocument/2006/math">
                    <m:oMathParaPr>
                      <m:jc m:val="center"/>
                    </m:oMathParaPr>
                    <m:oMath>
                      <m:r>
                        <m:t> </m:t>
                      </m:r>
                    </m:oMath>
                  </m:oMathPara>
                </a14:m>
              </a:p>
              <a:p>
                <a:pPr lvl="0" marL="0" indent="0">
                  <a:buNone/>
                </a:pPr>
                <a:r>
                  <a:rPr/>
                  <a:t>If we want to make </a:t>
                </a:r>
                <a:r>
                  <a:rPr i="1"/>
                  <a:t>statistical inference</a:t>
                </a:r>
                <a:r>
                  <a:rPr/>
                  <a:t> about any of the parameters in the model, we need to make additional assumptions:</a:t>
                </a:r>
              </a:p>
              <a:p>
                <a:pPr lvl="1"/>
                <a:r>
                  <a:rPr/>
                  <a:t>the random error </a:t>
                </a:r>
                <a14:m>
                  <m:oMath xmlns:m="http://schemas.openxmlformats.org/officeDocument/2006/math">
                    <m:r>
                      <m:t>ϵ</m:t>
                    </m:r>
                    <m:r>
                      <m:rPr>
                        <m:sty m:val="p"/>
                      </m:rPr>
                      <m:t>∼</m:t>
                    </m:r>
                    <m:r>
                      <m:rPr>
                        <m:sty m:val="p"/>
                        <m:scr m:val="script"/>
                      </m:rPr>
                      <m:t>N</m:t>
                    </m:r>
                    <m:d>
                      <m:dPr>
                        <m:begChr m:val="("/>
                        <m:endChr m:val=")"/>
                        <m:sepChr m:val=""/>
                        <m:grow/>
                      </m:dPr>
                      <m:e>
                        <m:r>
                          <m:t>0</m:t>
                        </m:r>
                        <m:r>
                          <m:rPr>
                            <m:sty m:val="p"/>
                          </m:rPr>
                          <m:t>,</m:t>
                        </m:r>
                        <m:sSup>
                          <m:e>
                            <m:r>
                              <m:t>σ</m:t>
                            </m:r>
                          </m:e>
                          <m:sup>
                            <m:r>
                              <m:t>2</m:t>
                            </m:r>
                          </m:sup>
                        </m:sSup>
                      </m:e>
                    </m:d>
                  </m:oMath>
                </a14:m>
                <a:r>
                  <a:rPr/>
                  <a:t> - specifically this implies that the residuals </a:t>
                </a:r>
                <a14:m>
                  <m:oMath xmlns:m="http://schemas.openxmlformats.org/officeDocument/2006/math">
                    <m:sSub>
                      <m:e>
                        <m:r>
                          <m:t>ϵ</m:t>
                        </m:r>
                      </m:e>
                      <m:sub>
                        <m:r>
                          <m:t>i</m:t>
                        </m:r>
                      </m:sub>
                    </m:sSub>
                  </m:oMath>
                </a14:m>
                <a:r>
                  <a:rPr/>
                  <a:t> are </a:t>
                </a:r>
                <a:r>
                  <a:rPr i="1"/>
                  <a:t>homoscedastic</a:t>
                </a:r>
                <a:r>
                  <a:rPr/>
                  <a:t> (have equal variance)</a:t>
                </a:r>
              </a:p>
              <a:p>
                <a:pPr lvl="1"/>
                <a:r>
                  <a:rPr/>
                  <a:t>the observations </a:t>
                </a:r>
                <a14:m>
                  <m:oMath xmlns:m="http://schemas.openxmlformats.org/officeDocument/2006/math">
                    <m:sSub>
                      <m:e>
                        <m:r>
                          <m:t>y</m:t>
                        </m:r>
                      </m:e>
                      <m:sub>
                        <m:r>
                          <m:t>i</m:t>
                        </m:r>
                      </m:sub>
                    </m:sSub>
                  </m:oMath>
                </a14:m>
                <a:r>
                  <a:rPr/>
                  <a:t> are independent given the </a:t>
                </a:r>
                <a14:m>
                  <m:oMath xmlns:m="http://schemas.openxmlformats.org/officeDocument/2006/math">
                    <m:sSub>
                      <m:e>
                        <m:r>
                          <m:t>x</m:t>
                        </m:r>
                      </m:e>
                      <m:sub>
                        <m:r>
                          <m:t>i</m:t>
                        </m:r>
                      </m:sub>
                    </m:sSub>
                  </m:oMath>
                </a14:m>
                <a:r>
                  <a:rPr/>
                  <a:t> - in other words the residuals </a:t>
                </a:r>
                <a14:m>
                  <m:oMath xmlns:m="http://schemas.openxmlformats.org/officeDocument/2006/math">
                    <m:sSub>
                      <m:e>
                        <m:r>
                          <m:t>ϵ</m:t>
                        </m:r>
                      </m:e>
                      <m:sub>
                        <m:r>
                          <m:t>i</m:t>
                        </m:r>
                      </m:sub>
                    </m:sSub>
                  </m:oMath>
                </a14:m>
                <a:r>
                  <a:rPr/>
                  <a:t> are independent</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Once we have made these assumptions, we can do statistical tests:</a:t>
                </a:r>
              </a:p>
              <a:p>
                <a:pPr lvl="1"/>
                <a:r>
                  <a:rPr/>
                  <a:t>test if </a:t>
                </a:r>
                <a14:m>
                  <m:oMath xmlns:m="http://schemas.openxmlformats.org/officeDocument/2006/math">
                    <m:sSub>
                      <m:e>
                        <m:r>
                          <m:t>β</m:t>
                        </m:r>
                      </m:e>
                      <m:sub>
                        <m:r>
                          <m:t>1</m:t>
                        </m:r>
                      </m:sub>
                    </m:sSub>
                    <m:r>
                      <m:rPr>
                        <m:sty m:val="p"/>
                      </m:rPr>
                      <m:t>=</m:t>
                    </m:r>
                    <m:r>
                      <m:t>0</m:t>
                    </m:r>
                  </m:oMath>
                </a14:m>
                <a:r>
                  <a:rPr/>
                  <a:t>?</a:t>
                </a:r>
              </a:p>
              <a:p>
                <a:pPr lvl="1"/>
                <a:r>
                  <a:rPr/>
                  <a:t>test if the population correlation parameter </a:t>
                </a:r>
                <a14:m>
                  <m:oMath xmlns:m="http://schemas.openxmlformats.org/officeDocument/2006/math">
                    <m:r>
                      <m:t>ρ</m:t>
                    </m:r>
                    <m:r>
                      <m:rPr>
                        <m:sty m:val="p"/>
                      </m:rPr>
                      <m:t>=</m:t>
                    </m:r>
                    <m:r>
                      <m:t>0</m:t>
                    </m:r>
                  </m:oMath>
                </a14:m>
              </a:p>
              <a:p>
                <a:pPr lvl="0" marL="0" indent="0">
                  <a:buNone/>
                </a:pPr>
                <a:r>
                  <a:rPr/>
                  <a:t>The above 2 tests are in fact equal (in a model with a single predictor).</a:t>
                </a:r>
              </a:p>
              <a:p>
                <a:pPr lvl="0" marL="0" indent="0">
                  <a:buNone/>
                </a:pPr>
                <a14:m>
                  <m:oMathPara xmlns:m="http://schemas.openxmlformats.org/officeDocument/2006/math">
                    <m:oMathParaPr>
                      <m:jc m:val="center"/>
                    </m:oMathParaPr>
                    <m:oMath>
                      <m:r>
                        <m:t> </m:t>
                      </m:r>
                    </m:oMath>
                  </m:oMathPara>
                </a14:m>
              </a:p>
              <a:p>
                <a:pPr lvl="0" marL="0" indent="0">
                  <a:buNone/>
                </a:pPr>
                <a:r>
                  <a:rPr/>
                  <a:t>We can also test if the intercept </a:t>
                </a:r>
                <a14:m>
                  <m:oMath xmlns:m="http://schemas.openxmlformats.org/officeDocument/2006/math">
                    <m:sSub>
                      <m:e>
                        <m:r>
                          <m:t>β</m:t>
                        </m:r>
                      </m:e>
                      <m:sub>
                        <m:r>
                          <m:t>0</m:t>
                        </m:r>
                      </m:sub>
                    </m:sSub>
                    <m:r>
                      <m:rPr>
                        <m:sty m:val="p"/>
                      </m:rPr>
                      <m:t>=</m:t>
                    </m:r>
                    <m:r>
                      <m:t>0</m:t>
                    </m:r>
                  </m:oMath>
                </a14:m>
                <a:r>
                  <a:rPr/>
                  <a:t> (or some other value), but this test is usually not sensible as </a:t>
                </a:r>
                <a14:m>
                  <m:oMath xmlns:m="http://schemas.openxmlformats.org/officeDocument/2006/math">
                    <m:sSub>
                      <m:e>
                        <m:r>
                          <m:t>β</m:t>
                        </m:r>
                      </m:e>
                      <m:sub>
                        <m:r>
                          <m:t>0</m:t>
                        </m:r>
                      </m:sub>
                    </m:sSub>
                  </m:oMath>
                </a14:m>
                <a:r>
                  <a:rPr/>
                  <a:t>, the average value of </a:t>
                </a:r>
                <a14:m>
                  <m:oMath xmlns:m="http://schemas.openxmlformats.org/officeDocument/2006/math">
                    <m:r>
                      <m:t>Y</m:t>
                    </m:r>
                  </m:oMath>
                </a14:m>
                <a:r>
                  <a:rPr/>
                  <a:t> if </a:t>
                </a:r>
                <a14:m>
                  <m:oMath xmlns:m="http://schemas.openxmlformats.org/officeDocument/2006/math">
                    <m:r>
                      <m:t>X</m:t>
                    </m:r>
                    <m:r>
                      <m:rPr>
                        <m:sty m:val="p"/>
                      </m:rPr>
                      <m:t>=</m:t>
                    </m:r>
                    <m:r>
                      <m:t>0</m:t>
                    </m:r>
                  </m:oMath>
                </a14:m>
                <a:r>
                  <a:rPr/>
                  <a:t>, has, in most situations, little more meaning than providing a numerical scale for the observed values.</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Preliminaries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Certificates of attendance</a:t>
                </a:r>
              </a:p>
              <a:p>
                <a:pPr lvl="2"/>
                <a:r>
                  <a:rPr/>
                  <a:t>You need to attend all 6 sessions.</a:t>
                </a:r>
              </a:p>
              <a:p>
                <a:pPr lvl="2"/>
                <a:r>
                  <a:rPr/>
                  <a:t>Sign in &amp; check spelling of name on the sign-in sheet!</a:t>
                </a:r>
              </a:p>
              <a:p>
                <a:pPr lvl="2"/>
                <a:r>
                  <a:rPr/>
                  <a:t>Only issued if paid-up and in exchange for completed feedback form.</a:t>
                </a:r>
              </a:p>
              <a:p>
                <a:pPr lvl="0" marL="0" indent="0">
                  <a:buNone/>
                </a:pPr>
                <a14:m>
                  <m:oMathPara xmlns:m="http://schemas.openxmlformats.org/officeDocument/2006/math">
                    <m:oMathParaPr>
                      <m:jc m:val="center"/>
                    </m:oMathParaPr>
                    <m:oMath>
                      <m:r>
                        <m:t> </m:t>
                      </m:r>
                    </m:oMath>
                  </m:oMathPara>
                </a14:m>
              </a:p>
              <a:p>
                <a:pPr lvl="1"/>
                <a:r>
                  <a:rPr/>
                  <a:t>Course website / GitHub: </a:t>
                </a:r>
                <a:r>
                  <a:rPr>
                    <a:hlinkClick r:id="rId2"/>
                  </a:rPr>
                  <a:t>https://github.com/mlw-stats/R_And_Statistics_Training_2022</a:t>
                </a:r>
              </a:p>
              <a:p>
                <a:pPr lvl="0" marL="0" indent="0">
                  <a:buNone/>
                </a:pPr>
                <a14:m>
                  <m:oMathPara xmlns:m="http://schemas.openxmlformats.org/officeDocument/2006/math">
                    <m:oMathParaPr>
                      <m:jc m:val="center"/>
                    </m:oMathParaPr>
                    <m:oMath>
                      <m:r>
                        <m:t> </m:t>
                      </m:r>
                    </m:oMath>
                  </m:oMathPara>
                </a14:m>
              </a:p>
              <a:p>
                <a:pPr lvl="1"/>
                <a:r>
                  <a:rPr/>
                  <a:t>Office hours</a:t>
                </a:r>
              </a:p>
              <a:p>
                <a:pPr lvl="2"/>
                <a:r>
                  <a:rPr/>
                  <a:t>James - Tuesdays 2-3pm</a:t>
                </a:r>
              </a:p>
              <a:p>
                <a:pPr lvl="2"/>
                <a:r>
                  <a:rPr/>
                  <a:t>Marc - Thursdays 11.00am-12.00am</a:t>
                </a:r>
              </a:p>
              <a:p>
                <a:pPr lvl="0" marL="0" indent="0">
                  <a:buNone/>
                </a:pPr>
                <a14:m>
                  <m:oMathPara xmlns:m="http://schemas.openxmlformats.org/officeDocument/2006/math">
                    <m:oMathParaPr>
                      <m:jc m:val="center"/>
                    </m:oMathParaPr>
                    <m:oMath>
                      <m:r>
                        <m:t> </m:t>
                      </m:r>
                    </m:oMath>
                  </m:oMathPara>
                </a14:m>
              </a:p>
              <a:p>
                <a:pPr lvl="1"/>
                <a:r>
                  <a:rPr/>
                  <a:t>Housekeeping</a:t>
                </a:r>
              </a:p>
              <a:p>
                <a:pPr lvl="2"/>
                <a:r>
                  <a:rPr/>
                  <a:t>Refreshments &amp; lunch</a:t>
                </a:r>
              </a:p>
              <a:p>
                <a:pPr lvl="2"/>
                <a:r>
                  <a:rPr/>
                  <a:t>Fire exits &amp; bathrooms</a:t>
                </a:r>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By assuming </a:t>
                </a:r>
                <a14:m>
                  <m:oMath xmlns:m="http://schemas.openxmlformats.org/officeDocument/2006/math">
                    <m:sSub>
                      <m:e>
                        <m:r>
                          <m:t>ϵ</m:t>
                        </m:r>
                      </m:e>
                      <m:sub>
                        <m:r>
                          <m:t>i</m:t>
                        </m:r>
                      </m:sub>
                    </m:sSub>
                    <m:r>
                      <m:rPr>
                        <m:sty m:val="p"/>
                      </m:rPr>
                      <m:t>∼</m:t>
                    </m:r>
                    <m:r>
                      <m:rPr>
                        <m:sty m:val="p"/>
                        <m:scr m:val="script"/>
                      </m:rPr>
                      <m:t>N</m:t>
                    </m:r>
                    <m:d>
                      <m:dPr>
                        <m:begChr m:val="("/>
                        <m:endChr m:val=")"/>
                        <m:sepChr m:val=""/>
                        <m:grow/>
                      </m:dPr>
                      <m:e>
                        <m:r>
                          <m:t>0</m:t>
                        </m:r>
                        <m:r>
                          <m:rPr>
                            <m:sty m:val="p"/>
                          </m:rPr>
                          <m:t>,</m:t>
                        </m:r>
                        <m:sSup>
                          <m:e>
                            <m:r>
                              <m:t>σ</m:t>
                            </m:r>
                          </m:e>
                          <m:sup>
                            <m:r>
                              <m:t>2</m:t>
                            </m:r>
                          </m:sup>
                        </m:sSup>
                      </m:e>
                    </m:d>
                  </m:oMath>
                </a14:m>
                <a:r>
                  <a:rPr/>
                  <a:t>, we can also compute the </a:t>
                </a:r>
                <a:r>
                  <a:rPr i="1"/>
                  <a:t>model likelihood</a:t>
                </a:r>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L</m:t>
                      </m:r>
                      <m:d>
                        <m:dPr>
                          <m:begChr m:val="("/>
                          <m:endChr m:val=")"/>
                          <m:sepChr m:val=""/>
                          <m:grow/>
                        </m:dPr>
                        <m:e>
                          <m:sSub>
                            <m:e>
                              <m:r>
                                <m:t>β</m:t>
                              </m:r>
                            </m:e>
                            <m:sub>
                              <m:r>
                                <m:t>0</m:t>
                              </m:r>
                            </m:sub>
                          </m:sSub>
                          <m:r>
                            <m:rPr>
                              <m:sty m:val="p"/>
                            </m:rPr>
                            <m:t>,</m:t>
                          </m:r>
                          <m:sSub>
                            <m:e>
                              <m:r>
                                <m:t>β</m:t>
                              </m:r>
                            </m:e>
                            <m:sub>
                              <m:r>
                                <m:t>1</m:t>
                              </m:r>
                            </m:sub>
                          </m:sSub>
                        </m:e>
                      </m:d>
                      <m:r>
                        <m:rPr>
                          <m:sty m:val="p"/>
                        </m:rPr>
                        <m:t>=</m:t>
                      </m:r>
                      <m:nary>
                        <m:naryPr>
                          <m:chr m:val="∏"/>
                          <m:limLoc m:val="undOvr"/>
                          <m:subHide m:val="0"/>
                          <m:supHide m:val="1"/>
                        </m:naryPr>
                        <m:sub>
                          <m:r>
                            <m:t>i</m:t>
                          </m:r>
                        </m:sub>
                        <m:sup>
                          <m:r>
                            <m:t>​</m:t>
                          </m:r>
                        </m:sup>
                        <m:e>
                          <m:r>
                            <m:t>ϕ</m:t>
                          </m:r>
                        </m:e>
                      </m:nary>
                      <m:d>
                        <m:dPr>
                          <m:begChr m:val="("/>
                          <m:endChr m:val=")"/>
                          <m:sepChr m:val=""/>
                          <m:grow/>
                        </m:dPr>
                        <m:e>
                          <m:sSub>
                            <m:e>
                              <m:r>
                                <m:t>y</m:t>
                              </m:r>
                            </m:e>
                            <m:sub>
                              <m:r>
                                <m:t>i</m:t>
                              </m:r>
                            </m:sub>
                          </m:sSub>
                          <m:r>
                            <m:rPr>
                              <m:sty m:val="p"/>
                            </m:rPr>
                            <m:t>−</m:t>
                          </m:r>
                          <m:sSub>
                            <m:e>
                              <m:r>
                                <m:t>β</m:t>
                              </m:r>
                            </m:e>
                            <m:sub>
                              <m:r>
                                <m:t>0</m:t>
                              </m:r>
                            </m:sub>
                          </m:sSub>
                          <m:r>
                            <m:rPr>
                              <m:sty m:val="p"/>
                            </m:rPr>
                            <m:t>−</m:t>
                          </m:r>
                          <m:sSub>
                            <m:e>
                              <m:r>
                                <m:t>β</m:t>
                              </m:r>
                            </m:e>
                            <m:sub>
                              <m:r>
                                <m:t>1</m:t>
                              </m:r>
                            </m:sub>
                          </m:sSub>
                          <m:sSub>
                            <m:e>
                              <m:r>
                                <m:t>x</m:t>
                              </m:r>
                            </m:e>
                            <m:sub>
                              <m:r>
                                <m:t>i</m:t>
                              </m:r>
                            </m:sub>
                          </m:sSub>
                          <m:r>
                            <m:rPr>
                              <m:sty m:val="p"/>
                            </m:rPr>
                            <m:t>|</m:t>
                          </m:r>
                          <m:r>
                            <m:t>0</m:t>
                          </m:r>
                          <m:r>
                            <m:rPr>
                              <m:sty m:val="p"/>
                            </m:rPr>
                            <m:t>,</m:t>
                          </m:r>
                          <m:sSup>
                            <m:e>
                              <m:r>
                                <m:t>σ</m:t>
                              </m:r>
                            </m:e>
                            <m:sup>
                              <m:r>
                                <m:t>2</m:t>
                              </m:r>
                            </m:sup>
                          </m:sSup>
                        </m:e>
                      </m:d>
                    </m:oMath>
                  </m:oMathPara>
                </a14:m>
              </a:p>
              <a:p>
                <a:pPr lvl="0" marL="0" indent="0">
                  <a:buNone/>
                </a:pPr>
                <a:r>
                  <a:rPr/>
                  <a:t>where </a:t>
                </a:r>
                <a14:m>
                  <m:oMath xmlns:m="http://schemas.openxmlformats.org/officeDocument/2006/math">
                    <m:r>
                      <m:t>ϕ</m:t>
                    </m:r>
                    <m:d>
                      <m:dPr>
                        <m:begChr m:val="("/>
                        <m:endChr m:val=")"/>
                        <m:sepChr m:val=""/>
                        <m:grow/>
                      </m:dPr>
                      <m:e>
                        <m:r>
                          <m:rPr>
                            <m:sty m:val="p"/>
                          </m:rPr>
                          <m:t>.</m:t>
                        </m:r>
                        <m:r>
                          <m:rPr>
                            <m:sty m:val="p"/>
                          </m:rPr>
                          <m:t>|</m:t>
                        </m:r>
                        <m:r>
                          <m:t>μ</m:t>
                        </m:r>
                        <m:r>
                          <m:rPr>
                            <m:sty m:val="p"/>
                          </m:rPr>
                          <m:t>,</m:t>
                        </m:r>
                        <m:sSup>
                          <m:e>
                            <m:r>
                              <m:t>σ</m:t>
                            </m:r>
                          </m:e>
                          <m:sup>
                            <m:r>
                              <m:t>2</m:t>
                            </m:r>
                          </m:sup>
                        </m:sSup>
                      </m:e>
                    </m:d>
                  </m:oMath>
                </a14:m>
                <a:r>
                  <a:rPr/>
                  <a:t> is the probability density function for a normal distribution with mean </a:t>
                </a:r>
                <a14:m>
                  <m:oMath xmlns:m="http://schemas.openxmlformats.org/officeDocument/2006/math">
                    <m:r>
                      <m:t>μ</m:t>
                    </m:r>
                  </m:oMath>
                </a14:m>
                <a:r>
                  <a:rPr/>
                  <a:t> and variance </a:t>
                </a:r>
                <a14:m>
                  <m:oMath xmlns:m="http://schemas.openxmlformats.org/officeDocument/2006/math">
                    <m:sSup>
                      <m:e>
                        <m:r>
                          <m:t>σ</m:t>
                        </m:r>
                      </m:e>
                      <m:sup>
                        <m:r>
                          <m:t>2</m:t>
                        </m:r>
                      </m:sup>
                    </m:sSup>
                  </m:oMath>
                </a14:m>
                <a:r>
                  <a:rPr/>
                  <a:t>.</a:t>
                </a:r>
              </a:p>
              <a:p>
                <a:pPr lvl="0" marL="0" indent="0">
                  <a:buNone/>
                </a:pPr>
                <a:r>
                  <a:rPr/>
                  <a:t>We can find values </a:t>
                </a:r>
                <a14:m>
                  <m:oMath xmlns:m="http://schemas.openxmlformats.org/officeDocument/2006/math">
                    <m:sSub>
                      <m:e>
                        <m:acc>
                          <m:accPr>
                            <m:chr m:val="̂"/>
                          </m:accPr>
                          <m:e>
                            <m:r>
                              <m:t>β</m:t>
                            </m:r>
                          </m:e>
                        </m:acc>
                      </m:e>
                      <m:sub>
                        <m:r>
                          <m:t>0</m:t>
                        </m:r>
                      </m:sub>
                    </m:sSub>
                    <m:r>
                      <m:rPr>
                        <m:sty m:val="p"/>
                      </m:rPr>
                      <m:t>′</m:t>
                    </m:r>
                  </m:oMath>
                </a14:m>
                <a:r>
                  <a:rPr/>
                  <a:t> and </a:t>
                </a:r>
                <a14:m>
                  <m:oMath xmlns:m="http://schemas.openxmlformats.org/officeDocument/2006/math">
                    <m:sSub>
                      <m:e>
                        <m:acc>
                          <m:accPr>
                            <m:chr m:val="̂"/>
                          </m:accPr>
                          <m:e>
                            <m:r>
                              <m:t>β</m:t>
                            </m:r>
                          </m:e>
                        </m:acc>
                      </m:e>
                      <m:sub>
                        <m:r>
                          <m:t>1</m:t>
                        </m:r>
                      </m:sub>
                    </m:sSub>
                    <m:r>
                      <m:rPr>
                        <m:sty m:val="p"/>
                      </m:rPr>
                      <m:t>′</m:t>
                    </m:r>
                  </m:oMath>
                </a14:m>
                <a:r>
                  <a:rPr/>
                  <a:t> that maximise </a:t>
                </a:r>
                <a14:m>
                  <m:oMath xmlns:m="http://schemas.openxmlformats.org/officeDocument/2006/math">
                    <m:r>
                      <m:t>L</m:t>
                    </m:r>
                    <m:d>
                      <m:dPr>
                        <m:begChr m:val="("/>
                        <m:endChr m:val=")"/>
                        <m:sepChr m:val=""/>
                        <m:grow/>
                      </m:dPr>
                      <m:e>
                        <m:sSub>
                          <m:e>
                            <m:r>
                              <m:t>β</m:t>
                            </m:r>
                          </m:e>
                          <m:sub>
                            <m:r>
                              <m:t>0</m:t>
                            </m:r>
                          </m:sub>
                        </m:sSub>
                        <m:r>
                          <m:rPr>
                            <m:sty m:val="p"/>
                          </m:rPr>
                          <m:t>,</m:t>
                        </m:r>
                        <m:sSub>
                          <m:e>
                            <m:r>
                              <m:t>β</m:t>
                            </m:r>
                          </m:e>
                          <m:sub>
                            <m:r>
                              <m:t>1</m:t>
                            </m:r>
                          </m:sub>
                        </m:sSub>
                      </m:e>
                    </m:d>
                  </m:oMath>
                </a14:m>
                <a:r>
                  <a:rPr/>
                  <a:t>. This is the principle of </a:t>
                </a:r>
                <a:r>
                  <a:rPr b="1"/>
                  <a:t>maximum likelihood estimation</a:t>
                </a:r>
                <a:r>
                  <a:rPr/>
                  <a:t> (MLE).</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One can show that the MLE estimators are equal to the OLS estimators, i.e. </a:t>
                </a:r>
                <a14:m>
                  <m:oMath xmlns:m="http://schemas.openxmlformats.org/officeDocument/2006/math">
                    <m:sSub>
                      <m:e>
                        <m:acc>
                          <m:accPr>
                            <m:chr m:val="̂"/>
                          </m:accPr>
                          <m:e>
                            <m:r>
                              <m:t>β</m:t>
                            </m:r>
                          </m:e>
                        </m:acc>
                      </m:e>
                      <m:sub>
                        <m:r>
                          <m:t>0</m:t>
                        </m:r>
                      </m:sub>
                    </m:sSub>
                    <m:r>
                      <m:rPr>
                        <m:sty m:val="p"/>
                      </m:rPr>
                      <m:t>′</m:t>
                    </m:r>
                    <m:r>
                      <m:rPr>
                        <m:sty m:val="p"/>
                      </m:rPr>
                      <m:t>=</m:t>
                    </m:r>
                    <m:sSub>
                      <m:e>
                        <m:acc>
                          <m:accPr>
                            <m:chr m:val="̂"/>
                          </m:accPr>
                          <m:e>
                            <m:r>
                              <m:t>β</m:t>
                            </m:r>
                          </m:e>
                        </m:acc>
                      </m:e>
                      <m:sub>
                        <m:r>
                          <m:t>0</m:t>
                        </m:r>
                      </m:sub>
                    </m:sSub>
                  </m:oMath>
                </a14:m>
                <a:r>
                  <a:rPr/>
                  <a:t> and </a:t>
                </a:r>
                <a14:m>
                  <m:oMath xmlns:m="http://schemas.openxmlformats.org/officeDocument/2006/math">
                    <m:sSub>
                      <m:e>
                        <m:acc>
                          <m:accPr>
                            <m:chr m:val="̂"/>
                          </m:accPr>
                          <m:e>
                            <m:r>
                              <m:t>β</m:t>
                            </m:r>
                          </m:e>
                        </m:acc>
                      </m:e>
                      <m:sub>
                        <m:r>
                          <m:t>1</m:t>
                        </m:r>
                      </m:sub>
                    </m:sSub>
                    <m:r>
                      <m:rPr>
                        <m:sty m:val="p"/>
                      </m:rPr>
                      <m:t>′</m:t>
                    </m:r>
                    <m:r>
                      <m:rPr>
                        <m:sty m:val="p"/>
                      </m:rPr>
                      <m:t>=</m:t>
                    </m:r>
                    <m:sSub>
                      <m:e>
                        <m:acc>
                          <m:accPr>
                            <m:chr m:val="̂"/>
                          </m:accPr>
                          <m:e>
                            <m:r>
                              <m:t>β</m:t>
                            </m:r>
                          </m:e>
                        </m:acc>
                      </m:e>
                      <m:sub>
                        <m:r>
                          <m:t>1</m:t>
                        </m:r>
                      </m:sub>
                    </m:sSub>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Notes:</a:t>
                </a:r>
              </a:p>
              <a:p>
                <a:pPr lvl="1"/>
                <a:r>
                  <a:rPr/>
                  <a:t>This may be surprising, since we had to make additional assumptions to be able to write down the likelihood function.</a:t>
                </a:r>
              </a:p>
              <a:p>
                <a:pPr lvl="1"/>
                <a:r>
                  <a:rPr/>
                  <a:t>In practice, fitting software minimise the negative log likelihood rather than maximising the likehihood.</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Once you fitted a model, you can predict new data, e.g. in the case of a linear model:</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acc>
                            <m:accPr>
                              <m:chr m:val="̂"/>
                            </m:accPr>
                            <m:e>
                              <m:r>
                                <m:t>y</m:t>
                              </m:r>
                            </m:e>
                          </m:acc>
                        </m:e>
                        <m:sub>
                          <m:r>
                            <m:t>n</m:t>
                          </m:r>
                          <m:r>
                            <m:t>e</m:t>
                          </m:r>
                          <m:r>
                            <m:t>w</m:t>
                          </m:r>
                        </m:sub>
                      </m:sSub>
                      <m:r>
                        <m:rPr>
                          <m:sty m:val="p"/>
                        </m:rPr>
                        <m:t>=</m:t>
                      </m:r>
                      <m:sSub>
                        <m:e>
                          <m:acc>
                            <m:accPr>
                              <m:chr m:val="̂"/>
                            </m:accPr>
                            <m:e>
                              <m:r>
                                <m:t>β</m:t>
                              </m:r>
                            </m:e>
                          </m:acc>
                        </m:e>
                        <m:sub>
                          <m:r>
                            <m:t>0</m:t>
                          </m:r>
                        </m:sub>
                      </m:sSub>
                      <m:r>
                        <m:rPr>
                          <m:sty m:val="p"/>
                        </m:rPr>
                        <m:t>+</m:t>
                      </m:r>
                      <m:sSub>
                        <m:e>
                          <m:acc>
                            <m:accPr>
                              <m:chr m:val="̂"/>
                            </m:accPr>
                            <m:e>
                              <m:r>
                                <m:t>β</m:t>
                              </m:r>
                            </m:e>
                          </m:acc>
                        </m:e>
                        <m:sub>
                          <m:r>
                            <m:t>1</m:t>
                          </m:r>
                        </m:sub>
                      </m:sSub>
                      <m:sSub>
                        <m:e>
                          <m:r>
                            <m:t>x</m:t>
                          </m:r>
                        </m:e>
                        <m:sub>
                          <m:r>
                            <m:t>n</m:t>
                          </m:r>
                          <m:r>
                            <m:t>e</m:t>
                          </m:r>
                          <m:r>
                            <m:t>w</m:t>
                          </m:r>
                        </m:sub>
                      </m:sSub>
                    </m:oMath>
                  </m:oMathPara>
                </a14:m>
              </a:p>
              <a:p>
                <a:pPr lvl="0" marL="0" indent="0">
                  <a:buNone/>
                </a:pPr>
                <a:r>
                  <a:rPr/>
                  <a:t>An important special case for diagnostic puposes is to predict the fitted value of your dataset: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acc>
                            <m:accPr>
                              <m:chr m:val="̂"/>
                            </m:accPr>
                            <m:e>
                              <m:r>
                                <m:t>y</m:t>
                              </m:r>
                            </m:e>
                          </m:acc>
                        </m:e>
                        <m:sub>
                          <m:r>
                            <m:t>i</m:t>
                          </m:r>
                        </m:sub>
                      </m:sSub>
                      <m:r>
                        <m:rPr>
                          <m:sty m:val="p"/>
                        </m:rPr>
                        <m:t>=</m:t>
                      </m:r>
                      <m:sSub>
                        <m:e>
                          <m:acc>
                            <m:accPr>
                              <m:chr m:val="̂"/>
                            </m:accPr>
                            <m:e>
                              <m:r>
                                <m:t>β</m:t>
                              </m:r>
                            </m:e>
                          </m:acc>
                        </m:e>
                        <m:sub>
                          <m:r>
                            <m:t>0</m:t>
                          </m:r>
                        </m:sub>
                      </m:sSub>
                      <m:r>
                        <m:rPr>
                          <m:sty m:val="p"/>
                        </m:rPr>
                        <m:t>+</m:t>
                      </m:r>
                      <m:sSub>
                        <m:e>
                          <m:acc>
                            <m:accPr>
                              <m:chr m:val="̂"/>
                            </m:accPr>
                            <m:e>
                              <m:r>
                                <m:t>β</m:t>
                              </m:r>
                            </m:e>
                          </m:acc>
                        </m:e>
                        <m:sub>
                          <m:r>
                            <m:t>1</m:t>
                          </m:r>
                        </m:sub>
                      </m:sSub>
                      <m:sSub>
                        <m:e>
                          <m:r>
                            <m:t>x</m:t>
                          </m:r>
                        </m:e>
                        <m:sub>
                          <m:r>
                            <m:t>i</m:t>
                          </m:r>
                        </m:sub>
                      </m:sSub>
                    </m:oMath>
                  </m:oMathPara>
                </a14:m>
              </a:p>
              <a:p>
                <a:pPr lvl="0" marL="0" indent="0">
                  <a:buNone/>
                </a:pPr>
                <a:r>
                  <a:rPr/>
                  <a:t>This allows you to compute the residuals: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r>
                            <m:t>r</m:t>
                          </m:r>
                        </m:e>
                        <m:sub>
                          <m:r>
                            <m:t>i</m:t>
                          </m:r>
                        </m:sub>
                      </m:sSub>
                      <m:r>
                        <m:rPr>
                          <m:sty m:val="p"/>
                        </m:rPr>
                        <m:t>=</m:t>
                      </m:r>
                      <m:sSub>
                        <m:e>
                          <m:r>
                            <m:t>y</m:t>
                          </m:r>
                        </m:e>
                        <m:sub>
                          <m:r>
                            <m:t>i</m:t>
                          </m:r>
                        </m:sub>
                      </m:sSub>
                      <m:r>
                        <m:rPr>
                          <m:sty m:val="p"/>
                        </m:rPr>
                        <m:t>−</m:t>
                      </m:r>
                      <m:sSub>
                        <m:e>
                          <m:acc>
                            <m:accPr>
                              <m:chr m:val="̂"/>
                            </m:accPr>
                            <m:e>
                              <m:r>
                                <m:t>y</m:t>
                              </m:r>
                            </m:e>
                          </m:acc>
                        </m:e>
                        <m:sub>
                          <m:r>
                            <m:t>i</m:t>
                          </m:r>
                        </m:sub>
                      </m:sSub>
                    </m:oMath>
                  </m:oMathPara>
                </a14:m>
              </a:p>
              <a:p>
                <a:pPr lvl="0" marL="0" indent="0">
                  <a:buNone/>
                </a:pPr>
                <a:r>
                  <a:rPr/>
                  <a:t>The error sum of squares (ESS), also known as the residual sum of squares </a:t>
                </a:r>
                <a14:m>
                  <m:oMath xmlns:m="http://schemas.openxmlformats.org/officeDocument/2006/math">
                    <m:r>
                      <m:t>E</m:t>
                    </m:r>
                    <m:r>
                      <m:t>S</m:t>
                    </m:r>
                    <m:r>
                      <m:t>S</m:t>
                    </m:r>
                    <m:r>
                      <m:rPr>
                        <m:sty m:val="p"/>
                      </m:rPr>
                      <m:t>=</m:t>
                    </m:r>
                    <m:nary>
                      <m:naryPr>
                        <m:chr m:val="∑"/>
                        <m:limLoc m:val="undOvr"/>
                        <m:subHide m:val="0"/>
                        <m:supHide m:val="1"/>
                      </m:naryPr>
                      <m:sub>
                        <m:r>
                          <m:t>i</m:t>
                        </m:r>
                      </m:sub>
                      <m:sup>
                        <m:r>
                          <m:t>​</m:t>
                        </m:r>
                      </m:sup>
                      <m:e>
                        <m:sSubSup>
                          <m:e>
                            <m:r>
                              <m:t>r</m:t>
                            </m:r>
                          </m:e>
                          <m:sub>
                            <m:r>
                              <m:t>i</m:t>
                            </m:r>
                          </m:sub>
                          <m:sup>
                            <m:r>
                              <m:t>2</m:t>
                            </m:r>
                          </m:sup>
                        </m:sSubSup>
                      </m:e>
                    </m:nary>
                    <m:r>
                      <m:rPr>
                        <m:sty m:val="p"/>
                      </m:rPr>
                      <m:t>=</m:t>
                    </m:r>
                    <m:nary>
                      <m:naryPr>
                        <m:chr m:val="∑"/>
                        <m:limLoc m:val="undOvr"/>
                        <m:subHide m:val="0"/>
                        <m:supHide m:val="1"/>
                      </m:naryPr>
                      <m:sub>
                        <m:r>
                          <m:t>i</m:t>
                        </m:r>
                      </m:sub>
                      <m:sup>
                        <m:r>
                          <m:t>​</m:t>
                        </m:r>
                      </m:sup>
                      <m:e>
                        <m:sSup>
                          <m:e>
                            <m:d>
                              <m:dPr>
                                <m:begChr m:val="("/>
                                <m:endChr m:val=")"/>
                                <m:sepChr m:val=""/>
                                <m:grow/>
                              </m:dPr>
                              <m:e>
                                <m:sSub>
                                  <m:e>
                                    <m:r>
                                      <m:t>y</m:t>
                                    </m:r>
                                  </m:e>
                                  <m:sub>
                                    <m:r>
                                      <m:t>i</m:t>
                                    </m:r>
                                  </m:sub>
                                </m:sSub>
                                <m:r>
                                  <m:rPr>
                                    <m:sty m:val="p"/>
                                  </m:rPr>
                                  <m:t>−</m:t>
                                </m:r>
                                <m:sSub>
                                  <m:e>
                                    <m:acc>
                                      <m:accPr>
                                        <m:chr m:val="̂"/>
                                      </m:accPr>
                                      <m:e>
                                        <m:r>
                                          <m:t>y</m:t>
                                        </m:r>
                                      </m:e>
                                    </m:acc>
                                  </m:e>
                                  <m:sub>
                                    <m:r>
                                      <m:t>i</m:t>
                                    </m:r>
                                  </m:sub>
                                </m:sSub>
                              </m:e>
                            </m:d>
                          </m:e>
                          <m:sup>
                            <m:r>
                              <m:t>2</m:t>
                            </m:r>
                          </m:sup>
                        </m:sSup>
                      </m:e>
                    </m:nary>
                  </m:oMath>
                </a14:m>
                <a:r>
                  <a:rPr/>
                  <a:t> is the variation not explained by the model: </a:t>
                </a:r>
                <a14:m>
                  <m:oMath xmlns:m="http://schemas.openxmlformats.org/officeDocument/2006/math">
                    <m:r>
                      <m:t>T</m:t>
                    </m:r>
                    <m:r>
                      <m:t>S</m:t>
                    </m:r>
                    <m:r>
                      <m:t>S</m:t>
                    </m:r>
                    <m:r>
                      <m:rPr>
                        <m:sty m:val="p"/>
                      </m:rPr>
                      <m:t>=</m:t>
                    </m:r>
                    <m:r>
                      <m:t>R</m:t>
                    </m:r>
                    <m:r>
                      <m:t>S</m:t>
                    </m:r>
                    <m:r>
                      <m:t>S</m:t>
                    </m:r>
                    <m:r>
                      <m:rPr>
                        <m:sty m:val="p"/>
                      </m:rPr>
                      <m:t>+</m:t>
                    </m:r>
                    <m:r>
                      <m:t>E</m:t>
                    </m:r>
                    <m:r>
                      <m:t>S</m:t>
                    </m:r>
                    <m:r>
                      <m:t>S</m:t>
                    </m:r>
                  </m:oMath>
                </a14:m>
                <a:r>
                  <a:rPr/>
                  <a:t>.</a:t>
                </a:r>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2 main reasons for computing residuals:</a:t>
                </a:r>
              </a:p>
              <a:p>
                <a:pPr lvl="0" marL="0" indent="0">
                  <a:buNone/>
                </a:pPr>
                <a14:m>
                  <m:oMathPara xmlns:m="http://schemas.openxmlformats.org/officeDocument/2006/math">
                    <m:oMathParaPr>
                      <m:jc m:val="center"/>
                    </m:oMathParaPr>
                    <m:oMath>
                      <m:r>
                        <m:t> </m:t>
                      </m:r>
                    </m:oMath>
                  </m:oMathPara>
                </a14:m>
              </a:p>
              <a:p>
                <a:pPr lvl="1"/>
                <a:r>
                  <a:rPr/>
                  <a:t>adjustment: eliminate a nuisance parameter; e.g. blood pressure adjusted for age, weight adjusted for height, …</a:t>
                </a:r>
              </a:p>
              <a:p>
                <a:pPr lvl="0" marL="0" indent="0">
                  <a:buNone/>
                </a:pPr>
                <a14:m>
                  <m:oMathPara xmlns:m="http://schemas.openxmlformats.org/officeDocument/2006/math">
                    <m:oMathParaPr>
                      <m:jc m:val="center"/>
                    </m:oMathParaPr>
                    <m:oMath>
                      <m:r>
                        <m:t> </m:t>
                      </m:r>
                    </m:oMath>
                  </m:oMathPara>
                </a14:m>
              </a:p>
              <a:p>
                <a:pPr lvl="1"/>
                <a:r>
                  <a:rPr/>
                  <a:t>model diagnostics: residuals are quite useful for checking model assumptions, identifying influential observations etc. (more later)</a:t>
                </a:r>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Generalised</a:t>
            </a:r>
            <a:r>
              <a:rPr/>
              <a:t> </a:t>
            </a:r>
            <a:r>
              <a:rPr/>
              <a:t>linear</a:t>
            </a:r>
            <a:r>
              <a:rPr/>
              <a:t> </a:t>
            </a:r>
            <a:r>
              <a:rPr/>
              <a:t>model</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What we have seen so far is the </a:t>
                </a:r>
                <a:r>
                  <a:rPr b="1"/>
                  <a:t>linear model</a:t>
                </a:r>
                <a:r>
                  <a:rPr/>
                  <a:t>, also known as </a:t>
                </a:r>
                <a:r>
                  <a:rPr b="1"/>
                  <a:t>simple linear regression</a:t>
                </a:r>
                <a:r>
                  <a:rPr/>
                  <a:t> in the case where we make no assumptions about the distribution of the errors: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Y</m:t>
                      </m:r>
                      <m:r>
                        <m:rPr>
                          <m:sty m:val="p"/>
                        </m:rPr>
                        <m:t>=</m:t>
                      </m:r>
                      <m:sSub>
                        <m:e>
                          <m:r>
                            <m:t>β</m:t>
                          </m:r>
                        </m:e>
                        <m:sub>
                          <m:r>
                            <m:t>0</m:t>
                          </m:r>
                        </m:sub>
                      </m:sSub>
                      <m:r>
                        <m:rPr>
                          <m:sty m:val="p"/>
                        </m:rPr>
                        <m:t>+</m:t>
                      </m:r>
                      <m:sSub>
                        <m:e>
                          <m:r>
                            <m:t>β</m:t>
                          </m:r>
                        </m:e>
                        <m:sub>
                          <m:r>
                            <m:t>1</m:t>
                          </m:r>
                        </m:sub>
                      </m:sSub>
                      <m:r>
                        <m:t>X</m:t>
                      </m:r>
                      <m:r>
                        <m:rPr>
                          <m:sty m:val="p"/>
                        </m:rPr>
                        <m:t>+</m:t>
                      </m:r>
                      <m:r>
                        <m:t>ϵ</m:t>
                      </m:r>
                    </m:oMath>
                  </m:oMathPara>
                </a14:m>
              </a:p>
              <a:p>
                <a:pPr lvl="0" marL="0" indent="0">
                  <a:buNone/>
                </a:pPr>
                <a:r>
                  <a:rPr/>
                  <a:t>where </a:t>
                </a:r>
                <a14:m>
                  <m:oMath xmlns:m="http://schemas.openxmlformats.org/officeDocument/2006/math">
                    <m:r>
                      <m:t>ϵ</m:t>
                    </m:r>
                    <m:r>
                      <m:rPr>
                        <m:sty m:val="p"/>
                      </m:rPr>
                      <m:t>∼</m:t>
                    </m:r>
                    <m:r>
                      <m:rPr>
                        <m:sty m:val="p"/>
                        <m:scr m:val="script"/>
                      </m:rPr>
                      <m:t>N</m:t>
                    </m:r>
                    <m:d>
                      <m:dPr>
                        <m:begChr m:val="("/>
                        <m:endChr m:val=")"/>
                        <m:sepChr m:val=""/>
                        <m:grow/>
                      </m:dPr>
                      <m:e>
                        <m:r>
                          <m:t>0</m:t>
                        </m:r>
                        <m:r>
                          <m:rPr>
                            <m:sty m:val="p"/>
                          </m:rPr>
                          <m:t>,</m:t>
                        </m:r>
                        <m:sSup>
                          <m:e>
                            <m:r>
                              <m:t>σ</m:t>
                            </m:r>
                          </m:e>
                          <m:sup>
                            <m:r>
                              <m:t>2</m:t>
                            </m:r>
                          </m:sup>
                        </m:sSup>
                      </m:e>
                    </m:d>
                  </m:oMath>
                </a14:m>
              </a:p>
              <a:p>
                <a:pPr lvl="0" marL="0" indent="0">
                  <a:buNone/>
                </a:pPr>
                <a14:m>
                  <m:oMathPara xmlns:m="http://schemas.openxmlformats.org/officeDocument/2006/math">
                    <m:oMathParaPr>
                      <m:jc m:val="center"/>
                    </m:oMathParaPr>
                    <m:oMath>
                      <m:r>
                        <m:t> </m:t>
                      </m:r>
                    </m:oMath>
                  </m:oMathPara>
                </a14:m>
              </a:p>
              <a:p>
                <a:pPr lvl="0" marL="0" indent="0">
                  <a:buNone/>
                </a:pPr>
                <a:r>
                  <a:rPr/>
                  <a:t>This can be generalised:</a:t>
                </a:r>
              </a:p>
              <a:p>
                <a:pPr lvl="1"/>
                <a:r>
                  <a:rPr/>
                  <a:t>multiple predictors, both numerical and/or categorical: </a:t>
                </a:r>
                <a:r>
                  <a:rPr b="1"/>
                  <a:t>general linear model</a:t>
                </a:r>
              </a:p>
              <a:p>
                <a:pPr lvl="1"/>
                <a:r>
                  <a:rPr/>
                  <a:t>non-normal error + link function: </a:t>
                </a:r>
                <a:r>
                  <a:rPr b="1"/>
                  <a:t>generalised linear model (GLM)</a:t>
                </a:r>
              </a:p>
              <a:p>
                <a:pPr lvl="0" marL="0" indent="0">
                  <a:buNone/>
                </a:pPr>
                <a14:m>
                  <m:oMathPara xmlns:m="http://schemas.openxmlformats.org/officeDocument/2006/math">
                    <m:oMathParaPr>
                      <m:jc m:val="center"/>
                    </m:oMathParaPr>
                    <m:oMath>
                      <m:r>
                        <m:t> </m:t>
                      </m:r>
                    </m:oMath>
                  </m:oMathPara>
                </a14:m>
              </a:p>
              <a:p>
                <a:pPr lvl="0" marL="0" indent="0">
                  <a:buNone/>
                </a:pPr>
                <a:r>
                  <a:rPr/>
                  <a:t>The </a:t>
                </a:r>
                <a:r>
                  <a:rPr i="1"/>
                  <a:t>general linear model</a:t>
                </a:r>
                <a:r>
                  <a:rPr/>
                  <a:t> includes both simple and multiple linear regression as well as AN(C)OVA (with fixed effects only) models.</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Note that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Y</m:t>
                      </m:r>
                      <m:r>
                        <m:rPr>
                          <m:sty m:val="p"/>
                        </m:rPr>
                        <m:t>=</m:t>
                      </m:r>
                      <m:sSub>
                        <m:e>
                          <m:r>
                            <m:t>β</m:t>
                          </m:r>
                        </m:e>
                        <m:sub>
                          <m:r>
                            <m:t>0</m:t>
                          </m:r>
                        </m:sub>
                      </m:sSub>
                      <m:r>
                        <m:rPr>
                          <m:sty m:val="p"/>
                        </m:rPr>
                        <m:t>+</m:t>
                      </m:r>
                      <m:sSub>
                        <m:e>
                          <m:r>
                            <m:t>β</m:t>
                          </m:r>
                        </m:e>
                        <m:sub>
                          <m:r>
                            <m:t>1</m:t>
                          </m:r>
                        </m:sub>
                      </m:sSub>
                      <m:r>
                        <m:t>X</m:t>
                      </m:r>
                      <m:r>
                        <m:rPr>
                          <m:sty m:val="p"/>
                        </m:rPr>
                        <m:t>+</m:t>
                      </m:r>
                      <m:r>
                        <m:t>ϵ</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Can also be written as a conditional expectation:</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E</m:t>
                      </m:r>
                      <m:d>
                        <m:dPr>
                          <m:begChr m:val="["/>
                          <m:endChr m:val="]"/>
                          <m:sepChr m:val=""/>
                          <m:grow/>
                        </m:dPr>
                        <m:e>
                          <m:r>
                            <m:t>Y</m:t>
                          </m:r>
                          <m:r>
                            <m:rPr>
                              <m:sty m:val="p"/>
                            </m:rPr>
                            <m:t>|</m:t>
                          </m:r>
                          <m:r>
                            <m:t>X</m:t>
                          </m:r>
                        </m:e>
                      </m:d>
                      <m:r>
                        <m:rPr>
                          <m:sty m:val="p"/>
                        </m:rPr>
                        <m:t>=</m:t>
                      </m:r>
                      <m:sSub>
                        <m:e>
                          <m:r>
                            <m:t>β</m:t>
                          </m:r>
                        </m:e>
                        <m:sub>
                          <m:r>
                            <m:t>0</m:t>
                          </m:r>
                        </m:sub>
                      </m:sSub>
                      <m:r>
                        <m:rPr>
                          <m:sty m:val="p"/>
                        </m:rPr>
                        <m:t>+</m:t>
                      </m:r>
                      <m:sSub>
                        <m:e>
                          <m:r>
                            <m:t>β</m:t>
                          </m:r>
                        </m:e>
                        <m:sub>
                          <m:r>
                            <m:t>1</m:t>
                          </m:r>
                        </m:sub>
                      </m:sSub>
                      <m:r>
                        <m:t>X</m:t>
                      </m:r>
                    </m:oMath>
                  </m:oMathPara>
                </a14:m>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GLM relates outcomes variables </a:t>
                </a:r>
                <a14:m>
                  <m:oMath xmlns:m="http://schemas.openxmlformats.org/officeDocument/2006/math">
                    <m:r>
                      <m:rPr>
                        <m:sty m:val="b"/>
                      </m:rPr>
                      <m:t>Y</m:t>
                    </m:r>
                  </m:oMath>
                </a14:m>
                <a:r>
                  <a:rPr/>
                  <a:t> to predictor variables </a:t>
                </a:r>
                <a14:m>
                  <m:oMath xmlns:m="http://schemas.openxmlformats.org/officeDocument/2006/math">
                    <m:r>
                      <m:rPr>
                        <m:sty m:val="b"/>
                      </m:rPr>
                      <m:t>X</m:t>
                    </m:r>
                  </m:oMath>
                </a14:m>
                <a:r>
                  <a:rPr/>
                  <a:t> via</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E</m:t>
                      </m:r>
                      <m:d>
                        <m:dPr>
                          <m:begChr m:val="("/>
                          <m:endChr m:val=")"/>
                          <m:sepChr m:val=""/>
                          <m:grow/>
                        </m:dPr>
                        <m:e>
                          <m:r>
                            <m:rPr>
                              <m:sty m:val="b"/>
                            </m:rPr>
                            <m:t>Y</m:t>
                          </m:r>
                          <m:r>
                            <m:rPr>
                              <m:sty m:val="p"/>
                            </m:rPr>
                            <m:t>|</m:t>
                          </m:r>
                          <m:r>
                            <m:rPr>
                              <m:sty m:val="b"/>
                            </m:rPr>
                            <m:t>X</m:t>
                          </m:r>
                        </m:e>
                      </m:d>
                      <m:r>
                        <m:rPr>
                          <m:sty m:val="p"/>
                        </m:rPr>
                        <m:t>=</m:t>
                      </m:r>
                      <m:sSup>
                        <m:e>
                          <m:r>
                            <m:t>g</m:t>
                          </m:r>
                        </m:e>
                        <m:sup>
                          <m:r>
                            <m:rPr>
                              <m:sty m:val="p"/>
                            </m:rPr>
                            <m:t>−</m:t>
                          </m:r>
                          <m:r>
                            <m:t>1</m:t>
                          </m:r>
                        </m:sup>
                      </m:sSup>
                      <m:d>
                        <m:dPr>
                          <m:begChr m:val="("/>
                          <m:endChr m:val=")"/>
                          <m:sepChr m:val=""/>
                          <m:grow/>
                        </m:dPr>
                        <m:e>
                          <m:r>
                            <m:rPr>
                              <m:sty m:val="b"/>
                            </m:rPr>
                            <m:t>X</m:t>
                          </m:r>
                          <m:r>
                            <m:rPr>
                              <m:sty m:val="b"/>
                            </m:rPr>
                            <m:t>β</m:t>
                          </m:r>
                        </m:e>
                      </m:d>
                    </m:oMath>
                  </m:oMathPara>
                </a14:m>
              </a:p>
              <a:p>
                <a:pPr lvl="0" marL="0" indent="0">
                  <a:buNone/>
                </a:pPr>
                <a14:m>
                  <m:oMathPara xmlns:m="http://schemas.openxmlformats.org/officeDocument/2006/math">
                    <m:oMathParaPr>
                      <m:jc m:val="center"/>
                    </m:oMathParaPr>
                    <m:oMath>
                      <m:r>
                        <m:t> </m:t>
                      </m:r>
                    </m:oMath>
                  </m:oMathPara>
                </a14:m>
              </a:p>
              <a:p>
                <a:pPr lvl="0" marL="0" indent="0">
                  <a:buNone/>
                </a:pPr>
                <a:r>
                  <a:rPr/>
                  <a:t>Specifically the GLM consists of 3 things:</a:t>
                </a:r>
              </a:p>
              <a:p>
                <a:pPr lvl="1"/>
                <a14:m>
                  <m:oMath xmlns:m="http://schemas.openxmlformats.org/officeDocument/2006/math">
                    <m:r>
                      <m:rPr>
                        <m:sty m:val="b"/>
                      </m:rPr>
                      <m:t>Y</m:t>
                    </m:r>
                    <m:r>
                      <m:rPr>
                        <m:sty m:val="p"/>
                      </m:rPr>
                      <m:t>∼</m:t>
                    </m:r>
                    <m:r>
                      <m:t>F</m:t>
                    </m:r>
                  </m:oMath>
                </a14:m>
                <a:r>
                  <a:rPr/>
                  <a:t> where </a:t>
                </a:r>
                <a14:m>
                  <m:oMath xmlns:m="http://schemas.openxmlformats.org/officeDocument/2006/math">
                    <m:r>
                      <m:t>F</m:t>
                    </m:r>
                  </m:oMath>
                </a14:m>
                <a:r>
                  <a:rPr/>
                  <a:t> is an exponential family distribution mith mean </a:t>
                </a:r>
                <a14:m>
                  <m:oMath xmlns:m="http://schemas.openxmlformats.org/officeDocument/2006/math">
                    <m:r>
                      <m:rPr>
                        <m:sty m:val="b"/>
                      </m:rPr>
                      <m:t>μ</m:t>
                    </m:r>
                  </m:oMath>
                </a14:m>
              </a:p>
              <a:p>
                <a:pPr lvl="1"/>
                <a:r>
                  <a:rPr/>
                  <a:t>a </a:t>
                </a:r>
                <a:r>
                  <a:rPr b="1"/>
                  <a:t>linear predictor</a:t>
                </a:r>
                <a:r>
                  <a:rPr/>
                  <a:t> </a:t>
                </a:r>
                <a14:m>
                  <m:oMath xmlns:m="http://schemas.openxmlformats.org/officeDocument/2006/math">
                    <m:r>
                      <m:rPr>
                        <m:sty m:val="b"/>
                      </m:rPr>
                      <m:t>η</m:t>
                    </m:r>
                    <m:r>
                      <m:rPr>
                        <m:sty m:val="p"/>
                      </m:rPr>
                      <m:t>=</m:t>
                    </m:r>
                    <m:r>
                      <m:rPr>
                        <m:sty m:val="b"/>
                      </m:rPr>
                      <m:t>X</m:t>
                    </m:r>
                    <m:r>
                      <m:rPr>
                        <m:sty m:val="b"/>
                      </m:rPr>
                      <m:t>β</m:t>
                    </m:r>
                  </m:oMath>
                </a14:m>
              </a:p>
              <a:p>
                <a:pPr lvl="1"/>
                <a:r>
                  <a:rPr/>
                  <a:t>a </a:t>
                </a:r>
                <a:r>
                  <a:rPr b="1"/>
                  <a:t>link</a:t>
                </a:r>
                <a:r>
                  <a:rPr/>
                  <a:t> function g(), linking </a:t>
                </a:r>
                <a14:m>
                  <m:oMath xmlns:m="http://schemas.openxmlformats.org/officeDocument/2006/math">
                    <m:r>
                      <m:rPr>
                        <m:sty m:val="b"/>
                      </m:rPr>
                      <m:t>μ</m:t>
                    </m:r>
                  </m:oMath>
                </a14:m>
                <a:r>
                  <a:rPr/>
                  <a:t>, </a:t>
                </a:r>
                <a14:m>
                  <m:oMath xmlns:m="http://schemas.openxmlformats.org/officeDocument/2006/math">
                    <m:r>
                      <m:t>η</m:t>
                    </m:r>
                  </m:oMath>
                </a14:m>
                <a:r>
                  <a:rPr/>
                  <a:t>: </a:t>
                </a:r>
                <a14:m>
                  <m:oMath xmlns:m="http://schemas.openxmlformats.org/officeDocument/2006/math">
                    <m:r>
                      <m:t>g</m:t>
                    </m:r>
                    <m:d>
                      <m:dPr>
                        <m:begChr m:val="("/>
                        <m:endChr m:val=")"/>
                        <m:sepChr m:val=""/>
                        <m:grow/>
                      </m:dPr>
                      <m:e>
                        <m:r>
                          <m:rPr>
                            <m:sty m:val="b"/>
                          </m:rPr>
                          <m:t>μ</m:t>
                        </m:r>
                      </m:e>
                    </m:d>
                    <m:r>
                      <m:rPr>
                        <m:sty m:val="p"/>
                      </m:rPr>
                      <m:t>=</m:t>
                    </m:r>
                    <m:r>
                      <m:rPr>
                        <m:sty m:val="b"/>
                      </m:rPr>
                      <m:t>η</m:t>
                    </m:r>
                  </m:oMath>
                </a14:m>
              </a:p>
              <a:p>
                <a:pPr lvl="0" marL="0" indent="0">
                  <a:buNone/>
                </a:pPr>
                <a14:m>
                  <m:oMathPara xmlns:m="http://schemas.openxmlformats.org/officeDocument/2006/math">
                    <m:oMathParaPr>
                      <m:jc m:val="center"/>
                    </m:oMathParaPr>
                    <m:oMath>
                      <m:r>
                        <m:t> </m:t>
                      </m:r>
                    </m:oMath>
                  </m:oMathPara>
                </a14:m>
              </a:p>
              <a:p>
                <a:pPr lvl="0" marL="0" indent="0">
                  <a:buNone/>
                </a:pPr>
                <a:r>
                  <a:rPr/>
                  <a:t>Note that the above uses matrix notation: </a:t>
                </a:r>
                <a14:m>
                  <m:oMath xmlns:m="http://schemas.openxmlformats.org/officeDocument/2006/math">
                    <m:r>
                      <m:rPr>
                        <m:sty m:val="b"/>
                      </m:rPr>
                      <m:t>Y</m:t>
                    </m:r>
                  </m:oMath>
                </a14:m>
                <a:r>
                  <a:rPr/>
                  <a:t>, </a:t>
                </a:r>
                <a14:m>
                  <m:oMath xmlns:m="http://schemas.openxmlformats.org/officeDocument/2006/math">
                    <m:r>
                      <m:rPr>
                        <m:sty m:val="b"/>
                      </m:rPr>
                      <m:t>X</m:t>
                    </m:r>
                  </m:oMath>
                </a14:m>
                <a:r>
                  <a:rPr/>
                  <a:t>, </a:t>
                </a:r>
                <a14:m>
                  <m:oMath xmlns:m="http://schemas.openxmlformats.org/officeDocument/2006/math">
                    <m:r>
                      <m:rPr>
                        <m:sty m:val="b"/>
                      </m:rPr>
                      <m:t>β</m:t>
                    </m:r>
                  </m:oMath>
                </a14:m>
                <a:r>
                  <a:rPr/>
                  <a:t> are all matrices.</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pic>
        <p:nvPicPr>
          <p:cNvPr descr="dataAndSupportDocs/nelder.jpg" id="0" name="Picture 1"/>
          <p:cNvPicPr>
            <a:picLocks noGrp="1" noChangeAspect="1"/>
          </p:cNvPicPr>
          <p:nvPr/>
        </p:nvPicPr>
        <p:blipFill>
          <a:blip r:embed="rId2"/>
          <a:stretch>
            <a:fillRect/>
          </a:stretch>
        </p:blipFill>
        <p:spPr bwMode="auto">
          <a:xfrm>
            <a:off x="838200" y="2159000"/>
            <a:ext cx="5181600" cy="31369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marL="0" indent="0" algn="ctr">
              <a:buNone/>
            </a:pPr>
            <a:r>
              <a:rPr/>
              <a:t>John</a:t>
            </a:r>
            <a:r>
              <a:rPr/>
              <a:t> </a:t>
            </a:r>
            <a:r>
              <a:rPr/>
              <a:t>Ashworth</a:t>
            </a:r>
            <a:r>
              <a:rPr/>
              <a:t> </a:t>
            </a:r>
            <a:r>
              <a:rPr/>
              <a:t>Nelder</a:t>
            </a:r>
            <a:r>
              <a:rPr/>
              <a:t> </a:t>
            </a:r>
            <a:r>
              <a:rPr/>
              <a:t>(public</a:t>
            </a:r>
            <a:r>
              <a:rPr/>
              <a:t> </a:t>
            </a:r>
            <a:r>
              <a:rPr/>
              <a:t>domain</a:t>
            </a:r>
            <a:r>
              <a:rPr/>
              <a:t> </a:t>
            </a:r>
            <a:r>
              <a:rPr/>
              <a:t>/</a:t>
            </a:r>
            <a:r>
              <a:rPr/>
              <a:t> </a:t>
            </a:r>
            <a:r>
              <a:rPr/>
              <a:t>Wikipedia)</a:t>
            </a:r>
          </a:p>
        </p:txBody>
      </p:sp>
      <p:pic>
        <p:nvPicPr>
          <p:cNvPr descr="dataAndSupportdocs/wedderburn.jpg" id="0" name="Picture 1"/>
          <p:cNvPicPr>
            <a:picLocks noGrp="1" noChangeAspect="1"/>
          </p:cNvPicPr>
          <p:nvPr/>
        </p:nvPicPr>
        <p:blipFill>
          <a:blip r:embed="rId3"/>
          <a:stretch>
            <a:fillRect/>
          </a:stretch>
        </p:blipFill>
        <p:spPr bwMode="auto">
          <a:xfrm>
            <a:off x="6705600" y="1816100"/>
            <a:ext cx="41275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marL="0" indent="0" algn="ctr">
              <a:buNone/>
            </a:pPr>
            <a:r>
              <a:rPr/>
              <a:t>Robert</a:t>
            </a:r>
            <a:r>
              <a:rPr/>
              <a:t> </a:t>
            </a:r>
            <a:r>
              <a:rPr/>
              <a:t>Wedderburn</a:t>
            </a:r>
            <a:r>
              <a:rPr/>
              <a:t> </a:t>
            </a:r>
            <a:r>
              <a:rPr/>
              <a:t>(public</a:t>
            </a:r>
            <a:r>
              <a:rPr/>
              <a:t> </a:t>
            </a:r>
            <a:r>
              <a:rPr/>
              <a:t>domain</a:t>
            </a:r>
            <a:r>
              <a:rPr/>
              <a:t> </a:t>
            </a:r>
            <a:r>
              <a:rPr/>
              <a:t>/</a:t>
            </a:r>
            <a:r>
              <a:rPr/>
              <a:t> </a:t>
            </a:r>
            <a:r>
              <a:rPr/>
              <a:t>Wikipedia)</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An important special case is multiple linear regression:</a:t>
                </a:r>
              </a:p>
              <a:p>
                <a:pPr lvl="1"/>
                <a14:m>
                  <m:oMath xmlns:m="http://schemas.openxmlformats.org/officeDocument/2006/math">
                    <m:r>
                      <m:t>g</m:t>
                    </m:r>
                    <m:d>
                      <m:dPr>
                        <m:begChr m:val="("/>
                        <m:endChr m:val=")"/>
                        <m:sepChr m:val=""/>
                        <m:grow/>
                      </m:dPr>
                      <m:e>
                        <m:r>
                          <m:t>x</m:t>
                        </m:r>
                      </m:e>
                    </m:d>
                    <m:r>
                      <m:rPr>
                        <m:sty m:val="p"/>
                      </m:rPr>
                      <m:t>=</m:t>
                    </m:r>
                    <m:r>
                      <m:t>x</m:t>
                    </m:r>
                  </m:oMath>
                </a14:m>
              </a:p>
              <a:p>
                <a:pPr lvl="1"/>
                <a14:m>
                  <m:oMath xmlns:m="http://schemas.openxmlformats.org/officeDocument/2006/math">
                    <m:r>
                      <m:t>Y</m:t>
                    </m:r>
                    <m:r>
                      <m:rPr>
                        <m:sty m:val="p"/>
                      </m:rPr>
                      <m:t>∼</m:t>
                    </m:r>
                    <m:r>
                      <m:rPr>
                        <m:sty m:val="p"/>
                        <m:scr m:val="script"/>
                      </m:rPr>
                      <m:t>N</m:t>
                    </m:r>
                    <m:d>
                      <m:dPr>
                        <m:begChr m:val="("/>
                        <m:endChr m:val=")"/>
                        <m:sepChr m:val=""/>
                        <m:grow/>
                      </m:dPr>
                      <m:e>
                        <m:r>
                          <m:t>η</m:t>
                        </m:r>
                        <m:r>
                          <m:rPr>
                            <m:sty m:val="p"/>
                          </m:rPr>
                          <m:t>,</m:t>
                        </m:r>
                        <m:sSup>
                          <m:e>
                            <m:r>
                              <m:t>σ</m:t>
                            </m:r>
                          </m:e>
                          <m:sup>
                            <m:r>
                              <m:t>2</m:t>
                            </m:r>
                          </m:sup>
                        </m:sSup>
                      </m:e>
                    </m:d>
                  </m:oMath>
                </a14:m>
              </a:p>
              <a:p>
                <a:pPr lvl="0" marL="0" indent="0">
                  <a:buNone/>
                </a:pPr>
                <a:r>
                  <a:rPr/>
                  <a:t>This can be written as:</a:t>
                </a:r>
              </a:p>
              <a:p>
                <a:pPr lvl="0" marL="0" indent="0">
                  <a:buNone/>
                </a:pPr>
                <a14:m>
                  <m:oMathPara xmlns:m="http://schemas.openxmlformats.org/officeDocument/2006/math">
                    <m:oMathParaPr>
                      <m:jc m:val="center"/>
                    </m:oMathParaPr>
                    <m:oMath>
                      <m:r>
                        <m:t>Y</m:t>
                      </m:r>
                      <m:r>
                        <m:rPr>
                          <m:sty m:val="p"/>
                        </m:rPr>
                        <m:t>=</m:t>
                      </m:r>
                      <m:sSub>
                        <m:e>
                          <m:r>
                            <m:t>β</m:t>
                          </m:r>
                        </m:e>
                        <m:sub>
                          <m:r>
                            <m:t>0</m:t>
                          </m:r>
                        </m:sub>
                      </m:sSub>
                      <m:r>
                        <m:rPr>
                          <m:sty m:val="p"/>
                        </m:rPr>
                        <m:t>+</m:t>
                      </m:r>
                      <m:sSub>
                        <m:e>
                          <m:r>
                            <m:t>β</m:t>
                          </m:r>
                        </m:e>
                        <m:sub>
                          <m:r>
                            <m:t>1</m:t>
                          </m:r>
                        </m:sub>
                      </m:sSub>
                      <m:sSub>
                        <m:e>
                          <m:r>
                            <m:t>X</m:t>
                          </m:r>
                        </m:e>
                        <m:sub>
                          <m:r>
                            <m:t>1</m:t>
                          </m:r>
                        </m:sub>
                      </m:sSub>
                      <m:r>
                        <m:rPr>
                          <m:sty m:val="p"/>
                        </m:rPr>
                        <m:t>+</m:t>
                      </m:r>
                      <m:r>
                        <m:rPr>
                          <m:sty m:val="p"/>
                        </m:rPr>
                        <m:t>…</m:t>
                      </m:r>
                      <m:r>
                        <m:rPr>
                          <m:sty m:val="p"/>
                        </m:rPr>
                        <m:t>+</m:t>
                      </m:r>
                      <m:sSub>
                        <m:e>
                          <m:r>
                            <m:t>β</m:t>
                          </m:r>
                        </m:e>
                        <m:sub>
                          <m:r>
                            <m:t>p</m:t>
                          </m:r>
                        </m:sub>
                      </m:sSub>
                      <m:sSub>
                        <m:e>
                          <m:r>
                            <m:t>X</m:t>
                          </m:r>
                        </m:e>
                        <m:sub>
                          <m:r>
                            <m:t>p</m:t>
                          </m:r>
                        </m:sub>
                      </m:sSub>
                      <m:r>
                        <m:rPr>
                          <m:sty m:val="p"/>
                        </m:rPr>
                        <m:t>+</m:t>
                      </m:r>
                      <m:r>
                        <m:t>ϵ</m:t>
                      </m:r>
                    </m:oMath>
                  </m:oMathPara>
                </a14:m>
              </a:p>
              <a:p>
                <a:pPr lvl="0" marL="0" indent="0">
                  <a:buNone/>
                </a:pPr>
                <a:r>
                  <a:rPr/>
                  <a:t>with </a:t>
                </a:r>
                <a14:m>
                  <m:oMath xmlns:m="http://schemas.openxmlformats.org/officeDocument/2006/math">
                    <m:r>
                      <m:t>ϵ</m:t>
                    </m:r>
                    <m:r>
                      <m:rPr>
                        <m:sty m:val="p"/>
                      </m:rPr>
                      <m:t>∼</m:t>
                    </m:r>
                    <m:r>
                      <m:rPr>
                        <m:sty m:val="p"/>
                        <m:scr m:val="script"/>
                      </m:rPr>
                      <m:t>N</m:t>
                    </m:r>
                    <m:d>
                      <m:dPr>
                        <m:begChr m:val="("/>
                        <m:endChr m:val=")"/>
                        <m:sepChr m:val=""/>
                        <m:grow/>
                      </m:dPr>
                      <m:e>
                        <m:r>
                          <m:t>0</m:t>
                        </m:r>
                        <m:r>
                          <m:rPr>
                            <m:sty m:val="p"/>
                          </m:rPr>
                          <m:t>,</m:t>
                        </m:r>
                        <m:sSup>
                          <m:e>
                            <m:r>
                              <m:t>σ</m:t>
                            </m:r>
                          </m:e>
                          <m:sup>
                            <m:r>
                              <m:t>2</m:t>
                            </m:r>
                          </m:sup>
                        </m:sSup>
                      </m:e>
                    </m:d>
                  </m:oMath>
                </a14:m>
              </a:p>
              <a:p>
                <a:pPr lvl="0" marL="0" indent="0">
                  <a:buNone/>
                </a:pPr>
                <a:r>
                  <a:rPr/>
                  <a:t>A special case of this model: 1 or 2 categorical predictor(s) only (one- or two-way ANOVA; see practical).</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Learning</a:t>
            </a:r>
            <a:r>
              <a:rPr/>
              <a:t> </a:t>
            </a:r>
            <a:r>
              <a:rPr/>
              <a:t>outcomes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buAutoNum type="arabicPeriod"/>
            </a:pPr>
            <a:r>
              <a:rPr b="1"/>
              <a:t>KNOW R</a:t>
            </a:r>
            <a:r>
              <a:rPr/>
              <a:t>: Explain know what R is &amp; what it can do.</a:t>
            </a:r>
          </a:p>
          <a:p>
            <a:pPr lvl="1">
              <a:buAutoNum type="arabicPeriod"/>
            </a:pPr>
            <a:r>
              <a:rPr b="1"/>
              <a:t>KNOW R RESOURCES</a:t>
            </a:r>
            <a:r>
              <a:rPr/>
              <a:t>: List useful R resources and access them.</a:t>
            </a:r>
          </a:p>
          <a:p>
            <a:pPr lvl="1">
              <a:buAutoNum type="arabicPeriod"/>
            </a:pPr>
            <a:r>
              <a:rPr b="1"/>
              <a:t>DO R</a:t>
            </a:r>
            <a:r>
              <a:rPr/>
              <a:t>: Perform basic operations relevant for your research in R:</a:t>
            </a:r>
          </a:p>
          <a:p>
            <a:pPr lvl="2">
              <a:buAutoNum type="alphaLcPeriod"/>
            </a:pPr>
            <a:r>
              <a:rPr/>
              <a:t>Read data into R &amp; write data or results to the harddrive.</a:t>
            </a:r>
          </a:p>
          <a:p>
            <a:pPr lvl="2">
              <a:buAutoNum type="alphaLcPeriod"/>
            </a:pPr>
            <a:r>
              <a:rPr/>
              <a:t>Manipulate &amp; use different object types.</a:t>
            </a:r>
          </a:p>
          <a:p>
            <a:pPr lvl="2">
              <a:buAutoNum type="alphaLcPeriod"/>
            </a:pPr>
            <a:r>
              <a:rPr/>
              <a:t>Write &amp; use functions in R</a:t>
            </a:r>
          </a:p>
          <a:p>
            <a:pPr lvl="2">
              <a:buAutoNum type="alphaLcPeriod"/>
            </a:pPr>
            <a:r>
              <a:rPr/>
              <a:t>Perform basic analyses on a dataset: mean, standard deviation, linear regression.</a:t>
            </a:r>
          </a:p>
          <a:p>
            <a:pPr lvl="2">
              <a:buAutoNum type="alphaLcPeriod"/>
            </a:pPr>
            <a:r>
              <a:rPr/>
              <a:t>Produce various standard graphs and tables</a:t>
            </a:r>
          </a:p>
          <a:p>
            <a:pPr lvl="1">
              <a:buAutoNum type="arabicPeriod"/>
            </a:pPr>
            <a:r>
              <a:rPr b="1"/>
              <a:t>UNDERSTAND BASICS OF STATISTICS</a:t>
            </a:r>
            <a:r>
              <a:rPr/>
              <a:t>: Explain basic statistical theory: common distributions, standard statistical techniques, common study designs, assumptions behind common statistical tests and regression models.</a:t>
            </a:r>
          </a:p>
          <a:p>
            <a:pPr lvl="1">
              <a:buAutoNum type="arabicPeriod"/>
            </a:pPr>
            <a:r>
              <a:rPr b="1"/>
              <a:t>UNDERSTAND STUDY DESIGNS</a:t>
            </a:r>
            <a:r>
              <a:rPr/>
              <a:t>: Recommend appropriate designs &amp; analyses.</a:t>
            </a:r>
          </a:p>
          <a:p>
            <a:pPr lvl="1">
              <a:buAutoNum type="arabicPeriod"/>
            </a:pPr>
            <a:r>
              <a:rPr b="1"/>
              <a:t>COMPREHEND OPEN SCIENCE</a:t>
            </a:r>
            <a:r>
              <a:rPr/>
              <a:t>: Summarise principles of open, reproducible research.</a:t>
            </a:r>
          </a:p>
          <a:p>
            <a:pPr lvl="1">
              <a:buAutoNum type="arabicPeriod"/>
            </a:pPr>
            <a:r>
              <a:rPr b="1"/>
              <a:t>DO OPEN SCIENCE WITH R</a:t>
            </a:r>
            <a:r>
              <a:rPr/>
              <a:t>: Use R scripts, R markdown, packages &amp; GitHub.</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Same model we fitted before with </a:t>
            </a:r>
            <a:r>
              <a:rPr>
                <a:latin typeface="Courier"/>
              </a:rPr>
              <a:t>lm()</a:t>
            </a:r>
            <a:r>
              <a:rPr/>
              <a:t>:</a:t>
            </a:r>
          </a:p>
          <a:p>
            <a:pPr lvl="0" indent="0">
              <a:buNone/>
            </a:pPr>
            <a:r>
              <a:rPr>
                <a:latin typeface="Courier"/>
              </a:rPr>
              <a:t>modAlt</a:t>
            </a:r>
            <a:r>
              <a:rPr>
                <a:solidFill>
                  <a:srgbClr val="007020"/>
                </a:solidFill>
                <a:latin typeface="Courier"/>
              </a:rPr>
              <a:t>&lt;-</a:t>
            </a:r>
            <a:r>
              <a:rPr>
                <a:solidFill>
                  <a:srgbClr val="06287E"/>
                </a:solidFill>
                <a:latin typeface="Courier"/>
              </a:rPr>
              <a:t>glm</a:t>
            </a:r>
            <a:r>
              <a:rPr>
                <a:latin typeface="Courier"/>
              </a:rPr>
              <a:t>(y</a:t>
            </a:r>
            <a:r>
              <a:rPr>
                <a:solidFill>
                  <a:srgbClr val="4070A0"/>
                </a:solidFill>
                <a:latin typeface="Courier"/>
              </a:rPr>
              <a:t>~</a:t>
            </a:r>
            <a:r>
              <a:rPr>
                <a:latin typeface="Courier"/>
              </a:rPr>
              <a:t>x,</a:t>
            </a:r>
            <a:r>
              <a:rPr>
                <a:solidFill>
                  <a:srgbClr val="7D9029"/>
                </a:solidFill>
                <a:latin typeface="Courier"/>
              </a:rPr>
              <a:t>data=</a:t>
            </a:r>
            <a:r>
              <a:rPr>
                <a:latin typeface="Courier"/>
              </a:rPr>
              <a:t>df,</a:t>
            </a:r>
            <a:r>
              <a:rPr>
                <a:solidFill>
                  <a:srgbClr val="7D9029"/>
                </a:solidFill>
                <a:latin typeface="Courier"/>
              </a:rPr>
              <a:t>family=</a:t>
            </a:r>
            <a:r>
              <a:rPr>
                <a:solidFill>
                  <a:srgbClr val="06287E"/>
                </a:solidFill>
                <a:latin typeface="Courier"/>
              </a:rPr>
              <a:t>gaussian</a:t>
            </a:r>
            <a:r>
              <a:rPr>
                <a:latin typeface="Courier"/>
              </a:rPr>
              <a:t>(</a:t>
            </a:r>
            <a:r>
              <a:rPr>
                <a:solidFill>
                  <a:srgbClr val="4070A0"/>
                </a:solidFill>
                <a:latin typeface="Courier"/>
              </a:rPr>
              <a:t>"identity"</a:t>
            </a:r>
            <a:r>
              <a:rPr>
                <a:latin typeface="Courier"/>
              </a:rPr>
              <a:t>))</a:t>
            </a:r>
            <a:br/>
            <a:br/>
            <a:r>
              <a:rPr>
                <a:solidFill>
                  <a:srgbClr val="06287E"/>
                </a:solidFill>
                <a:latin typeface="Courier"/>
              </a:rPr>
              <a:t>summary</a:t>
            </a:r>
            <a:r>
              <a:rPr>
                <a:latin typeface="Courier"/>
              </a:rPr>
              <a:t>(modAlt)</a:t>
            </a:r>
            <a:br/>
            <a:r>
              <a:rPr i="1">
                <a:solidFill>
                  <a:srgbClr val="BA2121"/>
                </a:solidFill>
                <a:latin typeface="Courier"/>
              </a:rPr>
              <a:t>## </a:t>
            </a:r>
            <a:br/>
            <a:r>
              <a:rPr i="1">
                <a:solidFill>
                  <a:srgbClr val="BA2121"/>
                </a:solidFill>
                <a:latin typeface="Courier"/>
              </a:rPr>
              <a:t>## Call:</a:t>
            </a:r>
            <a:br/>
            <a:r>
              <a:rPr i="1">
                <a:solidFill>
                  <a:srgbClr val="BA2121"/>
                </a:solidFill>
                <a:latin typeface="Courier"/>
              </a:rPr>
              <a:t>## glm(formula = y ~ x, family = gaussian("identity"), data = df)</a:t>
            </a:r>
            <a:br/>
            <a:r>
              <a:rPr i="1">
                <a:solidFill>
                  <a:srgbClr val="BA2121"/>
                </a:solidFill>
                <a:latin typeface="Courier"/>
              </a:rPr>
              <a:t>## </a:t>
            </a:r>
            <a:br/>
            <a:r>
              <a:rPr i="1">
                <a:solidFill>
                  <a:srgbClr val="BA2121"/>
                </a:solidFill>
                <a:latin typeface="Courier"/>
              </a:rPr>
              <a:t>## Deviance Residuals: </a:t>
            </a:r>
            <a:br/>
            <a:r>
              <a:rPr i="1">
                <a:solidFill>
                  <a:srgbClr val="BA2121"/>
                </a:solidFill>
                <a:latin typeface="Courier"/>
              </a:rPr>
              <a:t>##     Min       1Q   Median       3Q      Max  </a:t>
            </a:r>
            <a:br/>
            <a:r>
              <a:rPr i="1">
                <a:solidFill>
                  <a:srgbClr val="BA2121"/>
                </a:solidFill>
                <a:latin typeface="Courier"/>
              </a:rPr>
              <a:t>## -2.8921  -0.8874   0.1942   0.7454   3.2195  </a:t>
            </a:r>
            <a:br/>
            <a:r>
              <a:rPr i="1">
                <a:solidFill>
                  <a:srgbClr val="BA2121"/>
                </a:solidFill>
                <a:latin typeface="Courier"/>
              </a:rPr>
              <a:t>## </a:t>
            </a:r>
            <a:br/>
            <a:r>
              <a:rPr i="1">
                <a:solidFill>
                  <a:srgbClr val="BA2121"/>
                </a:solidFill>
                <a:latin typeface="Courier"/>
              </a:rPr>
              <a:t>## Coefficients:</a:t>
            </a:r>
            <a:br/>
            <a:r>
              <a:rPr i="1">
                <a:solidFill>
                  <a:srgbClr val="BA2121"/>
                </a:solidFill>
                <a:latin typeface="Courier"/>
              </a:rPr>
              <a:t>##             Estimate Std. Error t value Pr(&gt;|t|)    </a:t>
            </a:r>
            <a:br/>
            <a:r>
              <a:rPr i="1">
                <a:solidFill>
                  <a:srgbClr val="BA2121"/>
                </a:solidFill>
                <a:latin typeface="Courier"/>
              </a:rPr>
              <a:t>## (Intercept)   3.6425     0.3433   10.61 2.47e-10 ***</a:t>
            </a:r>
            <a:br/>
            <a:r>
              <a:rPr i="1">
                <a:solidFill>
                  <a:srgbClr val="BA2121"/>
                </a:solidFill>
                <a:latin typeface="Courier"/>
              </a:rPr>
              <a:t>## x             1.5869     0.1209   13.13 3.59e-12 ***</a:t>
            </a:r>
            <a:br/>
            <a:r>
              <a:rPr i="1">
                <a:solidFill>
                  <a:srgbClr val="BA2121"/>
                </a:solidFill>
                <a:latin typeface="Courier"/>
              </a:rPr>
              <a:t>## ---</a:t>
            </a:r>
            <a:br/>
            <a:r>
              <a:rPr i="1">
                <a:solidFill>
                  <a:srgbClr val="BA2121"/>
                </a:solidFill>
                <a:latin typeface="Courier"/>
              </a:rPr>
              <a:t>## Signif. codes:  0 '***' 0.001 '**' 0.01 '*' 0.05 '.' 0.1 ' ' 1</a:t>
            </a:r>
            <a:br/>
            <a:r>
              <a:rPr i="1">
                <a:solidFill>
                  <a:srgbClr val="BA2121"/>
                </a:solidFill>
                <a:latin typeface="Courier"/>
              </a:rPr>
              <a:t>## </a:t>
            </a:r>
            <a:br/>
            <a:r>
              <a:rPr i="1">
                <a:solidFill>
                  <a:srgbClr val="BA2121"/>
                </a:solidFill>
                <a:latin typeface="Courier"/>
              </a:rPr>
              <a:t>## (Dispersion parameter for gaussian family taken to be 2.924084)</a:t>
            </a:r>
            <a:br/>
            <a:r>
              <a:rPr i="1">
                <a:solidFill>
                  <a:srgbClr val="BA2121"/>
                </a:solidFill>
                <a:latin typeface="Courier"/>
              </a:rPr>
              <a:t>## </a:t>
            </a:r>
            <a:br/>
            <a:r>
              <a:rPr i="1">
                <a:solidFill>
                  <a:srgbClr val="BA2121"/>
                </a:solidFill>
                <a:latin typeface="Courier"/>
              </a:rPr>
              <a:t>##     Null deviance: 571.377  on 24  degrees of freedom</a:t>
            </a:r>
            <a:br/>
            <a:r>
              <a:rPr i="1">
                <a:solidFill>
                  <a:srgbClr val="BA2121"/>
                </a:solidFill>
                <a:latin typeface="Courier"/>
              </a:rPr>
              <a:t>## Residual deviance:  67.254  on 23  degrees of freedom</a:t>
            </a:r>
            <a:br/>
            <a:r>
              <a:rPr i="1">
                <a:solidFill>
                  <a:srgbClr val="BA2121"/>
                </a:solidFill>
                <a:latin typeface="Courier"/>
              </a:rPr>
              <a:t>## AIC: 101.69</a:t>
            </a:r>
            <a:br/>
            <a:r>
              <a:rPr i="1">
                <a:solidFill>
                  <a:srgbClr val="BA2121"/>
                </a:solidFill>
                <a:latin typeface="Courier"/>
              </a:rPr>
              <a:t>## </a:t>
            </a:r>
            <a:br/>
            <a:r>
              <a:rPr i="1">
                <a:solidFill>
                  <a:srgbClr val="BA2121"/>
                </a:solidFill>
                <a:latin typeface="Courier"/>
              </a:rPr>
              <a:t>## Number of Fisher Scoring iterations: 2</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linear predictor is linear in the coefficients </a:t>
                </a:r>
                <a14:m>
                  <m:oMath xmlns:m="http://schemas.openxmlformats.org/officeDocument/2006/math">
                    <m:sSub>
                      <m:e>
                        <m:r>
                          <m:t>β</m:t>
                        </m:r>
                      </m:e>
                      <m:sub>
                        <m:r>
                          <m:t>i</m:t>
                        </m:r>
                      </m:sub>
                    </m:sSub>
                  </m:oMath>
                </a14:m>
                <a:r>
                  <a:rPr/>
                  <a:t>.</a:t>
                </a:r>
              </a:p>
              <a:p>
                <a:pPr lvl="0" marL="0" indent="0">
                  <a:buNone/>
                </a:pPr>
                <a:r>
                  <a:rPr/>
                  <a:t>These are linear models:</a:t>
                </a:r>
              </a:p>
              <a:p>
                <a:pPr lvl="0" marL="0" indent="0">
                  <a:buNone/>
                </a:pPr>
                <a14:m>
                  <m:oMathPara xmlns:m="http://schemas.openxmlformats.org/officeDocument/2006/math">
                    <m:oMathParaPr>
                      <m:jc m:val="center"/>
                    </m:oMathParaPr>
                    <m:oMath>
                      <m:r>
                        <m:t>E</m:t>
                      </m:r>
                      <m:d>
                        <m:dPr>
                          <m:begChr m:val="["/>
                          <m:endChr m:val="]"/>
                          <m:sepChr m:val=""/>
                          <m:grow/>
                        </m:dPr>
                        <m:e>
                          <m:r>
                            <m:t>Y</m:t>
                          </m:r>
                          <m:r>
                            <m:rPr>
                              <m:sty m:val="p"/>
                            </m:rPr>
                            <m:t>|</m:t>
                          </m:r>
                          <m:r>
                            <m:t>X</m:t>
                          </m:r>
                        </m:e>
                      </m:d>
                      <m:r>
                        <m:rPr>
                          <m:sty m:val="p"/>
                        </m:rPr>
                        <m:t>=</m:t>
                      </m:r>
                      <m:sSub>
                        <m:e>
                          <m:r>
                            <m:t>β</m:t>
                          </m:r>
                        </m:e>
                        <m:sub>
                          <m:r>
                            <m:t>0</m:t>
                          </m:r>
                        </m:sub>
                      </m:sSub>
                      <m:r>
                        <m:rPr>
                          <m:sty m:val="p"/>
                        </m:rPr>
                        <m:t>+</m:t>
                      </m:r>
                      <m:sSub>
                        <m:e>
                          <m:r>
                            <m:t>β</m:t>
                          </m:r>
                        </m:e>
                        <m:sub>
                          <m:r>
                            <m:t>1</m:t>
                          </m:r>
                        </m:sub>
                      </m:sSub>
                      <m:r>
                        <m:t>X</m:t>
                      </m:r>
                      <m:r>
                        <m:rPr>
                          <m:sty m:val="p"/>
                        </m:rPr>
                        <m:t>+</m:t>
                      </m:r>
                      <m:sSub>
                        <m:e>
                          <m:r>
                            <m:t>β</m:t>
                          </m:r>
                        </m:e>
                        <m:sub>
                          <m:r>
                            <m:t>2</m:t>
                          </m:r>
                        </m:sub>
                      </m:sSub>
                      <m:sSup>
                        <m:e>
                          <m:r>
                            <m:t>X</m:t>
                          </m:r>
                        </m:e>
                        <m:sup>
                          <m:r>
                            <m:t>2</m:t>
                          </m:r>
                        </m:sup>
                      </m:sSup>
                    </m:oMath>
                  </m:oMathPara>
                </a14:m>
              </a:p>
              <a:p>
                <a:pPr lvl="0" marL="0" indent="0">
                  <a:buNone/>
                </a:pPr>
                <a14:m>
                  <m:oMathPara xmlns:m="http://schemas.openxmlformats.org/officeDocument/2006/math">
                    <m:oMathParaPr>
                      <m:jc m:val="center"/>
                    </m:oMathParaPr>
                    <m:oMath>
                      <m:r>
                        <m:t>E</m:t>
                      </m:r>
                      <m:d>
                        <m:dPr>
                          <m:begChr m:val="["/>
                          <m:endChr m:val="]"/>
                          <m:sepChr m:val=""/>
                          <m:grow/>
                        </m:dPr>
                        <m:e>
                          <m:r>
                            <m:t>Y</m:t>
                          </m:r>
                          <m:r>
                            <m:rPr>
                              <m:sty m:val="p"/>
                            </m:rPr>
                            <m:t>|</m:t>
                          </m:r>
                          <m:r>
                            <m:t>X</m:t>
                          </m:r>
                        </m:e>
                      </m:d>
                      <m:r>
                        <m:rPr>
                          <m:sty m:val="p"/>
                        </m:rPr>
                        <m:t>=</m:t>
                      </m:r>
                      <m:sSub>
                        <m:e>
                          <m:r>
                            <m:t>β</m:t>
                          </m:r>
                        </m:e>
                        <m:sub>
                          <m:r>
                            <m:t>0</m:t>
                          </m:r>
                        </m:sub>
                      </m:sSub>
                      <m:r>
                        <m:rPr>
                          <m:sty m:val="p"/>
                        </m:rPr>
                        <m:t>+</m:t>
                      </m:r>
                      <m:sSub>
                        <m:e>
                          <m:r>
                            <m:t>β</m:t>
                          </m:r>
                        </m:e>
                        <m:sub>
                          <m:r>
                            <m:t>1</m:t>
                          </m:r>
                        </m:sub>
                      </m:sSub>
                      <m:r>
                        <m:t>l</m:t>
                      </m:r>
                      <m:r>
                        <m:t>o</m:t>
                      </m:r>
                      <m:r>
                        <m:t>g</m:t>
                      </m:r>
                      <m:d>
                        <m:dPr>
                          <m:begChr m:val="("/>
                          <m:endChr m:val=")"/>
                          <m:sepChr m:val=""/>
                          <m:grow/>
                        </m:dPr>
                        <m:e>
                          <m:r>
                            <m:t>X</m:t>
                          </m:r>
                        </m:e>
                      </m:d>
                    </m:oMath>
                  </m:oMathPara>
                </a14:m>
              </a:p>
              <a:p>
                <a:pPr lvl="0" marL="0" indent="0">
                  <a:buNone/>
                </a:pPr>
                <a14:m>
                  <m:oMathPara xmlns:m="http://schemas.openxmlformats.org/officeDocument/2006/math">
                    <m:oMathParaPr>
                      <m:jc m:val="center"/>
                    </m:oMathParaPr>
                    <m:oMath>
                      <m:r>
                        <m:t>E</m:t>
                      </m:r>
                      <m:d>
                        <m:dPr>
                          <m:begChr m:val="["/>
                          <m:endChr m:val="]"/>
                          <m:sepChr m:val=""/>
                          <m:grow/>
                        </m:dPr>
                        <m:e>
                          <m:r>
                            <m:t>Y</m:t>
                          </m:r>
                          <m:r>
                            <m:rPr>
                              <m:sty m:val="p"/>
                            </m:rPr>
                            <m:t>|</m:t>
                          </m:r>
                          <m:r>
                            <m:t>X</m:t>
                          </m:r>
                        </m:e>
                      </m:d>
                      <m:r>
                        <m:rPr>
                          <m:sty m:val="p"/>
                        </m:rPr>
                        <m:t>=</m:t>
                      </m:r>
                      <m:sSub>
                        <m:e>
                          <m:r>
                            <m:t>β</m:t>
                          </m:r>
                        </m:e>
                        <m:sub>
                          <m:r>
                            <m:t>0</m:t>
                          </m:r>
                        </m:sub>
                      </m:sSub>
                      <m:sSup>
                        <m:e>
                          <m:r>
                            <m:t>e</m:t>
                          </m:r>
                        </m:e>
                        <m:sup>
                          <m:r>
                            <m:rPr>
                              <m:sty m:val="p"/>
                            </m:rPr>
                            <m:t>−</m:t>
                          </m:r>
                          <m:sSub>
                            <m:e>
                              <m:r>
                                <m:t>β</m:t>
                              </m:r>
                            </m:e>
                            <m:sub>
                              <m:r>
                                <m:t>1</m:t>
                              </m:r>
                            </m:sub>
                          </m:sSub>
                          <m:r>
                            <m:t>X</m:t>
                          </m:r>
                        </m:sup>
                      </m:sSup>
                    </m:oMath>
                  </m:oMathPara>
                </a14:m>
              </a:p>
              <a:p>
                <a:pPr lvl="0" marL="0" indent="0">
                  <a:buNone/>
                </a:pPr>
                <a:r>
                  <a:rPr/>
                  <a:t>These are non-linear models:</a:t>
                </a:r>
              </a:p>
              <a:p>
                <a:pPr lvl="0" marL="0" indent="0">
                  <a:buNone/>
                </a:pPr>
                <a14:m>
                  <m:oMathPara xmlns:m="http://schemas.openxmlformats.org/officeDocument/2006/math">
                    <m:oMathParaPr>
                      <m:jc m:val="center"/>
                    </m:oMathParaPr>
                    <m:oMath>
                      <m:r>
                        <m:t>E</m:t>
                      </m:r>
                      <m:d>
                        <m:dPr>
                          <m:begChr m:val="["/>
                          <m:endChr m:val="]"/>
                          <m:sepChr m:val=""/>
                          <m:grow/>
                        </m:dPr>
                        <m:e>
                          <m:r>
                            <m:t>Y</m:t>
                          </m:r>
                          <m:r>
                            <m:rPr>
                              <m:sty m:val="p"/>
                            </m:rPr>
                            <m:t>|</m:t>
                          </m:r>
                          <m:r>
                            <m:t>X</m:t>
                          </m:r>
                        </m:e>
                      </m:d>
                      <m:r>
                        <m:rPr>
                          <m:sty m:val="p"/>
                        </m:rPr>
                        <m:t>=</m:t>
                      </m:r>
                      <m:sSub>
                        <m:e>
                          <m:r>
                            <m:t>β</m:t>
                          </m:r>
                        </m:e>
                        <m:sub>
                          <m:r>
                            <m:t>0</m:t>
                          </m:r>
                        </m:sub>
                      </m:sSub>
                      <m:r>
                        <m:rPr>
                          <m:sty m:val="p"/>
                        </m:rPr>
                        <m:t>+</m:t>
                      </m:r>
                      <m:sSub>
                        <m:e>
                          <m:r>
                            <m:t>β</m:t>
                          </m:r>
                        </m:e>
                        <m:sub>
                          <m:r>
                            <m:t>1</m:t>
                          </m:r>
                        </m:sub>
                      </m:sSub>
                      <m:sSup>
                        <m:e>
                          <m:r>
                            <m:t>X</m:t>
                          </m:r>
                        </m:e>
                        <m:sup>
                          <m:r>
                            <m:rPr>
                              <m:sty m:val="p"/>
                            </m:rPr>
                            <m:t>−</m:t>
                          </m:r>
                          <m:sSub>
                            <m:e>
                              <m:r>
                                <m:t>β</m:t>
                              </m:r>
                            </m:e>
                            <m:sub>
                              <m:r>
                                <m:t>2</m:t>
                              </m:r>
                            </m:sub>
                          </m:sSub>
                        </m:sup>
                      </m:sSup>
                    </m:oMath>
                  </m:oMathPara>
                </a14:m>
              </a:p>
              <a:p>
                <a:pPr lvl="0" marL="0" indent="0">
                  <a:buNone/>
                </a:pPr>
                <a14:m>
                  <m:oMathPara xmlns:m="http://schemas.openxmlformats.org/officeDocument/2006/math">
                    <m:oMathParaPr>
                      <m:jc m:val="center"/>
                    </m:oMathParaPr>
                    <m:oMath>
                      <m:r>
                        <m:t>E</m:t>
                      </m:r>
                      <m:d>
                        <m:dPr>
                          <m:begChr m:val="["/>
                          <m:endChr m:val="]"/>
                          <m:sepChr m:val=""/>
                          <m:grow/>
                        </m:dPr>
                        <m:e>
                          <m:r>
                            <m:t>Y</m:t>
                          </m:r>
                          <m:r>
                            <m:rPr>
                              <m:sty m:val="p"/>
                            </m:rPr>
                            <m:t>|</m:t>
                          </m:r>
                          <m:r>
                            <m:t>X</m:t>
                          </m:r>
                        </m:e>
                      </m:d>
                      <m:r>
                        <m:rPr>
                          <m:sty m:val="p"/>
                        </m:rPr>
                        <m:t>=</m:t>
                      </m:r>
                      <m:f>
                        <m:fPr>
                          <m:type m:val="bar"/>
                        </m:fPr>
                        <m:num>
                          <m:sSub>
                            <m:e>
                              <m:r>
                                <m:t>β</m:t>
                              </m:r>
                            </m:e>
                            <m:sub>
                              <m:r>
                                <m:t>0</m:t>
                              </m:r>
                            </m:sub>
                          </m:sSub>
                        </m:num>
                        <m:den>
                          <m:r>
                            <m:t>1</m:t>
                          </m:r>
                          <m:r>
                            <m:rPr>
                              <m:sty m:val="p"/>
                            </m:rPr>
                            <m:t>+</m:t>
                          </m:r>
                          <m:sSup>
                            <m:e>
                              <m:d>
                                <m:dPr>
                                  <m:begChr m:val="("/>
                                  <m:endChr m:val=")"/>
                                  <m:sepChr m:val=""/>
                                  <m:grow/>
                                </m:dPr>
                                <m:e>
                                  <m:r>
                                    <m:t>X</m:t>
                                  </m:r>
                                  <m:r>
                                    <m:rPr>
                                      <m:sty m:val="p"/>
                                    </m:rPr>
                                    <m:t>/</m:t>
                                  </m:r>
                                  <m:sSub>
                                    <m:e>
                                      <m:r>
                                        <m:t>β</m:t>
                                      </m:r>
                                    </m:e>
                                    <m:sub>
                                      <m:r>
                                        <m:t>1</m:t>
                                      </m:r>
                                    </m:sub>
                                  </m:sSub>
                                </m:e>
                              </m:d>
                            </m:e>
                            <m:sup>
                              <m:r>
                                <m:t>2</m:t>
                              </m:r>
                            </m:sup>
                          </m:sSup>
                        </m:den>
                      </m:f>
                    </m:oMath>
                  </m:oMathPara>
                </a14:m>
              </a:p>
              <a:p>
                <a:pPr lvl="0" marL="0" indent="0">
                  <a:buNone/>
                </a:pPr>
                <a14:m>
                  <m:oMathPara xmlns:m="http://schemas.openxmlformats.org/officeDocument/2006/math">
                    <m:oMathParaPr>
                      <m:jc m:val="center"/>
                    </m:oMathParaPr>
                    <m:oMath>
                      <m:r>
                        <m:t>E</m:t>
                      </m:r>
                      <m:d>
                        <m:dPr>
                          <m:begChr m:val="["/>
                          <m:endChr m:val="]"/>
                          <m:sepChr m:val=""/>
                          <m:grow/>
                        </m:dPr>
                        <m:e>
                          <m:r>
                            <m:t>Y</m:t>
                          </m:r>
                          <m:r>
                            <m:rPr>
                              <m:sty m:val="p"/>
                            </m:rPr>
                            <m:t>|</m:t>
                          </m:r>
                          <m:r>
                            <m:t>X</m:t>
                          </m:r>
                        </m:e>
                      </m:d>
                      <m:r>
                        <m:rPr>
                          <m:sty m:val="p"/>
                        </m:rPr>
                        <m:t>=</m:t>
                      </m:r>
                      <m:d>
                        <m:dPr>
                          <m:begChr m:val="{"/>
                          <m:endChr m:val=""/>
                          <m:sepChr m:val=""/>
                          <m:grow/>
                        </m:dPr>
                        <m:e>
                          <m:m>
                            <m:mPr>
                              <m:baseJc m:val="center"/>
                              <m:plcHide m:val="1"/>
                              <m:mcs>
                                <m:mc>
                                  <m:mcPr>
                                    <m:mcJc m:val="left"/>
                                    <m:count m:val="1"/>
                                  </m:mcPr>
                                </m:mc>
                                <m:mc>
                                  <m:mcPr>
                                    <m:mcJc m:val="left"/>
                                    <m:count m:val="1"/>
                                  </m:mcPr>
                                </m:mc>
                              </m:mcs>
                            </m:mPr>
                            <m:mr>
                              <m:e>
                                <m:sSub>
                                  <m:e>
                                    <m:r>
                                      <m:t>β</m:t>
                                    </m:r>
                                  </m:e>
                                  <m:sub>
                                    <m:r>
                                      <m:t>0</m:t>
                                    </m:r>
                                  </m:sub>
                                </m:sSub>
                                <m:r>
                                  <m:rPr>
                                    <m:sty m:val="p"/>
                                  </m:rPr>
                                  <m:t>+</m:t>
                                </m:r>
                                <m:sSub>
                                  <m:e>
                                    <m:r>
                                      <m:t>β</m:t>
                                    </m:r>
                                  </m:e>
                                  <m:sub>
                                    <m:r>
                                      <m:t>1</m:t>
                                    </m:r>
                                  </m:sub>
                                </m:sSub>
                                <m:r>
                                  <m:t>X</m:t>
                                </m:r>
                              </m:e>
                              <m:e>
                                <m:r>
                                  <m:rPr>
                                    <m:nor/>
                                    <m:sty m:val="p"/>
                                  </m:rPr>
                                  <m:t> if </m:t>
                                </m:r>
                                <m:r>
                                  <m:t>x</m:t>
                                </m:r>
                                <m:r>
                                  <m:rPr>
                                    <m:sty m:val="p"/>
                                  </m:rPr>
                                  <m:t>&lt;</m:t>
                                </m:r>
                                <m:sSub>
                                  <m:e>
                                    <m:r>
                                      <m:t>x</m:t>
                                    </m:r>
                                  </m:e>
                                  <m:sub>
                                    <m:r>
                                      <m:t>0</m:t>
                                    </m:r>
                                  </m:sub>
                                </m:sSub>
                              </m:e>
                            </m:mr>
                            <m:mr>
                              <m:e>
                                <m:sSub>
                                  <m:e>
                                    <m:r>
                                      <m:t>β</m:t>
                                    </m:r>
                                  </m:e>
                                  <m:sub>
                                    <m:r>
                                      <m:t>2</m:t>
                                    </m:r>
                                  </m:sub>
                                </m:sSub>
                                <m:r>
                                  <m:rPr>
                                    <m:sty m:val="p"/>
                                  </m:rPr>
                                  <m:t>+</m:t>
                                </m:r>
                                <m:sSub>
                                  <m:e>
                                    <m:r>
                                      <m:t>β</m:t>
                                    </m:r>
                                  </m:e>
                                  <m:sub>
                                    <m:r>
                                      <m:t>3</m:t>
                                    </m:r>
                                  </m:sub>
                                </m:sSub>
                                <m:r>
                                  <m:t>X</m:t>
                                </m:r>
                              </m:e>
                              <m:e>
                                <m:r>
                                  <m:rPr>
                                    <m:nor/>
                                    <m:sty m:val="p"/>
                                  </m:rPr>
                                  <m:t> otherwise</m:t>
                                </m:r>
                              </m:e>
                            </m:mr>
                          </m:m>
                        </m:e>
                      </m:d>
                    </m:oMath>
                  </m:oMathPara>
                </a14:m>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Suppose we now observe data </a:t>
                </a:r>
                <a14:m>
                  <m:oMath xmlns:m="http://schemas.openxmlformats.org/officeDocument/2006/math">
                    <m:r>
                      <m:t>D</m:t>
                    </m:r>
                    <m:r>
                      <m:rPr>
                        <m:sty m:val="p"/>
                      </m:rPr>
                      <m:t>=</m:t>
                    </m:r>
                    <m:r>
                      <m:rPr>
                        <m:sty m:val="p"/>
                      </m:rPr>
                      <m:t>{</m:t>
                    </m:r>
                    <m:r>
                      <m:rPr>
                        <m:sty m:val="b"/>
                      </m:rPr>
                      <m:t>y</m:t>
                    </m:r>
                    <m:r>
                      <m:rPr>
                        <m:sty m:val="p"/>
                      </m:rPr>
                      <m:t>,</m:t>
                    </m:r>
                    <m:r>
                      <m:rPr>
                        <m:sty m:val="b"/>
                      </m:rPr>
                      <m:t>x</m:t>
                    </m:r>
                    <m:r>
                      <m:rPr>
                        <m:sty m:val="p"/>
                      </m:rPr>
                      <m:t>}</m:t>
                    </m:r>
                  </m:oMath>
                </a14:m>
                <a:r>
                  <a:rPr/>
                  <a:t> consisting of </a:t>
                </a:r>
                <a14:m>
                  <m:oMath xmlns:m="http://schemas.openxmlformats.org/officeDocument/2006/math">
                    <m:r>
                      <m:t>n</m:t>
                    </m:r>
                  </m:oMath>
                </a14:m>
                <a:r>
                  <a:rPr/>
                  <a:t> observations for 1 response and </a:t>
                </a:r>
                <a14:m>
                  <m:oMath xmlns:m="http://schemas.openxmlformats.org/officeDocument/2006/math">
                    <m:r>
                      <m:t>p</m:t>
                    </m:r>
                  </m:oMath>
                </a14:m>
                <a:r>
                  <a:rPr/>
                  <a:t> predictors. We can compute the probability density of observing these data:</a:t>
                </a:r>
              </a:p>
              <a:p>
                <a:pPr lvl="0" marL="0" indent="0">
                  <a:buNone/>
                </a:pPr>
                <a14:m>
                  <m:oMathPara xmlns:m="http://schemas.openxmlformats.org/officeDocument/2006/math">
                    <m:oMathParaPr>
                      <m:jc m:val="center"/>
                    </m:oMathParaPr>
                    <m:oMath>
                      <m:r>
                        <m:t>L</m:t>
                      </m:r>
                      <m:d>
                        <m:dPr>
                          <m:begChr m:val="("/>
                          <m:endChr m:val=")"/>
                          <m:sepChr m:val=""/>
                          <m:grow/>
                        </m:dPr>
                        <m:e>
                          <m:r>
                            <m:t>D</m:t>
                          </m:r>
                          <m:r>
                            <m:rPr>
                              <m:sty m:val="p"/>
                            </m:rPr>
                            <m:t>|</m:t>
                          </m:r>
                          <m:r>
                            <m:rPr>
                              <m:sty m:val="b"/>
                            </m:rPr>
                            <m:t>θ</m:t>
                          </m:r>
                        </m:e>
                      </m:d>
                      <m:r>
                        <m:rPr>
                          <m:sty m:val="p"/>
                        </m:rPr>
                        <m:t>=</m:t>
                      </m:r>
                      <m:nary>
                        <m:naryPr>
                          <m:chr m:val="∏"/>
                          <m:limLoc m:val="undOvr"/>
                          <m:subHide m:val="0"/>
                          <m:supHide m:val="0"/>
                        </m:naryPr>
                        <m:sub>
                          <m:r>
                            <m:t>i</m:t>
                          </m:r>
                          <m:r>
                            <m:rPr>
                              <m:sty m:val="p"/>
                            </m:rPr>
                            <m:t>=</m:t>
                          </m:r>
                          <m:r>
                            <m:t>1</m:t>
                          </m:r>
                        </m:sub>
                        <m:sup>
                          <m:r>
                            <m:t>n</m:t>
                          </m:r>
                        </m:sup>
                        <m:e>
                          <m:r>
                            <m:t>f</m:t>
                          </m:r>
                        </m:e>
                      </m:nary>
                      <m:d>
                        <m:dPr>
                          <m:begChr m:val="("/>
                          <m:endChr m:val=")"/>
                          <m:sepChr m:val=""/>
                          <m:grow/>
                        </m:dPr>
                        <m:e>
                          <m:sSub>
                            <m:e>
                              <m:r>
                                <m:t>y</m:t>
                              </m:r>
                            </m:e>
                            <m:sub>
                              <m:r>
                                <m:t>i</m:t>
                              </m:r>
                            </m:sub>
                          </m:sSub>
                          <m:r>
                            <m:rPr>
                              <m:sty m:val="p"/>
                            </m:rPr>
                            <m:t>;</m:t>
                          </m:r>
                          <m:sSub>
                            <m:e>
                              <m:r>
                                <m:t>μ</m:t>
                              </m:r>
                            </m:e>
                            <m:sub>
                              <m:r>
                                <m:t>i</m:t>
                              </m:r>
                            </m:sub>
                          </m:sSub>
                          <m:r>
                            <m:rPr>
                              <m:sty m:val="p"/>
                            </m:rPr>
                            <m:t>=</m:t>
                          </m:r>
                          <m:sSub>
                            <m:e>
                              <m:r>
                                <m:t>β</m:t>
                              </m:r>
                            </m:e>
                            <m:sub>
                              <m:r>
                                <m:t>0</m:t>
                              </m:r>
                            </m:sub>
                          </m:sSub>
                          <m:r>
                            <m:rPr>
                              <m:sty m:val="p"/>
                            </m:rPr>
                            <m:t>+</m:t>
                          </m:r>
                          <m:sSub>
                            <m:e>
                              <m:r>
                                <m:t>β</m:t>
                              </m:r>
                            </m:e>
                            <m:sub>
                              <m:r>
                                <m:t>1</m:t>
                              </m:r>
                            </m:sub>
                          </m:sSub>
                          <m:sSub>
                            <m:e>
                              <m:r>
                                <m:t>x</m:t>
                              </m:r>
                            </m:e>
                            <m:sub>
                              <m:r>
                                <m:t>i</m:t>
                              </m:r>
                              <m:r>
                                <m:t>1</m:t>
                              </m:r>
                            </m:sub>
                          </m:sSub>
                          <m:r>
                            <m:rPr>
                              <m:sty m:val="p"/>
                            </m:rPr>
                            <m:t>+</m:t>
                          </m:r>
                          <m:r>
                            <m:rPr>
                              <m:sty m:val="p"/>
                            </m:rPr>
                            <m:t>…</m:t>
                          </m:r>
                          <m:r>
                            <m:rPr>
                              <m:sty m:val="p"/>
                            </m:rPr>
                            <m:t>+</m:t>
                          </m:r>
                          <m:sSub>
                            <m:e>
                              <m:r>
                                <m:t>β</m:t>
                              </m:r>
                            </m:e>
                            <m:sub>
                              <m:r>
                                <m:t>p</m:t>
                              </m:r>
                            </m:sub>
                          </m:sSub>
                          <m:sSub>
                            <m:e>
                              <m:r>
                                <m:t>x</m:t>
                              </m:r>
                            </m:e>
                            <m:sub>
                              <m:r>
                                <m:t>i</m:t>
                              </m:r>
                              <m:r>
                                <m:t>p</m:t>
                              </m:r>
                            </m:sub>
                          </m:sSub>
                          <m:r>
                            <m:rPr>
                              <m:sty m:val="p"/>
                            </m:rPr>
                            <m:t>,</m:t>
                          </m:r>
                          <m:sSub>
                            <m:e>
                              <m:r>
                                <m:t>σ</m:t>
                              </m:r>
                            </m:e>
                            <m:sub>
                              <m:r>
                                <m:t>i</m:t>
                              </m:r>
                            </m:sub>
                          </m:sSub>
                        </m:e>
                      </m:d>
                    </m:oMath>
                  </m:oMathPara>
                </a14:m>
              </a:p>
              <a:p>
                <a:pPr lvl="0" marL="0" indent="0">
                  <a:buNone/>
                </a:pPr>
                <a:r>
                  <a:rPr/>
                  <a:t>where </a:t>
                </a:r>
                <a14:m>
                  <m:oMath xmlns:m="http://schemas.openxmlformats.org/officeDocument/2006/math">
                    <m:r>
                      <m:rPr>
                        <m:sty m:val="b"/>
                      </m:rPr>
                      <m:t>θ</m:t>
                    </m:r>
                    <m:r>
                      <m:rPr>
                        <m:sty m:val="p"/>
                      </m:rPr>
                      <m:t>=</m:t>
                    </m:r>
                    <m:d>
                      <m:dPr>
                        <m:begChr m:val="("/>
                        <m:endChr m:val=")"/>
                        <m:sepChr m:val=""/>
                        <m:grow/>
                      </m:dPr>
                      <m:e>
                        <m:sSub>
                          <m:e>
                            <m:r>
                              <m:t>β</m:t>
                            </m:r>
                          </m:e>
                          <m:sub>
                            <m:r>
                              <m:t>0</m:t>
                            </m:r>
                          </m:sub>
                        </m:sSub>
                        <m:r>
                          <m:rPr>
                            <m:sty m:val="p"/>
                          </m:rPr>
                          <m:t>,</m:t>
                        </m:r>
                        <m:r>
                          <m:rPr>
                            <m:sty m:val="p"/>
                          </m:rPr>
                          <m:t>…</m:t>
                        </m:r>
                        <m:r>
                          <m:rPr>
                            <m:sty m:val="p"/>
                          </m:rPr>
                          <m:t>,</m:t>
                        </m:r>
                        <m:sSub>
                          <m:e>
                            <m:r>
                              <m:t>β</m:t>
                            </m:r>
                          </m:e>
                          <m:sub>
                            <m:r>
                              <m:t>k</m:t>
                            </m:r>
                          </m:sub>
                        </m:sSub>
                        <m:r>
                          <m:rPr>
                            <m:sty m:val="p"/>
                          </m:rPr>
                          <m:t>,</m:t>
                        </m:r>
                        <m:r>
                          <m:t>σ</m:t>
                        </m:r>
                      </m:e>
                    </m:d>
                  </m:oMath>
                </a14:m>
                <a:r>
                  <a:rPr/>
                  <a:t>, and </a:t>
                </a:r>
                <a14:m>
                  <m:oMath xmlns:m="http://schemas.openxmlformats.org/officeDocument/2006/math">
                    <m:r>
                      <m:t>f</m:t>
                    </m:r>
                    <m:d>
                      <m:dPr>
                        <m:begChr m:val="("/>
                        <m:endChr m:val=")"/>
                        <m:sepChr m:val=""/>
                        <m:grow/>
                      </m:dPr>
                      <m:e>
                        <m:r>
                          <m:rPr>
                            <m:sty m:val="p"/>
                          </m:rPr>
                          <m:t>;</m:t>
                        </m:r>
                        <m:r>
                          <m:t>μ</m:t>
                        </m:r>
                        <m:r>
                          <m:rPr>
                            <m:sty m:val="p"/>
                          </m:rPr>
                          <m:t>,</m:t>
                        </m:r>
                        <m:r>
                          <m:t>σ</m:t>
                        </m:r>
                      </m:e>
                    </m:d>
                  </m:oMath>
                </a14:m>
                <a:r>
                  <a:rPr/>
                  <a:t> is the pdf of the normal distribution with mean </a:t>
                </a:r>
                <a14:m>
                  <m:oMath xmlns:m="http://schemas.openxmlformats.org/officeDocument/2006/math">
                    <m:r>
                      <m:t>μ</m:t>
                    </m:r>
                  </m:oMath>
                </a14:m>
                <a:r>
                  <a:rPr/>
                  <a:t> and variance </a:t>
                </a:r>
                <a14:m>
                  <m:oMath xmlns:m="http://schemas.openxmlformats.org/officeDocument/2006/math">
                    <m:sSup>
                      <m:e>
                        <m:r>
                          <m:t>σ</m:t>
                        </m:r>
                      </m:e>
                      <m:sup>
                        <m:r>
                          <m:t>2</m:t>
                        </m:r>
                      </m:sup>
                    </m:sSup>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The parameters </a:t>
                </a:r>
                <a14:m>
                  <m:oMath xmlns:m="http://schemas.openxmlformats.org/officeDocument/2006/math">
                    <m:sSub>
                      <m:e>
                        <m:r>
                          <m:t>β</m:t>
                        </m:r>
                      </m:e>
                      <m:sub>
                        <m:r>
                          <m:t>0</m:t>
                        </m:r>
                      </m:sub>
                    </m:sSub>
                    <m:r>
                      <m:rPr>
                        <m:sty m:val="p"/>
                      </m:rPr>
                      <m:t>,</m:t>
                    </m:r>
                    <m:sSub>
                      <m:e>
                        <m:r>
                          <m:t>β</m:t>
                        </m:r>
                      </m:e>
                      <m:sub>
                        <m:r>
                          <m:t>1</m:t>
                        </m:r>
                      </m:sub>
                    </m:sSub>
                    <m:r>
                      <m:rPr>
                        <m:sty m:val="p"/>
                      </m:rPr>
                      <m:t>,</m:t>
                    </m:r>
                    <m:r>
                      <m:rPr>
                        <m:sty m:val="p"/>
                      </m:rPr>
                      <m:t>…</m:t>
                    </m:r>
                    <m:r>
                      <m:rPr>
                        <m:sty m:val="p"/>
                      </m:rPr>
                      <m:t>,</m:t>
                    </m:r>
                    <m:sSub>
                      <m:e>
                        <m:r>
                          <m:t>β</m:t>
                        </m:r>
                      </m:e>
                      <m:sub>
                        <m:r>
                          <m:t>p</m:t>
                        </m:r>
                      </m:sub>
                    </m:sSub>
                    <m:r>
                      <m:rPr>
                        <m:sty m:val="p"/>
                      </m:rPr>
                      <m:t>,</m:t>
                    </m:r>
                    <m:r>
                      <m:t>σ</m:t>
                    </m:r>
                  </m:oMath>
                </a14:m>
                <a:r>
                  <a:rPr/>
                  <a:t> that maximise the likelihood </a:t>
                </a:r>
                <a14:m>
                  <m:oMath xmlns:m="http://schemas.openxmlformats.org/officeDocument/2006/math">
                    <m:r>
                      <m:t>L</m:t>
                    </m:r>
                    <m:d>
                      <m:dPr>
                        <m:begChr m:val="("/>
                        <m:endChr m:val=")"/>
                        <m:sepChr m:val=""/>
                        <m:grow/>
                      </m:dPr>
                      <m:e>
                        <m:r>
                          <m:t>D</m:t>
                        </m:r>
                        <m:r>
                          <m:rPr>
                            <m:sty m:val="p"/>
                          </m:rPr>
                          <m:t>|</m:t>
                        </m:r>
                        <m:r>
                          <m:rPr>
                            <m:sty m:val="b"/>
                          </m:rPr>
                          <m:t>θ</m:t>
                        </m:r>
                      </m:e>
                    </m:d>
                  </m:oMath>
                </a14:m>
                <a:r>
                  <a:rPr/>
                  <a:t> are known as the </a:t>
                </a:r>
                <a:r>
                  <a:rPr b="1"/>
                  <a:t>maximum likelihood estimates</a:t>
                </a:r>
                <a:r>
                  <a:rPr/>
                  <a:t>.</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Easier to use matrix notation.</a:t>
                </a:r>
              </a:p>
              <a:p>
                <a:pPr lvl="0" marL="0" indent="0">
                  <a:buNone/>
                </a:pPr>
                <a:r>
                  <a:rPr/>
                  <a:t>Let:</a:t>
                </a:r>
              </a:p>
              <a:p>
                <a:pPr lvl="0" marL="0" indent="0">
                  <a:buNone/>
                </a:pPr>
                <a14:m>
                  <m:oMathPara xmlns:m="http://schemas.openxmlformats.org/officeDocument/2006/math">
                    <m:oMathParaPr>
                      <m:jc m:val="center"/>
                    </m:oMathParaPr>
                    <m:oMath>
                      <m:r>
                        <m:rPr>
                          <m:sty m:val="b"/>
                        </m:rPr>
                        <m:t>Y</m:t>
                      </m:r>
                      <m:r>
                        <m:rPr>
                          <m:sty m:val="p"/>
                        </m:rPr>
                        <m:t>=</m:t>
                      </m:r>
                      <m:sSup>
                        <m:e>
                          <m:d>
                            <m:dPr>
                              <m:begChr m:val="("/>
                              <m:endChr m:val=")"/>
                              <m:sepChr m:val=""/>
                              <m:grow/>
                            </m:dPr>
                            <m:e>
                              <m:sSub>
                                <m:e>
                                  <m:r>
                                    <m:t>Y</m:t>
                                  </m:r>
                                </m:e>
                                <m:sub>
                                  <m:r>
                                    <m:t>1</m:t>
                                  </m:r>
                                </m:sub>
                              </m:sSub>
                              <m:r>
                                <m:rPr>
                                  <m:sty m:val="p"/>
                                </m:rPr>
                                <m:t>,</m:t>
                              </m:r>
                              <m:r>
                                <m:rPr>
                                  <m:sty m:val="p"/>
                                </m:rPr>
                                <m:t>…</m:t>
                              </m:r>
                              <m:r>
                                <m:rPr>
                                  <m:sty m:val="p"/>
                                </m:rPr>
                                <m:t>,</m:t>
                              </m:r>
                              <m:sSub>
                                <m:e>
                                  <m:r>
                                    <m:t>Y</m:t>
                                  </m:r>
                                </m:e>
                                <m:sub>
                                  <m:r>
                                    <m:t>n</m:t>
                                  </m:r>
                                </m:sub>
                              </m:sSub>
                            </m:e>
                          </m:d>
                        </m:e>
                        <m:sup>
                          <m:r>
                            <m:t>T</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X</m:t>
                      </m:r>
                      <m:r>
                        <m:rPr>
                          <m:sty m:val="p"/>
                        </m:rPr>
                        <m:t>=</m:t>
                      </m:r>
                      <m:d>
                        <m:dPr>
                          <m:begChr m:val="("/>
                          <m:endChr m:val=")"/>
                          <m:sepChr m:val=""/>
                          <m:grow/>
                        </m:dPr>
                        <m:e>
                          <m:m>
                            <m:mPr>
                              <m:baseJc m:val="center"/>
                              <m:plcHide m:val="1"/>
                              <m:mcs>
                                <m:mc>
                                  <m:mcPr>
                                    <m:mcJc m:val="right"/>
                                    <m:count m:val="1"/>
                                  </m:mcPr>
                                </m:mc>
                                <m:mc>
                                  <m:mcPr>
                                    <m:mcJc m:val="left"/>
                                    <m:count m:val="1"/>
                                  </m:mcPr>
                                </m:mc>
                                <m:mc>
                                  <m:mcPr>
                                    <m:mcJc m:val="right"/>
                                    <m:count m:val="1"/>
                                  </m:mcPr>
                                </m:mc>
                                <m:mc>
                                  <m:mcPr>
                                    <m:mcJc m:val="left"/>
                                    <m:count m:val="1"/>
                                  </m:mcPr>
                                </m:mc>
                              </m:mcs>
                            </m:mPr>
                            <m:mr>
                              <m:e>
                                <m:r>
                                  <m:t>1</m:t>
                                </m:r>
                              </m:e>
                              <m:e>
                                <m:r>
                                  <m:t> </m:t>
                                </m:r>
                                <m:sSub>
                                  <m:e>
                                    <m:r>
                                      <m:t>X</m:t>
                                    </m:r>
                                  </m:e>
                                  <m:sub>
                                    <m:r>
                                      <m:t>11</m:t>
                                    </m:r>
                                  </m:sub>
                                </m:sSub>
                              </m:e>
                              <m:e>
                                <m:r>
                                  <m:t> </m:t>
                                </m:r>
                                <m:r>
                                  <m:rPr>
                                    <m:sty m:val="p"/>
                                  </m:rPr>
                                  <m:t>…</m:t>
                                </m:r>
                              </m:e>
                              <m:e>
                                <m:r>
                                  <m:t> </m:t>
                                </m:r>
                                <m:sSub>
                                  <m:e>
                                    <m:r>
                                      <m:t>X</m:t>
                                    </m:r>
                                  </m:e>
                                  <m:sub>
                                    <m:r>
                                      <m:t>p</m:t>
                                    </m:r>
                                    <m:r>
                                      <m:t>1</m:t>
                                    </m:r>
                                  </m:sub>
                                </m:sSub>
                              </m:e>
                            </m:mr>
                            <m:mr>
                              <m:e>
                                <m:r>
                                  <m:rPr>
                                    <m:sty m:val="p"/>
                                  </m:rPr>
                                  <m:t>⋮</m:t>
                                </m:r>
                              </m:e>
                              <m:e>
                                <m:r>
                                  <m:t> </m:t>
                                </m:r>
                                <m:r>
                                  <m:rPr>
                                    <m:sty m:val="p"/>
                                  </m:rPr>
                                  <m:t>⋮</m:t>
                                </m:r>
                              </m:e>
                              <m:e>
                                <m:r>
                                  <m:t> </m:t>
                                </m:r>
                                <m:r>
                                  <m:rPr>
                                    <m:sty m:val="p"/>
                                  </m:rPr>
                                  <m:t>⋮</m:t>
                                </m:r>
                              </m:e>
                              <m:e>
                                <m:r>
                                  <m:t> </m:t>
                                </m:r>
                                <m:r>
                                  <m:rPr>
                                    <m:sty m:val="p"/>
                                  </m:rPr>
                                  <m:t>⋮</m:t>
                                </m:r>
                              </m:e>
                            </m:mr>
                            <m:mr>
                              <m:e>
                                <m:r>
                                  <m:t>1</m:t>
                                </m:r>
                              </m:e>
                              <m:e>
                                <m:r>
                                  <m:t> </m:t>
                                </m:r>
                                <m:sSub>
                                  <m:e>
                                    <m:r>
                                      <m:t>X</m:t>
                                    </m:r>
                                  </m:e>
                                  <m:sub>
                                    <m:r>
                                      <m:t>1</m:t>
                                    </m:r>
                                    <m:r>
                                      <m:t>n</m:t>
                                    </m:r>
                                  </m:sub>
                                </m:sSub>
                              </m:e>
                              <m:e>
                                <m:r>
                                  <m:t> </m:t>
                                </m:r>
                                <m:r>
                                  <m:rPr>
                                    <m:sty m:val="p"/>
                                  </m:rPr>
                                  <m:t>…</m:t>
                                </m:r>
                              </m:e>
                              <m:e>
                                <m:r>
                                  <m:t> </m:t>
                                </m:r>
                                <m:sSub>
                                  <m:e>
                                    <m:r>
                                      <m:t>X</m:t>
                                    </m:r>
                                  </m:e>
                                  <m:sub>
                                    <m:r>
                                      <m:t>p</m:t>
                                    </m:r>
                                    <m:r>
                                      <m:t>n</m:t>
                                    </m:r>
                                  </m:sub>
                                </m:sSub>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β</m:t>
                      </m:r>
                      <m:r>
                        <m:rPr>
                          <m:sty m:val="p"/>
                        </m:rPr>
                        <m:t>=</m:t>
                      </m:r>
                      <m:sSup>
                        <m:e>
                          <m:d>
                            <m:dPr>
                              <m:begChr m:val="("/>
                              <m:endChr m:val=")"/>
                              <m:sepChr m:val=""/>
                              <m:grow/>
                            </m:dPr>
                            <m:e>
                              <m:sSub>
                                <m:e>
                                  <m:r>
                                    <m:t>β</m:t>
                                  </m:r>
                                </m:e>
                                <m:sub>
                                  <m:r>
                                    <m:t>0</m:t>
                                  </m:r>
                                </m:sub>
                              </m:sSub>
                              <m:r>
                                <m:rPr>
                                  <m:sty m:val="p"/>
                                </m:rPr>
                                <m:t>,</m:t>
                              </m:r>
                              <m:r>
                                <m:rPr>
                                  <m:sty m:val="p"/>
                                </m:rPr>
                                <m:t>…</m:t>
                              </m:r>
                              <m:r>
                                <m:rPr>
                                  <m:sty m:val="p"/>
                                </m:rPr>
                                <m:t>,</m:t>
                              </m:r>
                              <m:sSub>
                                <m:e>
                                  <m:r>
                                    <m:t>β</m:t>
                                  </m:r>
                                </m:e>
                                <m:sub>
                                  <m:r>
                                    <m:t>p</m:t>
                                  </m:r>
                                </m:sub>
                              </m:sSub>
                            </m:e>
                          </m:d>
                        </m:e>
                        <m:sup>
                          <m:r>
                            <m:t>T</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ϵ</m:t>
                      </m:r>
                      <m:r>
                        <m:rPr>
                          <m:sty m:val="p"/>
                        </m:rPr>
                        <m:t>=</m:t>
                      </m:r>
                      <m:sSup>
                        <m:e>
                          <m:d>
                            <m:dPr>
                              <m:begChr m:val="("/>
                              <m:endChr m:val=")"/>
                              <m:sepChr m:val=""/>
                              <m:grow/>
                            </m:dPr>
                            <m:e>
                              <m:sSub>
                                <m:e>
                                  <m:r>
                                    <m:t>ϵ</m:t>
                                  </m:r>
                                </m:e>
                                <m:sub>
                                  <m:r>
                                    <m:t>1</m:t>
                                  </m:r>
                                </m:sub>
                              </m:sSub>
                              <m:r>
                                <m:rPr>
                                  <m:sty m:val="p"/>
                                </m:rPr>
                                <m:t>…</m:t>
                              </m:r>
                              <m:sSub>
                                <m:e>
                                  <m:r>
                                    <m:t>ϵ</m:t>
                                  </m:r>
                                </m:e>
                                <m:sub>
                                  <m:r>
                                    <m:t>n</m:t>
                                  </m:r>
                                </m:sub>
                              </m:sSub>
                            </m:e>
                          </m:d>
                        </m:e>
                        <m:sup>
                          <m:r>
                            <m:t>T</m:t>
                          </m:r>
                        </m:sup>
                      </m:sSup>
                    </m:oMath>
                  </m:oMathPara>
                </a14:m>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then write the general linear model as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Y</m:t>
                      </m:r>
                      <m:r>
                        <m:rPr>
                          <m:sty m:val="p"/>
                        </m:rPr>
                        <m:t>=</m:t>
                      </m:r>
                      <m:r>
                        <m:rPr>
                          <m:sty m:val="b"/>
                        </m:rPr>
                        <m:t>X</m:t>
                      </m:r>
                      <m:r>
                        <m:rPr>
                          <m:sty m:val="b"/>
                        </m:rPr>
                        <m:t>β</m:t>
                      </m:r>
                      <m:r>
                        <m:rPr>
                          <m:sty m:val="p"/>
                        </m:rPr>
                        <m:t>+</m:t>
                      </m:r>
                      <m:r>
                        <m:rPr>
                          <m:sty m:val="b"/>
                        </m:rPr>
                        <m:t>ϵ</m:t>
                      </m:r>
                    </m:oMath>
                  </m:oMathPara>
                </a14:m>
              </a:p>
              <a:p>
                <a:pPr lvl="0" marL="0" indent="0">
                  <a:buNone/>
                </a:pPr>
                <a:r>
                  <a:rPr/>
                  <a:t>where </a:t>
                </a:r>
                <a14:m>
                  <m:oMath xmlns:m="http://schemas.openxmlformats.org/officeDocument/2006/math">
                    <m:r>
                      <m:rPr>
                        <m:sty m:val="b"/>
                      </m:rPr>
                      <m:t>ϵ</m:t>
                    </m:r>
                    <m:r>
                      <m:rPr>
                        <m:sty m:val="p"/>
                      </m:rPr>
                      <m:t>∼</m:t>
                    </m:r>
                    <m:r>
                      <m:rPr>
                        <m:sty m:val="p"/>
                        <m:scr m:val="script"/>
                      </m:rPr>
                      <m:t>N</m:t>
                    </m:r>
                    <m:d>
                      <m:dPr>
                        <m:begChr m:val="("/>
                        <m:endChr m:val=")"/>
                        <m:sepChr m:val=""/>
                        <m:grow/>
                      </m:dPr>
                      <m:e>
                        <m:r>
                          <m:rPr>
                            <m:sty m:val="b"/>
                          </m:rPr>
                          <m:t>0</m:t>
                        </m:r>
                        <m:r>
                          <m:rPr>
                            <m:sty m:val="p"/>
                          </m:rPr>
                          <m:t>,</m:t>
                        </m:r>
                        <m:sSup>
                          <m:e>
                            <m:r>
                              <m:t>σ</m:t>
                            </m:r>
                          </m:e>
                          <m:sup>
                            <m:r>
                              <m:t>2</m:t>
                            </m:r>
                          </m:sup>
                        </m:sSup>
                        <m:r>
                          <m:rPr>
                            <m:sty m:val="b"/>
                          </m:rPr>
                          <m:t>I</m:t>
                        </m:r>
                      </m:e>
                    </m:d>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This can also be written as:</a:t>
                </a:r>
              </a:p>
              <a:p>
                <a:pPr lvl="0" marL="0" indent="0">
                  <a:buNone/>
                </a:pPr>
                <a14:m>
                  <m:oMathPara xmlns:m="http://schemas.openxmlformats.org/officeDocument/2006/math">
                    <m:oMathParaPr>
                      <m:jc m:val="center"/>
                    </m:oMathParaPr>
                    <m:oMath>
                      <m:d>
                        <m:dPr>
                          <m:begChr m:val="{"/>
                          <m:endChr m:val=""/>
                          <m:sepChr m:val=""/>
                          <m:grow/>
                        </m:dPr>
                        <m:e>
                          <m:m>
                            <m:mPr>
                              <m:baseJc m:val="center"/>
                              <m:plcHide m:val="1"/>
                              <m:mcs>
                                <m:mc>
                                  <m:mcPr>
                                    <m:mcJc m:val="left"/>
                                    <m:count m:val="1"/>
                                  </m:mcPr>
                                </m:mc>
                              </m:mcs>
                            </m:mPr>
                            <m:mr>
                              <m:e>
                                <m:r>
                                  <m:t>E</m:t>
                                </m:r>
                                <m:d>
                                  <m:dPr>
                                    <m:begChr m:val="("/>
                                    <m:endChr m:val=")"/>
                                    <m:sepChr m:val=""/>
                                    <m:grow/>
                                  </m:dPr>
                                  <m:e>
                                    <m:r>
                                      <m:rPr>
                                        <m:sty m:val="b"/>
                                      </m:rPr>
                                      <m:t>Y</m:t>
                                    </m:r>
                                    <m:r>
                                      <m:rPr>
                                        <m:sty m:val="p"/>
                                      </m:rPr>
                                      <m:t>|</m:t>
                                    </m:r>
                                    <m:r>
                                      <m:rPr>
                                        <m:sty m:val="b"/>
                                      </m:rPr>
                                      <m:t>X</m:t>
                                    </m:r>
                                  </m:e>
                                </m:d>
                                <m:r>
                                  <m:rPr>
                                    <m:sty m:val="p"/>
                                  </m:rPr>
                                  <m:t>=</m:t>
                                </m:r>
                                <m:r>
                                  <m:rPr>
                                    <m:sty m:val="b"/>
                                  </m:rPr>
                                  <m:t>X</m:t>
                                </m:r>
                                <m:r>
                                  <m:rPr>
                                    <m:sty m:val="b"/>
                                  </m:rPr>
                                  <m:t>β</m:t>
                                </m:r>
                              </m:e>
                            </m:mr>
                            <m:mr>
                              <m:e>
                                <m:r>
                                  <m:t>V</m:t>
                                </m:r>
                                <m:r>
                                  <m:t>a</m:t>
                                </m:r>
                                <m:r>
                                  <m:t>r</m:t>
                                </m:r>
                                <m:d>
                                  <m:dPr>
                                    <m:begChr m:val="("/>
                                    <m:endChr m:val=")"/>
                                    <m:sepChr m:val=""/>
                                    <m:grow/>
                                  </m:dPr>
                                  <m:e>
                                    <m:r>
                                      <m:rPr>
                                        <m:sty m:val="b"/>
                                      </m:rPr>
                                      <m:t>Y</m:t>
                                    </m:r>
                                    <m:r>
                                      <m:rPr>
                                        <m:sty m:val="p"/>
                                      </m:rPr>
                                      <m:t>−</m:t>
                                    </m:r>
                                    <m:r>
                                      <m:rPr>
                                        <m:sty m:val="b"/>
                                      </m:rPr>
                                      <m:t>X</m:t>
                                    </m:r>
                                    <m:r>
                                      <m:rPr>
                                        <m:sty m:val="b"/>
                                      </m:rPr>
                                      <m:t>β</m:t>
                                    </m:r>
                                  </m:e>
                                </m:d>
                                <m:r>
                                  <m:rPr>
                                    <m:sty m:val="p"/>
                                  </m:rPr>
                                  <m:t>=</m:t>
                                </m:r>
                                <m:sSup>
                                  <m:e>
                                    <m:r>
                                      <m:t>σ</m:t>
                                    </m:r>
                                  </m:e>
                                  <m:sup>
                                    <m:r>
                                      <m:t>2</m:t>
                                    </m:r>
                                  </m:sup>
                                </m:sSup>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14:m>
                  <m:oMath xmlns:m="http://schemas.openxmlformats.org/officeDocument/2006/math">
                    <m:r>
                      <m:rPr>
                        <m:sty m:val="b"/>
                      </m:rPr>
                      <m:t>X</m:t>
                    </m:r>
                  </m:oMath>
                </a14:m>
                <a:r>
                  <a:rPr/>
                  <a:t> is called the </a:t>
                </a:r>
                <a:r>
                  <a:rPr b="1"/>
                  <a:t>design matrix</a:t>
                </a:r>
                <a:r>
                  <a:rPr/>
                  <a:t>.</a:t>
                </a:r>
              </a:p>
              <a:p>
                <a:pPr lvl="0" marL="0" indent="0">
                  <a:buNone/>
                </a:pPr>
                <a:r>
                  <a:rPr/>
                  <a:t>Dimensions: </a:t>
                </a:r>
                <a14:m>
                  <m:oMath xmlns:m="http://schemas.openxmlformats.org/officeDocument/2006/math">
                    <m:r>
                      <m:rPr>
                        <m:sty m:val="b"/>
                      </m:rPr>
                      <m:t>Y</m:t>
                    </m:r>
                  </m:oMath>
                </a14:m>
                <a:r>
                  <a:rPr/>
                  <a:t> is </a:t>
                </a:r>
                <a14:m>
                  <m:oMath xmlns:m="http://schemas.openxmlformats.org/officeDocument/2006/math">
                    <m:r>
                      <m:t>n</m:t>
                    </m:r>
                    <m:r>
                      <m:rPr>
                        <m:sty m:val="p"/>
                      </m:rPr>
                      <m:t>×</m:t>
                    </m:r>
                    <m:r>
                      <m:t>1</m:t>
                    </m:r>
                  </m:oMath>
                </a14:m>
                <a:r>
                  <a:rPr/>
                  <a:t>, </a:t>
                </a:r>
                <a14:m>
                  <m:oMath xmlns:m="http://schemas.openxmlformats.org/officeDocument/2006/math">
                    <m:r>
                      <m:rPr>
                        <m:sty m:val="b"/>
                      </m:rPr>
                      <m:t>X</m:t>
                    </m:r>
                  </m:oMath>
                </a14:m>
                <a:r>
                  <a:rPr/>
                  <a:t> is </a:t>
                </a:r>
                <a14:m>
                  <m:oMath xmlns:m="http://schemas.openxmlformats.org/officeDocument/2006/math">
                    <m:r>
                      <m:t>n</m:t>
                    </m:r>
                    <m:r>
                      <m:rPr>
                        <m:sty m:val="p"/>
                      </m:rPr>
                      <m:t>×</m:t>
                    </m:r>
                    <m:d>
                      <m:dPr>
                        <m:begChr m:val="("/>
                        <m:endChr m:val=")"/>
                        <m:sepChr m:val=""/>
                        <m:grow/>
                      </m:dPr>
                      <m:e>
                        <m:r>
                          <m:t>p</m:t>
                        </m:r>
                        <m:r>
                          <m:rPr>
                            <m:sty m:val="p"/>
                          </m:rPr>
                          <m:t>+</m:t>
                        </m:r>
                        <m:r>
                          <m:t>1</m:t>
                        </m:r>
                      </m:e>
                    </m:d>
                  </m:oMath>
                </a14:m>
                <a:r>
                  <a:rPr/>
                  <a:t>, </a:t>
                </a:r>
                <a14:m>
                  <m:oMath xmlns:m="http://schemas.openxmlformats.org/officeDocument/2006/math">
                    <m:r>
                      <m:rPr>
                        <m:sty m:val="b"/>
                      </m:rPr>
                      <m:t>β</m:t>
                    </m:r>
                  </m:oMath>
                </a14:m>
                <a:r>
                  <a:rPr/>
                  <a:t> is </a:t>
                </a:r>
                <a14:m>
                  <m:oMath xmlns:m="http://schemas.openxmlformats.org/officeDocument/2006/math">
                    <m:d>
                      <m:dPr>
                        <m:begChr m:val="("/>
                        <m:endChr m:val=")"/>
                        <m:sepChr m:val=""/>
                        <m:grow/>
                      </m:dPr>
                      <m:e>
                        <m:r>
                          <m:t>p</m:t>
                        </m:r>
                        <m:r>
                          <m:rPr>
                            <m:sty m:val="p"/>
                          </m:rPr>
                          <m:t>+</m:t>
                        </m:r>
                        <m:r>
                          <m:t>1</m:t>
                        </m:r>
                      </m:e>
                    </m:d>
                    <m:r>
                      <m:rPr>
                        <m:sty m:val="p"/>
                      </m:rPr>
                      <m:t>×</m:t>
                    </m:r>
                    <m:r>
                      <m:t>1</m:t>
                    </m:r>
                  </m:oMath>
                </a14:m>
                <a:r>
                  <a:rPr/>
                  <a:t>, </a:t>
                </a:r>
                <a14:m>
                  <m:oMath xmlns:m="http://schemas.openxmlformats.org/officeDocument/2006/math">
                    <m:r>
                      <m:rPr>
                        <m:sty m:val="b"/>
                      </m:rPr>
                      <m:t>ϵ</m:t>
                    </m:r>
                  </m:oMath>
                </a14:m>
                <a:r>
                  <a:rPr/>
                  <a:t> is </a:t>
                </a:r>
                <a14:m>
                  <m:oMath xmlns:m="http://schemas.openxmlformats.org/officeDocument/2006/math">
                    <m:r>
                      <m:t>n</m:t>
                    </m:r>
                    <m:r>
                      <m:rPr>
                        <m:sty m:val="p"/>
                      </m:rPr>
                      <m:t>×</m:t>
                    </m:r>
                    <m:r>
                      <m:t>1</m:t>
                    </m:r>
                  </m:oMath>
                </a14:m>
                <a:r>
                  <a:rPr/>
                  <a:t>.</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noted already previously that for the multiple linear regression case, the ML estimates are equal to the LS estimates.</a:t>
                </a:r>
              </a:p>
              <a:p>
                <a:pPr lvl="0" marL="0" indent="0">
                  <a:buNone/>
                </a:pPr>
                <a14:m>
                  <m:oMathPara xmlns:m="http://schemas.openxmlformats.org/officeDocument/2006/math">
                    <m:oMathParaPr>
                      <m:jc m:val="center"/>
                    </m:oMathParaPr>
                    <m:oMath>
                      <m:r>
                        <m:t> </m:t>
                      </m:r>
                    </m:oMath>
                  </m:oMathPara>
                </a14:m>
              </a:p>
              <a:p>
                <a:pPr lvl="0" marL="0" indent="0">
                  <a:buNone/>
                </a:pPr>
                <a:r>
                  <a:rPr/>
                  <a:t>For observed data </a:t>
                </a:r>
                <a14:m>
                  <m:oMath xmlns:m="http://schemas.openxmlformats.org/officeDocument/2006/math">
                    <m:r>
                      <m:rPr>
                        <m:sty m:val="b"/>
                      </m:rPr>
                      <m:t>y</m:t>
                    </m:r>
                  </m:oMath>
                </a14:m>
                <a:r>
                  <a:rPr/>
                  <a:t> and </a:t>
                </a:r>
                <a14:m>
                  <m:oMath xmlns:m="http://schemas.openxmlformats.org/officeDocument/2006/math">
                    <m:r>
                      <m:rPr>
                        <m:sty m:val="b"/>
                      </m:rPr>
                      <m:t>x</m:t>
                    </m:r>
                  </m:oMath>
                </a14:m>
                <a:r>
                  <a:rPr/>
                  <a:t>, the ML / LS estimates are given by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acc>
                        <m:accPr>
                          <m:chr m:val="̂"/>
                        </m:accPr>
                        <m:e>
                          <m:r>
                            <m:rPr>
                              <m:sty m:val="b"/>
                            </m:rPr>
                            <m:t>β</m:t>
                          </m:r>
                        </m:e>
                      </m:acc>
                      <m:r>
                        <m:rPr>
                          <m:sty m:val="p"/>
                        </m:rPr>
                        <m:t>=</m:t>
                      </m:r>
                      <m:sSup>
                        <m:e>
                          <m:d>
                            <m:dPr>
                              <m:begChr m:val="("/>
                              <m:endChr m:val=")"/>
                              <m:sepChr m:val=""/>
                              <m:grow/>
                            </m:dPr>
                            <m:e>
                              <m:sSup>
                                <m:e>
                                  <m:r>
                                    <m:rPr>
                                      <m:sty m:val="b"/>
                                    </m:rPr>
                                    <m:t>x</m:t>
                                  </m:r>
                                </m:e>
                                <m:sup>
                                  <m:r>
                                    <m:t>T</m:t>
                                  </m:r>
                                </m:sup>
                              </m:sSup>
                              <m:r>
                                <m:rPr>
                                  <m:sty m:val="b"/>
                                </m:rPr>
                                <m:t>x</m:t>
                              </m:r>
                            </m:e>
                          </m:d>
                        </m:e>
                        <m:sup>
                          <m:r>
                            <m:rPr>
                              <m:sty m:val="p"/>
                            </m:rPr>
                            <m:t>−</m:t>
                          </m:r>
                          <m:r>
                            <m:t>1</m:t>
                          </m:r>
                        </m:sup>
                      </m:sSup>
                      <m:sSup>
                        <m:e>
                          <m:r>
                            <m:rPr>
                              <m:sty m:val="b"/>
                            </m:rPr>
                            <m:t>x</m:t>
                          </m:r>
                        </m:e>
                        <m:sup>
                          <m:r>
                            <m:t>T</m:t>
                          </m:r>
                        </m:sup>
                      </m:sSup>
                      <m:r>
                        <m:rPr>
                          <m:sty m:val="b"/>
                        </m:rPr>
                        <m:t>y</m:t>
                      </m:r>
                    </m:oMath>
                  </m:oMathPara>
                </a14:m>
              </a:p>
              <a:p>
                <a:pPr lvl="0" marL="0" indent="0">
                  <a:buNone/>
                </a:pPr>
                <a14:m>
                  <m:oMathPara xmlns:m="http://schemas.openxmlformats.org/officeDocument/2006/math">
                    <m:oMathParaPr>
                      <m:jc m:val="center"/>
                    </m:oMathParaPr>
                    <m:oMath>
                      <m:sSup>
                        <m:e>
                          <m:acc>
                            <m:accPr>
                              <m:chr m:val="̂"/>
                            </m:accPr>
                            <m:e>
                              <m:r>
                                <m:t>σ</m:t>
                              </m:r>
                            </m:e>
                          </m:acc>
                        </m:e>
                        <m:sup>
                          <m:r>
                            <m:t>2</m:t>
                          </m:r>
                        </m:sup>
                      </m:sSup>
                      <m:r>
                        <m:rPr>
                          <m:sty m:val="p"/>
                        </m:rPr>
                        <m:t>=</m:t>
                      </m:r>
                      <m:f>
                        <m:fPr>
                          <m:type m:val="bar"/>
                        </m:fPr>
                        <m:num>
                          <m:r>
                            <m:t>1</m:t>
                          </m:r>
                        </m:num>
                        <m:den>
                          <m:r>
                            <m:t>n</m:t>
                          </m:r>
                        </m:den>
                      </m:f>
                      <m:sSup>
                        <m:e>
                          <m:d>
                            <m:dPr>
                              <m:begChr m:val="|"/>
                              <m:endChr m:val="|"/>
                              <m:sepChr m:val=""/>
                              <m:grow/>
                            </m:dPr>
                            <m:e>
                              <m:r>
                                <m:rPr>
                                  <m:sty m:val="b"/>
                                </m:rPr>
                                <m:t>y</m:t>
                              </m:r>
                              <m:r>
                                <m:rPr>
                                  <m:sty m:val="p"/>
                                </m:rPr>
                                <m:t>−</m:t>
                              </m:r>
                              <m:r>
                                <m:rPr>
                                  <m:sty m:val="b"/>
                                </m:rPr>
                                <m:t>x</m:t>
                              </m:r>
                              <m:acc>
                                <m:accPr>
                                  <m:chr m:val="̂"/>
                                </m:accPr>
                                <m:e>
                                  <m:r>
                                    <m:rPr>
                                      <m:sty m:val="b"/>
                                    </m:rPr>
                                    <m:t>β</m:t>
                                  </m:r>
                                </m:e>
                              </m:acc>
                            </m:e>
                          </m:d>
                        </m:e>
                        <m:sup>
                          <m:r>
                            <m:t>2</m:t>
                          </m:r>
                        </m:sup>
                      </m:sSup>
                    </m:oMath>
                  </m:oMathPara>
                </a14:m>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above expressions are for the general linear model.</a:t>
                </a:r>
              </a:p>
              <a:p>
                <a:pPr lvl="0" marL="0" indent="0">
                  <a:buNone/>
                </a:pPr>
                <a14:m>
                  <m:oMathPara xmlns:m="http://schemas.openxmlformats.org/officeDocument/2006/math">
                    <m:oMathParaPr>
                      <m:jc m:val="center"/>
                    </m:oMathParaPr>
                    <m:oMath>
                      <m:r>
                        <m:t> </m:t>
                      </m:r>
                    </m:oMath>
                  </m:oMathPara>
                </a14:m>
              </a:p>
              <a:p>
                <a:pPr lvl="0" marL="0" indent="0">
                  <a:buNone/>
                </a:pPr>
                <a:r>
                  <a:rPr/>
                  <a:t>In practice, for the generalised linear model with no identity link function and/or non-Gaussian errors, parameter estimates are found by using iteratively reweighted least-squares and involve iteratively updating working weights weights </a:t>
                </a:r>
                <a14:m>
                  <m:oMath xmlns:m="http://schemas.openxmlformats.org/officeDocument/2006/math">
                    <m:r>
                      <m:rPr>
                        <m:sty m:val="b"/>
                      </m:rPr>
                      <m:t>W</m:t>
                    </m:r>
                  </m:oMath>
                </a14:m>
                <a:r>
                  <a:rPr/>
                  <a:t> and working responses (link scale) </a:t>
                </a:r>
                <a14:m>
                  <m:oMath xmlns:m="http://schemas.openxmlformats.org/officeDocument/2006/math">
                    <m:r>
                      <m:rPr>
                        <m:sty m:val="b"/>
                      </m:rPr>
                      <m:t>Z</m:t>
                    </m:r>
                  </m:oMath>
                </a14:m>
                <a:r>
                  <a:rPr/>
                  <a:t>.</a:t>
                </a:r>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GLM parameter estimates can be found using an </a:t>
                </a:r>
                <a:r>
                  <a:rPr b="1"/>
                  <a:t>iteratively weighted least squares</a:t>
                </a:r>
                <a:r>
                  <a:rPr/>
                  <a:t> (IWLS) algorithm:</a:t>
                </a:r>
              </a:p>
              <a:p>
                <a:pPr lvl="1">
                  <a:buAutoNum type="arabicPeriod"/>
                </a:pPr>
                <a:r>
                  <a:rPr/>
                  <a:t>Start with initial estimates </a:t>
                </a:r>
                <a14:m>
                  <m:oMath xmlns:m="http://schemas.openxmlformats.org/officeDocument/2006/math">
                    <m:sSubSup>
                      <m:e>
                        <m:r>
                          <m:t>μ</m:t>
                        </m:r>
                      </m:e>
                      <m:sub>
                        <m:r>
                          <m:t>i</m:t>
                        </m:r>
                      </m:sub>
                      <m:sup>
                        <m:d>
                          <m:dPr>
                            <m:begChr m:val="("/>
                            <m:endChr m:val=")"/>
                            <m:sepChr m:val=""/>
                            <m:grow/>
                          </m:dPr>
                          <m:e>
                            <m:r>
                              <m:t>r</m:t>
                            </m:r>
                          </m:e>
                        </m:d>
                      </m:sup>
                    </m:sSubSup>
                  </m:oMath>
                </a14:m>
                <a:r>
                  <a:rPr/>
                  <a:t>.</a:t>
                </a:r>
              </a:p>
              <a:p>
                <a:pPr lvl="1">
                  <a:buAutoNum type="arabicPeriod"/>
                </a:pPr>
                <a:r>
                  <a:rPr/>
                  <a:t>Calculate working responses </a:t>
                </a:r>
                <a14:m>
                  <m:oMath xmlns:m="http://schemas.openxmlformats.org/officeDocument/2006/math">
                    <m:sSubSup>
                      <m:e>
                        <m:r>
                          <m:t>z</m:t>
                        </m:r>
                      </m:e>
                      <m:sub>
                        <m:r>
                          <m:t>i</m:t>
                        </m:r>
                      </m:sub>
                      <m:sup>
                        <m:d>
                          <m:dPr>
                            <m:begChr m:val="("/>
                            <m:endChr m:val=")"/>
                            <m:sepChr m:val=""/>
                            <m:grow/>
                          </m:dPr>
                          <m:e>
                            <m:r>
                              <m:t>r</m:t>
                            </m:r>
                          </m:e>
                        </m:d>
                      </m:sup>
                    </m:sSubSup>
                  </m:oMath>
                </a14:m>
                <a:r>
                  <a:rPr/>
                  <a:t> and working weights </a:t>
                </a:r>
                <a14:m>
                  <m:oMath xmlns:m="http://schemas.openxmlformats.org/officeDocument/2006/math">
                    <m:sSubSup>
                      <m:e>
                        <m:r>
                          <m:t>w</m:t>
                        </m:r>
                      </m:e>
                      <m:sub>
                        <m:r>
                          <m:t>i</m:t>
                        </m:r>
                      </m:sub>
                      <m:sup>
                        <m:d>
                          <m:dPr>
                            <m:begChr m:val="("/>
                            <m:endChr m:val=")"/>
                            <m:sepChr m:val=""/>
                            <m:grow/>
                          </m:dPr>
                          <m:e>
                            <m:r>
                              <m:t>r</m:t>
                            </m:r>
                          </m:e>
                        </m:d>
                      </m:sup>
                    </m:sSubSup>
                  </m:oMath>
                </a14:m>
                <a:r>
                  <a:rPr/>
                  <a:t>.</a:t>
                </a:r>
              </a:p>
              <a:p>
                <a:pPr lvl="1">
                  <a:buAutoNum type="arabicPeriod"/>
                </a:pPr>
                <a:r>
                  <a:rPr/>
                  <a:t>Calculate </a:t>
                </a:r>
                <a14:m>
                  <m:oMath xmlns:m="http://schemas.openxmlformats.org/officeDocument/2006/math">
                    <m:sSup>
                      <m:e>
                        <m:r>
                          <m:rPr>
                            <m:sty m:val="b"/>
                          </m:rPr>
                          <m:t>β</m:t>
                        </m:r>
                      </m:e>
                      <m:sup>
                        <m:d>
                          <m:dPr>
                            <m:begChr m:val="("/>
                            <m:endChr m:val=")"/>
                            <m:sepChr m:val=""/>
                            <m:grow/>
                          </m:dPr>
                          <m:e>
                            <m:r>
                              <m:t>r</m:t>
                            </m:r>
                          </m:e>
                        </m:d>
                      </m:sup>
                    </m:sSup>
                  </m:oMath>
                </a14:m>
                <a:r>
                  <a:rPr/>
                  <a:t> by weighted least squares.</a:t>
                </a:r>
              </a:p>
              <a:p>
                <a:pPr lvl="1">
                  <a:buAutoNum type="arabicPeriod"/>
                </a:pPr>
                <a:r>
                  <a:rPr/>
                  <a:t>Repeat 2. and 3. until convergence.</a:t>
                </a:r>
              </a:p>
              <a:p>
                <a:pPr lvl="0" marL="0" indent="0">
                  <a:buNone/>
                </a:pPr>
                <a:r>
                  <a:rPr/>
                  <a:t>For models with so-called </a:t>
                </a:r>
                <a:r>
                  <a:rPr i="1"/>
                  <a:t>canonical</a:t>
                </a:r>
                <a:r>
                  <a:rPr/>
                  <a:t> link functions (the default links in R), this is the </a:t>
                </a:r>
                <a:r>
                  <a:rPr b="1"/>
                  <a:t>Newton-Raphson method</a:t>
                </a:r>
                <a:r>
                  <a:rPr/>
                  <a:t>. For Gaussian errors with identity link, the Taylor series expansion is exact and the algorithm finishes in 1 iteration.</a:t>
                </a:r>
              </a:p>
              <a:p>
                <a:pPr lvl="0" marL="0" indent="0">
                  <a:buNone/>
                </a:pPr>
                <a:r>
                  <a:rPr/>
                  <a:t>The IWLS algorithm for GLMs is so powerful because it works for the entire family of exponential distributions.</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Recap:</a:t>
            </a:r>
          </a:p>
          <a:p>
            <a:pPr lvl="1"/>
            <a:r>
              <a:rPr/>
              <a:t>Independent observations, true relation between response and predictor(s) is linear: </a:t>
            </a:r>
            <a:r>
              <a:rPr b="1"/>
              <a:t>linear regression</a:t>
            </a:r>
            <a:r>
              <a:rPr/>
              <a:t>.</a:t>
            </a:r>
          </a:p>
          <a:p>
            <a:pPr lvl="1"/>
            <a:r>
              <a:rPr/>
              <a:t>Normal distribution of errors / residuals, continuous &amp; categorical predictors, linear predictor is linear in parameters (not necessarily in the predictors): </a:t>
            </a:r>
            <a:r>
              <a:rPr b="1"/>
              <a:t>general linear model</a:t>
            </a:r>
            <a:r>
              <a:rPr/>
              <a:t>.</a:t>
            </a:r>
          </a:p>
          <a:p>
            <a:pPr lvl="1"/>
            <a:r>
              <a:rPr/>
              <a:t>Link function, exponential-family distribution for errors / residuals: </a:t>
            </a:r>
            <a:r>
              <a:rPr b="1"/>
              <a:t>generalised linear model (GLM)</a:t>
            </a:r>
            <a:r>
              <a:rPr/>
              <a:t>.</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Statistical</a:t>
            </a:r>
            <a:r>
              <a:rPr/>
              <a:t> </a:t>
            </a:r>
            <a:r>
              <a:rPr/>
              <a:t>inference</a:t>
            </a:r>
            <a:r>
              <a:rPr/>
              <a:t> </a:t>
            </a:r>
            <a:r>
              <a:rPr/>
              <a:t>for</a:t>
            </a:r>
            <a:r>
              <a:rPr/>
              <a:t> </a:t>
            </a:r>
            <a:r>
              <a:rPr/>
              <a:t>GLMs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14:m>
                  <m:oMath xmlns:m="http://schemas.openxmlformats.org/officeDocument/2006/math">
                    <m:r>
                      <m:t>X</m:t>
                    </m:r>
                    <m:r>
                      <m:rPr>
                        <m:sty m:val="p"/>
                      </m:rPr>
                      <m:t>,</m:t>
                    </m:r>
                    <m:r>
                      <m:t>Y</m:t>
                    </m:r>
                  </m:oMath>
                </a14:m>
                <a:r>
                  <a:rPr/>
                  <a:t> - random variables (here: X = predictor, Y = response)</a:t>
                </a:r>
              </a:p>
              <a:p>
                <a:pPr lvl="1"/>
                <a14:m>
                  <m:oMath xmlns:m="http://schemas.openxmlformats.org/officeDocument/2006/math">
                    <m:r>
                      <m:t>x</m:t>
                    </m:r>
                    <m:r>
                      <m:rPr>
                        <m:sty m:val="p"/>
                      </m:rPr>
                      <m:t>,</m:t>
                    </m:r>
                    <m:r>
                      <m:t>y</m:t>
                    </m:r>
                  </m:oMath>
                </a14:m>
                <a:r>
                  <a:rPr/>
                  <a:t> - measured / observed values</a:t>
                </a:r>
              </a:p>
              <a:p>
                <a:pPr lvl="1"/>
                <a14:m>
                  <m:oMath xmlns:m="http://schemas.openxmlformats.org/officeDocument/2006/math">
                    <m:r>
                      <m:t>ϵ</m:t>
                    </m:r>
                  </m:oMath>
                </a14:m>
                <a:r>
                  <a:rPr/>
                  <a:t> - random variable (here: error / residual)</a:t>
                </a:r>
              </a:p>
              <a:p>
                <a:pPr lvl="1"/>
                <a14:m>
                  <m:oMath xmlns:m="http://schemas.openxmlformats.org/officeDocument/2006/math">
                    <m:r>
                      <m:rPr>
                        <m:sty m:val="b"/>
                      </m:rPr>
                      <m:t>θ</m:t>
                    </m:r>
                  </m:oMath>
                </a14:m>
                <a:r>
                  <a:rPr/>
                  <a:t> - a vector of parameters</a:t>
                </a:r>
              </a:p>
              <a:p>
                <a:pPr lvl="1"/>
                <a14:m>
                  <m:oMath xmlns:m="http://schemas.openxmlformats.org/officeDocument/2006/math">
                    <m:acc>
                      <m:accPr>
                        <m:chr m:val="‾"/>
                      </m:accPr>
                      <m:e>
                        <m:r>
                          <m:t>X</m:t>
                        </m:r>
                      </m:e>
                    </m:acc>
                  </m:oMath>
                </a14:m>
                <a:r>
                  <a:rPr/>
                  <a:t>, </a:t>
                </a:r>
                <a14:m>
                  <m:oMath xmlns:m="http://schemas.openxmlformats.org/officeDocument/2006/math">
                    <m:acc>
                      <m:accPr>
                        <m:chr m:val="‾"/>
                      </m:accPr>
                      <m:e>
                        <m:r>
                          <m:t>Y</m:t>
                        </m:r>
                      </m:e>
                    </m:acc>
                  </m:oMath>
                </a14:m>
                <a:r>
                  <a:rPr/>
                  <a:t> - sample mean estimators for X, Y</a:t>
                </a:r>
              </a:p>
              <a:p>
                <a:pPr lvl="1"/>
                <a14:m>
                  <m:oMath xmlns:m="http://schemas.openxmlformats.org/officeDocument/2006/math">
                    <m:acc>
                      <m:accPr>
                        <m:chr m:val="‾"/>
                      </m:accPr>
                      <m:e>
                        <m:r>
                          <m:t>x</m:t>
                        </m:r>
                      </m:e>
                    </m:acc>
                  </m:oMath>
                </a14:m>
                <a:r>
                  <a:rPr/>
                  <a:t>, </a:t>
                </a:r>
                <a14:m>
                  <m:oMath xmlns:m="http://schemas.openxmlformats.org/officeDocument/2006/math">
                    <m:acc>
                      <m:accPr>
                        <m:chr m:val="‾"/>
                      </m:accPr>
                      <m:e>
                        <m:r>
                          <m:t>y</m:t>
                        </m:r>
                      </m:e>
                    </m:acc>
                  </m:oMath>
                </a14:m>
                <a:r>
                  <a:rPr/>
                  <a:t> - sample mean estimates of X, Y</a:t>
                </a:r>
              </a:p>
              <a:p>
                <a:pPr lvl="1"/>
                <a14:m>
                  <m:oMath xmlns:m="http://schemas.openxmlformats.org/officeDocument/2006/math">
                    <m:acc>
                      <m:accPr>
                        <m:chr m:val="̂"/>
                      </m:accPr>
                      <m:e>
                        <m:r>
                          <m:t>T</m:t>
                        </m:r>
                      </m:e>
                    </m:acc>
                  </m:oMath>
                </a14:m>
                <a:r>
                  <a:rPr/>
                  <a:t>, </a:t>
                </a:r>
                <a14:m>
                  <m:oMath xmlns:m="http://schemas.openxmlformats.org/officeDocument/2006/math">
                    <m:acc>
                      <m:accPr>
                        <m:chr m:val="̂"/>
                      </m:accPr>
                      <m:e>
                        <m:r>
                          <m:t>t</m:t>
                        </m:r>
                      </m:e>
                    </m:acc>
                  </m:oMath>
                </a14:m>
                <a:r>
                  <a:rPr/>
                  <a:t> - given a statistic T, estimator and estimate of T</a:t>
                </a:r>
              </a:p>
              <a:p>
                <a:pPr lvl="1"/>
                <a14:m>
                  <m:oMath xmlns:m="http://schemas.openxmlformats.org/officeDocument/2006/math">
                    <m:r>
                      <m:t>P</m:t>
                    </m:r>
                    <m:d>
                      <m:dPr>
                        <m:begChr m:val="("/>
                        <m:endChr m:val=")"/>
                        <m:sepChr m:val=""/>
                        <m:grow/>
                      </m:dPr>
                      <m:e>
                        <m:r>
                          <m:t>A</m:t>
                        </m:r>
                      </m:e>
                    </m:d>
                  </m:oMath>
                </a14:m>
                <a:r>
                  <a:rPr/>
                  <a:t> - probability of an event A occuring</a:t>
                </a:r>
              </a:p>
              <a:p>
                <a:pPr lvl="1"/>
                <a14:m>
                  <m:oMath xmlns:m="http://schemas.openxmlformats.org/officeDocument/2006/math">
                    <m:sSub>
                      <m:e>
                        <m:r>
                          <m:t>f</m:t>
                        </m:r>
                      </m:e>
                      <m:sub>
                        <m:r>
                          <m:t>X</m:t>
                        </m:r>
                      </m:sub>
                    </m:sSub>
                    <m:d>
                      <m:dPr>
                        <m:begChr m:val="("/>
                        <m:endChr m:val=")"/>
                        <m:sepChr m:val=""/>
                        <m:grow/>
                      </m:dPr>
                      <m:e>
                        <m:r>
                          <m:rPr>
                            <m:sty m:val="p"/>
                          </m:rPr>
                          <m:t>.</m:t>
                        </m:r>
                      </m:e>
                    </m:d>
                  </m:oMath>
                </a14:m>
                <a:r>
                  <a:rPr/>
                  <a:t>, </a:t>
                </a:r>
                <a14:m>
                  <m:oMath xmlns:m="http://schemas.openxmlformats.org/officeDocument/2006/math">
                    <m:sSub>
                      <m:e>
                        <m:r>
                          <m:t>f</m:t>
                        </m:r>
                      </m:e>
                      <m:sub>
                        <m:r>
                          <m:t>Y</m:t>
                        </m:r>
                      </m:sub>
                    </m:sSub>
                    <m:d>
                      <m:dPr>
                        <m:begChr m:val="("/>
                        <m:endChr m:val=")"/>
                        <m:sepChr m:val=""/>
                        <m:grow/>
                      </m:dPr>
                      <m:e>
                        <m:r>
                          <m:rPr>
                            <m:sty m:val="p"/>
                          </m:rPr>
                          <m:t>.</m:t>
                        </m:r>
                      </m:e>
                    </m:d>
                  </m:oMath>
                </a14:m>
                <a:r>
                  <a:rPr/>
                  <a:t> - distribution mass / density functions of X, Y</a:t>
                </a:r>
              </a:p>
              <a:p>
                <a:pPr lvl="1"/>
                <a14:m>
                  <m:oMath xmlns:m="http://schemas.openxmlformats.org/officeDocument/2006/math">
                    <m:r>
                      <m:t>X</m:t>
                    </m:r>
                    <m:r>
                      <m:rPr>
                        <m:sty m:val="p"/>
                      </m:rPr>
                      <m:t>∼</m:t>
                    </m:r>
                    <m:r>
                      <m:t>F</m:t>
                    </m:r>
                  </m:oMath>
                </a14:m>
                <a:r>
                  <a:rPr/>
                  <a:t> - X distributed according to distribution function F</a:t>
                </a:r>
              </a:p>
              <a:p>
                <a:pPr lvl="1"/>
                <a14:m>
                  <m:oMath xmlns:m="http://schemas.openxmlformats.org/officeDocument/2006/math">
                    <m:r>
                      <m:t>E</m:t>
                    </m:r>
                    <m:d>
                      <m:dPr>
                        <m:begChr m:val="["/>
                        <m:endChr m:val="]"/>
                        <m:sepChr m:val=""/>
                        <m:grow/>
                      </m:dPr>
                      <m:e>
                        <m:r>
                          <m:t>X</m:t>
                        </m:r>
                      </m:e>
                    </m:d>
                  </m:oMath>
                </a14:m>
                <a:r>
                  <a:rPr/>
                  <a:t>, </a:t>
                </a:r>
                <a14:m>
                  <m:oMath xmlns:m="http://schemas.openxmlformats.org/officeDocument/2006/math">
                    <m:r>
                      <m:t>E</m:t>
                    </m:r>
                    <m:d>
                      <m:dPr>
                        <m:begChr m:val="["/>
                        <m:endChr m:val="]"/>
                        <m:sepChr m:val=""/>
                        <m:grow/>
                      </m:dPr>
                      <m:e>
                        <m:r>
                          <m:t>Y</m:t>
                        </m:r>
                      </m:e>
                    </m:d>
                  </m:oMath>
                </a14:m>
                <a:r>
                  <a:rPr/>
                  <a:t>, </a:t>
                </a:r>
                <a14:m>
                  <m:oMath xmlns:m="http://schemas.openxmlformats.org/officeDocument/2006/math">
                    <m:r>
                      <m:t>E</m:t>
                    </m:r>
                    <m:d>
                      <m:dPr>
                        <m:begChr m:val="["/>
                        <m:endChr m:val="]"/>
                        <m:sepChr m:val=""/>
                        <m:grow/>
                      </m:dPr>
                      <m:e>
                        <m:r>
                          <m:t>T</m:t>
                        </m:r>
                      </m:e>
                    </m:d>
                  </m:oMath>
                </a14:m>
                <a:r>
                  <a:rPr/>
                  <a:t> - the expectation of X, Y, T respectively</a:t>
                </a:r>
              </a:p>
            </p:txBody>
          </p:sp>
        </mc:Choice>
      </mc:AlternateContent>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Quite often, we want to do </a:t>
                </a:r>
                <a:r>
                  <a:rPr i="1"/>
                  <a:t>statistical inference</a:t>
                </a:r>
                <a:r>
                  <a:rPr/>
                  <a:t>: we can use statistical theory and the estimated regression coefficients to make statements about the data and hence the processes that gave rise to them.</a:t>
                </a:r>
              </a:p>
              <a:p>
                <a:pPr lvl="0" marL="0" indent="0">
                  <a:buNone/>
                </a:pPr>
                <a14:m>
                  <m:oMathPara xmlns:m="http://schemas.openxmlformats.org/officeDocument/2006/math">
                    <m:oMathParaPr>
                      <m:jc m:val="center"/>
                    </m:oMathParaPr>
                    <m:oMath>
                      <m:r>
                        <m:t> </m:t>
                      </m:r>
                    </m:oMath>
                  </m:oMathPara>
                </a14:m>
              </a:p>
              <a:p>
                <a:pPr lvl="0" marL="0" indent="0">
                  <a:buNone/>
                </a:pPr>
                <a:r>
                  <a:rPr/>
                  <a:t>For instance we may want to check whether any of the predictor variables does indeed predict the response variable. That is, we want to test whether all or a subset of coefficients are zero.</a:t>
                </a:r>
              </a:p>
              <a:p>
                <a:pPr lvl="0" marL="0" indent="0">
                  <a:buNone/>
                </a:pPr>
                <a14:m>
                  <m:oMathPara xmlns:m="http://schemas.openxmlformats.org/officeDocument/2006/math">
                    <m:oMathParaPr>
                      <m:jc m:val="center"/>
                    </m:oMathParaPr>
                    <m:oMath>
                      <m:r>
                        <m:t> </m:t>
                      </m:r>
                    </m:oMath>
                  </m:oMathPara>
                </a14:m>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first consider the general linear model case (i.e. identity link, Gaussian errors):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Y</m:t>
                      </m:r>
                      <m:r>
                        <m:rPr>
                          <m:sty m:val="p"/>
                        </m:rPr>
                        <m:t>=</m:t>
                      </m:r>
                      <m:r>
                        <m:rPr>
                          <m:sty m:val="b"/>
                        </m:rPr>
                        <m:t>X</m:t>
                      </m:r>
                      <m:r>
                        <m:rPr>
                          <m:sty m:val="b"/>
                        </m:rPr>
                        <m:t>β</m:t>
                      </m:r>
                      <m:r>
                        <m:rPr>
                          <m:sty m:val="p"/>
                        </m:rPr>
                        <m:t>+</m:t>
                      </m:r>
                      <m:r>
                        <m:rPr>
                          <m:sty m:val="b"/>
                        </m:rPr>
                        <m:t>ϵ</m:t>
                      </m:r>
                    </m:oMath>
                  </m:oMathPara>
                </a14:m>
              </a:p>
              <a:p>
                <a:pPr lvl="0" marL="0" indent="0">
                  <a:buNone/>
                </a:pPr>
                <a:r>
                  <a:rPr/>
                  <a:t>where </a:t>
                </a:r>
                <a14:m>
                  <m:oMath xmlns:m="http://schemas.openxmlformats.org/officeDocument/2006/math">
                    <m:r>
                      <m:rPr>
                        <m:sty m:val="b"/>
                      </m:rPr>
                      <m:t>ϵ</m:t>
                    </m:r>
                    <m:r>
                      <m:rPr>
                        <m:sty m:val="p"/>
                      </m:rPr>
                      <m:t>∼</m:t>
                    </m:r>
                    <m:r>
                      <m:rPr>
                        <m:sty m:val="p"/>
                        <m:scr m:val="script"/>
                      </m:rPr>
                      <m:t>N</m:t>
                    </m:r>
                    <m:d>
                      <m:dPr>
                        <m:begChr m:val="("/>
                        <m:endChr m:val=")"/>
                        <m:sepChr m:val=""/>
                        <m:grow/>
                      </m:dPr>
                      <m:e>
                        <m:r>
                          <m:rPr>
                            <m:sty m:val="b"/>
                          </m:rPr>
                          <m:t>0</m:t>
                        </m:r>
                        <m:r>
                          <m:rPr>
                            <m:sty m:val="p"/>
                          </m:rPr>
                          <m:t>,</m:t>
                        </m:r>
                        <m:sSup>
                          <m:e>
                            <m:r>
                              <m:t>σ</m:t>
                            </m:r>
                          </m:e>
                          <m:sup>
                            <m:r>
                              <m:t>2</m:t>
                            </m:r>
                          </m:sup>
                        </m:sSup>
                        <m:r>
                          <m:rPr>
                            <m:sty m:val="b"/>
                          </m:rPr>
                          <m:t>I</m:t>
                        </m:r>
                      </m:e>
                    </m:d>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We may want to test whether a subset of the parameters </a:t>
                </a:r>
                <a14:m>
                  <m:oMath xmlns:m="http://schemas.openxmlformats.org/officeDocument/2006/math">
                    <m:r>
                      <m:rPr>
                        <m:sty m:val="b"/>
                      </m:rPr>
                      <m:t>β</m:t>
                    </m:r>
                  </m:oMath>
                </a14:m>
                <a:r>
                  <a:rPr/>
                  <a:t> are all zero. We can arrange our vector of parameters </a:t>
                </a:r>
                <a14:m>
                  <m:oMath xmlns:m="http://schemas.openxmlformats.org/officeDocument/2006/math">
                    <m:r>
                      <m:rPr>
                        <m:sty m:val="b"/>
                      </m:rPr>
                      <m:t>β</m:t>
                    </m:r>
                  </m:oMath>
                </a14:m>
                <a:r>
                  <a:rPr/>
                  <a:t> so that it is the bottom </a:t>
                </a:r>
                <a14:m>
                  <m:oMath xmlns:m="http://schemas.openxmlformats.org/officeDocument/2006/math">
                    <m:r>
                      <m:t>q</m:t>
                    </m:r>
                  </m:oMath>
                </a14:m>
                <a:r>
                  <a:rPr/>
                  <a:t> of the </a:t>
                </a:r>
                <a14:m>
                  <m:oMath xmlns:m="http://schemas.openxmlformats.org/officeDocument/2006/math">
                    <m:r>
                      <m:t>p</m:t>
                    </m:r>
                    <m:r>
                      <m:rPr>
                        <m:sty m:val="p"/>
                      </m:rPr>
                      <m:t>+</m:t>
                    </m:r>
                    <m:r>
                      <m:t>1</m:t>
                    </m:r>
                  </m:oMath>
                </a14:m>
                <a:r>
                  <a:rPr/>
                  <a:t> coefficients that we want to test.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β</m:t>
                      </m:r>
                      <m:r>
                        <m:rPr>
                          <m:sty m:val="p"/>
                        </m:rPr>
                        <m:t>=</m:t>
                      </m:r>
                      <m:d>
                        <m:dPr>
                          <m:begChr m:val="("/>
                          <m:endChr m:val=")"/>
                          <m:sepChr m:val=""/>
                          <m:grow/>
                        </m:dPr>
                        <m:e>
                          <m:f>
                            <m:fPr>
                              <m:type m:val="noBar"/>
                            </m:fPr>
                            <m:num>
                              <m:sSub>
                                <m:e>
                                  <m:r>
                                    <m:rPr>
                                      <m:sty m:val="b"/>
                                    </m:rPr>
                                    <m:t>β</m:t>
                                  </m:r>
                                </m:e>
                                <m:sub>
                                  <m:r>
                                    <m:t>1</m:t>
                                  </m:r>
                                </m:sub>
                              </m:sSub>
                            </m:num>
                            <m:den>
                              <m:sSub>
                                <m:e>
                                  <m:r>
                                    <m:rPr>
                                      <m:sty m:val="b"/>
                                    </m:rPr>
                                    <m:t>β</m:t>
                                  </m:r>
                                </m:e>
                                <m:sub>
                                  <m:r>
                                    <m:t>2</m:t>
                                  </m:r>
                                </m:sub>
                              </m:sSub>
                            </m:den>
                          </m:f>
                        </m:e>
                      </m:d>
                    </m:oMath>
                  </m:oMathPara>
                </a14:m>
              </a:p>
              <a:p>
                <a:pPr lvl="0" marL="0" indent="0">
                  <a:buNone/>
                </a:pPr>
                <a:r>
                  <a:rPr/>
                  <a:t>where </a:t>
                </a:r>
                <a14:m>
                  <m:oMath xmlns:m="http://schemas.openxmlformats.org/officeDocument/2006/math">
                    <m:r>
                      <m:rPr>
                        <m:sty m:val="b"/>
                      </m:rPr>
                      <m:t>β</m:t>
                    </m:r>
                  </m:oMath>
                </a14:m>
                <a:r>
                  <a:rPr/>
                  <a:t> is </a:t>
                </a:r>
                <a14:m>
                  <m:oMath xmlns:m="http://schemas.openxmlformats.org/officeDocument/2006/math">
                    <m:d>
                      <m:dPr>
                        <m:begChr m:val="("/>
                        <m:endChr m:val=")"/>
                        <m:sepChr m:val=""/>
                        <m:grow/>
                      </m:dPr>
                      <m:e>
                        <m:r>
                          <m:t>p</m:t>
                        </m:r>
                        <m:r>
                          <m:rPr>
                            <m:sty m:val="p"/>
                          </m:rPr>
                          <m:t>+</m:t>
                        </m:r>
                        <m:r>
                          <m:t>1</m:t>
                        </m:r>
                      </m:e>
                    </m:d>
                    <m:r>
                      <m:rPr>
                        <m:sty m:val="p"/>
                      </m:rPr>
                      <m:t>×</m:t>
                    </m:r>
                    <m:r>
                      <m:t>1</m:t>
                    </m:r>
                  </m:oMath>
                </a14:m>
                <a:r>
                  <a:rPr/>
                  <a:t>, </a:t>
                </a:r>
                <a14:m>
                  <m:oMath xmlns:m="http://schemas.openxmlformats.org/officeDocument/2006/math">
                    <m:sSub>
                      <m:e>
                        <m:r>
                          <m:rPr>
                            <m:sty m:val="b"/>
                          </m:rPr>
                          <m:t>β</m:t>
                        </m:r>
                      </m:e>
                      <m:sub>
                        <m:r>
                          <m:t>1</m:t>
                        </m:r>
                      </m:sub>
                    </m:sSub>
                  </m:oMath>
                </a14:m>
                <a:r>
                  <a:rPr/>
                  <a:t> is </a:t>
                </a:r>
                <a14:m>
                  <m:oMath xmlns:m="http://schemas.openxmlformats.org/officeDocument/2006/math">
                    <m:d>
                      <m:dPr>
                        <m:begChr m:val="("/>
                        <m:endChr m:val=")"/>
                        <m:sepChr m:val=""/>
                        <m:grow/>
                      </m:dPr>
                      <m:e>
                        <m:r>
                          <m:t>p</m:t>
                        </m:r>
                        <m:r>
                          <m:rPr>
                            <m:sty m:val="p"/>
                          </m:rPr>
                          <m:t>−</m:t>
                        </m:r>
                        <m:r>
                          <m:t>q</m:t>
                        </m:r>
                        <m:r>
                          <m:rPr>
                            <m:sty m:val="p"/>
                          </m:rPr>
                          <m:t>+</m:t>
                        </m:r>
                        <m:r>
                          <m:t>1</m:t>
                        </m:r>
                      </m:e>
                    </m:d>
                    <m:r>
                      <m:rPr>
                        <m:sty m:val="p"/>
                      </m:rPr>
                      <m:t>×</m:t>
                    </m:r>
                    <m:r>
                      <m:t>1</m:t>
                    </m:r>
                  </m:oMath>
                </a14:m>
                <a:r>
                  <a:rPr/>
                  <a:t> and </a:t>
                </a:r>
                <a14:m>
                  <m:oMath xmlns:m="http://schemas.openxmlformats.org/officeDocument/2006/math">
                    <m:sSub>
                      <m:e>
                        <m:r>
                          <m:rPr>
                            <m:sty m:val="b"/>
                          </m:rPr>
                          <m:t>β</m:t>
                        </m:r>
                      </m:e>
                      <m:sub>
                        <m:r>
                          <m:t>2</m:t>
                        </m:r>
                      </m:sub>
                    </m:sSub>
                  </m:oMath>
                </a14:m>
                <a:r>
                  <a:rPr/>
                  <a:t> is </a:t>
                </a:r>
                <a14:m>
                  <m:oMath xmlns:m="http://schemas.openxmlformats.org/officeDocument/2006/math">
                    <m:r>
                      <m:t>q</m:t>
                    </m:r>
                    <m:r>
                      <m:rPr>
                        <m:sty m:val="p"/>
                      </m:rPr>
                      <m:t>×</m:t>
                    </m:r>
                    <m:r>
                      <m:t>1</m:t>
                    </m:r>
                  </m:oMath>
                </a14:m>
                <a:r>
                  <a:rPr/>
                  <a:t>.</a:t>
                </a:r>
              </a:p>
            </p:txBody>
          </p:sp>
        </mc:Choice>
      </mc:AlternateContent>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The F-test</a:t>
                </a:r>
              </a:p>
              <a:p>
                <a:pPr lvl="0" marL="0" indent="0">
                  <a:buNone/>
                </a:pPr>
                <a:r>
                  <a:rPr/>
                  <a:t>Using this notation, we can then formulate our null and alternative hypotheses:</a:t>
                </a:r>
              </a:p>
              <a:p>
                <a:pPr lvl="0" marL="0" indent="0">
                  <a:buNone/>
                </a:pPr>
                <a14:m>
                  <m:oMathPara xmlns:m="http://schemas.openxmlformats.org/officeDocument/2006/math">
                    <m:oMathParaPr>
                      <m:jc m:val="center"/>
                    </m:oMathParaPr>
                    <m:oMath>
                      <m:r>
                        <m:t> </m:t>
                      </m:r>
                    </m:oMath>
                  </m:oMathPara>
                </a14:m>
              </a:p>
              <a:p>
                <a:pPr lvl="0" marL="0" indent="0">
                  <a:buNone/>
                </a:pPr>
                <a14:m>
                  <m:oMath xmlns:m="http://schemas.openxmlformats.org/officeDocument/2006/math">
                    <m:sSub>
                      <m:e>
                        <m:r>
                          <m:t>H</m:t>
                        </m:r>
                      </m:e>
                      <m:sub>
                        <m:r>
                          <m:t>0</m:t>
                        </m:r>
                      </m:sub>
                    </m:sSub>
                    <m:r>
                      <m:rPr>
                        <m:sty m:val="p"/>
                      </m:rPr>
                      <m:t>:</m:t>
                    </m:r>
                    <m:sSub>
                      <m:e>
                        <m:r>
                          <m:t>β</m:t>
                        </m:r>
                      </m:e>
                      <m:sub>
                        <m:r>
                          <m:t>p</m:t>
                        </m:r>
                        <m:r>
                          <m:rPr>
                            <m:sty m:val="p"/>
                          </m:rPr>
                          <m:t>−</m:t>
                        </m:r>
                        <m:r>
                          <m:t>q</m:t>
                        </m:r>
                        <m:r>
                          <m:rPr>
                            <m:sty m:val="p"/>
                          </m:rPr>
                          <m:t>+</m:t>
                        </m:r>
                        <m:r>
                          <m:t>1</m:t>
                        </m:r>
                      </m:sub>
                    </m:sSub>
                    <m:r>
                      <m:rPr>
                        <m:sty m:val="p"/>
                      </m:rPr>
                      <m:t>=</m:t>
                    </m:r>
                    <m:sSub>
                      <m:e>
                        <m:r>
                          <m:t>β</m:t>
                        </m:r>
                      </m:e>
                      <m:sub>
                        <m:r>
                          <m:t>p</m:t>
                        </m:r>
                        <m:r>
                          <m:rPr>
                            <m:sty m:val="p"/>
                          </m:rPr>
                          <m:t>−</m:t>
                        </m:r>
                        <m:r>
                          <m:t>q</m:t>
                        </m:r>
                        <m:r>
                          <m:rPr>
                            <m:sty m:val="p"/>
                          </m:rPr>
                          <m:t>+</m:t>
                        </m:r>
                        <m:r>
                          <m:t>2</m:t>
                        </m:r>
                      </m:sub>
                    </m:sSub>
                    <m:r>
                      <m:rPr>
                        <m:sty m:val="p"/>
                      </m:rPr>
                      <m:t>=</m:t>
                    </m:r>
                    <m:r>
                      <m:rPr>
                        <m:sty m:val="p"/>
                      </m:rPr>
                      <m:t>…</m:t>
                    </m:r>
                    <m:sSub>
                      <m:e>
                        <m:r>
                          <m:t>β</m:t>
                        </m:r>
                      </m:e>
                      <m:sub>
                        <m:r>
                          <m:t>p</m:t>
                        </m:r>
                      </m:sub>
                    </m:sSub>
                    <m:r>
                      <m:rPr>
                        <m:sty m:val="p"/>
                      </m:rPr>
                      <m:t>=</m:t>
                    </m:r>
                    <m:r>
                      <m:t>0</m:t>
                    </m:r>
                  </m:oMath>
                </a14:m>
              </a:p>
              <a:p>
                <a:pPr lvl="0" marL="0" indent="0">
                  <a:buNone/>
                </a:pPr>
                <a14:m>
                  <m:oMath xmlns:m="http://schemas.openxmlformats.org/officeDocument/2006/math">
                    <m:sSub>
                      <m:e>
                        <m:r>
                          <m:t>H</m:t>
                        </m:r>
                      </m:e>
                      <m:sub>
                        <m:r>
                          <m:t>1</m:t>
                        </m:r>
                      </m:sub>
                    </m:sSub>
                    <m:r>
                      <m:rPr>
                        <m:sty m:val="p"/>
                      </m:rPr>
                      <m:t>:</m:t>
                    </m:r>
                    <m:r>
                      <m:rPr>
                        <m:nor/>
                        <m:sty m:val="p"/>
                      </m:rPr>
                      <m:t> at least one </m:t>
                    </m:r>
                    <m:sSub>
                      <m:e>
                        <m:r>
                          <m:t>β</m:t>
                        </m:r>
                      </m:e>
                      <m:sub>
                        <m:r>
                          <m:t>j</m:t>
                        </m:r>
                      </m:sub>
                    </m:sSub>
                    <m:r>
                      <m:rPr>
                        <m:sty m:val="p"/>
                      </m:rPr>
                      <m:t>≠</m:t>
                    </m:r>
                    <m:r>
                      <m:t>0</m:t>
                    </m:r>
                    <m:r>
                      <m:rPr>
                        <m:sty m:val="p"/>
                      </m:rPr>
                      <m:t>,</m:t>
                    </m:r>
                    <m:r>
                      <m:t>j</m:t>
                    </m:r>
                    <m:r>
                      <m:rPr>
                        <m:sty m:val="p"/>
                      </m:rPr>
                      <m:t>=</m:t>
                    </m:r>
                    <m:r>
                      <m:t>p</m:t>
                    </m:r>
                    <m:r>
                      <m:rPr>
                        <m:sty m:val="p"/>
                      </m:rPr>
                      <m:t>−</m:t>
                    </m:r>
                    <m:r>
                      <m:t>q</m:t>
                    </m:r>
                    <m:r>
                      <m:rPr>
                        <m:sty m:val="p"/>
                      </m:rPr>
                      <m:t>+</m:t>
                    </m:r>
                    <m:r>
                      <m:t>1</m:t>
                    </m:r>
                    <m:r>
                      <m:rPr>
                        <m:sty m:val="p"/>
                      </m:rPr>
                      <m:t>,</m:t>
                    </m:r>
                    <m:r>
                      <m:rPr>
                        <m:sty m:val="p"/>
                      </m:rPr>
                      <m:t>…</m:t>
                    </m:r>
                    <m:r>
                      <m:rPr>
                        <m:sty m:val="p"/>
                      </m:rPr>
                      <m:t>,</m:t>
                    </m:r>
                    <m:r>
                      <m:t>p</m:t>
                    </m:r>
                  </m:oMath>
                </a14:m>
              </a:p>
              <a:p>
                <a:pPr lvl="0" marL="0" indent="0">
                  <a:buNone/>
                </a:pPr>
                <a14:m>
                  <m:oMathPara xmlns:m="http://schemas.openxmlformats.org/officeDocument/2006/math">
                    <m:oMathParaPr>
                      <m:jc m:val="center"/>
                    </m:oMathParaPr>
                    <m:oMath>
                      <m:r>
                        <m:t> </m:t>
                      </m:r>
                    </m:oMath>
                  </m:oMathPara>
                </a14:m>
              </a:p>
              <a:p>
                <a:pPr lvl="0" marL="0" indent="0">
                  <a:buNone/>
                </a:pPr>
                <a:r>
                  <a:rPr/>
                  <a:t>Test statistic:</a:t>
                </a:r>
              </a:p>
              <a:p>
                <a:pPr lvl="0" marL="0" indent="0">
                  <a:buNone/>
                </a:pPr>
                <a14:m>
                  <m:oMathPara xmlns:m="http://schemas.openxmlformats.org/officeDocument/2006/math">
                    <m:oMathParaPr>
                      <m:jc m:val="center"/>
                    </m:oMathParaPr>
                    <m:oMath>
                      <m:r>
                        <m:t>F</m:t>
                      </m:r>
                      <m:r>
                        <m:rPr>
                          <m:sty m:val="p"/>
                        </m:rPr>
                        <m:t>=</m:t>
                      </m:r>
                      <m:r>
                        <m:t>R</m:t>
                      </m:r>
                      <m:r>
                        <m:t>S</m:t>
                      </m:r>
                      <m:r>
                        <m:t>S</m:t>
                      </m:r>
                      <m:r>
                        <m:rPr>
                          <m:sty m:val="p"/>
                        </m:rPr>
                        <m:t>/</m:t>
                      </m:r>
                      <m:r>
                        <m:t>E</m:t>
                      </m:r>
                      <m:r>
                        <m:t>S</m:t>
                      </m:r>
                      <m:r>
                        <m:t>S</m:t>
                      </m:r>
                      <m:r>
                        <m:rPr>
                          <m:sty m:val="p"/>
                        </m:rPr>
                        <m:t>∼</m:t>
                      </m:r>
                      <m:sSub>
                        <m:e>
                          <m:r>
                            <m:t>F</m:t>
                          </m:r>
                        </m:e>
                        <m:sub>
                          <m:r>
                            <m:t>q</m:t>
                          </m:r>
                          <m:r>
                            <m:rPr>
                              <m:sty m:val="p"/>
                            </m:rPr>
                            <m:t>,</m:t>
                          </m:r>
                          <m:r>
                            <m:t>n</m:t>
                          </m:r>
                          <m:r>
                            <m:rPr>
                              <m:sty m:val="p"/>
                            </m:rPr>
                            <m:t>−</m:t>
                          </m:r>
                          <m:r>
                            <m:t>p</m:t>
                          </m:r>
                          <m:r>
                            <m:rPr>
                              <m:sty m:val="p"/>
                            </m:rPr>
                            <m:t>−</m:t>
                          </m:r>
                          <m:r>
                            <m:t>1</m:t>
                          </m:r>
                        </m:sub>
                      </m:sSub>
                    </m:oMath>
                  </m:oMathPara>
                </a14:m>
              </a:p>
            </p:txBody>
          </p:sp>
        </mc:Choice>
      </mc:AlternateContent>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The t-test</a:t>
                </a:r>
              </a:p>
              <a:p>
                <a:pPr lvl="0" marL="0" indent="0">
                  <a:buNone/>
                </a:pPr>
                <a:r>
                  <a:rPr/>
                  <a:t>The F-test has a special case: when we test only </a:t>
                </a:r>
                <a14:m>
                  <m:oMath xmlns:m="http://schemas.openxmlformats.org/officeDocument/2006/math">
                    <m:r>
                      <m:t>q</m:t>
                    </m:r>
                    <m:r>
                      <m:rPr>
                        <m:sty m:val="p"/>
                      </m:rPr>
                      <m:t>=</m:t>
                    </m:r>
                    <m:r>
                      <m:t>1</m:t>
                    </m:r>
                  </m:oMath>
                </a14:m>
                <a:r>
                  <a:rPr/>
                  <a:t> parameter. This is an </a:t>
                </a:r>
                <a14:m>
                  <m:oMath xmlns:m="http://schemas.openxmlformats.org/officeDocument/2006/math">
                    <m:sSub>
                      <m:e>
                        <m:r>
                          <m:t>F</m:t>
                        </m:r>
                      </m:e>
                      <m:sub>
                        <m:r>
                          <m:t>1</m:t>
                        </m:r>
                        <m:r>
                          <m:rPr>
                            <m:sty m:val="p"/>
                          </m:rPr>
                          <m:t>,</m:t>
                        </m:r>
                        <m:r>
                          <m:t>n</m:t>
                        </m:r>
                        <m:r>
                          <m:rPr>
                            <m:sty m:val="p"/>
                          </m:rPr>
                          <m:t>−</m:t>
                        </m:r>
                        <m:r>
                          <m:t>p</m:t>
                        </m:r>
                        <m:r>
                          <m:rPr>
                            <m:sty m:val="p"/>
                          </m:rPr>
                          <m:t>−</m:t>
                        </m:r>
                        <m:r>
                          <m:t>1</m:t>
                        </m:r>
                      </m:sub>
                    </m:sSub>
                  </m:oMath>
                </a14:m>
                <a:r>
                  <a:rPr/>
                  <a:t> distribution, which turns out to be the square of a </a:t>
                </a:r>
                <a14:m>
                  <m:oMath xmlns:m="http://schemas.openxmlformats.org/officeDocument/2006/math">
                    <m:sSub>
                      <m:e>
                        <m:r>
                          <m:t>t</m:t>
                        </m:r>
                      </m:e>
                      <m:sub>
                        <m:r>
                          <m:t>n</m:t>
                        </m:r>
                        <m:r>
                          <m:rPr>
                            <m:sty m:val="p"/>
                          </m:rPr>
                          <m:t>−</m:t>
                        </m:r>
                        <m:r>
                          <m:t>p</m:t>
                        </m:r>
                        <m:r>
                          <m:rPr>
                            <m:sty m:val="p"/>
                          </m:rPr>
                          <m:t>−</m:t>
                        </m:r>
                        <m:r>
                          <m:t>1</m:t>
                        </m:r>
                      </m:sub>
                    </m:sSub>
                  </m:oMath>
                </a14:m>
                <a:r>
                  <a:rPr/>
                  <a:t> distribution (see Session 2 - diagram of relations between distributions).</a:t>
                </a:r>
              </a:p>
              <a:p>
                <a:pPr lvl="0" marL="0" indent="0">
                  <a:buNone/>
                </a:pPr>
                <a:r>
                  <a:rPr/>
                  <a:t>But you can also derive it directly as a test for the estimated coefficient:</a:t>
                </a:r>
              </a:p>
              <a:p>
                <a:pPr lvl="0" marL="0" indent="0">
                  <a:buNone/>
                </a:pPr>
                <a14:m>
                  <m:oMathPara xmlns:m="http://schemas.openxmlformats.org/officeDocument/2006/math">
                    <m:oMathParaPr>
                      <m:jc m:val="center"/>
                    </m:oMathParaPr>
                    <m:oMath>
                      <m:sSub>
                        <m:e>
                          <m:r>
                            <m:t>H</m:t>
                          </m:r>
                        </m:e>
                        <m:sub>
                          <m:r>
                            <m:t>0</m:t>
                          </m:r>
                        </m:sub>
                      </m:sSub>
                      <m:r>
                        <m:rPr>
                          <m:sty m:val="p"/>
                        </m:rPr>
                        <m:t>:</m:t>
                      </m:r>
                      <m:sSub>
                        <m:e>
                          <m:r>
                            <m:t>β</m:t>
                          </m:r>
                        </m:e>
                        <m:sub>
                          <m:r>
                            <m:t>j</m:t>
                          </m:r>
                        </m:sub>
                      </m:sSub>
                      <m:r>
                        <m:rPr>
                          <m:sty m:val="p"/>
                        </m:rPr>
                        <m:t>=</m:t>
                      </m:r>
                      <m:r>
                        <m:t>b</m:t>
                      </m:r>
                    </m:oMath>
                  </m:oMathPara>
                </a14:m>
              </a:p>
              <a:p>
                <a:pPr lvl="0" marL="0" indent="0">
                  <a:buNone/>
                </a:pPr>
                <a14:m>
                  <m:oMathPara xmlns:m="http://schemas.openxmlformats.org/officeDocument/2006/math">
                    <m:oMathParaPr>
                      <m:jc m:val="center"/>
                    </m:oMathParaPr>
                    <m:oMath>
                      <m:sSub>
                        <m:e>
                          <m:r>
                            <m:t>H</m:t>
                          </m:r>
                        </m:e>
                        <m:sub>
                          <m:r>
                            <m:t>1</m:t>
                          </m:r>
                        </m:sub>
                      </m:sSub>
                      <m:r>
                        <m:rPr>
                          <m:sty m:val="p"/>
                        </m:rPr>
                        <m:t>:</m:t>
                      </m:r>
                      <m:sSub>
                        <m:e>
                          <m:r>
                            <m:t>β</m:t>
                          </m:r>
                        </m:e>
                        <m:sub>
                          <m:r>
                            <m:t>j</m:t>
                          </m:r>
                        </m:sub>
                      </m:sSub>
                      <m:r>
                        <m:rPr>
                          <m:sty m:val="p"/>
                        </m:rPr>
                        <m:t>≠</m:t>
                      </m:r>
                      <m:r>
                        <m:t>b</m:t>
                      </m:r>
                    </m:oMath>
                  </m:oMathPara>
                </a14:m>
              </a:p>
              <a:p>
                <a:pPr lvl="0" marL="0" indent="0">
                  <a:buNone/>
                </a:pPr>
                <a:r>
                  <a:rPr/>
                  <a:t>Test statistic:</a:t>
                </a:r>
              </a:p>
              <a:p>
                <a:pPr lvl="0" marL="0" indent="0">
                  <a:buNone/>
                </a:pPr>
                <a14:m>
                  <m:oMathPara xmlns:m="http://schemas.openxmlformats.org/officeDocument/2006/math">
                    <m:oMathParaPr>
                      <m:jc m:val="center"/>
                    </m:oMathParaPr>
                    <m:oMath>
                      <m:r>
                        <m:t>T</m:t>
                      </m:r>
                      <m:r>
                        <m:rPr>
                          <m:sty m:val="p"/>
                        </m:rPr>
                        <m:t>=</m:t>
                      </m:r>
                      <m:f>
                        <m:fPr>
                          <m:type m:val="bar"/>
                        </m:fPr>
                        <m:num>
                          <m:acc>
                            <m:accPr>
                              <m:chr m:val="̂"/>
                            </m:accPr>
                            <m:e>
                              <m:sSub>
                                <m:e>
                                  <m:r>
                                    <m:t>β</m:t>
                                  </m:r>
                                </m:e>
                                <m:sub>
                                  <m:r>
                                    <m:t>j</m:t>
                                  </m:r>
                                </m:sub>
                              </m:sSub>
                            </m:e>
                          </m:acc>
                          <m:r>
                            <m:rPr>
                              <m:sty m:val="p"/>
                            </m:rPr>
                            <m:t>−</m:t>
                          </m:r>
                          <m:r>
                            <m:t>b</m:t>
                          </m:r>
                        </m:num>
                        <m:den>
                          <m:r>
                            <m:t>s</m:t>
                          </m:r>
                          <m:r>
                            <m:t>e</m:t>
                          </m:r>
                          <m:d>
                            <m:dPr>
                              <m:begChr m:val="("/>
                              <m:endChr m:val=")"/>
                              <m:sepChr m:val=""/>
                              <m:grow/>
                            </m:dPr>
                            <m:e>
                              <m:sSub>
                                <m:e>
                                  <m:acc>
                                    <m:accPr>
                                      <m:chr m:val="̂"/>
                                    </m:accPr>
                                    <m:e>
                                      <m:r>
                                        <m:t>β</m:t>
                                      </m:r>
                                    </m:e>
                                  </m:acc>
                                </m:e>
                                <m:sub>
                                  <m:r>
                                    <m:t>j</m:t>
                                  </m:r>
                                </m:sub>
                              </m:sSub>
                            </m:e>
                          </m:d>
                        </m:den>
                      </m:f>
                      <m:r>
                        <m:rPr>
                          <m:sty m:val="p"/>
                        </m:rPr>
                        <m:t>∼</m:t>
                      </m:r>
                      <m:sSub>
                        <m:e>
                          <m:r>
                            <m:t>T</m:t>
                          </m:r>
                        </m:e>
                        <m:sub>
                          <m:r>
                            <m:t>n</m:t>
                          </m:r>
                          <m:r>
                            <m:rPr>
                              <m:sty m:val="p"/>
                            </m:rPr>
                            <m:t>−</m:t>
                          </m:r>
                          <m:r>
                            <m:t>p</m:t>
                          </m:r>
                          <m:r>
                            <m:rPr>
                              <m:sty m:val="p"/>
                            </m:rPr>
                            <m:t>−</m:t>
                          </m:r>
                          <m:r>
                            <m:t>1</m:t>
                          </m:r>
                        </m:sub>
                      </m:sSub>
                    </m:oMath>
                  </m:oMathPara>
                </a14:m>
              </a:p>
            </p:txBody>
          </p:sp>
        </mc:Choice>
      </mc:AlternateContent>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 more generality, for the GLM, there are 3 types of test we can perform:</a:t>
                </a:r>
              </a:p>
              <a:p>
                <a:pPr lvl="0" marL="0" indent="0">
                  <a:buNone/>
                </a:pPr>
                <a14:m>
                  <m:oMathPara xmlns:m="http://schemas.openxmlformats.org/officeDocument/2006/math">
                    <m:oMathParaPr>
                      <m:jc m:val="center"/>
                    </m:oMathParaPr>
                    <m:oMath>
                      <m:r>
                        <m:t> </m:t>
                      </m:r>
                    </m:oMath>
                  </m:oMathPara>
                </a14:m>
              </a:p>
              <a:p>
                <a:pPr lvl="1">
                  <a:buAutoNum type="arabicPeriod"/>
                </a:pPr>
                <a:r>
                  <a:rPr b="1"/>
                  <a:t>Likelihood ratio tests</a:t>
                </a:r>
                <a:r>
                  <a:rPr/>
                  <a:t> - compares the likelihood of nested models; typically used like the F-test in the linear model</a:t>
                </a:r>
              </a:p>
              <a:p>
                <a:pPr lvl="0" marL="0" indent="0">
                  <a:buNone/>
                </a:pPr>
                <a14:m>
                  <m:oMathPara xmlns:m="http://schemas.openxmlformats.org/officeDocument/2006/math">
                    <m:oMathParaPr>
                      <m:jc m:val="center"/>
                    </m:oMathParaPr>
                    <m:oMath>
                      <m:r>
                        <m:t> </m:t>
                      </m:r>
                    </m:oMath>
                  </m:oMathPara>
                </a14:m>
              </a:p>
              <a:p>
                <a:pPr lvl="1">
                  <a:buAutoNum startAt="2" type="arabicPeriod"/>
                </a:pPr>
                <a:r>
                  <a:rPr b="1"/>
                  <a:t>Wald tests</a:t>
                </a:r>
                <a:r>
                  <a:rPr/>
                  <a:t> - compares a subset of parameters against fixed values; typically used like the t-tests in the linear model; this is what most statistical software report for p-values for the individual parameters</a:t>
                </a:r>
              </a:p>
              <a:p>
                <a:pPr lvl="0" marL="0" indent="0">
                  <a:buNone/>
                </a:pPr>
                <a14:m>
                  <m:oMathPara xmlns:m="http://schemas.openxmlformats.org/officeDocument/2006/math">
                    <m:oMathParaPr>
                      <m:jc m:val="center"/>
                    </m:oMathParaPr>
                    <m:oMath>
                      <m:r>
                        <m:t> </m:t>
                      </m:r>
                    </m:oMath>
                  </m:oMathPara>
                </a14:m>
              </a:p>
              <a:p>
                <a:pPr lvl="1">
                  <a:buAutoNum startAt="3" type="arabicPeriod"/>
                </a:pPr>
                <a:r>
                  <a:rPr b="1"/>
                  <a:t>Score tests</a:t>
                </a:r>
                <a:r>
                  <a:rPr/>
                  <a:t> - looks at the derivative of the likelihood function</a:t>
                </a:r>
              </a:p>
            </p:txBody>
          </p:sp>
        </mc:Choice>
      </mc:AlternateContent>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confidence</a:t>
            </a:r>
            <a:r>
              <a:rPr/>
              <a:t> </a:t>
            </a:r>
            <a:r>
              <a:rPr/>
              <a:t>bands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Once we have fitted a GLM, we can predict new values.</a:t>
            </a:r>
          </a:p>
          <a:p>
            <a:pPr lvl="0" marL="0" indent="0">
              <a:buNone/>
            </a:pPr>
            <a:r>
              <a:rPr/>
              <a:t>Predicting response values for predictor values well outside the ones used to fit the model should be avoided!</a:t>
            </a:r>
          </a:p>
          <a:p>
            <a:pPr lvl="0" marL="0" indent="0">
              <a:buNone/>
            </a:pPr>
            <a:r>
              <a:rPr/>
              <a:t>Prediction uses estimates. Can we derive prediction confidence intervals? What we predict in a GLM is the </a:t>
            </a:r>
            <a:r>
              <a:rPr i="1"/>
              <a:t>mean</a:t>
            </a:r>
            <a:r>
              <a:rPr/>
              <a:t> response. We can actually consider 2 types of prediction confidence intervals:</a:t>
            </a:r>
          </a:p>
          <a:p>
            <a:pPr lvl="1">
              <a:buAutoNum type="alphaLcPeriod"/>
            </a:pPr>
            <a:r>
              <a:rPr/>
              <a:t>for the mean response</a:t>
            </a:r>
          </a:p>
          <a:p>
            <a:pPr lvl="1">
              <a:buAutoNum type="alphaLcPeriod"/>
            </a:pPr>
            <a:r>
              <a:rPr/>
              <a:t>for a new observation</a:t>
            </a:r>
          </a:p>
          <a:p>
            <a:pPr lvl="0" marL="0" indent="0">
              <a:buNone/>
            </a:pPr>
            <a:r>
              <a:rPr/>
              <a:t>The first one takes only the uncertainty of the model fit into account, the second one also takes the variability of the response values into account.</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confidence</a:t>
            </a:r>
            <a:r>
              <a:rPr/>
              <a:t> </a:t>
            </a:r>
            <a:r>
              <a:rPr/>
              <a:t>bands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have seen that the estimators </a:t>
                </a:r>
                <a14:m>
                  <m:oMath xmlns:m="http://schemas.openxmlformats.org/officeDocument/2006/math">
                    <m:acc>
                      <m:accPr>
                        <m:chr m:val="̂"/>
                      </m:accPr>
                      <m:e>
                        <m:r>
                          <m:t>β</m:t>
                        </m:r>
                      </m:e>
                    </m:acc>
                  </m:oMath>
                </a14:m>
                <a:r>
                  <a:rPr/>
                  <a:t> are asympotically normally distributed. This implies that, on the link function scale (i.e. for the linear predictor </a:t>
                </a:r>
                <a14:m>
                  <m:oMath xmlns:m="http://schemas.openxmlformats.org/officeDocument/2006/math">
                    <m:r>
                      <m:t>η</m:t>
                    </m:r>
                  </m:oMath>
                </a14:m>
                <a:r>
                  <a:rPr/>
                  <a:t>), we can construct confidence intervals using the asympotic normal distribution, then back transform to the scale of the response variable.</a:t>
                </a:r>
              </a:p>
              <a:p>
                <a:pPr lvl="0" marL="0" indent="0">
                  <a:buNone/>
                </a:pPr>
                <a:r>
                  <a:rPr/>
                  <a:t>For a 95% confidence interval for the mean response:</a:t>
                </a:r>
              </a:p>
              <a:p>
                <a:pPr lvl="0" marL="0" indent="0">
                  <a:buNone/>
                </a:pPr>
                <a14:m>
                  <m:oMathPara xmlns:m="http://schemas.openxmlformats.org/officeDocument/2006/math">
                    <m:oMathParaPr>
                      <m:jc m:val="center"/>
                    </m:oMathParaPr>
                    <m:oMath>
                      <m:acc>
                        <m:accPr>
                          <m:chr m:val="̂"/>
                        </m:accPr>
                        <m:e>
                          <m:r>
                            <m:t>η</m:t>
                          </m:r>
                        </m:e>
                      </m:acc>
                      <m:r>
                        <m:rPr>
                          <m:sty m:val="p"/>
                        </m:rPr>
                        <m:t>±</m:t>
                      </m:r>
                      <m:r>
                        <m:t>1.96</m:t>
                      </m:r>
                      <m:r>
                        <m:rPr>
                          <m:sty m:val="p"/>
                        </m:rPr>
                        <m:t>×</m:t>
                      </m:r>
                      <m:r>
                        <m:t>S</m:t>
                      </m:r>
                      <m:r>
                        <m:t>E</m:t>
                      </m:r>
                      <m:d>
                        <m:dPr>
                          <m:begChr m:val="("/>
                          <m:endChr m:val=")"/>
                          <m:sepChr m:val=""/>
                          <m:grow/>
                        </m:dPr>
                        <m:e>
                          <m:acc>
                            <m:accPr>
                              <m:chr m:val="̂"/>
                            </m:accPr>
                            <m:e>
                              <m:r>
                                <m:t>η</m:t>
                              </m:r>
                            </m:e>
                          </m:acc>
                        </m:e>
                      </m:d>
                    </m:oMath>
                  </m:oMathPara>
                </a14:m>
              </a:p>
              <a:p>
                <a:pPr lvl="0" marL="0" indent="0">
                  <a:buNone/>
                </a:pPr>
                <a:r>
                  <a:rPr/>
                  <a:t>And then, backtransforming</a:t>
                </a:r>
              </a:p>
              <a:p>
                <a:pPr lvl="0" marL="0" indent="0">
                  <a:buNone/>
                </a:pPr>
                <a14:m>
                  <m:oMathPara xmlns:m="http://schemas.openxmlformats.org/officeDocument/2006/math">
                    <m:oMathParaPr>
                      <m:jc m:val="center"/>
                    </m:oMathParaPr>
                    <m:oMath>
                      <m:sSub>
                        <m:e>
                          <m:acc>
                            <m:accPr>
                              <m:chr m:val="̂"/>
                            </m:accPr>
                            <m:e>
                              <m:r>
                                <m:t>y</m:t>
                              </m:r>
                            </m:e>
                          </m:acc>
                        </m:e>
                        <m:sub>
                          <m:r>
                            <m:t>l</m:t>
                          </m:r>
                          <m:r>
                            <m:t>o</m:t>
                          </m:r>
                          <m:r>
                            <m:t>w</m:t>
                          </m:r>
                        </m:sub>
                      </m:sSub>
                      <m:r>
                        <m:rPr>
                          <m:sty m:val="p"/>
                        </m:rPr>
                        <m:t>=</m:t>
                      </m:r>
                      <m:sSup>
                        <m:e>
                          <m:r>
                            <m:t>g</m:t>
                          </m:r>
                        </m:e>
                        <m:sup>
                          <m:r>
                            <m:rPr>
                              <m:sty m:val="p"/>
                            </m:rPr>
                            <m:t>−</m:t>
                          </m:r>
                          <m:r>
                            <m:t>1</m:t>
                          </m:r>
                        </m:sup>
                      </m:sSup>
                      <m:d>
                        <m:dPr>
                          <m:begChr m:val="("/>
                          <m:endChr m:val=")"/>
                          <m:sepChr m:val=""/>
                          <m:grow/>
                        </m:dPr>
                        <m:e>
                          <m:sSub>
                            <m:e>
                              <m:acc>
                                <m:accPr>
                                  <m:chr m:val="̂"/>
                                </m:accPr>
                                <m:e>
                                  <m:r>
                                    <m:t>η</m:t>
                                  </m:r>
                                </m:e>
                              </m:acc>
                            </m:e>
                            <m:sub>
                              <m:r>
                                <m:t>l</m:t>
                              </m:r>
                              <m:r>
                                <m:t>o</m:t>
                              </m:r>
                              <m:r>
                                <m:t>w</m:t>
                              </m:r>
                            </m:sub>
                          </m:sSub>
                        </m:e>
                      </m:d>
                    </m:oMath>
                  </m:oMathPara>
                </a14:m>
              </a:p>
              <a:p>
                <a:pPr lvl="0" marL="0" indent="0">
                  <a:buNone/>
                </a:pPr>
                <a14:m>
                  <m:oMathPara xmlns:m="http://schemas.openxmlformats.org/officeDocument/2006/math">
                    <m:oMathParaPr>
                      <m:jc m:val="center"/>
                    </m:oMathParaPr>
                    <m:oMath>
                      <m:sSub>
                        <m:e>
                          <m:acc>
                            <m:accPr>
                              <m:chr m:val="̂"/>
                            </m:accPr>
                            <m:e>
                              <m:r>
                                <m:t>y</m:t>
                              </m:r>
                            </m:e>
                          </m:acc>
                        </m:e>
                        <m:sub>
                          <m:r>
                            <m:t>h</m:t>
                          </m:r>
                          <m:r>
                            <m:t>i</m:t>
                          </m:r>
                          <m:r>
                            <m:t>g</m:t>
                          </m:r>
                          <m:r>
                            <m:t>h</m:t>
                          </m:r>
                        </m:sub>
                      </m:sSub>
                      <m:r>
                        <m:rPr>
                          <m:sty m:val="p"/>
                        </m:rPr>
                        <m:t>=</m:t>
                      </m:r>
                      <m:sSup>
                        <m:e>
                          <m:r>
                            <m:t>g</m:t>
                          </m:r>
                        </m:e>
                        <m:sup>
                          <m:r>
                            <m:rPr>
                              <m:sty m:val="p"/>
                            </m:rPr>
                            <m:t>−</m:t>
                          </m:r>
                          <m:r>
                            <m:t>1</m:t>
                          </m:r>
                        </m:sup>
                      </m:sSup>
                      <m:d>
                        <m:dPr>
                          <m:begChr m:val="("/>
                          <m:endChr m:val=")"/>
                          <m:sepChr m:val=""/>
                          <m:grow/>
                        </m:dPr>
                        <m:e>
                          <m:sSub>
                            <m:e>
                              <m:acc>
                                <m:accPr>
                                  <m:chr m:val="̂"/>
                                </m:accPr>
                                <m:e>
                                  <m:r>
                                    <m:t>η</m:t>
                                  </m:r>
                                </m:e>
                              </m:acc>
                            </m:e>
                            <m:sub>
                              <m:r>
                                <m:t>h</m:t>
                              </m:r>
                              <m:r>
                                <m:t>i</m:t>
                              </m:r>
                              <m:r>
                                <m:t>g</m:t>
                              </m:r>
                              <m:r>
                                <m:t>h</m:t>
                              </m:r>
                            </m:sub>
                          </m:sSub>
                        </m:e>
                      </m:d>
                    </m:oMath>
                  </m:oMathPara>
                </a14:m>
              </a:p>
            </p:txBody>
          </p:sp>
        </mc:Choice>
      </mc:AlternateContent>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confidence</a:t>
            </a:r>
            <a:r>
              <a:rPr/>
              <a:t> </a:t>
            </a:r>
            <a:r>
              <a:rPr/>
              <a:t>bands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indent="0">
              <a:buNone/>
            </a:pPr>
            <a:r>
              <a:rPr>
                <a:latin typeface="Courier"/>
              </a:rPr>
              <a:t>modPois</a:t>
            </a:r>
            <a:r>
              <a:rPr>
                <a:solidFill>
                  <a:srgbClr val="007020"/>
                </a:solidFill>
                <a:latin typeface="Courier"/>
              </a:rPr>
              <a:t>&lt;-</a:t>
            </a:r>
            <a:r>
              <a:rPr>
                <a:solidFill>
                  <a:srgbClr val="06287E"/>
                </a:solidFill>
                <a:latin typeface="Courier"/>
              </a:rPr>
              <a:t>glm</a:t>
            </a:r>
            <a:r>
              <a:rPr>
                <a:latin typeface="Courier"/>
              </a:rPr>
              <a:t>(dist</a:t>
            </a:r>
            <a:r>
              <a:rPr>
                <a:solidFill>
                  <a:srgbClr val="4070A0"/>
                </a:solidFill>
                <a:latin typeface="Courier"/>
              </a:rPr>
              <a:t>~</a:t>
            </a:r>
            <a:r>
              <a:rPr>
                <a:latin typeface="Courier"/>
              </a:rPr>
              <a:t>speed,</a:t>
            </a:r>
            <a:r>
              <a:rPr>
                <a:solidFill>
                  <a:srgbClr val="7D9029"/>
                </a:solidFill>
                <a:latin typeface="Courier"/>
              </a:rPr>
              <a:t>data=</a:t>
            </a:r>
            <a:r>
              <a:rPr>
                <a:latin typeface="Courier"/>
              </a:rPr>
              <a:t>cars,</a:t>
            </a:r>
            <a:r>
              <a:rPr>
                <a:solidFill>
                  <a:srgbClr val="7D9029"/>
                </a:solidFill>
                <a:latin typeface="Courier"/>
              </a:rPr>
              <a:t>family=</a:t>
            </a:r>
            <a:r>
              <a:rPr>
                <a:latin typeface="Courier"/>
              </a:rPr>
              <a:t>poisson)</a:t>
            </a:r>
            <a:br/>
            <a:r>
              <a:rPr>
                <a:latin typeface="Courier"/>
              </a:rPr>
              <a:t>newX</a:t>
            </a:r>
            <a:r>
              <a:rPr>
                <a:solidFill>
                  <a:srgbClr val="007020"/>
                </a:solidFill>
                <a:latin typeface="Courier"/>
              </a:rPr>
              <a:t>&lt;-</a:t>
            </a:r>
            <a:r>
              <a:rPr>
                <a:solidFill>
                  <a:srgbClr val="06287E"/>
                </a:solidFill>
                <a:latin typeface="Courier"/>
              </a:rPr>
              <a:t>data.frame</a:t>
            </a:r>
            <a:r>
              <a:rPr>
                <a:latin typeface="Courier"/>
              </a:rPr>
              <a:t>(</a:t>
            </a:r>
            <a:r>
              <a:rPr>
                <a:solidFill>
                  <a:srgbClr val="7D9029"/>
                </a:solidFill>
                <a:latin typeface="Courier"/>
              </a:rPr>
              <a:t>speed=</a:t>
            </a:r>
            <a:r>
              <a:rPr>
                <a:solidFill>
                  <a:srgbClr val="06287E"/>
                </a:solidFill>
                <a:latin typeface="Courier"/>
              </a:rPr>
              <a:t>seq</a:t>
            </a:r>
            <a:r>
              <a:rPr>
                <a:latin typeface="Courier"/>
              </a:rPr>
              <a:t>(</a:t>
            </a:r>
            <a:r>
              <a:rPr>
                <a:solidFill>
                  <a:srgbClr val="40A070"/>
                </a:solidFill>
                <a:latin typeface="Courier"/>
              </a:rPr>
              <a:t>1</a:t>
            </a:r>
            <a:r>
              <a:rPr>
                <a:latin typeface="Courier"/>
              </a:rPr>
              <a:t>,</a:t>
            </a:r>
            <a:r>
              <a:rPr>
                <a:solidFill>
                  <a:srgbClr val="40A070"/>
                </a:solidFill>
                <a:latin typeface="Courier"/>
              </a:rPr>
              <a:t>30</a:t>
            </a:r>
            <a:r>
              <a:rPr>
                <a:latin typeface="Courier"/>
              </a:rPr>
              <a:t>,</a:t>
            </a:r>
            <a:r>
              <a:rPr>
                <a:solidFill>
                  <a:srgbClr val="7D9029"/>
                </a:solidFill>
                <a:latin typeface="Courier"/>
              </a:rPr>
              <a:t>length=</a:t>
            </a:r>
            <a:r>
              <a:rPr>
                <a:solidFill>
                  <a:srgbClr val="40A070"/>
                </a:solidFill>
                <a:latin typeface="Courier"/>
              </a:rPr>
              <a:t>500</a:t>
            </a:r>
            <a:r>
              <a:rPr>
                <a:latin typeface="Courier"/>
              </a:rPr>
              <a:t>))</a:t>
            </a:r>
            <a:br/>
            <a:r>
              <a:rPr>
                <a:latin typeface="Courier"/>
              </a:rPr>
              <a:t>pred</a:t>
            </a:r>
            <a:r>
              <a:rPr>
                <a:solidFill>
                  <a:srgbClr val="007020"/>
                </a:solidFill>
                <a:latin typeface="Courier"/>
              </a:rPr>
              <a:t>&lt;-</a:t>
            </a:r>
            <a:r>
              <a:rPr>
                <a:solidFill>
                  <a:srgbClr val="06287E"/>
                </a:solidFill>
                <a:latin typeface="Courier"/>
              </a:rPr>
              <a:t>predict</a:t>
            </a:r>
            <a:r>
              <a:rPr>
                <a:latin typeface="Courier"/>
              </a:rPr>
              <a:t>(modPois,</a:t>
            </a:r>
            <a:r>
              <a:rPr>
                <a:solidFill>
                  <a:srgbClr val="7D9029"/>
                </a:solidFill>
                <a:latin typeface="Courier"/>
              </a:rPr>
              <a:t>type=</a:t>
            </a:r>
            <a:r>
              <a:rPr>
                <a:solidFill>
                  <a:srgbClr val="4070A0"/>
                </a:solidFill>
                <a:latin typeface="Courier"/>
              </a:rPr>
              <a:t>"link"</a:t>
            </a:r>
            <a:r>
              <a:rPr>
                <a:latin typeface="Courier"/>
              </a:rPr>
              <a:t>,</a:t>
            </a:r>
            <a:r>
              <a:rPr>
                <a:solidFill>
                  <a:srgbClr val="7D9029"/>
                </a:solidFill>
                <a:latin typeface="Courier"/>
              </a:rPr>
              <a:t>newdata=</a:t>
            </a:r>
            <a:r>
              <a:rPr>
                <a:latin typeface="Courier"/>
              </a:rPr>
              <a:t>newX, </a:t>
            </a:r>
            <a:r>
              <a:rPr>
                <a:solidFill>
                  <a:srgbClr val="7D9029"/>
                </a:solidFill>
                <a:latin typeface="Courier"/>
              </a:rPr>
              <a:t>se.fit=</a:t>
            </a:r>
            <a:r>
              <a:rPr>
                <a:latin typeface="Courier"/>
              </a:rPr>
              <a:t>T)</a:t>
            </a:r>
            <a:br/>
            <a:r>
              <a:rPr>
                <a:latin typeface="Courier"/>
              </a:rPr>
              <a:t>predFit</a:t>
            </a:r>
            <a:r>
              <a:rPr>
                <a:solidFill>
                  <a:srgbClr val="007020"/>
                </a:solidFill>
                <a:latin typeface="Courier"/>
              </a:rPr>
              <a:t>&lt;-</a:t>
            </a:r>
            <a:r>
              <a:rPr>
                <a:solidFill>
                  <a:srgbClr val="06287E"/>
                </a:solidFill>
                <a:latin typeface="Courier"/>
              </a:rPr>
              <a:t>exp</a:t>
            </a:r>
            <a:r>
              <a:rPr>
                <a:latin typeface="Courier"/>
              </a:rPr>
              <a:t>(pred</a:t>
            </a:r>
            <a:r>
              <a:rPr>
                <a:solidFill>
                  <a:srgbClr val="4070A0"/>
                </a:solidFill>
                <a:latin typeface="Courier"/>
              </a:rPr>
              <a:t>$</a:t>
            </a:r>
            <a:r>
              <a:rPr>
                <a:latin typeface="Courier"/>
              </a:rPr>
              <a:t>fit)</a:t>
            </a:r>
            <a:br/>
            <a:r>
              <a:rPr>
                <a:latin typeface="Courier"/>
              </a:rPr>
              <a:t>predLow</a:t>
            </a:r>
            <a:r>
              <a:rPr>
                <a:solidFill>
                  <a:srgbClr val="007020"/>
                </a:solidFill>
                <a:latin typeface="Courier"/>
              </a:rPr>
              <a:t>&lt;-</a:t>
            </a:r>
            <a:r>
              <a:rPr>
                <a:solidFill>
                  <a:srgbClr val="06287E"/>
                </a:solidFill>
                <a:latin typeface="Courier"/>
              </a:rPr>
              <a:t>exp</a:t>
            </a:r>
            <a:r>
              <a:rPr>
                <a:latin typeface="Courier"/>
              </a:rPr>
              <a:t>(pred</a:t>
            </a:r>
            <a:r>
              <a:rPr>
                <a:solidFill>
                  <a:srgbClr val="4070A0"/>
                </a:solidFill>
                <a:latin typeface="Courier"/>
              </a:rPr>
              <a:t>$</a:t>
            </a:r>
            <a:r>
              <a:rPr>
                <a:latin typeface="Courier"/>
              </a:rPr>
              <a:t>fit</a:t>
            </a:r>
            <a:r>
              <a:rPr>
                <a:solidFill>
                  <a:srgbClr val="4070A0"/>
                </a:solidFill>
                <a:latin typeface="Courier"/>
              </a:rPr>
              <a:t>-</a:t>
            </a:r>
            <a:r>
              <a:rPr>
                <a:solidFill>
                  <a:srgbClr val="06287E"/>
                </a:solidFill>
                <a:latin typeface="Courier"/>
              </a:rPr>
              <a:t>qnorm</a:t>
            </a:r>
            <a:r>
              <a:rPr>
                <a:latin typeface="Courier"/>
              </a:rPr>
              <a:t>(</a:t>
            </a:r>
            <a:r>
              <a:rPr>
                <a:solidFill>
                  <a:srgbClr val="40A070"/>
                </a:solidFill>
                <a:latin typeface="Courier"/>
              </a:rPr>
              <a:t>0.975</a:t>
            </a:r>
            <a:r>
              <a:rPr>
                <a:latin typeface="Courier"/>
              </a:rPr>
              <a:t>)</a:t>
            </a:r>
            <a:r>
              <a:rPr>
                <a:solidFill>
                  <a:srgbClr val="4070A0"/>
                </a:solidFill>
                <a:latin typeface="Courier"/>
              </a:rPr>
              <a:t>*</a:t>
            </a:r>
            <a:r>
              <a:rPr>
                <a:latin typeface="Courier"/>
              </a:rPr>
              <a:t>pred</a:t>
            </a:r>
            <a:r>
              <a:rPr>
                <a:solidFill>
                  <a:srgbClr val="4070A0"/>
                </a:solidFill>
                <a:latin typeface="Courier"/>
              </a:rPr>
              <a:t>$</a:t>
            </a:r>
            <a:r>
              <a:rPr>
                <a:latin typeface="Courier"/>
              </a:rPr>
              <a:t>se.fit)</a:t>
            </a:r>
            <a:br/>
            <a:r>
              <a:rPr>
                <a:latin typeface="Courier"/>
              </a:rPr>
              <a:t>predHigh</a:t>
            </a:r>
            <a:r>
              <a:rPr>
                <a:solidFill>
                  <a:srgbClr val="007020"/>
                </a:solidFill>
                <a:latin typeface="Courier"/>
              </a:rPr>
              <a:t>&lt;-</a:t>
            </a:r>
            <a:r>
              <a:rPr>
                <a:solidFill>
                  <a:srgbClr val="06287E"/>
                </a:solidFill>
                <a:latin typeface="Courier"/>
              </a:rPr>
              <a:t>exp</a:t>
            </a:r>
            <a:r>
              <a:rPr>
                <a:latin typeface="Courier"/>
              </a:rPr>
              <a:t>(pred</a:t>
            </a:r>
            <a:r>
              <a:rPr>
                <a:solidFill>
                  <a:srgbClr val="4070A0"/>
                </a:solidFill>
                <a:latin typeface="Courier"/>
              </a:rPr>
              <a:t>$</a:t>
            </a:r>
            <a:r>
              <a:rPr>
                <a:latin typeface="Courier"/>
              </a:rPr>
              <a:t>fit</a:t>
            </a:r>
            <a:r>
              <a:rPr>
                <a:solidFill>
                  <a:srgbClr val="4070A0"/>
                </a:solidFill>
                <a:latin typeface="Courier"/>
              </a:rPr>
              <a:t>+</a:t>
            </a:r>
            <a:r>
              <a:rPr>
                <a:solidFill>
                  <a:srgbClr val="06287E"/>
                </a:solidFill>
                <a:latin typeface="Courier"/>
              </a:rPr>
              <a:t>qnorm</a:t>
            </a:r>
            <a:r>
              <a:rPr>
                <a:latin typeface="Courier"/>
              </a:rPr>
              <a:t>(</a:t>
            </a:r>
            <a:r>
              <a:rPr>
                <a:solidFill>
                  <a:srgbClr val="40A070"/>
                </a:solidFill>
                <a:latin typeface="Courier"/>
              </a:rPr>
              <a:t>0.975</a:t>
            </a:r>
            <a:r>
              <a:rPr>
                <a:latin typeface="Courier"/>
              </a:rPr>
              <a:t>)</a:t>
            </a:r>
            <a:r>
              <a:rPr>
                <a:solidFill>
                  <a:srgbClr val="4070A0"/>
                </a:solidFill>
                <a:latin typeface="Courier"/>
              </a:rPr>
              <a:t>*</a:t>
            </a:r>
            <a:r>
              <a:rPr>
                <a:latin typeface="Courier"/>
              </a:rPr>
              <a:t>pred</a:t>
            </a:r>
            <a:r>
              <a:rPr>
                <a:solidFill>
                  <a:srgbClr val="4070A0"/>
                </a:solidFill>
                <a:latin typeface="Courier"/>
              </a:rPr>
              <a:t>$</a:t>
            </a:r>
            <a:r>
              <a:rPr>
                <a:latin typeface="Courier"/>
              </a:rPr>
              <a:t>se.fit)</a:t>
            </a:r>
            <a:br/>
            <a:br/>
            <a:r>
              <a:rPr>
                <a:solidFill>
                  <a:srgbClr val="06287E"/>
                </a:solidFill>
                <a:latin typeface="Courier"/>
              </a:rPr>
              <a:t>plot</a:t>
            </a:r>
            <a:r>
              <a:rPr>
                <a:latin typeface="Courier"/>
              </a:rPr>
              <a:t>(dist</a:t>
            </a:r>
            <a:r>
              <a:rPr>
                <a:solidFill>
                  <a:srgbClr val="4070A0"/>
                </a:solidFill>
                <a:latin typeface="Courier"/>
              </a:rPr>
              <a:t>~</a:t>
            </a:r>
            <a:r>
              <a:rPr>
                <a:latin typeface="Courier"/>
              </a:rPr>
              <a:t>speed,</a:t>
            </a:r>
            <a:r>
              <a:rPr>
                <a:solidFill>
                  <a:srgbClr val="7D9029"/>
                </a:solidFill>
                <a:latin typeface="Courier"/>
              </a:rPr>
              <a:t>data=</a:t>
            </a:r>
            <a:r>
              <a:rPr>
                <a:latin typeface="Courier"/>
              </a:rPr>
              <a:t>cars,</a:t>
            </a:r>
            <a:r>
              <a:rPr>
                <a:solidFill>
                  <a:srgbClr val="7D9029"/>
                </a:solidFill>
                <a:latin typeface="Courier"/>
              </a:rPr>
              <a:t>cex=</a:t>
            </a:r>
            <a:r>
              <a:rPr>
                <a:solidFill>
                  <a:srgbClr val="40A070"/>
                </a:solidFill>
                <a:latin typeface="Courier"/>
              </a:rPr>
              <a:t>2</a:t>
            </a:r>
            <a:r>
              <a:rPr>
                <a:latin typeface="Courier"/>
              </a:rPr>
              <a:t>,</a:t>
            </a:r>
            <a:r>
              <a:rPr>
                <a:solidFill>
                  <a:srgbClr val="7D9029"/>
                </a:solidFill>
                <a:latin typeface="Courier"/>
              </a:rPr>
              <a:t>xlim=</a:t>
            </a:r>
            <a:r>
              <a:rPr>
                <a:solidFill>
                  <a:srgbClr val="06287E"/>
                </a:solidFill>
                <a:latin typeface="Courier"/>
              </a:rPr>
              <a:t>c</a:t>
            </a:r>
            <a:r>
              <a:rPr>
                <a:latin typeface="Courier"/>
              </a:rPr>
              <a:t>(</a:t>
            </a:r>
            <a:r>
              <a:rPr>
                <a:solidFill>
                  <a:srgbClr val="40A070"/>
                </a:solidFill>
                <a:latin typeface="Courier"/>
              </a:rPr>
              <a:t>1</a:t>
            </a:r>
            <a:r>
              <a:rPr>
                <a:latin typeface="Courier"/>
              </a:rPr>
              <a:t>,</a:t>
            </a:r>
            <a:r>
              <a:rPr>
                <a:solidFill>
                  <a:srgbClr val="40A070"/>
                </a:solidFill>
                <a:latin typeface="Courier"/>
              </a:rPr>
              <a:t>30</a:t>
            </a:r>
            <a:r>
              <a:rPr>
                <a:latin typeface="Courier"/>
              </a:rPr>
              <a:t>),</a:t>
            </a:r>
            <a:r>
              <a:rPr>
                <a:solidFill>
                  <a:srgbClr val="7D9029"/>
                </a:solidFill>
                <a:latin typeface="Courier"/>
              </a:rPr>
              <a:t>ylim=</a:t>
            </a:r>
            <a:r>
              <a:rPr>
                <a:solidFill>
                  <a:srgbClr val="06287E"/>
                </a:solidFill>
                <a:latin typeface="Courier"/>
              </a:rPr>
              <a:t>c</a:t>
            </a:r>
            <a:r>
              <a:rPr>
                <a:latin typeface="Courier"/>
              </a:rPr>
              <a:t>(</a:t>
            </a:r>
            <a:r>
              <a:rPr>
                <a:solidFill>
                  <a:srgbClr val="40A070"/>
                </a:solidFill>
                <a:latin typeface="Courier"/>
              </a:rPr>
              <a:t>0</a:t>
            </a:r>
            <a:r>
              <a:rPr>
                <a:latin typeface="Courier"/>
              </a:rPr>
              <a:t>,</a:t>
            </a:r>
            <a:r>
              <a:rPr>
                <a:solidFill>
                  <a:srgbClr val="40A070"/>
                </a:solidFill>
                <a:latin typeface="Courier"/>
              </a:rPr>
              <a:t>170</a:t>
            </a:r>
            <a:r>
              <a:rPr>
                <a:latin typeface="Courier"/>
              </a:rPr>
              <a:t>))</a:t>
            </a:r>
            <a:br/>
            <a:r>
              <a:rPr>
                <a:solidFill>
                  <a:srgbClr val="06287E"/>
                </a:solidFill>
                <a:latin typeface="Courier"/>
              </a:rPr>
              <a:t>lines</a:t>
            </a:r>
            <a:r>
              <a:rPr>
                <a:latin typeface="Courier"/>
              </a:rPr>
              <a:t>(newX</a:t>
            </a:r>
            <a:r>
              <a:rPr>
                <a:solidFill>
                  <a:srgbClr val="4070A0"/>
                </a:solidFill>
                <a:latin typeface="Courier"/>
              </a:rPr>
              <a:t>$</a:t>
            </a:r>
            <a:r>
              <a:rPr>
                <a:latin typeface="Courier"/>
              </a:rPr>
              <a:t>speed,predFit,</a:t>
            </a:r>
            <a:r>
              <a:rPr>
                <a:solidFill>
                  <a:srgbClr val="7D9029"/>
                </a:solidFill>
                <a:latin typeface="Courier"/>
              </a:rPr>
              <a:t>lwd=</a:t>
            </a:r>
            <a:r>
              <a:rPr>
                <a:solidFill>
                  <a:srgbClr val="40A070"/>
                </a:solidFill>
                <a:latin typeface="Courier"/>
              </a:rPr>
              <a:t>2</a:t>
            </a:r>
            <a:r>
              <a:rPr>
                <a:latin typeface="Courier"/>
              </a:rPr>
              <a:t>,</a:t>
            </a:r>
            <a:r>
              <a:rPr>
                <a:solidFill>
                  <a:srgbClr val="7D9029"/>
                </a:solidFill>
                <a:latin typeface="Courier"/>
              </a:rPr>
              <a:t>col=</a:t>
            </a:r>
            <a:r>
              <a:rPr>
                <a:solidFill>
                  <a:srgbClr val="4070A0"/>
                </a:solidFill>
                <a:latin typeface="Courier"/>
              </a:rPr>
              <a:t>"steelblue"</a:t>
            </a:r>
            <a:r>
              <a:rPr>
                <a:latin typeface="Courier"/>
              </a:rPr>
              <a:t>)</a:t>
            </a:r>
            <a:br/>
            <a:r>
              <a:rPr>
                <a:solidFill>
                  <a:srgbClr val="06287E"/>
                </a:solidFill>
                <a:latin typeface="Courier"/>
              </a:rPr>
              <a:t>polygon</a:t>
            </a:r>
            <a:r>
              <a:rPr>
                <a:latin typeface="Courier"/>
              </a:rPr>
              <a:t>(</a:t>
            </a:r>
            <a:r>
              <a:rPr>
                <a:solidFill>
                  <a:srgbClr val="7D9029"/>
                </a:solidFill>
                <a:latin typeface="Courier"/>
              </a:rPr>
              <a:t>x=</a:t>
            </a:r>
            <a:r>
              <a:rPr>
                <a:solidFill>
                  <a:srgbClr val="06287E"/>
                </a:solidFill>
                <a:latin typeface="Courier"/>
              </a:rPr>
              <a:t>c</a:t>
            </a:r>
            <a:r>
              <a:rPr>
                <a:latin typeface="Courier"/>
              </a:rPr>
              <a:t>(newX</a:t>
            </a:r>
            <a:r>
              <a:rPr>
                <a:solidFill>
                  <a:srgbClr val="4070A0"/>
                </a:solidFill>
                <a:latin typeface="Courier"/>
              </a:rPr>
              <a:t>$</a:t>
            </a:r>
            <a:r>
              <a:rPr>
                <a:latin typeface="Courier"/>
              </a:rPr>
              <a:t>speed,newX</a:t>
            </a:r>
            <a:r>
              <a:rPr>
                <a:solidFill>
                  <a:srgbClr val="4070A0"/>
                </a:solidFill>
                <a:latin typeface="Courier"/>
              </a:rPr>
              <a:t>$</a:t>
            </a:r>
            <a:r>
              <a:rPr>
                <a:latin typeface="Courier"/>
              </a:rPr>
              <a:t>speed[</a:t>
            </a:r>
            <a:r>
              <a:rPr>
                <a:solidFill>
                  <a:srgbClr val="06287E"/>
                </a:solidFill>
                <a:latin typeface="Courier"/>
              </a:rPr>
              <a:t>nrow</a:t>
            </a:r>
            <a:r>
              <a:rPr>
                <a:latin typeface="Courier"/>
              </a:rPr>
              <a:t>(newX)</a:t>
            </a:r>
            <a:r>
              <a:rPr>
                <a:solidFill>
                  <a:srgbClr val="4070A0"/>
                </a:solidFill>
                <a:latin typeface="Courier"/>
              </a:rPr>
              <a:t>:</a:t>
            </a:r>
            <a:r>
              <a:rPr>
                <a:solidFill>
                  <a:srgbClr val="40A070"/>
                </a:solidFill>
                <a:latin typeface="Courier"/>
              </a:rPr>
              <a:t>1</a:t>
            </a:r>
            <a:r>
              <a:rPr>
                <a:latin typeface="Courier"/>
              </a:rPr>
              <a:t>]),</a:t>
            </a:r>
            <a:r>
              <a:rPr>
                <a:solidFill>
                  <a:srgbClr val="7D9029"/>
                </a:solidFill>
                <a:latin typeface="Courier"/>
              </a:rPr>
              <a:t>y=</a:t>
            </a:r>
            <a:r>
              <a:rPr>
                <a:solidFill>
                  <a:srgbClr val="06287E"/>
                </a:solidFill>
                <a:latin typeface="Courier"/>
              </a:rPr>
              <a:t>c</a:t>
            </a:r>
            <a:r>
              <a:rPr>
                <a:latin typeface="Courier"/>
              </a:rPr>
              <a:t>(predLow,predHigh[</a:t>
            </a:r>
            <a:r>
              <a:rPr>
                <a:solidFill>
                  <a:srgbClr val="06287E"/>
                </a:solidFill>
                <a:latin typeface="Courier"/>
              </a:rPr>
              <a:t>nrow</a:t>
            </a:r>
            <a:r>
              <a:rPr>
                <a:latin typeface="Courier"/>
              </a:rPr>
              <a:t>(newX)</a:t>
            </a:r>
            <a:r>
              <a:rPr>
                <a:solidFill>
                  <a:srgbClr val="4070A0"/>
                </a:solidFill>
                <a:latin typeface="Courier"/>
              </a:rPr>
              <a:t>:</a:t>
            </a:r>
            <a:r>
              <a:rPr>
                <a:solidFill>
                  <a:srgbClr val="40A070"/>
                </a:solidFill>
                <a:latin typeface="Courier"/>
              </a:rPr>
              <a:t>1</a:t>
            </a:r>
            <a:r>
              <a:rPr>
                <a:latin typeface="Courier"/>
              </a:rPr>
              <a:t>]),</a:t>
            </a:r>
            <a:r>
              <a:rPr>
                <a:solidFill>
                  <a:srgbClr val="7D9029"/>
                </a:solidFill>
                <a:latin typeface="Courier"/>
              </a:rPr>
              <a:t>col=</a:t>
            </a:r>
            <a:r>
              <a:rPr>
                <a:solidFill>
                  <a:srgbClr val="06287E"/>
                </a:solidFill>
                <a:latin typeface="Courier"/>
              </a:rPr>
              <a:t>rgb</a:t>
            </a:r>
            <a:r>
              <a:rPr>
                <a:latin typeface="Courier"/>
              </a:rPr>
              <a:t>(</a:t>
            </a:r>
            <a:r>
              <a:rPr>
                <a:solidFill>
                  <a:srgbClr val="40A070"/>
                </a:solidFill>
                <a:latin typeface="Courier"/>
              </a:rPr>
              <a:t>70</a:t>
            </a:r>
            <a:r>
              <a:rPr>
                <a:latin typeface="Courier"/>
              </a:rPr>
              <a:t>,</a:t>
            </a:r>
            <a:r>
              <a:rPr>
                <a:solidFill>
                  <a:srgbClr val="40A070"/>
                </a:solidFill>
                <a:latin typeface="Courier"/>
              </a:rPr>
              <a:t>130</a:t>
            </a:r>
            <a:r>
              <a:rPr>
                <a:latin typeface="Courier"/>
              </a:rPr>
              <a:t>,</a:t>
            </a:r>
            <a:r>
              <a:rPr>
                <a:solidFill>
                  <a:srgbClr val="40A070"/>
                </a:solidFill>
                <a:latin typeface="Courier"/>
              </a:rPr>
              <a:t>180</a:t>
            </a:r>
            <a:r>
              <a:rPr>
                <a:latin typeface="Courier"/>
              </a:rPr>
              <a:t>,</a:t>
            </a:r>
            <a:r>
              <a:rPr>
                <a:solidFill>
                  <a:srgbClr val="7D9029"/>
                </a:solidFill>
                <a:latin typeface="Courier"/>
              </a:rPr>
              <a:t>alpha=</a:t>
            </a:r>
            <a:r>
              <a:rPr>
                <a:solidFill>
                  <a:srgbClr val="40A070"/>
                </a:solidFill>
                <a:latin typeface="Courier"/>
              </a:rPr>
              <a:t>100</a:t>
            </a:r>
            <a:r>
              <a:rPr>
                <a:latin typeface="Courier"/>
              </a:rPr>
              <a:t>,</a:t>
            </a:r>
            <a:r>
              <a:rPr>
                <a:solidFill>
                  <a:srgbClr val="7D9029"/>
                </a:solidFill>
                <a:latin typeface="Courier"/>
              </a:rPr>
              <a:t>maxColorValue=</a:t>
            </a:r>
            <a:r>
              <a:rPr>
                <a:solidFill>
                  <a:srgbClr val="40A070"/>
                </a:solidFill>
                <a:latin typeface="Courier"/>
              </a:rPr>
              <a:t>255</a:t>
            </a:r>
            <a:r>
              <a:rPr>
                <a:latin typeface="Courier"/>
              </a:rPr>
              <a:t>),</a:t>
            </a:r>
            <a:r>
              <a:rPr>
                <a:solidFill>
                  <a:srgbClr val="7D9029"/>
                </a:solidFill>
                <a:latin typeface="Courier"/>
              </a:rPr>
              <a:t>border=</a:t>
            </a:r>
            <a:r>
              <a:rPr>
                <a:solidFill>
                  <a:srgbClr val="880000"/>
                </a:solidFill>
                <a:latin typeface="Courier"/>
              </a:rPr>
              <a:t>NA</a:t>
            </a:r>
            <a:r>
              <a:rPr>
                <a:latin typeface="Courier"/>
              </a:rPr>
              <a:t>)</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5_files/figure-pptx/unnamed-chunk-1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confidence</a:t>
            </a:r>
            <a:r>
              <a:rPr/>
              <a:t> </a:t>
            </a:r>
            <a:r>
              <a:rPr/>
              <a:t>bands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Confidence intervals for new observations are more tricky as we would need an estimate of the variability of the response variable on the link scale.</a:t>
            </a:r>
          </a:p>
          <a:p>
            <a:pPr lvl="0" marL="0" indent="0">
              <a:buNone/>
            </a:pPr>
            <a:r>
              <a:rPr/>
              <a:t>For some models, we cannot derive analytical solutions (e.g. Poisson) and for others (e.g. binomial), it would make little sense.</a:t>
            </a:r>
          </a:p>
          <a:p>
            <a:pPr lvl="0" marL="0" indent="0">
              <a:buNone/>
            </a:pPr>
            <a:r>
              <a:rPr/>
              <a:t>We can do this for general linear models however.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Libraries</a:t>
            </a:r>
            <a:r>
              <a:rPr/>
              <a:t> </a:t>
            </a:r>
            <a:r>
              <a:rPr/>
              <a:t>&amp;</a:t>
            </a:r>
            <a:r>
              <a:rPr/>
              <a:t> </a:t>
            </a:r>
            <a:r>
              <a:rPr/>
              <a:t>data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Install the </a:t>
                </a:r>
                <a:r>
                  <a:rPr>
                    <a:latin typeface="Courier"/>
                  </a:rPr>
                  <a:t>pscl</a:t>
                </a:r>
                <a:r>
                  <a:rPr/>
                  <a:t> and </a:t>
                </a:r>
                <a:r>
                  <a:rPr>
                    <a:latin typeface="Courier"/>
                  </a:rPr>
                  <a:t>rms</a:t>
                </a:r>
                <a:r>
                  <a:rPr/>
                  <a:t> libraries: </a:t>
                </a:r>
                <a:r>
                  <a:rPr>
                    <a:latin typeface="Courier"/>
                  </a:rPr>
                  <a:t>install.packages(c("pscl","rms"))</a:t>
                </a:r>
              </a:p>
              <a:p>
                <a:pPr lvl="1"/>
                <a:r>
                  <a:rPr/>
                  <a:t>Let’s load some datasets for this session. Please download the datasets </a:t>
                </a:r>
                <a:r>
                  <a:rPr>
                    <a:latin typeface="Courier"/>
                  </a:rPr>
                  <a:t>titanic.csv</a:t>
                </a:r>
                <a:r>
                  <a:rPr/>
                  <a:t> from the GitHub site and a dataset on birth weight from the University of Sheffield:</a:t>
                </a:r>
              </a:p>
              <a:p>
                <a:pPr lvl="1">
                  <a:buNone/>
                </a:pPr>
                <a:r>
                  <a:rPr>
                    <a:hlinkClick r:id="rId2"/>
                  </a:rPr>
                  <a:t>http://maths.shu.ac.uk/mathshelp/Stats%20support%20resources/Datasets/R%20files/stcp-Rdataset-Birthweight_reduced.csv</a:t>
                </a:r>
              </a:p>
              <a:p>
                <a:pPr lvl="0" marL="0" indent="0">
                  <a:buNone/>
                </a:pPr>
                <a14:m>
                  <m:oMathPara xmlns:m="http://schemas.openxmlformats.org/officeDocument/2006/math">
                    <m:oMathParaPr>
                      <m:jc m:val="center"/>
                    </m:oMathParaPr>
                    <m:oMath>
                      <m:r>
                        <m:t> </m:t>
                      </m:r>
                    </m:oMath>
                  </m:oMathPara>
                </a14:m>
              </a:p>
              <a:p>
                <a:pPr lvl="0" indent="0">
                  <a:buNone/>
                </a:pPr>
                <a:r>
                  <a:rPr>
                    <a:latin typeface="Courier"/>
                  </a:rPr>
                  <a:t>Tbreg</a:t>
                </a:r>
                <a:r>
                  <a:rPr>
                    <a:solidFill>
                      <a:srgbClr val="007020"/>
                    </a:solidFill>
                    <a:latin typeface="Courier"/>
                  </a:rPr>
                  <a:t>&lt;-</a:t>
                </a:r>
                <a:r>
                  <a:rPr>
                    <a:solidFill>
                      <a:srgbClr val="06287E"/>
                    </a:solidFill>
                    <a:latin typeface="Courier"/>
                  </a:rPr>
                  <a:t>read.csv</a:t>
                </a:r>
                <a:r>
                  <a:rPr>
                    <a:latin typeface="Courier"/>
                  </a:rPr>
                  <a:t>(</a:t>
                </a:r>
                <a:r>
                  <a:rPr>
                    <a:solidFill>
                      <a:srgbClr val="4070A0"/>
                    </a:solidFill>
                    <a:latin typeface="Courier"/>
                  </a:rPr>
                  <a:t>"dataAndSupportDocs/btTBreg.csv"</a:t>
                </a:r>
                <a:r>
                  <a:rPr>
                    <a:latin typeface="Courier"/>
                  </a:rPr>
                  <a:t>)</a:t>
                </a:r>
                <a:br/>
                <a:r>
                  <a:rPr>
                    <a:latin typeface="Courier"/>
                  </a:rPr>
                  <a:t>Tbreg</a:t>
                </a:r>
                <a:r>
                  <a:rPr>
                    <a:solidFill>
                      <a:srgbClr val="007020"/>
                    </a:solidFill>
                    <a:latin typeface="Courier"/>
                  </a:rPr>
                  <a:t>&lt;-</a:t>
                </a:r>
                <a:r>
                  <a:rPr>
                    <a:latin typeface="Courier"/>
                  </a:rPr>
                  <a:t>Tbreg </a:t>
                </a:r>
                <a:r>
                  <a:rPr>
                    <a:solidFill>
                      <a:srgbClr val="4070A0"/>
                    </a:solidFill>
                    <a:latin typeface="Courier"/>
                  </a:rPr>
                  <a:t>%&gt;%</a:t>
                </a:r>
                <a:r>
                  <a:rPr>
                    <a:latin typeface="Courier"/>
                  </a:rPr>
                  <a:t> </a:t>
                </a:r>
                <a:r>
                  <a:rPr>
                    <a:solidFill>
                      <a:srgbClr val="06287E"/>
                    </a:solidFill>
                    <a:latin typeface="Courier"/>
                  </a:rPr>
                  <a:t>mutate</a:t>
                </a:r>
                <a:r>
                  <a:rPr>
                    <a:latin typeface="Courier"/>
                  </a:rPr>
                  <a:t>(</a:t>
                </a:r>
                <a:r>
                  <a:rPr>
                    <a:solidFill>
                      <a:srgbClr val="7D9029"/>
                    </a:solidFill>
                    <a:latin typeface="Courier"/>
                  </a:rPr>
                  <a:t>cd4change=</a:t>
                </a:r>
                <a:r>
                  <a:rPr>
                    <a:latin typeface="Courier"/>
                  </a:rPr>
                  <a:t>cd42</a:t>
                </a:r>
                <a:r>
                  <a:rPr>
                    <a:solidFill>
                      <a:srgbClr val="4070A0"/>
                    </a:solidFill>
                    <a:latin typeface="Courier"/>
                  </a:rPr>
                  <a:t>-</a:t>
                </a:r>
                <a:r>
                  <a:rPr>
                    <a:latin typeface="Courier"/>
                  </a:rPr>
                  <a:t>cd41)</a:t>
                </a:r>
                <a:br/>
                <a:r>
                  <a:rPr i="1">
                    <a:solidFill>
                      <a:srgbClr val="60A0B0"/>
                    </a:solidFill>
                    <a:latin typeface="Courier"/>
                  </a:rPr>
                  <a:t># TB dataset used previously</a:t>
                </a:r>
                <a:br/>
                <a:br/>
                <a:r>
                  <a:rPr>
                    <a:latin typeface="Courier"/>
                  </a:rPr>
                  <a:t>bw</a:t>
                </a:r>
                <a:r>
                  <a:rPr>
                    <a:solidFill>
                      <a:srgbClr val="007020"/>
                    </a:solidFill>
                    <a:latin typeface="Courier"/>
                  </a:rPr>
                  <a:t>&lt;-</a:t>
                </a:r>
                <a:r>
                  <a:rPr>
                    <a:solidFill>
                      <a:srgbClr val="06287E"/>
                    </a:solidFill>
                    <a:latin typeface="Courier"/>
                  </a:rPr>
                  <a:t>read.csv</a:t>
                </a:r>
                <a:r>
                  <a:rPr>
                    <a:latin typeface="Courier"/>
                  </a:rPr>
                  <a:t>(</a:t>
                </a:r>
                <a:r>
                  <a:rPr>
                    <a:solidFill>
                      <a:srgbClr val="4070A0"/>
                    </a:solidFill>
                    <a:latin typeface="Courier"/>
                  </a:rPr>
                  <a:t>"dataAndSupportDocs/stcp-Rdataset-birthweight_reduced.csv"</a:t>
                </a:r>
                <a:r>
                  <a:rPr>
                    <a:latin typeface="Courier"/>
                  </a:rPr>
                  <a:t>)</a:t>
                </a:r>
                <a:br/>
                <a:r>
                  <a:rPr i="1">
                    <a:solidFill>
                      <a:srgbClr val="60A0B0"/>
                    </a:solidFill>
                    <a:latin typeface="Courier"/>
                  </a:rPr>
                  <a:t># Data contributed by Ellen Marshall, Sheffield Hallam University</a:t>
                </a:r>
                <a:br/>
                <a:br/>
                <a:r>
                  <a:rPr>
                    <a:latin typeface="Courier"/>
                  </a:rPr>
                  <a:t>titanic</a:t>
                </a:r>
                <a:r>
                  <a:rPr>
                    <a:solidFill>
                      <a:srgbClr val="007020"/>
                    </a:solidFill>
                    <a:latin typeface="Courier"/>
                  </a:rPr>
                  <a:t>&lt;-</a:t>
                </a:r>
                <a:r>
                  <a:rPr>
                    <a:solidFill>
                      <a:srgbClr val="06287E"/>
                    </a:solidFill>
                    <a:latin typeface="Courier"/>
                  </a:rPr>
                  <a:t>read.csv</a:t>
                </a:r>
                <a:r>
                  <a:rPr>
                    <a:latin typeface="Courier"/>
                  </a:rPr>
                  <a:t>(</a:t>
                </a:r>
                <a:r>
                  <a:rPr>
                    <a:solidFill>
                      <a:srgbClr val="4070A0"/>
                    </a:solidFill>
                    <a:latin typeface="Courier"/>
                  </a:rPr>
                  <a:t>"dataAndSupportDocs/titanic.csv"</a:t>
                </a:r>
                <a:r>
                  <a:rPr>
                    <a:latin typeface="Courier"/>
                  </a:rPr>
                  <a:t>)</a:t>
                </a:r>
                <a:br/>
                <a:r>
                  <a:rPr>
                    <a:latin typeface="Courier"/>
                  </a:rPr>
                  <a:t>titanic</a:t>
                </a:r>
                <a:r>
                  <a:rPr>
                    <a:solidFill>
                      <a:srgbClr val="007020"/>
                    </a:solidFill>
                    <a:latin typeface="Courier"/>
                  </a:rPr>
                  <a:t>&lt;-</a:t>
                </a:r>
                <a:r>
                  <a:rPr>
                    <a:latin typeface="Courier"/>
                  </a:rPr>
                  <a:t>titanic[,</a:t>
                </a:r>
                <a:r>
                  <a:rPr>
                    <a:solidFill>
                      <a:srgbClr val="4070A0"/>
                    </a:solidFill>
                    <a:latin typeface="Courier"/>
                  </a:rPr>
                  <a:t>-</a:t>
                </a:r>
                <a:r>
                  <a:rPr>
                    <a:solidFill>
                      <a:srgbClr val="40A070"/>
                    </a:solidFill>
                    <a:latin typeface="Courier"/>
                  </a:rPr>
                  <a:t>1</a:t>
                </a:r>
                <a:r>
                  <a:rPr>
                    <a:latin typeface="Courier"/>
                  </a:rPr>
                  <a:t>]</a:t>
                </a:r>
                <a:br/>
                <a:r>
                  <a:rPr i="1">
                    <a:solidFill>
                      <a:srgbClr val="60A0B0"/>
                    </a:solidFill>
                    <a:latin typeface="Courier"/>
                  </a:rPr>
                  <a:t># data on survivors and casualties of the Titanic disaster</a:t>
                </a:r>
              </a:p>
            </p:txBody>
          </p:sp>
        </mc:Choice>
      </mc:AlternateContent>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confidence</a:t>
            </a:r>
            <a:r>
              <a:rPr/>
              <a:t> </a:t>
            </a:r>
            <a:r>
              <a:rPr/>
              <a:t>bands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Gaussian distribution with identity link GLMs, we can even derive exact prediction confidence intervals - for both the mean response and new observations.</a:t>
                </a:r>
              </a:p>
              <a:p>
                <a:pPr lvl="0" marL="0" indent="0">
                  <a:buNone/>
                </a:pPr>
                <a:r>
                  <a:rPr/>
                  <a:t>Mean response confidence interval for a model with </a:t>
                </a:r>
                <a14:m>
                  <m:oMath xmlns:m="http://schemas.openxmlformats.org/officeDocument/2006/math">
                    <m:r>
                      <m:t>p</m:t>
                    </m:r>
                  </m:oMath>
                </a14:m>
                <a:r>
                  <a:rPr/>
                  <a:t> predictors:</a:t>
                </a:r>
              </a:p>
              <a:p>
                <a:pPr lvl="0" marL="0" indent="0">
                  <a:buNone/>
                </a:pPr>
                <a14:m>
                  <m:oMathPara xmlns:m="http://schemas.openxmlformats.org/officeDocument/2006/math">
                    <m:oMathParaPr>
                      <m:jc m:val="center"/>
                    </m:oMathParaPr>
                    <m:oMath>
                      <m:acc>
                        <m:accPr>
                          <m:chr m:val="̂"/>
                        </m:accPr>
                        <m:e>
                          <m:r>
                            <m:t>y</m:t>
                          </m:r>
                        </m:e>
                      </m:acc>
                      <m:r>
                        <m:rPr>
                          <m:sty m:val="p"/>
                        </m:rPr>
                        <m:t>±</m:t>
                      </m:r>
                      <m:sSub>
                        <m:e>
                          <m:r>
                            <m:t>t</m:t>
                          </m:r>
                        </m:e>
                        <m:sub>
                          <m:r>
                            <m:t>α</m:t>
                          </m:r>
                          <m:r>
                            <m:rPr>
                              <m:sty m:val="p"/>
                            </m:rPr>
                            <m:t>/</m:t>
                          </m:r>
                          <m:r>
                            <m:t>2</m:t>
                          </m:r>
                          <m:r>
                            <m:rPr>
                              <m:sty m:val="p"/>
                            </m:rPr>
                            <m:t>,</m:t>
                          </m:r>
                          <m:r>
                            <m:t>n</m:t>
                          </m:r>
                          <m:r>
                            <m:rPr>
                              <m:sty m:val="p"/>
                            </m:rPr>
                            <m:t>−</m:t>
                          </m:r>
                          <m:r>
                            <m:t>p</m:t>
                          </m:r>
                          <m:r>
                            <m:rPr>
                              <m:sty m:val="p"/>
                            </m:rPr>
                            <m:t>−</m:t>
                          </m:r>
                          <m:r>
                            <m:t>1</m:t>
                          </m:r>
                        </m:sub>
                      </m:sSub>
                      <m:r>
                        <m:t>S</m:t>
                      </m:r>
                      <m:r>
                        <m:t>E</m:t>
                      </m:r>
                      <m:d>
                        <m:dPr>
                          <m:begChr m:val="("/>
                          <m:endChr m:val=")"/>
                          <m:sepChr m:val=""/>
                          <m:grow/>
                        </m:dPr>
                        <m:e>
                          <m:acc>
                            <m:accPr>
                              <m:chr m:val="̂"/>
                            </m:accPr>
                            <m:e>
                              <m:r>
                                <m:t>y</m:t>
                              </m:r>
                            </m:e>
                          </m:acc>
                        </m:e>
                      </m:d>
                    </m:oMath>
                  </m:oMathPara>
                </a14:m>
              </a:p>
              <a:p>
                <a:pPr lvl="0" marL="0" indent="0">
                  <a:buNone/>
                </a:pPr>
                <a14:m>
                  <m:oMathPara xmlns:m="http://schemas.openxmlformats.org/officeDocument/2006/math">
                    <m:oMathParaPr>
                      <m:jc m:val="center"/>
                    </m:oMathParaPr>
                    <m:oMath>
                      <m:r>
                        <m:t> </m:t>
                      </m:r>
                    </m:oMath>
                  </m:oMathPara>
                </a14:m>
              </a:p>
              <a:p>
                <a:pPr lvl="0" marL="0" indent="0">
                  <a:buNone/>
                </a:pPr>
                <a:r>
                  <a:rPr/>
                  <a:t>where </a:t>
                </a:r>
                <a14:m>
                  <m:oMath xmlns:m="http://schemas.openxmlformats.org/officeDocument/2006/math">
                    <m:r>
                      <m:t>S</m:t>
                    </m:r>
                    <m:r>
                      <m:t>E</m:t>
                    </m:r>
                    <m:d>
                      <m:dPr>
                        <m:begChr m:val="("/>
                        <m:endChr m:val=")"/>
                        <m:sepChr m:val=""/>
                        <m:grow/>
                      </m:dPr>
                      <m:e>
                        <m:acc>
                          <m:accPr>
                            <m:chr m:val="̂"/>
                          </m:accPr>
                          <m:e>
                            <m:r>
                              <m:t>y</m:t>
                            </m:r>
                          </m:e>
                        </m:acc>
                      </m:e>
                    </m:d>
                    <m:r>
                      <m:rPr>
                        <m:sty m:val="p"/>
                      </m:rPr>
                      <m:t>=</m:t>
                    </m:r>
                    <m:rad>
                      <m:radPr>
                        <m:degHide m:val="1"/>
                      </m:radPr>
                      <m:deg/>
                      <m:e>
                        <m:r>
                          <m:t>M</m:t>
                        </m:r>
                        <m:r>
                          <m:t>S</m:t>
                        </m:r>
                        <m:r>
                          <m:t>E</m:t>
                        </m:r>
                        <m:r>
                          <m:rPr>
                            <m:sty m:val="p"/>
                          </m:rPr>
                          <m:t>×</m:t>
                        </m:r>
                        <m:sSub>
                          <m:e>
                            <m:r>
                              <m:rPr>
                                <m:sty m:val="b"/>
                              </m:rPr>
                              <m:t>x</m:t>
                            </m:r>
                          </m:e>
                          <m:sub>
                            <m:r>
                              <m:t>n</m:t>
                            </m:r>
                            <m:r>
                              <m:t>e</m:t>
                            </m:r>
                            <m:r>
                              <m:t>w</m:t>
                            </m:r>
                          </m:sub>
                        </m:sSub>
                        <m:sSup>
                          <m:e>
                            <m:d>
                              <m:dPr>
                                <m:begChr m:val="("/>
                                <m:endChr m:val=")"/>
                                <m:sepChr m:val=""/>
                                <m:grow/>
                              </m:dPr>
                              <m:e>
                                <m:sSup>
                                  <m:e>
                                    <m:r>
                                      <m:rPr>
                                        <m:sty m:val="b"/>
                                      </m:rPr>
                                      <m:t>X</m:t>
                                    </m:r>
                                  </m:e>
                                  <m:sup>
                                    <m:r>
                                      <m:t>T</m:t>
                                    </m:r>
                                  </m:sup>
                                </m:sSup>
                                <m:r>
                                  <m:rPr>
                                    <m:sty m:val="b"/>
                                  </m:rPr>
                                  <m:t>X</m:t>
                                </m:r>
                              </m:e>
                            </m:d>
                          </m:e>
                          <m:sup>
                            <m:r>
                              <m:rPr>
                                <m:sty m:val="p"/>
                              </m:rPr>
                              <m:t>−</m:t>
                            </m:r>
                            <m:r>
                              <m:t>1</m:t>
                            </m:r>
                          </m:sup>
                        </m:sSup>
                        <m:sSub>
                          <m:e>
                            <m:r>
                              <m:rPr>
                                <m:sty m:val="b"/>
                              </m:rPr>
                              <m:t>x</m:t>
                            </m:r>
                          </m:e>
                          <m:sub>
                            <m:r>
                              <m:t>n</m:t>
                            </m:r>
                            <m:r>
                              <m:t>e</m:t>
                            </m:r>
                            <m:r>
                              <m:t>w</m:t>
                            </m:r>
                          </m:sub>
                        </m:sSub>
                      </m:e>
                    </m:rad>
                  </m:oMath>
                </a14:m>
                <a:r>
                  <a:rPr/>
                  <a:t> and </a:t>
                </a:r>
                <a14:m>
                  <m:oMath xmlns:m="http://schemas.openxmlformats.org/officeDocument/2006/math">
                    <m:sSub>
                      <m:e>
                        <m:r>
                          <m:rPr>
                            <m:sty m:val="b"/>
                          </m:rPr>
                          <m:t>x</m:t>
                        </m:r>
                      </m:e>
                      <m:sub>
                        <m:r>
                          <m:t>n</m:t>
                        </m:r>
                        <m:r>
                          <m:t>e</m:t>
                        </m:r>
                        <m:r>
                          <m:t>w</m:t>
                        </m:r>
                      </m:sub>
                    </m:sSub>
                  </m:oMath>
                </a14:m>
                <a:r>
                  <a:rPr/>
                  <a:t> is the vector of predictors corresponding to </a:t>
                </a:r>
                <a14:m>
                  <m:oMath xmlns:m="http://schemas.openxmlformats.org/officeDocument/2006/math">
                    <m:acc>
                      <m:accPr>
                        <m:chr m:val="̂"/>
                      </m:accPr>
                      <m:e>
                        <m:r>
                          <m:t>y</m:t>
                        </m:r>
                      </m:e>
                    </m:acc>
                  </m:oMath>
                </a14:m>
                <a:r>
                  <a:rPr/>
                  <a:t>.</a:t>
                </a:r>
              </a:p>
              <a:p>
                <a:pPr lvl="0" marL="0" indent="0">
                  <a:buNone/>
                </a:pPr>
                <a:r>
                  <a:rPr/>
                  <a:t>Confidence intervals for a new observation for a model with </a:t>
                </a:r>
                <a14:m>
                  <m:oMath xmlns:m="http://schemas.openxmlformats.org/officeDocument/2006/math">
                    <m:r>
                      <m:t>p</m:t>
                    </m:r>
                  </m:oMath>
                </a14:m>
                <a:r>
                  <a:rPr/>
                  <a:t> predictors:</a:t>
                </a:r>
              </a:p>
              <a:p>
                <a:pPr lvl="0" marL="0" indent="0">
                  <a:buNone/>
                </a:pPr>
                <a14:m>
                  <m:oMathPara xmlns:m="http://schemas.openxmlformats.org/officeDocument/2006/math">
                    <m:oMathParaPr>
                      <m:jc m:val="center"/>
                    </m:oMathParaPr>
                    <m:oMath>
                      <m:acc>
                        <m:accPr>
                          <m:chr m:val="̂"/>
                        </m:accPr>
                        <m:e>
                          <m:r>
                            <m:t>y</m:t>
                          </m:r>
                        </m:e>
                      </m:acc>
                      <m:r>
                        <m:rPr>
                          <m:sty m:val="p"/>
                        </m:rPr>
                        <m:t>±</m:t>
                      </m:r>
                      <m:sSub>
                        <m:e>
                          <m:r>
                            <m:t>t</m:t>
                          </m:r>
                        </m:e>
                        <m:sub>
                          <m:r>
                            <m:t>α</m:t>
                          </m:r>
                          <m:r>
                            <m:rPr>
                              <m:sty m:val="p"/>
                            </m:rPr>
                            <m:t>/</m:t>
                          </m:r>
                          <m:r>
                            <m:t>2</m:t>
                          </m:r>
                          <m:r>
                            <m:rPr>
                              <m:sty m:val="p"/>
                            </m:rPr>
                            <m:t>,</m:t>
                          </m:r>
                          <m:r>
                            <m:t>n</m:t>
                          </m:r>
                          <m:r>
                            <m:rPr>
                              <m:sty m:val="p"/>
                            </m:rPr>
                            <m:t>−</m:t>
                          </m:r>
                          <m:r>
                            <m:t>p</m:t>
                          </m:r>
                          <m:r>
                            <m:rPr>
                              <m:sty m:val="p"/>
                            </m:rPr>
                            <m:t>−</m:t>
                          </m:r>
                          <m:r>
                            <m:t>1</m:t>
                          </m:r>
                        </m:sub>
                      </m:sSub>
                      <m:rad>
                        <m:radPr>
                          <m:degHide m:val="1"/>
                        </m:radPr>
                        <m:deg/>
                        <m:e>
                          <m:r>
                            <m:t>M</m:t>
                          </m:r>
                          <m:r>
                            <m:t>S</m:t>
                          </m:r>
                          <m:r>
                            <m:t>E</m:t>
                          </m:r>
                          <m:r>
                            <m:rPr>
                              <m:sty m:val="p"/>
                            </m:rPr>
                            <m:t>+</m:t>
                          </m:r>
                          <m:r>
                            <m:t>S</m:t>
                          </m:r>
                          <m:r>
                            <m:t>E</m:t>
                          </m:r>
                          <m:sSup>
                            <m:e>
                              <m:d>
                                <m:dPr>
                                  <m:begChr m:val="("/>
                                  <m:endChr m:val=")"/>
                                  <m:sepChr m:val=""/>
                                  <m:grow/>
                                </m:dPr>
                                <m:e>
                                  <m:acc>
                                    <m:accPr>
                                      <m:chr m:val="̂"/>
                                    </m:accPr>
                                    <m:e>
                                      <m:r>
                                        <m:t>y</m:t>
                                      </m:r>
                                    </m:e>
                                  </m:acc>
                                </m:e>
                              </m:d>
                            </m:e>
                            <m:sup>
                              <m:r>
                                <m:t>2</m:t>
                              </m:r>
                            </m:sup>
                          </m:sSup>
                        </m:e>
                      </m:rad>
                    </m:oMath>
                  </m:oMathPara>
                </a14:m>
              </a:p>
            </p:txBody>
          </p:sp>
        </mc:Choice>
      </mc:AlternateContent>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confidence</a:t>
            </a:r>
            <a:r>
              <a:rPr/>
              <a:t> </a:t>
            </a:r>
            <a:r>
              <a:rPr/>
              <a:t>bands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indent="0">
              <a:buNone/>
            </a:pPr>
            <a:r>
              <a:rPr>
                <a:solidFill>
                  <a:srgbClr val="06287E"/>
                </a:solidFill>
                <a:latin typeface="Courier"/>
              </a:rPr>
              <a:t>set.seed</a:t>
            </a:r>
            <a:r>
              <a:rPr>
                <a:latin typeface="Courier"/>
              </a:rPr>
              <a:t>(</a:t>
            </a:r>
            <a:r>
              <a:rPr>
                <a:solidFill>
                  <a:srgbClr val="40A070"/>
                </a:solidFill>
                <a:latin typeface="Courier"/>
              </a:rPr>
              <a:t>20190718</a:t>
            </a:r>
            <a:r>
              <a:rPr>
                <a:latin typeface="Courier"/>
              </a:rPr>
              <a:t>)</a:t>
            </a:r>
            <a:br/>
            <a:r>
              <a:rPr>
                <a:latin typeface="Courier"/>
              </a:rPr>
              <a:t>x</a:t>
            </a:r>
            <a:r>
              <a:rPr>
                <a:solidFill>
                  <a:srgbClr val="007020"/>
                </a:solidFill>
                <a:latin typeface="Courier"/>
              </a:rPr>
              <a:t>&lt;-</a:t>
            </a:r>
            <a:r>
              <a:rPr>
                <a:solidFill>
                  <a:srgbClr val="06287E"/>
                </a:solidFill>
                <a:latin typeface="Courier"/>
              </a:rPr>
              <a:t>rnorm</a:t>
            </a:r>
            <a:r>
              <a:rPr>
                <a:latin typeface="Courier"/>
              </a:rPr>
              <a:t>(</a:t>
            </a:r>
            <a:r>
              <a:rPr>
                <a:solidFill>
                  <a:srgbClr val="40A070"/>
                </a:solidFill>
                <a:latin typeface="Courier"/>
              </a:rPr>
              <a:t>50</a:t>
            </a:r>
            <a:r>
              <a:rPr>
                <a:latin typeface="Courier"/>
              </a:rPr>
              <a:t>)</a:t>
            </a:r>
            <a:br/>
            <a:r>
              <a:rPr>
                <a:latin typeface="Courier"/>
              </a:rPr>
              <a:t>y</a:t>
            </a:r>
            <a:r>
              <a:rPr>
                <a:solidFill>
                  <a:srgbClr val="007020"/>
                </a:solidFill>
                <a:latin typeface="Courier"/>
              </a:rPr>
              <a:t>&lt;-</a:t>
            </a:r>
            <a:r>
              <a:rPr>
                <a:solidFill>
                  <a:srgbClr val="40A070"/>
                </a:solidFill>
                <a:latin typeface="Courier"/>
              </a:rPr>
              <a:t>1.5</a:t>
            </a:r>
            <a:r>
              <a:rPr>
                <a:solidFill>
                  <a:srgbClr val="4070A0"/>
                </a:solidFill>
                <a:latin typeface="Courier"/>
              </a:rPr>
              <a:t>*</a:t>
            </a:r>
            <a:r>
              <a:rPr>
                <a:latin typeface="Courier"/>
              </a:rPr>
              <a:t>x</a:t>
            </a:r>
            <a:r>
              <a:rPr>
                <a:solidFill>
                  <a:srgbClr val="4070A0"/>
                </a:solidFill>
                <a:latin typeface="Courier"/>
              </a:rPr>
              <a:t>+</a:t>
            </a:r>
            <a:r>
              <a:rPr>
                <a:solidFill>
                  <a:srgbClr val="06287E"/>
                </a:solidFill>
                <a:latin typeface="Courier"/>
              </a:rPr>
              <a:t>rnorm</a:t>
            </a:r>
            <a:r>
              <a:rPr>
                <a:latin typeface="Courier"/>
              </a:rPr>
              <a:t>(</a:t>
            </a:r>
            <a:r>
              <a:rPr>
                <a:solidFill>
                  <a:srgbClr val="40A070"/>
                </a:solidFill>
                <a:latin typeface="Courier"/>
              </a:rPr>
              <a:t>50</a:t>
            </a:r>
            <a:r>
              <a:rPr>
                <a:latin typeface="Courier"/>
              </a:rPr>
              <a:t>)</a:t>
            </a:r>
            <a:br/>
            <a:r>
              <a:rPr>
                <a:latin typeface="Courier"/>
              </a:rPr>
              <a:t>df</a:t>
            </a:r>
            <a:r>
              <a:rPr>
                <a:solidFill>
                  <a:srgbClr val="007020"/>
                </a:solidFill>
                <a:latin typeface="Courier"/>
              </a:rPr>
              <a:t>&lt;-</a:t>
            </a:r>
            <a:r>
              <a:rPr>
                <a:solidFill>
                  <a:srgbClr val="06287E"/>
                </a:solidFill>
                <a:latin typeface="Courier"/>
              </a:rPr>
              <a:t>data.frame</a:t>
            </a:r>
            <a:r>
              <a:rPr>
                <a:latin typeface="Courier"/>
              </a:rPr>
              <a:t>(</a:t>
            </a:r>
            <a:r>
              <a:rPr>
                <a:solidFill>
                  <a:srgbClr val="7D9029"/>
                </a:solidFill>
                <a:latin typeface="Courier"/>
              </a:rPr>
              <a:t>x=</a:t>
            </a:r>
            <a:r>
              <a:rPr>
                <a:latin typeface="Courier"/>
              </a:rPr>
              <a:t>x,</a:t>
            </a:r>
            <a:r>
              <a:rPr>
                <a:solidFill>
                  <a:srgbClr val="7D9029"/>
                </a:solidFill>
                <a:latin typeface="Courier"/>
              </a:rPr>
              <a:t>y=</a:t>
            </a:r>
            <a:r>
              <a:rPr>
                <a:latin typeface="Courier"/>
              </a:rPr>
              <a:t>y)</a:t>
            </a:r>
            <a:br/>
            <a:r>
              <a:rPr>
                <a:latin typeface="Courier"/>
              </a:rPr>
              <a:t>mod</a:t>
            </a:r>
            <a:r>
              <a:rPr>
                <a:solidFill>
                  <a:srgbClr val="007020"/>
                </a:solidFill>
                <a:latin typeface="Courier"/>
              </a:rPr>
              <a:t>&lt;-</a:t>
            </a:r>
            <a:r>
              <a:rPr>
                <a:solidFill>
                  <a:srgbClr val="06287E"/>
                </a:solidFill>
                <a:latin typeface="Courier"/>
              </a:rPr>
              <a:t>lm</a:t>
            </a:r>
            <a:r>
              <a:rPr>
                <a:latin typeface="Courier"/>
              </a:rPr>
              <a:t>(y</a:t>
            </a:r>
            <a:r>
              <a:rPr>
                <a:solidFill>
                  <a:srgbClr val="4070A0"/>
                </a:solidFill>
                <a:latin typeface="Courier"/>
              </a:rPr>
              <a:t>~</a:t>
            </a:r>
            <a:r>
              <a:rPr>
                <a:latin typeface="Courier"/>
              </a:rPr>
              <a:t>x,</a:t>
            </a:r>
            <a:r>
              <a:rPr>
                <a:solidFill>
                  <a:srgbClr val="7D9029"/>
                </a:solidFill>
                <a:latin typeface="Courier"/>
              </a:rPr>
              <a:t>data=</a:t>
            </a:r>
            <a:r>
              <a:rPr>
                <a:latin typeface="Courier"/>
              </a:rPr>
              <a:t>df)</a:t>
            </a:r>
            <a:br/>
            <a:r>
              <a:rPr>
                <a:latin typeface="Courier"/>
              </a:rPr>
              <a:t>xx</a:t>
            </a:r>
            <a:r>
              <a:rPr>
                <a:solidFill>
                  <a:srgbClr val="007020"/>
                </a:solidFill>
                <a:latin typeface="Courier"/>
              </a:rPr>
              <a:t>&lt;-</a:t>
            </a:r>
            <a:r>
              <a:rPr>
                <a:solidFill>
                  <a:srgbClr val="06287E"/>
                </a:solidFill>
                <a:latin typeface="Courier"/>
              </a:rPr>
              <a:t>seq</a:t>
            </a:r>
            <a:r>
              <a:rPr>
                <a:latin typeface="Courier"/>
              </a:rPr>
              <a:t>(</a:t>
            </a:r>
            <a:r>
              <a:rPr>
                <a:solidFill>
                  <a:srgbClr val="4070A0"/>
                </a:solidFill>
                <a:latin typeface="Courier"/>
              </a:rPr>
              <a:t>-</a:t>
            </a:r>
            <a:r>
              <a:rPr>
                <a:solidFill>
                  <a:srgbClr val="40A070"/>
                </a:solidFill>
                <a:latin typeface="Courier"/>
              </a:rPr>
              <a:t>3</a:t>
            </a:r>
            <a:r>
              <a:rPr>
                <a:latin typeface="Courier"/>
              </a:rPr>
              <a:t>,</a:t>
            </a:r>
            <a:r>
              <a:rPr>
                <a:solidFill>
                  <a:srgbClr val="40A070"/>
                </a:solidFill>
                <a:latin typeface="Courier"/>
              </a:rPr>
              <a:t>3</a:t>
            </a:r>
            <a:r>
              <a:rPr>
                <a:latin typeface="Courier"/>
              </a:rPr>
              <a:t>,</a:t>
            </a:r>
            <a:r>
              <a:rPr>
                <a:solidFill>
                  <a:srgbClr val="7D9029"/>
                </a:solidFill>
                <a:latin typeface="Courier"/>
              </a:rPr>
              <a:t>length=</a:t>
            </a:r>
            <a:r>
              <a:rPr>
                <a:solidFill>
                  <a:srgbClr val="40A070"/>
                </a:solidFill>
                <a:latin typeface="Courier"/>
              </a:rPr>
              <a:t>500</a:t>
            </a:r>
            <a:r>
              <a:rPr>
                <a:latin typeface="Courier"/>
              </a:rPr>
              <a:t>)</a:t>
            </a:r>
            <a:br/>
            <a:r>
              <a:rPr>
                <a:latin typeface="Courier"/>
              </a:rPr>
              <a:t>predMean</a:t>
            </a:r>
            <a:r>
              <a:rPr>
                <a:solidFill>
                  <a:srgbClr val="007020"/>
                </a:solidFill>
                <a:latin typeface="Courier"/>
              </a:rPr>
              <a:t>&lt;-</a:t>
            </a:r>
            <a:r>
              <a:rPr>
                <a:solidFill>
                  <a:srgbClr val="06287E"/>
                </a:solidFill>
                <a:latin typeface="Courier"/>
              </a:rPr>
              <a:t>as.data.frame</a:t>
            </a:r>
            <a:r>
              <a:rPr>
                <a:latin typeface="Courier"/>
              </a:rPr>
              <a:t>(</a:t>
            </a:r>
            <a:r>
              <a:rPr>
                <a:solidFill>
                  <a:srgbClr val="06287E"/>
                </a:solidFill>
                <a:latin typeface="Courier"/>
              </a:rPr>
              <a:t>predict</a:t>
            </a:r>
            <a:r>
              <a:rPr>
                <a:latin typeface="Courier"/>
              </a:rPr>
              <a:t>(mod,</a:t>
            </a:r>
            <a:r>
              <a:rPr>
                <a:solidFill>
                  <a:srgbClr val="7D9029"/>
                </a:solidFill>
                <a:latin typeface="Courier"/>
              </a:rPr>
              <a:t>newdata=</a:t>
            </a:r>
            <a:r>
              <a:rPr>
                <a:solidFill>
                  <a:srgbClr val="06287E"/>
                </a:solidFill>
                <a:latin typeface="Courier"/>
              </a:rPr>
              <a:t>data.frame</a:t>
            </a:r>
            <a:r>
              <a:rPr>
                <a:latin typeface="Courier"/>
              </a:rPr>
              <a:t>(</a:t>
            </a:r>
            <a:r>
              <a:rPr>
                <a:solidFill>
                  <a:srgbClr val="7D9029"/>
                </a:solidFill>
                <a:latin typeface="Courier"/>
              </a:rPr>
              <a:t>x=</a:t>
            </a:r>
            <a:r>
              <a:rPr>
                <a:latin typeface="Courier"/>
              </a:rPr>
              <a:t>xx),</a:t>
            </a:r>
            <a:r>
              <a:rPr>
                <a:solidFill>
                  <a:srgbClr val="7D9029"/>
                </a:solidFill>
                <a:latin typeface="Courier"/>
              </a:rPr>
              <a:t>interval=</a:t>
            </a:r>
            <a:r>
              <a:rPr>
                <a:solidFill>
                  <a:srgbClr val="4070A0"/>
                </a:solidFill>
                <a:latin typeface="Courier"/>
              </a:rPr>
              <a:t>"confidence"</a:t>
            </a:r>
            <a:r>
              <a:rPr>
                <a:latin typeface="Courier"/>
              </a:rPr>
              <a:t>))</a:t>
            </a:r>
            <a:br/>
            <a:r>
              <a:rPr>
                <a:latin typeface="Courier"/>
              </a:rPr>
              <a:t>predNew</a:t>
            </a:r>
            <a:r>
              <a:rPr>
                <a:solidFill>
                  <a:srgbClr val="007020"/>
                </a:solidFill>
                <a:latin typeface="Courier"/>
              </a:rPr>
              <a:t>&lt;-</a:t>
            </a:r>
            <a:r>
              <a:rPr>
                <a:solidFill>
                  <a:srgbClr val="06287E"/>
                </a:solidFill>
                <a:latin typeface="Courier"/>
              </a:rPr>
              <a:t>as.data.frame</a:t>
            </a:r>
            <a:r>
              <a:rPr>
                <a:latin typeface="Courier"/>
              </a:rPr>
              <a:t>(</a:t>
            </a:r>
            <a:r>
              <a:rPr>
                <a:solidFill>
                  <a:srgbClr val="06287E"/>
                </a:solidFill>
                <a:latin typeface="Courier"/>
              </a:rPr>
              <a:t>predict</a:t>
            </a:r>
            <a:r>
              <a:rPr>
                <a:latin typeface="Courier"/>
              </a:rPr>
              <a:t>(mod,</a:t>
            </a:r>
            <a:r>
              <a:rPr>
                <a:solidFill>
                  <a:srgbClr val="7D9029"/>
                </a:solidFill>
                <a:latin typeface="Courier"/>
              </a:rPr>
              <a:t>newdata=</a:t>
            </a:r>
            <a:r>
              <a:rPr>
                <a:solidFill>
                  <a:srgbClr val="06287E"/>
                </a:solidFill>
                <a:latin typeface="Courier"/>
              </a:rPr>
              <a:t>data.frame</a:t>
            </a:r>
            <a:r>
              <a:rPr>
                <a:latin typeface="Courier"/>
              </a:rPr>
              <a:t>(</a:t>
            </a:r>
            <a:r>
              <a:rPr>
                <a:solidFill>
                  <a:srgbClr val="7D9029"/>
                </a:solidFill>
                <a:latin typeface="Courier"/>
              </a:rPr>
              <a:t>x=</a:t>
            </a:r>
            <a:r>
              <a:rPr>
                <a:latin typeface="Courier"/>
              </a:rPr>
              <a:t>xx),</a:t>
            </a:r>
            <a:r>
              <a:rPr>
                <a:solidFill>
                  <a:srgbClr val="7D9029"/>
                </a:solidFill>
                <a:latin typeface="Courier"/>
              </a:rPr>
              <a:t>interval=</a:t>
            </a:r>
            <a:r>
              <a:rPr>
                <a:solidFill>
                  <a:srgbClr val="4070A0"/>
                </a:solidFill>
                <a:latin typeface="Courier"/>
              </a:rPr>
              <a:t>"prediction"</a:t>
            </a:r>
            <a:r>
              <a:rPr>
                <a:latin typeface="Courier"/>
              </a:rPr>
              <a:t>))</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confidence</a:t>
            </a:r>
            <a:r>
              <a:rPr/>
              <a:t> </a:t>
            </a:r>
            <a:r>
              <a:rPr/>
              <a:t>bands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indent="0">
              <a:buNone/>
            </a:pPr>
            <a:r>
              <a:rPr>
                <a:solidFill>
                  <a:srgbClr val="06287E"/>
                </a:solidFill>
                <a:latin typeface="Courier"/>
              </a:rPr>
              <a:t>plot</a:t>
            </a:r>
            <a:r>
              <a:rPr>
                <a:latin typeface="Courier"/>
              </a:rPr>
              <a:t>(y</a:t>
            </a:r>
            <a:r>
              <a:rPr>
                <a:solidFill>
                  <a:srgbClr val="4070A0"/>
                </a:solidFill>
                <a:latin typeface="Courier"/>
              </a:rPr>
              <a:t>~</a:t>
            </a:r>
            <a:r>
              <a:rPr>
                <a:latin typeface="Courier"/>
              </a:rPr>
              <a:t>x,</a:t>
            </a:r>
            <a:r>
              <a:rPr>
                <a:solidFill>
                  <a:srgbClr val="7D9029"/>
                </a:solidFill>
                <a:latin typeface="Courier"/>
              </a:rPr>
              <a:t>data=</a:t>
            </a:r>
            <a:r>
              <a:rPr>
                <a:latin typeface="Courier"/>
              </a:rPr>
              <a:t>df,</a:t>
            </a:r>
            <a:r>
              <a:rPr>
                <a:solidFill>
                  <a:srgbClr val="7D9029"/>
                </a:solidFill>
                <a:latin typeface="Courier"/>
              </a:rPr>
              <a:t>cex=</a:t>
            </a:r>
            <a:r>
              <a:rPr>
                <a:solidFill>
                  <a:srgbClr val="40A070"/>
                </a:solidFill>
                <a:latin typeface="Courier"/>
              </a:rPr>
              <a:t>2</a:t>
            </a:r>
            <a:r>
              <a:rPr>
                <a:latin typeface="Courier"/>
              </a:rPr>
              <a:t>)</a:t>
            </a:r>
            <a:br/>
            <a:r>
              <a:rPr>
                <a:solidFill>
                  <a:srgbClr val="06287E"/>
                </a:solidFill>
                <a:latin typeface="Courier"/>
              </a:rPr>
              <a:t>lines</a:t>
            </a:r>
            <a:r>
              <a:rPr>
                <a:latin typeface="Courier"/>
              </a:rPr>
              <a:t>(</a:t>
            </a:r>
            <a:r>
              <a:rPr>
                <a:solidFill>
                  <a:srgbClr val="06287E"/>
                </a:solidFill>
                <a:latin typeface="Courier"/>
              </a:rPr>
              <a:t>c</a:t>
            </a:r>
            <a:r>
              <a:rPr>
                <a:latin typeface="Courier"/>
              </a:rPr>
              <a:t>(</a:t>
            </a:r>
            <a:r>
              <a:rPr>
                <a:solidFill>
                  <a:srgbClr val="4070A0"/>
                </a:solidFill>
                <a:latin typeface="Courier"/>
              </a:rPr>
              <a:t>-</a:t>
            </a:r>
            <a:r>
              <a:rPr>
                <a:solidFill>
                  <a:srgbClr val="40A070"/>
                </a:solidFill>
                <a:latin typeface="Courier"/>
              </a:rPr>
              <a:t>3</a:t>
            </a:r>
            <a:r>
              <a:rPr>
                <a:latin typeface="Courier"/>
              </a:rPr>
              <a:t>,</a:t>
            </a:r>
            <a:r>
              <a:rPr>
                <a:solidFill>
                  <a:srgbClr val="40A070"/>
                </a:solidFill>
                <a:latin typeface="Courier"/>
              </a:rPr>
              <a:t>3</a:t>
            </a:r>
            <a:r>
              <a:rPr>
                <a:latin typeface="Courier"/>
              </a:rPr>
              <a:t>),</a:t>
            </a:r>
            <a:r>
              <a:rPr>
                <a:solidFill>
                  <a:srgbClr val="06287E"/>
                </a:solidFill>
                <a:latin typeface="Courier"/>
              </a:rPr>
              <a:t>coef</a:t>
            </a:r>
            <a:r>
              <a:rPr>
                <a:latin typeface="Courier"/>
              </a:rPr>
              <a:t>(mod)[</a:t>
            </a:r>
            <a:r>
              <a:rPr>
                <a:solidFill>
                  <a:srgbClr val="40A070"/>
                </a:solidFill>
                <a:latin typeface="Courier"/>
              </a:rPr>
              <a:t>1</a:t>
            </a:r>
            <a:r>
              <a:rPr>
                <a:latin typeface="Courier"/>
              </a:rPr>
              <a:t>]</a:t>
            </a:r>
            <a:r>
              <a:rPr>
                <a:solidFill>
                  <a:srgbClr val="4070A0"/>
                </a:solidFill>
                <a:latin typeface="Courier"/>
              </a:rPr>
              <a:t>+</a:t>
            </a:r>
            <a:r>
              <a:rPr>
                <a:solidFill>
                  <a:srgbClr val="06287E"/>
                </a:solidFill>
                <a:latin typeface="Courier"/>
              </a:rPr>
              <a:t>coef</a:t>
            </a:r>
            <a:r>
              <a:rPr>
                <a:latin typeface="Courier"/>
              </a:rPr>
              <a:t>(mod)[</a:t>
            </a:r>
            <a:r>
              <a:rPr>
                <a:solidFill>
                  <a:srgbClr val="40A070"/>
                </a:solidFill>
                <a:latin typeface="Courier"/>
              </a:rPr>
              <a:t>2</a:t>
            </a:r>
            <a:r>
              <a:rPr>
                <a:latin typeface="Courier"/>
              </a:rPr>
              <a:t>]</a:t>
            </a:r>
            <a:r>
              <a:rPr>
                <a:solidFill>
                  <a:srgbClr val="4070A0"/>
                </a:solidFill>
                <a:latin typeface="Courier"/>
              </a:rPr>
              <a:t>*</a:t>
            </a:r>
            <a:r>
              <a:rPr>
                <a:solidFill>
                  <a:srgbClr val="06287E"/>
                </a:solidFill>
                <a:latin typeface="Courier"/>
              </a:rPr>
              <a:t>c</a:t>
            </a:r>
            <a:r>
              <a:rPr>
                <a:latin typeface="Courier"/>
              </a:rPr>
              <a:t>(</a:t>
            </a:r>
            <a:r>
              <a:rPr>
                <a:solidFill>
                  <a:srgbClr val="4070A0"/>
                </a:solidFill>
                <a:latin typeface="Courier"/>
              </a:rPr>
              <a:t>-</a:t>
            </a:r>
            <a:r>
              <a:rPr>
                <a:solidFill>
                  <a:srgbClr val="40A070"/>
                </a:solidFill>
                <a:latin typeface="Courier"/>
              </a:rPr>
              <a:t>3</a:t>
            </a:r>
            <a:r>
              <a:rPr>
                <a:latin typeface="Courier"/>
              </a:rPr>
              <a:t>,</a:t>
            </a:r>
            <a:r>
              <a:rPr>
                <a:solidFill>
                  <a:srgbClr val="40A070"/>
                </a:solidFill>
                <a:latin typeface="Courier"/>
              </a:rPr>
              <a:t>3</a:t>
            </a:r>
            <a:r>
              <a:rPr>
                <a:latin typeface="Courier"/>
              </a:rPr>
              <a:t>),</a:t>
            </a:r>
            <a:r>
              <a:rPr>
                <a:solidFill>
                  <a:srgbClr val="7D9029"/>
                </a:solidFill>
                <a:latin typeface="Courier"/>
              </a:rPr>
              <a:t>lwd=</a:t>
            </a:r>
            <a:r>
              <a:rPr>
                <a:solidFill>
                  <a:srgbClr val="40A070"/>
                </a:solidFill>
                <a:latin typeface="Courier"/>
              </a:rPr>
              <a:t>2</a:t>
            </a:r>
            <a:r>
              <a:rPr>
                <a:latin typeface="Courier"/>
              </a:rPr>
              <a:t>,</a:t>
            </a:r>
            <a:r>
              <a:rPr>
                <a:solidFill>
                  <a:srgbClr val="7D9029"/>
                </a:solidFill>
                <a:latin typeface="Courier"/>
              </a:rPr>
              <a:t>col=</a:t>
            </a:r>
            <a:r>
              <a:rPr>
                <a:solidFill>
                  <a:srgbClr val="4070A0"/>
                </a:solidFill>
                <a:latin typeface="Courier"/>
              </a:rPr>
              <a:t>"steelblue"</a:t>
            </a:r>
            <a:r>
              <a:rPr>
                <a:latin typeface="Courier"/>
              </a:rPr>
              <a:t>)</a:t>
            </a:r>
            <a:br/>
            <a:r>
              <a:rPr>
                <a:solidFill>
                  <a:srgbClr val="06287E"/>
                </a:solidFill>
                <a:latin typeface="Courier"/>
              </a:rPr>
              <a:t>polygon</a:t>
            </a:r>
            <a:r>
              <a:rPr>
                <a:latin typeface="Courier"/>
              </a:rPr>
              <a:t>(</a:t>
            </a:r>
            <a:r>
              <a:rPr>
                <a:solidFill>
                  <a:srgbClr val="06287E"/>
                </a:solidFill>
                <a:latin typeface="Courier"/>
              </a:rPr>
              <a:t>c</a:t>
            </a:r>
            <a:r>
              <a:rPr>
                <a:latin typeface="Courier"/>
              </a:rPr>
              <a:t>(xx,xx[</a:t>
            </a:r>
            <a:r>
              <a:rPr>
                <a:solidFill>
                  <a:srgbClr val="06287E"/>
                </a:solidFill>
                <a:latin typeface="Courier"/>
              </a:rPr>
              <a:t>length</a:t>
            </a:r>
            <a:r>
              <a:rPr>
                <a:latin typeface="Courier"/>
              </a:rPr>
              <a:t>(xx)</a:t>
            </a:r>
            <a:r>
              <a:rPr>
                <a:solidFill>
                  <a:srgbClr val="4070A0"/>
                </a:solidFill>
                <a:latin typeface="Courier"/>
              </a:rPr>
              <a:t>:</a:t>
            </a:r>
            <a:r>
              <a:rPr>
                <a:solidFill>
                  <a:srgbClr val="40A070"/>
                </a:solidFill>
                <a:latin typeface="Courier"/>
              </a:rPr>
              <a:t>1</a:t>
            </a:r>
            <a:r>
              <a:rPr>
                <a:latin typeface="Courier"/>
              </a:rPr>
              <a:t>]),</a:t>
            </a:r>
            <a:r>
              <a:rPr>
                <a:solidFill>
                  <a:srgbClr val="06287E"/>
                </a:solidFill>
                <a:latin typeface="Courier"/>
              </a:rPr>
              <a:t>c</a:t>
            </a:r>
            <a:r>
              <a:rPr>
                <a:latin typeface="Courier"/>
              </a:rPr>
              <a:t>(predNew</a:t>
            </a:r>
            <a:r>
              <a:rPr>
                <a:solidFill>
                  <a:srgbClr val="4070A0"/>
                </a:solidFill>
                <a:latin typeface="Courier"/>
              </a:rPr>
              <a:t>$</a:t>
            </a:r>
            <a:r>
              <a:rPr>
                <a:latin typeface="Courier"/>
              </a:rPr>
              <a:t>lwr,predNew</a:t>
            </a:r>
            <a:r>
              <a:rPr>
                <a:solidFill>
                  <a:srgbClr val="4070A0"/>
                </a:solidFill>
                <a:latin typeface="Courier"/>
              </a:rPr>
              <a:t>$</a:t>
            </a:r>
            <a:r>
              <a:rPr>
                <a:latin typeface="Courier"/>
              </a:rPr>
              <a:t>upr[</a:t>
            </a:r>
            <a:r>
              <a:rPr>
                <a:solidFill>
                  <a:srgbClr val="06287E"/>
                </a:solidFill>
                <a:latin typeface="Courier"/>
              </a:rPr>
              <a:t>length</a:t>
            </a:r>
            <a:r>
              <a:rPr>
                <a:latin typeface="Courier"/>
              </a:rPr>
              <a:t>(xx)</a:t>
            </a:r>
            <a:r>
              <a:rPr>
                <a:solidFill>
                  <a:srgbClr val="4070A0"/>
                </a:solidFill>
                <a:latin typeface="Courier"/>
              </a:rPr>
              <a:t>:</a:t>
            </a:r>
            <a:r>
              <a:rPr>
                <a:solidFill>
                  <a:srgbClr val="40A070"/>
                </a:solidFill>
                <a:latin typeface="Courier"/>
              </a:rPr>
              <a:t>1</a:t>
            </a:r>
            <a:r>
              <a:rPr>
                <a:latin typeface="Courier"/>
              </a:rPr>
              <a:t>]),</a:t>
            </a:r>
            <a:r>
              <a:rPr>
                <a:solidFill>
                  <a:srgbClr val="7D9029"/>
                </a:solidFill>
                <a:latin typeface="Courier"/>
              </a:rPr>
              <a:t>border=</a:t>
            </a:r>
            <a:r>
              <a:rPr>
                <a:solidFill>
                  <a:srgbClr val="880000"/>
                </a:solidFill>
                <a:latin typeface="Courier"/>
              </a:rPr>
              <a:t>NA</a:t>
            </a:r>
            <a:r>
              <a:rPr>
                <a:latin typeface="Courier"/>
              </a:rPr>
              <a:t>,</a:t>
            </a:r>
            <a:r>
              <a:rPr>
                <a:solidFill>
                  <a:srgbClr val="7D9029"/>
                </a:solidFill>
                <a:latin typeface="Courier"/>
              </a:rPr>
              <a:t>col=</a:t>
            </a:r>
            <a:r>
              <a:rPr>
                <a:solidFill>
                  <a:srgbClr val="06287E"/>
                </a:solidFill>
                <a:latin typeface="Courier"/>
              </a:rPr>
              <a:t>rgb</a:t>
            </a:r>
            <a:r>
              <a:rPr>
                <a:latin typeface="Courier"/>
              </a:rPr>
              <a:t>(</a:t>
            </a:r>
            <a:r>
              <a:rPr>
                <a:solidFill>
                  <a:srgbClr val="40A070"/>
                </a:solidFill>
                <a:latin typeface="Courier"/>
              </a:rPr>
              <a:t>200</a:t>
            </a:r>
            <a:r>
              <a:rPr>
                <a:latin typeface="Courier"/>
              </a:rPr>
              <a:t>,</a:t>
            </a:r>
            <a:r>
              <a:rPr>
                <a:solidFill>
                  <a:srgbClr val="40A070"/>
                </a:solidFill>
                <a:latin typeface="Courier"/>
              </a:rPr>
              <a:t>0</a:t>
            </a:r>
            <a:r>
              <a:rPr>
                <a:latin typeface="Courier"/>
              </a:rPr>
              <a:t>,</a:t>
            </a:r>
            <a:r>
              <a:rPr>
                <a:solidFill>
                  <a:srgbClr val="40A070"/>
                </a:solidFill>
                <a:latin typeface="Courier"/>
              </a:rPr>
              <a:t>0</a:t>
            </a:r>
            <a:r>
              <a:rPr>
                <a:latin typeface="Courier"/>
              </a:rPr>
              <a:t>,</a:t>
            </a:r>
            <a:r>
              <a:rPr>
                <a:solidFill>
                  <a:srgbClr val="7D9029"/>
                </a:solidFill>
                <a:latin typeface="Courier"/>
              </a:rPr>
              <a:t>alpha=</a:t>
            </a:r>
            <a:r>
              <a:rPr>
                <a:solidFill>
                  <a:srgbClr val="40A070"/>
                </a:solidFill>
                <a:latin typeface="Courier"/>
              </a:rPr>
              <a:t>80</a:t>
            </a:r>
            <a:r>
              <a:rPr>
                <a:latin typeface="Courier"/>
              </a:rPr>
              <a:t>,</a:t>
            </a:r>
            <a:r>
              <a:rPr>
                <a:solidFill>
                  <a:srgbClr val="7D9029"/>
                </a:solidFill>
                <a:latin typeface="Courier"/>
              </a:rPr>
              <a:t>maxColorValue=</a:t>
            </a:r>
            <a:r>
              <a:rPr>
                <a:solidFill>
                  <a:srgbClr val="40A070"/>
                </a:solidFill>
                <a:latin typeface="Courier"/>
              </a:rPr>
              <a:t>255</a:t>
            </a:r>
            <a:r>
              <a:rPr>
                <a:latin typeface="Courier"/>
              </a:rPr>
              <a:t>))</a:t>
            </a:r>
            <a:br/>
            <a:r>
              <a:rPr>
                <a:solidFill>
                  <a:srgbClr val="06287E"/>
                </a:solidFill>
                <a:latin typeface="Courier"/>
              </a:rPr>
              <a:t>polygon</a:t>
            </a:r>
            <a:r>
              <a:rPr>
                <a:latin typeface="Courier"/>
              </a:rPr>
              <a:t>(</a:t>
            </a:r>
            <a:r>
              <a:rPr>
                <a:solidFill>
                  <a:srgbClr val="06287E"/>
                </a:solidFill>
                <a:latin typeface="Courier"/>
              </a:rPr>
              <a:t>c</a:t>
            </a:r>
            <a:r>
              <a:rPr>
                <a:latin typeface="Courier"/>
              </a:rPr>
              <a:t>(xx,xx[</a:t>
            </a:r>
            <a:r>
              <a:rPr>
                <a:solidFill>
                  <a:srgbClr val="06287E"/>
                </a:solidFill>
                <a:latin typeface="Courier"/>
              </a:rPr>
              <a:t>length</a:t>
            </a:r>
            <a:r>
              <a:rPr>
                <a:latin typeface="Courier"/>
              </a:rPr>
              <a:t>(xx)</a:t>
            </a:r>
            <a:r>
              <a:rPr>
                <a:solidFill>
                  <a:srgbClr val="4070A0"/>
                </a:solidFill>
                <a:latin typeface="Courier"/>
              </a:rPr>
              <a:t>:</a:t>
            </a:r>
            <a:r>
              <a:rPr>
                <a:solidFill>
                  <a:srgbClr val="40A070"/>
                </a:solidFill>
                <a:latin typeface="Courier"/>
              </a:rPr>
              <a:t>1</a:t>
            </a:r>
            <a:r>
              <a:rPr>
                <a:latin typeface="Courier"/>
              </a:rPr>
              <a:t>]),</a:t>
            </a:r>
            <a:r>
              <a:rPr>
                <a:solidFill>
                  <a:srgbClr val="06287E"/>
                </a:solidFill>
                <a:latin typeface="Courier"/>
              </a:rPr>
              <a:t>c</a:t>
            </a:r>
            <a:r>
              <a:rPr>
                <a:latin typeface="Courier"/>
              </a:rPr>
              <a:t>(predMean</a:t>
            </a:r>
            <a:r>
              <a:rPr>
                <a:solidFill>
                  <a:srgbClr val="4070A0"/>
                </a:solidFill>
                <a:latin typeface="Courier"/>
              </a:rPr>
              <a:t>$</a:t>
            </a:r>
            <a:r>
              <a:rPr>
                <a:latin typeface="Courier"/>
              </a:rPr>
              <a:t>lwr,predMean</a:t>
            </a:r>
            <a:r>
              <a:rPr>
                <a:solidFill>
                  <a:srgbClr val="4070A0"/>
                </a:solidFill>
                <a:latin typeface="Courier"/>
              </a:rPr>
              <a:t>$</a:t>
            </a:r>
            <a:r>
              <a:rPr>
                <a:latin typeface="Courier"/>
              </a:rPr>
              <a:t>upr[</a:t>
            </a:r>
            <a:r>
              <a:rPr>
                <a:solidFill>
                  <a:srgbClr val="06287E"/>
                </a:solidFill>
                <a:latin typeface="Courier"/>
              </a:rPr>
              <a:t>length</a:t>
            </a:r>
            <a:r>
              <a:rPr>
                <a:latin typeface="Courier"/>
              </a:rPr>
              <a:t>(xx)</a:t>
            </a:r>
            <a:r>
              <a:rPr>
                <a:solidFill>
                  <a:srgbClr val="4070A0"/>
                </a:solidFill>
                <a:latin typeface="Courier"/>
              </a:rPr>
              <a:t>:</a:t>
            </a:r>
            <a:r>
              <a:rPr>
                <a:solidFill>
                  <a:srgbClr val="40A070"/>
                </a:solidFill>
                <a:latin typeface="Courier"/>
              </a:rPr>
              <a:t>1</a:t>
            </a:r>
            <a:r>
              <a:rPr>
                <a:latin typeface="Courier"/>
              </a:rPr>
              <a:t>]),</a:t>
            </a:r>
            <a:r>
              <a:rPr>
                <a:solidFill>
                  <a:srgbClr val="7D9029"/>
                </a:solidFill>
                <a:latin typeface="Courier"/>
              </a:rPr>
              <a:t>border=</a:t>
            </a:r>
            <a:r>
              <a:rPr>
                <a:solidFill>
                  <a:srgbClr val="880000"/>
                </a:solidFill>
                <a:latin typeface="Courier"/>
              </a:rPr>
              <a:t>NA</a:t>
            </a:r>
            <a:r>
              <a:rPr>
                <a:latin typeface="Courier"/>
              </a:rPr>
              <a:t>,</a:t>
            </a:r>
            <a:r>
              <a:rPr>
                <a:solidFill>
                  <a:srgbClr val="7D9029"/>
                </a:solidFill>
                <a:latin typeface="Courier"/>
              </a:rPr>
              <a:t>col=</a:t>
            </a:r>
            <a:r>
              <a:rPr>
                <a:solidFill>
                  <a:srgbClr val="06287E"/>
                </a:solidFill>
                <a:latin typeface="Courier"/>
              </a:rPr>
              <a:t>rgb</a:t>
            </a:r>
            <a:r>
              <a:rPr>
                <a:latin typeface="Courier"/>
              </a:rPr>
              <a:t>(</a:t>
            </a:r>
            <a:r>
              <a:rPr>
                <a:solidFill>
                  <a:srgbClr val="40A070"/>
                </a:solidFill>
                <a:latin typeface="Courier"/>
              </a:rPr>
              <a:t>120</a:t>
            </a:r>
            <a:r>
              <a:rPr>
                <a:latin typeface="Courier"/>
              </a:rPr>
              <a:t>,</a:t>
            </a:r>
            <a:r>
              <a:rPr>
                <a:solidFill>
                  <a:srgbClr val="40A070"/>
                </a:solidFill>
                <a:latin typeface="Courier"/>
              </a:rPr>
              <a:t>200</a:t>
            </a:r>
            <a:r>
              <a:rPr>
                <a:latin typeface="Courier"/>
              </a:rPr>
              <a:t>,</a:t>
            </a:r>
            <a:r>
              <a:rPr>
                <a:solidFill>
                  <a:srgbClr val="40A070"/>
                </a:solidFill>
                <a:latin typeface="Courier"/>
              </a:rPr>
              <a:t>0</a:t>
            </a:r>
            <a:r>
              <a:rPr>
                <a:latin typeface="Courier"/>
              </a:rPr>
              <a:t>,</a:t>
            </a:r>
            <a:r>
              <a:rPr>
                <a:solidFill>
                  <a:srgbClr val="7D9029"/>
                </a:solidFill>
                <a:latin typeface="Courier"/>
              </a:rPr>
              <a:t>alpha=</a:t>
            </a:r>
            <a:r>
              <a:rPr>
                <a:solidFill>
                  <a:srgbClr val="40A070"/>
                </a:solidFill>
                <a:latin typeface="Courier"/>
              </a:rPr>
              <a:t>130</a:t>
            </a:r>
            <a:r>
              <a:rPr>
                <a:latin typeface="Courier"/>
              </a:rPr>
              <a:t>,</a:t>
            </a:r>
            <a:r>
              <a:rPr>
                <a:solidFill>
                  <a:srgbClr val="7D9029"/>
                </a:solidFill>
                <a:latin typeface="Courier"/>
              </a:rPr>
              <a:t>maxColorValue=</a:t>
            </a:r>
            <a:r>
              <a:rPr>
                <a:solidFill>
                  <a:srgbClr val="40A070"/>
                </a:solidFill>
                <a:latin typeface="Courier"/>
              </a:rPr>
              <a:t>255</a:t>
            </a:r>
            <a:r>
              <a:rPr>
                <a:latin typeface="Courier"/>
              </a:rPr>
              <a:t>))</a:t>
            </a:r>
            <a:br/>
            <a:r>
              <a:rPr>
                <a:solidFill>
                  <a:srgbClr val="06287E"/>
                </a:solidFill>
                <a:latin typeface="Courier"/>
              </a:rPr>
              <a:t>lines</a:t>
            </a:r>
            <a:r>
              <a:rPr>
                <a:latin typeface="Courier"/>
              </a:rPr>
              <a:t>(</a:t>
            </a:r>
            <a:r>
              <a:rPr>
                <a:solidFill>
                  <a:srgbClr val="06287E"/>
                </a:solidFill>
                <a:latin typeface="Courier"/>
              </a:rPr>
              <a:t>c</a:t>
            </a:r>
            <a:r>
              <a:rPr>
                <a:latin typeface="Courier"/>
              </a:rPr>
              <a:t>(</a:t>
            </a:r>
            <a:r>
              <a:rPr>
                <a:solidFill>
                  <a:srgbClr val="4070A0"/>
                </a:solidFill>
                <a:latin typeface="Courier"/>
              </a:rPr>
              <a:t>-</a:t>
            </a:r>
            <a:r>
              <a:rPr>
                <a:solidFill>
                  <a:srgbClr val="40A070"/>
                </a:solidFill>
                <a:latin typeface="Courier"/>
              </a:rPr>
              <a:t>3</a:t>
            </a:r>
            <a:r>
              <a:rPr>
                <a:latin typeface="Courier"/>
              </a:rPr>
              <a:t>,</a:t>
            </a:r>
            <a:r>
              <a:rPr>
                <a:solidFill>
                  <a:srgbClr val="40A070"/>
                </a:solidFill>
                <a:latin typeface="Courier"/>
              </a:rPr>
              <a:t>3</a:t>
            </a:r>
            <a:r>
              <a:rPr>
                <a:latin typeface="Courier"/>
              </a:rPr>
              <a:t>),</a:t>
            </a:r>
            <a:r>
              <a:rPr>
                <a:solidFill>
                  <a:srgbClr val="06287E"/>
                </a:solidFill>
                <a:latin typeface="Courier"/>
              </a:rPr>
              <a:t>coef</a:t>
            </a:r>
            <a:r>
              <a:rPr>
                <a:latin typeface="Courier"/>
              </a:rPr>
              <a:t>(mod)[</a:t>
            </a:r>
            <a:r>
              <a:rPr>
                <a:solidFill>
                  <a:srgbClr val="40A070"/>
                </a:solidFill>
                <a:latin typeface="Courier"/>
              </a:rPr>
              <a:t>1</a:t>
            </a:r>
            <a:r>
              <a:rPr>
                <a:latin typeface="Courier"/>
              </a:rPr>
              <a:t>]</a:t>
            </a:r>
            <a:r>
              <a:rPr>
                <a:solidFill>
                  <a:srgbClr val="4070A0"/>
                </a:solidFill>
                <a:latin typeface="Courier"/>
              </a:rPr>
              <a:t>+</a:t>
            </a:r>
            <a:r>
              <a:rPr>
                <a:solidFill>
                  <a:srgbClr val="06287E"/>
                </a:solidFill>
                <a:latin typeface="Courier"/>
              </a:rPr>
              <a:t>coef</a:t>
            </a:r>
            <a:r>
              <a:rPr>
                <a:latin typeface="Courier"/>
              </a:rPr>
              <a:t>(mod)[</a:t>
            </a:r>
            <a:r>
              <a:rPr>
                <a:solidFill>
                  <a:srgbClr val="40A070"/>
                </a:solidFill>
                <a:latin typeface="Courier"/>
              </a:rPr>
              <a:t>2</a:t>
            </a:r>
            <a:r>
              <a:rPr>
                <a:latin typeface="Courier"/>
              </a:rPr>
              <a:t>]</a:t>
            </a:r>
            <a:r>
              <a:rPr>
                <a:solidFill>
                  <a:srgbClr val="4070A0"/>
                </a:solidFill>
                <a:latin typeface="Courier"/>
              </a:rPr>
              <a:t>*</a:t>
            </a:r>
            <a:r>
              <a:rPr>
                <a:solidFill>
                  <a:srgbClr val="06287E"/>
                </a:solidFill>
                <a:latin typeface="Courier"/>
              </a:rPr>
              <a:t>c</a:t>
            </a:r>
            <a:r>
              <a:rPr>
                <a:latin typeface="Courier"/>
              </a:rPr>
              <a:t>(</a:t>
            </a:r>
            <a:r>
              <a:rPr>
                <a:solidFill>
                  <a:srgbClr val="4070A0"/>
                </a:solidFill>
                <a:latin typeface="Courier"/>
              </a:rPr>
              <a:t>-</a:t>
            </a:r>
            <a:r>
              <a:rPr>
                <a:solidFill>
                  <a:srgbClr val="40A070"/>
                </a:solidFill>
                <a:latin typeface="Courier"/>
              </a:rPr>
              <a:t>3</a:t>
            </a:r>
            <a:r>
              <a:rPr>
                <a:latin typeface="Courier"/>
              </a:rPr>
              <a:t>,</a:t>
            </a:r>
            <a:r>
              <a:rPr>
                <a:solidFill>
                  <a:srgbClr val="40A070"/>
                </a:solidFill>
                <a:latin typeface="Courier"/>
              </a:rPr>
              <a:t>3</a:t>
            </a:r>
            <a:r>
              <a:rPr>
                <a:latin typeface="Courier"/>
              </a:rPr>
              <a:t>),</a:t>
            </a:r>
            <a:r>
              <a:rPr>
                <a:solidFill>
                  <a:srgbClr val="7D9029"/>
                </a:solidFill>
                <a:latin typeface="Courier"/>
              </a:rPr>
              <a:t>lwd=</a:t>
            </a:r>
            <a:r>
              <a:rPr>
                <a:solidFill>
                  <a:srgbClr val="40A070"/>
                </a:solidFill>
                <a:latin typeface="Courier"/>
              </a:rPr>
              <a:t>2</a:t>
            </a:r>
            <a:r>
              <a:rPr>
                <a:latin typeface="Courier"/>
              </a:rPr>
              <a:t>,</a:t>
            </a:r>
            <a:r>
              <a:rPr>
                <a:solidFill>
                  <a:srgbClr val="7D9029"/>
                </a:solidFill>
                <a:latin typeface="Courier"/>
              </a:rPr>
              <a:t>col=</a:t>
            </a:r>
            <a:r>
              <a:rPr>
                <a:solidFill>
                  <a:srgbClr val="4070A0"/>
                </a:solidFill>
                <a:latin typeface="Courier"/>
              </a:rPr>
              <a:t>"steelblue"</a:t>
            </a:r>
            <a:r>
              <a:rPr>
                <a:latin typeface="Courier"/>
              </a:rPr>
              <a:t>)</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5_files/figure-pptx/unnamed-chunk-14-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Non-identity</a:t>
            </a:r>
            <a:r>
              <a:rPr/>
              <a:t> </a:t>
            </a:r>
            <a:r>
              <a:rPr/>
              <a:t>link</a:t>
            </a:r>
            <a:r>
              <a:rPr/>
              <a:t> </a:t>
            </a:r>
            <a:r>
              <a:rPr/>
              <a:t>functions</a:t>
            </a:r>
            <a:r>
              <a:rPr/>
              <a:t> </a:t>
            </a:r>
            <a:r>
              <a:rPr/>
              <a:t>&amp;</a:t>
            </a:r>
            <a:r>
              <a:rPr/>
              <a:t> </a:t>
            </a:r>
            <a:r>
              <a:rPr/>
              <a:t>non-normal</a:t>
            </a:r>
            <a:r>
              <a:rPr/>
              <a:t> </a:t>
            </a:r>
            <a:r>
              <a:rPr/>
              <a:t>distributions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Now suppose our response </a:t>
                </a:r>
                <a14:m>
                  <m:oMath xmlns:m="http://schemas.openxmlformats.org/officeDocument/2006/math">
                    <m:r>
                      <m:t>Y</m:t>
                    </m:r>
                  </m:oMath>
                </a14:m>
                <a:r>
                  <a:rPr/>
                  <a:t> is a binary variable.</a:t>
                </a:r>
              </a:p>
              <a:p>
                <a:pPr lvl="0" marL="0" indent="0">
                  <a:buNone/>
                </a:pPr>
                <a:r>
                  <a:rPr/>
                  <a:t>Obiously this will have a Bernoulli / binomial distribution: no problem for the GLM.</a:t>
                </a:r>
              </a:p>
              <a:p>
                <a:pPr lvl="0" marL="0" indent="0">
                  <a:buNone/>
                </a:pPr>
                <a:r>
                  <a:rPr/>
                  <a:t>Our model:</a:t>
                </a:r>
              </a:p>
              <a:p>
                <a:pPr lvl="0" marL="0" indent="0">
                  <a:buNone/>
                </a:pPr>
                <a14:m>
                  <m:oMathPara xmlns:m="http://schemas.openxmlformats.org/officeDocument/2006/math">
                    <m:oMathParaPr>
                      <m:jc m:val="center"/>
                    </m:oMathParaPr>
                    <m:oMath>
                      <m:r>
                        <m:t>E</m:t>
                      </m:r>
                      <m:d>
                        <m:dPr>
                          <m:begChr m:val="["/>
                          <m:endChr m:val="]"/>
                          <m:sepChr m:val=""/>
                          <m:grow/>
                        </m:dPr>
                        <m:e>
                          <m:r>
                            <m:t>Y</m:t>
                          </m:r>
                          <m:r>
                            <m:rPr>
                              <m:sty m:val="p"/>
                            </m:rPr>
                            <m:t>|</m:t>
                          </m:r>
                          <m:r>
                            <m:t>X</m:t>
                          </m:r>
                        </m:e>
                      </m:d>
                      <m:r>
                        <m:rPr>
                          <m:sty m:val="p"/>
                        </m:rPr>
                        <m:t>=</m:t>
                      </m:r>
                      <m:r>
                        <m:t>P</m:t>
                      </m:r>
                      <m:d>
                        <m:dPr>
                          <m:begChr m:val="("/>
                          <m:endChr m:val=")"/>
                          <m:sepChr m:val=""/>
                          <m:grow/>
                        </m:dPr>
                        <m:e>
                          <m:r>
                            <m:t>Y</m:t>
                          </m:r>
                          <m:r>
                            <m:rPr>
                              <m:sty m:val="p"/>
                            </m:rPr>
                            <m:t>|</m:t>
                          </m:r>
                          <m:r>
                            <m:t>X</m:t>
                          </m:r>
                        </m:e>
                      </m:d>
                      <m:r>
                        <m:rPr>
                          <m:sty m:val="p"/>
                        </m:rPr>
                        <m:t>=</m:t>
                      </m:r>
                      <m:sSup>
                        <m:e>
                          <m:r>
                            <m:t>g</m:t>
                          </m:r>
                        </m:e>
                        <m:sup>
                          <m:r>
                            <m:rPr>
                              <m:sty m:val="p"/>
                            </m:rPr>
                            <m:t>−</m:t>
                          </m:r>
                          <m:r>
                            <m:t>1</m:t>
                          </m:r>
                        </m:sup>
                      </m:sSup>
                      <m:d>
                        <m:dPr>
                          <m:begChr m:val="("/>
                          <m:endChr m:val=")"/>
                          <m:sepChr m:val=""/>
                          <m:grow/>
                        </m:dPr>
                        <m:e>
                          <m:sSub>
                            <m:e>
                              <m:r>
                                <m:t>β</m:t>
                              </m:r>
                            </m:e>
                            <m:sub>
                              <m:r>
                                <m:t>0</m:t>
                              </m:r>
                            </m:sub>
                          </m:sSub>
                          <m:r>
                            <m:rPr>
                              <m:sty m:val="p"/>
                            </m:rPr>
                            <m:t>+</m:t>
                          </m:r>
                          <m:sSub>
                            <m:e>
                              <m:r>
                                <m:t>β</m:t>
                              </m:r>
                            </m:e>
                            <m:sub>
                              <m:r>
                                <m:t>1</m:t>
                              </m:r>
                            </m:sub>
                          </m:sSub>
                          <m:r>
                            <m:t>X</m:t>
                          </m:r>
                        </m:e>
                      </m:d>
                    </m:oMath>
                  </m:oMathPara>
                </a14:m>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a:t>
                </a:r>
                <a14:m>
                  <m:oMath xmlns:m="http://schemas.openxmlformats.org/officeDocument/2006/math">
                    <m:r>
                      <m:t>g</m:t>
                    </m:r>
                    <m:d>
                      <m:dPr>
                        <m:begChr m:val="("/>
                        <m:endChr m:val=")"/>
                        <m:sepChr m:val=""/>
                        <m:grow/>
                      </m:dPr>
                      <m:e>
                        <m:r>
                          <m:t>x</m:t>
                        </m:r>
                      </m:e>
                    </m:d>
                    <m:r>
                      <m:rPr>
                        <m:sty m:val="p"/>
                      </m:rPr>
                      <m:t>=</m:t>
                    </m:r>
                    <m:r>
                      <m:t>x</m:t>
                    </m:r>
                  </m:oMath>
                </a14:m>
                <a:r>
                  <a:rPr/>
                  <a:t>, then </a:t>
                </a:r>
                <a14:m>
                  <m:oMath xmlns:m="http://schemas.openxmlformats.org/officeDocument/2006/math">
                    <m:sSub>
                      <m:e>
                        <m:r>
                          <m:t>β</m:t>
                        </m:r>
                      </m:e>
                      <m:sub>
                        <m:r>
                          <m:t>1</m:t>
                        </m:r>
                      </m:sub>
                    </m:sSub>
                  </m:oMath>
                </a14:m>
                <a:r>
                  <a:rPr/>
                  <a:t> will the average change in risk, </a:t>
                </a:r>
                <a14:m>
                  <m:oMath xmlns:m="http://schemas.openxmlformats.org/officeDocument/2006/math">
                    <m:r>
                      <m:t>P</m:t>
                    </m:r>
                    <m:d>
                      <m:dPr>
                        <m:begChr m:val="("/>
                        <m:endChr m:val=")"/>
                        <m:sepChr m:val=""/>
                        <m:grow/>
                      </m:dPr>
                      <m:e>
                        <m:r>
                          <m:t>Y</m:t>
                        </m:r>
                        <m:r>
                          <m:rPr>
                            <m:sty m:val="p"/>
                          </m:rPr>
                          <m:t>|</m:t>
                        </m:r>
                        <m:r>
                          <m:t>X</m:t>
                        </m:r>
                      </m:e>
                    </m:d>
                  </m:oMath>
                </a14:m>
                <a:r>
                  <a:rPr/>
                  <a:t>, for a one unit change in X.</a:t>
                </a:r>
              </a:p>
              <a:p>
                <a:pPr lvl="0" marL="0" indent="0">
                  <a:buNone/>
                </a:pPr>
                <a:r>
                  <a:rPr/>
                  <a:t>I.e. an estimate for </a:t>
                </a:r>
                <a14:m>
                  <m:oMath xmlns:m="http://schemas.openxmlformats.org/officeDocument/2006/math">
                    <m:sSub>
                      <m:e>
                        <m:r>
                          <m:t>β</m:t>
                        </m:r>
                      </m:e>
                      <m:sub>
                        <m:r>
                          <m:t>1</m:t>
                        </m:r>
                      </m:sub>
                    </m:sSub>
                  </m:oMath>
                </a14:m>
                <a:r>
                  <a:rPr/>
                  <a:t> will estimate the </a:t>
                </a:r>
                <a:r>
                  <a:rPr b="1"/>
                  <a:t>risk difference</a:t>
                </a:r>
                <a:r>
                  <a:rPr/>
                  <a:t> associated with a one unit change in X.</a:t>
                </a:r>
              </a:p>
              <a:p>
                <a:pPr lvl="0" marL="0" indent="0">
                  <a:buNone/>
                </a:pPr>
                <a:r>
                  <a:rPr/>
                  <a:t>But: given estimates </a:t>
                </a:r>
                <a14:m>
                  <m:oMath xmlns:m="http://schemas.openxmlformats.org/officeDocument/2006/math">
                    <m:acc>
                      <m:accPr>
                        <m:chr m:val="̂"/>
                      </m:accPr>
                      <m:e>
                        <m:sSub>
                          <m:e>
                            <m:r>
                              <m:t>β</m:t>
                            </m:r>
                          </m:e>
                          <m:sub>
                            <m:r>
                              <m:t>0</m:t>
                            </m:r>
                          </m:sub>
                        </m:sSub>
                      </m:e>
                    </m:acc>
                    <m:r>
                      <m:rPr>
                        <m:sty m:val="p"/>
                      </m:rPr>
                      <m:t>,</m:t>
                    </m:r>
                    <m:acc>
                      <m:accPr>
                        <m:chr m:val="̂"/>
                      </m:accPr>
                      <m:e>
                        <m:sSub>
                          <m:e>
                            <m:r>
                              <m:t>β</m:t>
                            </m:r>
                          </m:e>
                          <m:sub>
                            <m:r>
                              <m:t>1</m:t>
                            </m:r>
                          </m:sub>
                        </m:sSub>
                      </m:e>
                    </m:acc>
                  </m:oMath>
                </a14:m>
                <a:r>
                  <a:rPr/>
                  <a:t>, we can easily predict values for p outside of </a:t>
                </a:r>
                <a14:m>
                  <m:oMath xmlns:m="http://schemas.openxmlformats.org/officeDocument/2006/math">
                    <m:d>
                      <m:dPr>
                        <m:begChr m:val="["/>
                        <m:endChr m:val="]"/>
                        <m:sepChr m:val=""/>
                        <m:grow/>
                      </m:dPr>
                      <m:e>
                        <m:r>
                          <m:t>0</m:t>
                        </m:r>
                        <m:r>
                          <m:rPr>
                            <m:sty m:val="p"/>
                          </m:rPr>
                          <m:t>,</m:t>
                        </m:r>
                        <m:r>
                          <m:t>1</m:t>
                        </m:r>
                      </m:e>
                    </m:d>
                  </m:oMath>
                </a14:m>
                <a:r>
                  <a:rPr/>
                  <a:t>. So an identity-link model for a binary outcome, almost always is nonsense.</a:t>
                </a:r>
              </a:p>
              <a:p>
                <a:pPr lvl="0" marL="0" indent="0">
                  <a:buNone/>
                </a:pPr>
                <a:r>
                  <a:rPr>
                    <a:latin typeface="Courier"/>
                  </a:rPr>
                  <a:t>glm(y~x,family=binomial("identity"))</a:t>
                </a:r>
              </a:p>
            </p:txBody>
          </p:sp>
        </mc:Choice>
      </mc:AlternateContent>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consider</a:t>
                </a:r>
              </a:p>
              <a:p>
                <a:pPr lvl="0" marL="0" indent="0">
                  <a:buNone/>
                </a:pPr>
                <a14:m>
                  <m:oMathPara xmlns:m="http://schemas.openxmlformats.org/officeDocument/2006/math">
                    <m:oMathParaPr>
                      <m:jc m:val="center"/>
                    </m:oMathParaPr>
                    <m:oMath>
                      <m:r>
                        <m:rPr>
                          <m:nor/>
                          <m:sty m:val="p"/>
                        </m:rPr>
                        <m:t>log</m:t>
                      </m:r>
                      <m:d>
                        <m:dPr>
                          <m:begChr m:val="("/>
                          <m:endChr m:val=")"/>
                          <m:sepChr m:val=""/>
                          <m:grow/>
                        </m:dPr>
                        <m:e>
                          <m:r>
                            <m:t>E</m:t>
                          </m:r>
                          <m:d>
                            <m:dPr>
                              <m:begChr m:val="["/>
                              <m:endChr m:val="]"/>
                              <m:sepChr m:val=""/>
                              <m:grow/>
                            </m:dPr>
                            <m:e>
                              <m:r>
                                <m:t>Y</m:t>
                              </m:r>
                              <m:r>
                                <m:rPr>
                                  <m:sty m:val="p"/>
                                </m:rPr>
                                <m:t>|</m:t>
                              </m:r>
                              <m:r>
                                <m:t>X</m:t>
                              </m:r>
                            </m:e>
                          </m:d>
                        </m:e>
                      </m:d>
                      <m:r>
                        <m:rPr>
                          <m:sty m:val="p"/>
                        </m:rPr>
                        <m:t>=</m:t>
                      </m:r>
                      <m:sSub>
                        <m:e>
                          <m:r>
                            <m:t>β</m:t>
                          </m:r>
                        </m:e>
                        <m:sub>
                          <m:r>
                            <m:t>0</m:t>
                          </m:r>
                        </m:sub>
                      </m:sSub>
                      <m:r>
                        <m:rPr>
                          <m:sty m:val="p"/>
                        </m:rPr>
                        <m:t>+</m:t>
                      </m:r>
                      <m:sSub>
                        <m:e>
                          <m:r>
                            <m:t>β</m:t>
                          </m:r>
                        </m:e>
                        <m:sub>
                          <m:r>
                            <m:t>1</m:t>
                          </m:r>
                        </m:sub>
                      </m:sSub>
                      <m:r>
                        <m:t>X</m:t>
                      </m:r>
                    </m:oMath>
                  </m:oMathPara>
                </a14:m>
              </a:p>
              <a:p>
                <a:pPr lvl="0" marL="0" indent="0">
                  <a:buNone/>
                </a:pPr>
                <a:r>
                  <a:rPr/>
                  <a:t>Now a one unit change in </a:t>
                </a:r>
                <a14:m>
                  <m:oMath xmlns:m="http://schemas.openxmlformats.org/officeDocument/2006/math">
                    <m:r>
                      <m:t>X</m:t>
                    </m:r>
                  </m:oMath>
                </a14:m>
                <a:r>
                  <a:rPr/>
                  <a:t> will results in a difference in logs, i.e. a log of a ratio.</a:t>
                </a:r>
              </a:p>
              <a:p>
                <a:pPr lvl="0" marL="0" indent="0">
                  <a:buNone/>
                </a:pPr>
                <a14:m>
                  <m:oMath xmlns:m="http://schemas.openxmlformats.org/officeDocument/2006/math">
                    <m:sSup>
                      <m:e>
                        <m:r>
                          <m:t>e</m:t>
                        </m:r>
                      </m:e>
                      <m:sup>
                        <m:sSub>
                          <m:e>
                            <m:r>
                              <m:t>β</m:t>
                            </m:r>
                          </m:e>
                          <m:sub>
                            <m:r>
                              <m:t>1</m:t>
                            </m:r>
                          </m:sub>
                        </m:sSub>
                      </m:sup>
                    </m:sSup>
                  </m:oMath>
                </a14:m>
                <a:r>
                  <a:rPr/>
                  <a:t> will be the </a:t>
                </a:r>
                <a:r>
                  <a:rPr b="1"/>
                  <a:t>risk ratio</a:t>
                </a:r>
                <a:r>
                  <a:rPr/>
                  <a:t> or </a:t>
                </a:r>
                <a:r>
                  <a:rPr b="1"/>
                  <a:t>relative risk</a:t>
                </a:r>
                <a:r>
                  <a:rPr/>
                  <a:t> associated with a one unit change in X.</a:t>
                </a:r>
              </a:p>
              <a:p>
                <a:pPr lvl="0" marL="0" indent="0">
                  <a:buNone/>
                </a:pPr>
                <a:r>
                  <a:rPr/>
                  <a:t>However, since </a:t>
                </a:r>
                <a14:m>
                  <m:oMath xmlns:m="http://schemas.openxmlformats.org/officeDocument/2006/math">
                    <m:r>
                      <m:t>E</m:t>
                    </m:r>
                    <m:d>
                      <m:dPr>
                        <m:begChr m:val="["/>
                        <m:endChr m:val="]"/>
                        <m:sepChr m:val=""/>
                        <m:grow/>
                      </m:dPr>
                      <m:e>
                        <m:r>
                          <m:t>Y</m:t>
                        </m:r>
                        <m:r>
                          <m:rPr>
                            <m:sty m:val="p"/>
                          </m:rPr>
                          <m:t>|</m:t>
                        </m:r>
                        <m:r>
                          <m:t>X</m:t>
                        </m:r>
                      </m:e>
                    </m:d>
                  </m:oMath>
                </a14:m>
                <a:r>
                  <a:rPr/>
                  <a:t> is a probability, </a:t>
                </a:r>
                <a14:m>
                  <m:oMath xmlns:m="http://schemas.openxmlformats.org/officeDocument/2006/math">
                    <m:r>
                      <m:t>l</m:t>
                    </m:r>
                    <m:r>
                      <m:t>o</m:t>
                    </m:r>
                    <m:r>
                      <m:t>g</m:t>
                    </m:r>
                    <m:d>
                      <m:dPr>
                        <m:begChr m:val="("/>
                        <m:endChr m:val=")"/>
                        <m:sepChr m:val=""/>
                        <m:grow/>
                      </m:dPr>
                      <m:e>
                        <m:r>
                          <m:t>E</m:t>
                        </m:r>
                        <m:d>
                          <m:dPr>
                            <m:begChr m:val="["/>
                            <m:endChr m:val="]"/>
                            <m:sepChr m:val=""/>
                            <m:grow/>
                          </m:dPr>
                          <m:e>
                            <m:r>
                              <m:t>Y</m:t>
                            </m:r>
                            <m:r>
                              <m:rPr>
                                <m:sty m:val="p"/>
                              </m:rPr>
                              <m:t>|</m:t>
                            </m:r>
                            <m:r>
                              <m:t>X</m:t>
                            </m:r>
                          </m:e>
                        </m:d>
                      </m:e>
                    </m:d>
                    <m:r>
                      <m:rPr>
                        <m:sty m:val="p"/>
                      </m:rPr>
                      <m:t>≤</m:t>
                    </m:r>
                    <m:r>
                      <m:t>0</m:t>
                    </m:r>
                  </m:oMath>
                </a14:m>
                <a:r>
                  <a:rPr/>
                  <a:t>.</a:t>
                </a:r>
              </a:p>
              <a:p>
                <a:pPr lvl="0" marL="0" indent="0">
                  <a:buNone/>
                </a:pPr>
                <a:r>
                  <a:rPr/>
                  <a:t>So we can still sometimes predict impossible values.</a:t>
                </a:r>
              </a:p>
              <a:p>
                <a:pPr lvl="0" marL="0" indent="0">
                  <a:buNone/>
                </a:pPr>
                <a:r>
                  <a:rPr/>
                  <a:t>Still: this is a useful model sometimes. It’s the log-binomial model.</a:t>
                </a:r>
              </a:p>
              <a:p>
                <a:pPr lvl="0" marL="0" indent="0">
                  <a:buNone/>
                </a:pPr>
                <a:r>
                  <a:rPr>
                    <a:latin typeface="Courier"/>
                  </a:rPr>
                  <a:t>glm(y~x,family=binomial("log"))</a:t>
                </a:r>
              </a:p>
            </p:txBody>
          </p:sp>
        </mc:Choice>
      </mc:AlternateContent>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Now let’s take </a:t>
                </a:r>
                <a14:m>
                  <m:oMath xmlns:m="http://schemas.openxmlformats.org/officeDocument/2006/math">
                    <m:r>
                      <m:t>g</m:t>
                    </m:r>
                    <m:d>
                      <m:dPr>
                        <m:begChr m:val="("/>
                        <m:endChr m:val=")"/>
                        <m:sepChr m:val=""/>
                        <m:grow/>
                      </m:dPr>
                      <m:e>
                        <m:r>
                          <m:t>x</m:t>
                        </m:r>
                      </m:e>
                    </m:d>
                    <m:r>
                      <m:rPr>
                        <m:sty m:val="p"/>
                      </m:rPr>
                      <m:t>=</m:t>
                    </m:r>
                    <m:r>
                      <m:t>l</m:t>
                    </m:r>
                    <m:r>
                      <m:t>o</m:t>
                    </m:r>
                    <m:r>
                      <m:t>g</m:t>
                    </m:r>
                    <m:d>
                      <m:dPr>
                        <m:begChr m:val="("/>
                        <m:endChr m:val=")"/>
                        <m:sepChr m:val=""/>
                        <m:grow/>
                      </m:dPr>
                      <m:e>
                        <m:r>
                          <m:t>x</m:t>
                        </m:r>
                        <m:r>
                          <m:rPr>
                            <m:sty m:val="p"/>
                          </m:rPr>
                          <m:t>/</m:t>
                        </m:r>
                        <m:d>
                          <m:dPr>
                            <m:begChr m:val="("/>
                            <m:endChr m:val=")"/>
                            <m:sepChr m:val=""/>
                            <m:grow/>
                          </m:dPr>
                          <m:e>
                            <m:r>
                              <m:t>1</m:t>
                            </m:r>
                            <m:r>
                              <m:rPr>
                                <m:sty m:val="p"/>
                              </m:rPr>
                              <m:t>−</m:t>
                            </m:r>
                            <m:r>
                              <m:t>x</m:t>
                            </m:r>
                          </m:e>
                        </m:d>
                      </m:e>
                    </m:d>
                  </m:oMath>
                </a14:m>
                <a:r>
                  <a:rPr/>
                  <a:t>, the </a:t>
                </a:r>
                <a:r>
                  <a:rPr b="1"/>
                  <a:t>logit</a:t>
                </a:r>
                <a:r>
                  <a:rPr/>
                  <a:t> function.</a:t>
                </a:r>
              </a:p>
              <a:p>
                <a:pPr lvl="0" marL="0" indent="0">
                  <a:buNone/>
                </a:pPr>
                <a:r>
                  <a:rPr/>
                  <a:t>This yields the </a:t>
                </a:r>
                <a:r>
                  <a:rPr b="1"/>
                  <a:t>logistic regression</a:t>
                </a:r>
                <a:r>
                  <a:rPr/>
                  <a:t> model:</a:t>
                </a:r>
              </a:p>
              <a:p>
                <a:pPr lvl="0" marL="0" indent="0">
                  <a:buNone/>
                </a:pPr>
                <a14:m>
                  <m:oMathPara xmlns:m="http://schemas.openxmlformats.org/officeDocument/2006/math">
                    <m:oMathParaPr>
                      <m:jc m:val="center"/>
                    </m:oMathParaPr>
                    <m:oMath>
                      <m:r>
                        <m:rPr>
                          <m:nor/>
                          <m:sty m:val="p"/>
                        </m:rPr>
                        <m:t>logit</m:t>
                      </m:r>
                      <m:d>
                        <m:dPr>
                          <m:begChr m:val="("/>
                          <m:endChr m:val=")"/>
                          <m:sepChr m:val=""/>
                          <m:grow/>
                        </m:dPr>
                        <m:e>
                          <m:r>
                            <m:t>E</m:t>
                          </m:r>
                          <m:d>
                            <m:dPr>
                              <m:begChr m:val="["/>
                              <m:endChr m:val="]"/>
                              <m:sepChr m:val=""/>
                              <m:grow/>
                            </m:dPr>
                            <m:e>
                              <m:r>
                                <m:t>Y</m:t>
                              </m:r>
                              <m:r>
                                <m:rPr>
                                  <m:sty m:val="p"/>
                                </m:rPr>
                                <m:t>|</m:t>
                              </m:r>
                              <m:r>
                                <m:t>X</m:t>
                              </m:r>
                            </m:e>
                          </m:d>
                        </m:e>
                      </m:d>
                      <m:r>
                        <m:rPr>
                          <m:sty m:val="p"/>
                        </m:rPr>
                        <m:t>=</m:t>
                      </m:r>
                      <m:sSub>
                        <m:e>
                          <m:r>
                            <m:t>β</m:t>
                          </m:r>
                        </m:e>
                        <m:sub>
                          <m:r>
                            <m:t>0</m:t>
                          </m:r>
                        </m:sub>
                      </m:sSub>
                      <m:r>
                        <m:rPr>
                          <m:sty m:val="p"/>
                        </m:rPr>
                        <m:t>+</m:t>
                      </m:r>
                      <m:sSub>
                        <m:e>
                          <m:r>
                            <m:t>β</m:t>
                          </m:r>
                        </m:e>
                        <m:sub>
                          <m:r>
                            <m:t>1</m:t>
                          </m:r>
                        </m:sub>
                      </m:sSub>
                      <m:r>
                        <m:t>X</m:t>
                      </m:r>
                    </m:oMath>
                  </m:oMathPara>
                </a14:m>
              </a:p>
              <a:p>
                <a:pPr lvl="0" marL="0" indent="0">
                  <a:buNone/>
                </a:pPr>
                <a:r>
                  <a:rPr/>
                  <a:t>Now a one unit change in X will result in the log of a ratio of odds, i.e. </a:t>
                </a:r>
                <a14:m>
                  <m:oMath xmlns:m="http://schemas.openxmlformats.org/officeDocument/2006/math">
                    <m:sSup>
                      <m:e>
                        <m:r>
                          <m:t>e</m:t>
                        </m:r>
                      </m:e>
                      <m:sup>
                        <m:sSub>
                          <m:e>
                            <m:r>
                              <m:t>β</m:t>
                            </m:r>
                          </m:e>
                          <m:sub>
                            <m:r>
                              <m:t>1</m:t>
                            </m:r>
                          </m:sub>
                        </m:sSub>
                      </m:sup>
                    </m:sSup>
                  </m:oMath>
                </a14:m>
                <a:r>
                  <a:rPr/>
                  <a:t> will be the </a:t>
                </a:r>
                <a:r>
                  <a:rPr b="1"/>
                  <a:t>odds ratio</a:t>
                </a:r>
                <a:r>
                  <a:rPr/>
                  <a:t> associated with a one unit change in X.</a:t>
                </a:r>
              </a:p>
              <a:p>
                <a:pPr lvl="0" marL="0" indent="0">
                  <a:buNone/>
                </a:pPr>
                <a:r>
                  <a:rPr/>
                  <a:t>Logistic regression is a </a:t>
                </a:r>
                <a:r>
                  <a:rPr i="1"/>
                  <a:t>direct probability model</a:t>
                </a:r>
                <a:r>
                  <a:rPr/>
                  <a:t>: no distributional assumptions beyond the fact that we assume individual events to be the result of a probability.</a:t>
                </a: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Binomial data can be presented in 2 forms:</a:t>
                </a:r>
              </a:p>
              <a:p>
                <a:pPr lvl="1"/>
                <a:r>
                  <a:rPr/>
                  <a:t>ungrouped; every </a:t>
                </a:r>
                <a14:m>
                  <m:oMath xmlns:m="http://schemas.openxmlformats.org/officeDocument/2006/math">
                    <m:sSub>
                      <m:e>
                        <m:r>
                          <m:t>Y</m:t>
                        </m:r>
                      </m:e>
                      <m:sub>
                        <m:r>
                          <m:t>i</m:t>
                        </m:r>
                      </m:sub>
                    </m:sSub>
                    <m:r>
                      <m:rPr>
                        <m:sty m:val="p"/>
                      </m:rPr>
                      <m:t>∈</m:t>
                    </m:r>
                    <m:r>
                      <m:rPr>
                        <m:sty m:val="p"/>
                      </m:rPr>
                      <m:t>{</m:t>
                    </m:r>
                    <m:r>
                      <m:t>0</m:t>
                    </m:r>
                    <m:r>
                      <m:rPr>
                        <m:sty m:val="p"/>
                      </m:rPr>
                      <m:t>,</m:t>
                    </m:r>
                    <m:r>
                      <m:t>1</m:t>
                    </m:r>
                    <m:r>
                      <m:rPr>
                        <m:sty m:val="p"/>
                      </m:rPr>
                      <m:t>}</m:t>
                    </m:r>
                  </m:oMath>
                </a14:m>
                <a:r>
                  <a:rPr/>
                  <a:t> and </a:t>
                </a:r>
                <a14:m>
                  <m:oMath xmlns:m="http://schemas.openxmlformats.org/officeDocument/2006/math">
                    <m:sSub>
                      <m:e>
                        <m:r>
                          <m:t>m</m:t>
                        </m:r>
                      </m:e>
                      <m:sub>
                        <m:r>
                          <m:t>i</m:t>
                        </m:r>
                      </m:sub>
                    </m:sSub>
                    <m:r>
                      <m:rPr>
                        <m:sty m:val="p"/>
                      </m:rPr>
                      <m:t>=</m:t>
                    </m:r>
                    <m:r>
                      <m:t>1</m:t>
                    </m:r>
                  </m:oMath>
                </a14:m>
              </a:p>
              <a:p>
                <a:pPr lvl="1"/>
                <a:r>
                  <a:rPr/>
                  <a:t>grouped; our data has been grouped (e.g. by class, by household, by village) and we only observe the number of events among </a:t>
                </a:r>
                <a14:m>
                  <m:oMath xmlns:m="http://schemas.openxmlformats.org/officeDocument/2006/math">
                    <m:sSub>
                      <m:e>
                        <m:r>
                          <m:t>m</m:t>
                        </m:r>
                      </m:e>
                      <m:sub>
                        <m:r>
                          <m:t>i</m:t>
                        </m:r>
                      </m:sub>
                    </m:sSub>
                  </m:oMath>
                </a14:m>
                <a:r>
                  <a:rPr/>
                  <a:t> trials in each group: </a:t>
                </a:r>
                <a14:m>
                  <m:oMath xmlns:m="http://schemas.openxmlformats.org/officeDocument/2006/math">
                    <m:sSub>
                      <m:e>
                        <m:r>
                          <m:t>Y</m:t>
                        </m:r>
                      </m:e>
                      <m:sub>
                        <m:r>
                          <m:t>i</m:t>
                        </m:r>
                      </m:sub>
                    </m:sSub>
                    <m:r>
                      <m:rPr>
                        <m:sty m:val="p"/>
                      </m:rPr>
                      <m:t>∈</m:t>
                    </m:r>
                    <m:r>
                      <m:rPr>
                        <m:sty m:val="p"/>
                      </m:rPr>
                      <m:t>{</m:t>
                    </m:r>
                    <m:r>
                      <m:t>0</m:t>
                    </m:r>
                    <m:r>
                      <m:rPr>
                        <m:sty m:val="p"/>
                      </m:rPr>
                      <m:t>,</m:t>
                    </m:r>
                    <m:r>
                      <m:t>1</m:t>
                    </m:r>
                    <m:r>
                      <m:rPr>
                        <m:sty m:val="p"/>
                      </m:rPr>
                      <m:t>,</m:t>
                    </m:r>
                    <m:r>
                      <m:rPr>
                        <m:sty m:val="p"/>
                      </m:rPr>
                      <m:t>…</m:t>
                    </m:r>
                    <m:r>
                      <m:rPr>
                        <m:sty m:val="p"/>
                      </m:rPr>
                      <m:t>,</m:t>
                    </m:r>
                    <m:sSub>
                      <m:e>
                        <m:r>
                          <m:t>m</m:t>
                        </m:r>
                      </m:e>
                      <m:sub>
                        <m:r>
                          <m:t>i</m:t>
                        </m:r>
                      </m:sub>
                    </m:sSub>
                    <m:r>
                      <m:rPr>
                        <m:sty m:val="p"/>
                      </m:rPr>
                      <m:t>}</m:t>
                    </m:r>
                  </m:oMath>
                </a14:m>
                <a:r>
                  <a:rPr/>
                  <a:t> and </a:t>
                </a:r>
                <a14:m>
                  <m:oMath xmlns:m="http://schemas.openxmlformats.org/officeDocument/2006/math">
                    <m:sSub>
                      <m:e>
                        <m:r>
                          <m:t>m</m:t>
                        </m:r>
                      </m:e>
                      <m:sub>
                        <m:r>
                          <m:t>i</m:t>
                        </m:r>
                      </m:sub>
                    </m:sSub>
                    <m:r>
                      <m:rPr>
                        <m:sty m:val="p"/>
                      </m:rPr>
                      <m:t>≥</m:t>
                    </m:r>
                    <m:r>
                      <m:t>1</m:t>
                    </m:r>
                  </m:oMath>
                </a14:m>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Linear</a:t>
            </a:r>
            <a:r>
              <a:rPr/>
              <a:t> </a:t>
            </a:r>
            <a:r>
              <a:rPr/>
              <a:t>model</a:t>
            </a:r>
            <a:r>
              <a:rPr/>
              <a:t> </a:t>
            </a:r>
            <a:r>
              <a:rPr/>
              <a:t>&amp;</a:t>
            </a:r>
            <a:r>
              <a:rPr/>
              <a:t> </a:t>
            </a:r>
            <a:r>
              <a:rPr/>
              <a:t>correlation</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indent="0">
              <a:buNone/>
            </a:pPr>
            <a:r>
              <a:rPr i="1">
                <a:solidFill>
                  <a:srgbClr val="60A0B0"/>
                </a:solidFill>
                <a:latin typeface="Courier"/>
              </a:rPr>
              <a:t># ungrouped</a:t>
            </a:r>
            <a:br/>
            <a:r>
              <a:rPr>
                <a:latin typeface="Courier"/>
              </a:rPr>
              <a:t>modLowBirthWeight</a:t>
            </a:r>
            <a:r>
              <a:rPr>
                <a:solidFill>
                  <a:srgbClr val="007020"/>
                </a:solidFill>
                <a:latin typeface="Courier"/>
              </a:rPr>
              <a:t>&lt;-</a:t>
            </a:r>
            <a:r>
              <a:rPr>
                <a:solidFill>
                  <a:srgbClr val="06287E"/>
                </a:solidFill>
                <a:latin typeface="Courier"/>
              </a:rPr>
              <a:t>glm</a:t>
            </a:r>
            <a:r>
              <a:rPr>
                <a:latin typeface="Courier"/>
              </a:rPr>
              <a:t>(</a:t>
            </a:r>
            <a:r>
              <a:rPr>
                <a:solidFill>
                  <a:srgbClr val="06287E"/>
                </a:solidFill>
                <a:latin typeface="Courier"/>
              </a:rPr>
              <a:t>as.factor</a:t>
            </a:r>
            <a:r>
              <a:rPr>
                <a:latin typeface="Courier"/>
              </a:rPr>
              <a:t>(lowbwt)</a:t>
            </a:r>
            <a:r>
              <a:rPr>
                <a:solidFill>
                  <a:srgbClr val="4070A0"/>
                </a:solidFill>
                <a:latin typeface="Courier"/>
              </a:rPr>
              <a:t>~</a:t>
            </a:r>
            <a:r>
              <a:rPr>
                <a:latin typeface="Courier"/>
              </a:rPr>
              <a:t>Gestation,</a:t>
            </a:r>
            <a:r>
              <a:rPr>
                <a:solidFill>
                  <a:srgbClr val="7D9029"/>
                </a:solidFill>
                <a:latin typeface="Courier"/>
              </a:rPr>
              <a:t>data=</a:t>
            </a:r>
            <a:r>
              <a:rPr>
                <a:latin typeface="Courier"/>
              </a:rPr>
              <a:t>bw,</a:t>
            </a:r>
            <a:r>
              <a:rPr>
                <a:solidFill>
                  <a:srgbClr val="7D9029"/>
                </a:solidFill>
                <a:latin typeface="Courier"/>
              </a:rPr>
              <a:t>family=</a:t>
            </a:r>
            <a:r>
              <a:rPr>
                <a:latin typeface="Courier"/>
              </a:rPr>
              <a:t>binomial)</a:t>
            </a:r>
            <a:br/>
            <a:r>
              <a:rPr>
                <a:latin typeface="Courier"/>
              </a:rPr>
              <a:t> </a:t>
            </a:r>
            <a:r>
              <a:rPr i="1">
                <a:solidFill>
                  <a:srgbClr val="60A0B0"/>
                </a:solidFill>
                <a:latin typeface="Courier"/>
              </a:rPr>
              <a:t># family=binomial("logit") also works</a:t>
            </a:r>
            <a:br/>
            <a:r>
              <a:rPr i="1">
                <a:solidFill>
                  <a:srgbClr val="60A0B0"/>
                </a:solidFill>
                <a:latin typeface="Courier"/>
              </a:rPr>
              <a:t>#summary(mod4)</a:t>
            </a:r>
            <a:br/>
            <a:br/>
            <a:r>
              <a:rPr>
                <a:solidFill>
                  <a:srgbClr val="06287E"/>
                </a:solidFill>
                <a:latin typeface="Courier"/>
              </a:rPr>
              <a:t>round</a:t>
            </a:r>
            <a:r>
              <a:rPr>
                <a:latin typeface="Courier"/>
              </a:rPr>
              <a:t>(</a:t>
            </a:r>
            <a:r>
              <a:rPr>
                <a:solidFill>
                  <a:srgbClr val="7D9029"/>
                </a:solidFill>
                <a:latin typeface="Courier"/>
              </a:rPr>
              <a:t>digits=</a:t>
            </a:r>
            <a:r>
              <a:rPr>
                <a:solidFill>
                  <a:srgbClr val="40A070"/>
                </a:solidFill>
                <a:latin typeface="Courier"/>
              </a:rPr>
              <a:t>2</a:t>
            </a:r>
            <a:r>
              <a:rPr>
                <a:latin typeface="Courier"/>
              </a:rPr>
              <a:t>,</a:t>
            </a:r>
            <a:r>
              <a:rPr>
                <a:solidFill>
                  <a:srgbClr val="06287E"/>
                </a:solidFill>
                <a:latin typeface="Courier"/>
              </a:rPr>
              <a:t>cbind</a:t>
            </a:r>
            <a:r>
              <a:rPr>
                <a:latin typeface="Courier"/>
              </a:rPr>
              <a:t>(</a:t>
            </a:r>
            <a:br/>
            <a:r>
              <a:rPr>
                <a:latin typeface="Courier"/>
              </a:rPr>
              <a:t>  </a:t>
            </a:r>
            <a:r>
              <a:rPr>
                <a:solidFill>
                  <a:srgbClr val="06287E"/>
                </a:solidFill>
                <a:latin typeface="Courier"/>
              </a:rPr>
              <a:t>exp</a:t>
            </a:r>
            <a:r>
              <a:rPr>
                <a:latin typeface="Courier"/>
              </a:rPr>
              <a:t>(</a:t>
            </a:r>
            <a:r>
              <a:rPr>
                <a:solidFill>
                  <a:srgbClr val="06287E"/>
                </a:solidFill>
                <a:latin typeface="Courier"/>
              </a:rPr>
              <a:t>coef</a:t>
            </a:r>
            <a:r>
              <a:rPr>
                <a:latin typeface="Courier"/>
              </a:rPr>
              <a:t>(modLowBirthWeight)),</a:t>
            </a:r>
            <a:br/>
            <a:r>
              <a:rPr>
                <a:latin typeface="Courier"/>
              </a:rPr>
              <a:t>  </a:t>
            </a:r>
            <a:r>
              <a:rPr>
                <a:solidFill>
                  <a:srgbClr val="06287E"/>
                </a:solidFill>
                <a:latin typeface="Courier"/>
              </a:rPr>
              <a:t>exp</a:t>
            </a:r>
            <a:r>
              <a:rPr>
                <a:latin typeface="Courier"/>
              </a:rPr>
              <a:t>(</a:t>
            </a:r>
            <a:r>
              <a:rPr>
                <a:solidFill>
                  <a:srgbClr val="06287E"/>
                </a:solidFill>
                <a:latin typeface="Courier"/>
              </a:rPr>
              <a:t>confint</a:t>
            </a:r>
            <a:r>
              <a:rPr>
                <a:latin typeface="Courier"/>
              </a:rPr>
              <a:t>(modLowBirthWeight))</a:t>
            </a:r>
            <a:br/>
            <a:r>
              <a:rPr>
                <a:latin typeface="Courier"/>
              </a:rPr>
              <a:t>))</a:t>
            </a:r>
            <a:br/>
            <a:r>
              <a:rPr i="1">
                <a:solidFill>
                  <a:srgbClr val="BA2121"/>
                </a:solidFill>
                <a:latin typeface="Courier"/>
              </a:rPr>
              <a:t>## Waiting for profiling to be done...</a:t>
            </a:r>
            <a:br/>
            <a:r>
              <a:rPr i="1">
                <a:solidFill>
                  <a:srgbClr val="BA2121"/>
                </a:solidFill>
                <a:latin typeface="Courier"/>
              </a:rPr>
              <a:t>##                              2.5 %       97.5 %</a:t>
            </a:r>
            <a:br/>
            <a:r>
              <a:rPr i="1">
                <a:solidFill>
                  <a:srgbClr val="BA2121"/>
                </a:solidFill>
                <a:latin typeface="Courier"/>
              </a:rPr>
              <a:t>## (Intercept) 3.971124e+13 501487.34 1.146583e+26</a:t>
            </a:r>
            <a:br/>
            <a:r>
              <a:rPr i="1">
                <a:solidFill>
                  <a:srgbClr val="BA2121"/>
                </a:solidFill>
                <a:latin typeface="Courier"/>
              </a:rPr>
              <a:t>## Gestation   4.200000e-01      0.19 6.800000e-01</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indent="0">
              <a:buNone/>
            </a:pPr>
            <a:r>
              <a:rPr i="1">
                <a:solidFill>
                  <a:srgbClr val="60A0B0"/>
                </a:solidFill>
                <a:latin typeface="Courier"/>
              </a:rPr>
              <a:t># grouped</a:t>
            </a:r>
            <a:br/>
            <a:r>
              <a:rPr>
                <a:latin typeface="Courier"/>
              </a:rPr>
              <a:t>modTitanic</a:t>
            </a:r>
            <a:r>
              <a:rPr>
                <a:solidFill>
                  <a:srgbClr val="007020"/>
                </a:solidFill>
                <a:latin typeface="Courier"/>
              </a:rPr>
              <a:t>&lt;-</a:t>
            </a:r>
            <a:r>
              <a:rPr>
                <a:solidFill>
                  <a:srgbClr val="06287E"/>
                </a:solidFill>
                <a:latin typeface="Courier"/>
              </a:rPr>
              <a:t>glm</a:t>
            </a:r>
            <a:r>
              <a:rPr>
                <a:latin typeface="Courier"/>
              </a:rPr>
              <a:t>(</a:t>
            </a:r>
            <a:r>
              <a:rPr>
                <a:solidFill>
                  <a:srgbClr val="06287E"/>
                </a:solidFill>
                <a:latin typeface="Courier"/>
              </a:rPr>
              <a:t>cbind</a:t>
            </a:r>
            <a:r>
              <a:rPr>
                <a:latin typeface="Courier"/>
              </a:rPr>
              <a:t>(survivors, dead) </a:t>
            </a:r>
            <a:r>
              <a:rPr>
                <a:solidFill>
                  <a:srgbClr val="4070A0"/>
                </a:solidFill>
                <a:latin typeface="Courier"/>
              </a:rPr>
              <a:t>~</a:t>
            </a:r>
            <a:r>
              <a:rPr>
                <a:latin typeface="Courier"/>
              </a:rPr>
              <a:t> class </a:t>
            </a:r>
            <a:r>
              <a:rPr>
                <a:solidFill>
                  <a:srgbClr val="4070A0"/>
                </a:solidFill>
                <a:latin typeface="Courier"/>
              </a:rPr>
              <a:t>+</a:t>
            </a:r>
            <a:r>
              <a:rPr>
                <a:latin typeface="Courier"/>
              </a:rPr>
              <a:t> age </a:t>
            </a:r>
            <a:r>
              <a:rPr>
                <a:solidFill>
                  <a:srgbClr val="4070A0"/>
                </a:solidFill>
                <a:latin typeface="Courier"/>
              </a:rPr>
              <a:t>+</a:t>
            </a:r>
            <a:r>
              <a:rPr>
                <a:latin typeface="Courier"/>
              </a:rPr>
              <a:t> sex </a:t>
            </a:r>
            <a:r>
              <a:rPr>
                <a:solidFill>
                  <a:srgbClr val="4070A0"/>
                </a:solidFill>
                <a:latin typeface="Courier"/>
              </a:rPr>
              <a:t>+</a:t>
            </a:r>
            <a:r>
              <a:rPr>
                <a:latin typeface="Courier"/>
              </a:rPr>
              <a:t> class</a:t>
            </a:r>
            <a:r>
              <a:rPr>
                <a:solidFill>
                  <a:srgbClr val="4070A0"/>
                </a:solidFill>
                <a:latin typeface="Courier"/>
              </a:rPr>
              <a:t>*</a:t>
            </a:r>
            <a:r>
              <a:rPr>
                <a:latin typeface="Courier"/>
              </a:rPr>
              <a:t>sex,</a:t>
            </a:r>
            <a:br/>
            <a:r>
              <a:rPr>
                <a:latin typeface="Courier"/>
              </a:rPr>
              <a:t>                </a:t>
            </a:r>
            <a:r>
              <a:rPr>
                <a:solidFill>
                  <a:srgbClr val="7D9029"/>
                </a:solidFill>
                <a:latin typeface="Courier"/>
              </a:rPr>
              <a:t>data =</a:t>
            </a:r>
            <a:r>
              <a:rPr>
                <a:latin typeface="Courier"/>
              </a:rPr>
              <a:t> titanic,</a:t>
            </a:r>
            <a:br/>
            <a:r>
              <a:rPr>
                <a:latin typeface="Courier"/>
              </a:rPr>
              <a:t>                </a:t>
            </a:r>
            <a:r>
              <a:rPr>
                <a:solidFill>
                  <a:srgbClr val="7D9029"/>
                </a:solidFill>
                <a:latin typeface="Courier"/>
              </a:rPr>
              <a:t>family =</a:t>
            </a:r>
            <a:r>
              <a:rPr>
                <a:latin typeface="Courier"/>
              </a:rPr>
              <a:t> </a:t>
            </a:r>
            <a:r>
              <a:rPr>
                <a:solidFill>
                  <a:srgbClr val="06287E"/>
                </a:solidFill>
                <a:latin typeface="Courier"/>
              </a:rPr>
              <a:t>binomial</a:t>
            </a:r>
            <a:r>
              <a:rPr>
                <a:latin typeface="Courier"/>
              </a:rPr>
              <a:t>(</a:t>
            </a:r>
            <a:r>
              <a:rPr>
                <a:solidFill>
                  <a:srgbClr val="4070A0"/>
                </a:solidFill>
                <a:latin typeface="Courier"/>
              </a:rPr>
              <a:t>"logit"</a:t>
            </a:r>
            <a:r>
              <a:rPr>
                <a:latin typeface="Courier"/>
              </a:rPr>
              <a:t>))</a:t>
            </a:r>
            <a:br/>
            <a:br/>
            <a:r>
              <a:rPr>
                <a:solidFill>
                  <a:srgbClr val="06287E"/>
                </a:solidFill>
                <a:latin typeface="Courier"/>
              </a:rPr>
              <a:t>round</a:t>
            </a:r>
            <a:r>
              <a:rPr>
                <a:latin typeface="Courier"/>
              </a:rPr>
              <a:t>(</a:t>
            </a:r>
            <a:r>
              <a:rPr>
                <a:solidFill>
                  <a:srgbClr val="7D9029"/>
                </a:solidFill>
                <a:latin typeface="Courier"/>
              </a:rPr>
              <a:t>digits=</a:t>
            </a:r>
            <a:r>
              <a:rPr>
                <a:solidFill>
                  <a:srgbClr val="40A070"/>
                </a:solidFill>
                <a:latin typeface="Courier"/>
              </a:rPr>
              <a:t>2</a:t>
            </a:r>
            <a:r>
              <a:rPr>
                <a:latin typeface="Courier"/>
              </a:rPr>
              <a:t>,</a:t>
            </a:r>
            <a:r>
              <a:rPr>
                <a:solidFill>
                  <a:srgbClr val="06287E"/>
                </a:solidFill>
                <a:latin typeface="Courier"/>
              </a:rPr>
              <a:t>cbind</a:t>
            </a:r>
            <a:r>
              <a:rPr>
                <a:latin typeface="Courier"/>
              </a:rPr>
              <a:t>(</a:t>
            </a:r>
            <a:br/>
            <a:r>
              <a:rPr>
                <a:latin typeface="Courier"/>
              </a:rPr>
              <a:t>  </a:t>
            </a:r>
            <a:r>
              <a:rPr>
                <a:solidFill>
                  <a:srgbClr val="06287E"/>
                </a:solidFill>
                <a:latin typeface="Courier"/>
              </a:rPr>
              <a:t>exp</a:t>
            </a:r>
            <a:r>
              <a:rPr>
                <a:latin typeface="Courier"/>
              </a:rPr>
              <a:t>(</a:t>
            </a:r>
            <a:r>
              <a:rPr>
                <a:solidFill>
                  <a:srgbClr val="06287E"/>
                </a:solidFill>
                <a:latin typeface="Courier"/>
              </a:rPr>
              <a:t>coef</a:t>
            </a:r>
            <a:r>
              <a:rPr>
                <a:latin typeface="Courier"/>
              </a:rPr>
              <a:t>(modTitanic)),</a:t>
            </a:r>
            <a:br/>
            <a:r>
              <a:rPr>
                <a:latin typeface="Courier"/>
              </a:rPr>
              <a:t>  </a:t>
            </a:r>
            <a:r>
              <a:rPr>
                <a:solidFill>
                  <a:srgbClr val="06287E"/>
                </a:solidFill>
                <a:latin typeface="Courier"/>
              </a:rPr>
              <a:t>exp</a:t>
            </a:r>
            <a:r>
              <a:rPr>
                <a:latin typeface="Courier"/>
              </a:rPr>
              <a:t>(</a:t>
            </a:r>
            <a:r>
              <a:rPr>
                <a:solidFill>
                  <a:srgbClr val="06287E"/>
                </a:solidFill>
                <a:latin typeface="Courier"/>
              </a:rPr>
              <a:t>confint</a:t>
            </a:r>
            <a:r>
              <a:rPr>
                <a:latin typeface="Courier"/>
              </a:rPr>
              <a:t>(modTitanic))</a:t>
            </a:r>
            <a:br/>
            <a:r>
              <a:rPr>
                <a:latin typeface="Courier"/>
              </a:rPr>
              <a:t>))</a:t>
            </a:r>
            <a:br/>
            <a:r>
              <a:rPr i="1">
                <a:solidFill>
                  <a:srgbClr val="BA2121"/>
                </a:solidFill>
                <a:latin typeface="Courier"/>
              </a:rPr>
              <a:t>## Waiting for profiling to be done...</a:t>
            </a:r>
            <a:br/>
            <a:r>
              <a:rPr i="1">
                <a:solidFill>
                  <a:srgbClr val="BA2121"/>
                </a:solidFill>
                <a:latin typeface="Courier"/>
              </a:rPr>
              <a:t>##                         2.5 % 97.5 %</a:t>
            </a:r>
            <a:br/>
            <a:r>
              <a:rPr i="1">
                <a:solidFill>
                  <a:srgbClr val="BA2121"/>
                </a:solidFill>
                <a:latin typeface="Courier"/>
              </a:rPr>
              <a:t>## (Intercept)       35.09 14.82 114.15</a:t>
            </a:r>
            <a:br/>
            <a:r>
              <a:rPr i="1">
                <a:solidFill>
                  <a:srgbClr val="BA2121"/>
                </a:solidFill>
                <a:latin typeface="Courier"/>
              </a:rPr>
              <a:t>## class2nd           0.19  0.05   0.55</a:t>
            </a:r>
            <a:br/>
            <a:r>
              <a:rPr i="1">
                <a:solidFill>
                  <a:srgbClr val="BA2121"/>
                </a:solidFill>
                <a:latin typeface="Courier"/>
              </a:rPr>
              <a:t>## class3rd           0.02  0.01   0.05</a:t>
            </a:r>
            <a:br/>
            <a:r>
              <a:rPr i="1">
                <a:solidFill>
                  <a:srgbClr val="BA2121"/>
                </a:solidFill>
                <a:latin typeface="Courier"/>
              </a:rPr>
              <a:t>## classCrew          0.19  0.04   1.02</a:t>
            </a:r>
            <a:br/>
            <a:r>
              <a:rPr i="1">
                <a:solidFill>
                  <a:srgbClr val="BA2121"/>
                </a:solidFill>
                <a:latin typeface="Courier"/>
              </a:rPr>
              <a:t>## ageChild           2.87  1.82   4.51</a:t>
            </a:r>
            <a:br/>
            <a:r>
              <a:rPr i="1">
                <a:solidFill>
                  <a:srgbClr val="BA2121"/>
                </a:solidFill>
                <a:latin typeface="Courier"/>
              </a:rPr>
              <a:t>## sexMale            0.01  0.00   0.04</a:t>
            </a:r>
            <a:br/>
            <a:r>
              <a:rPr i="1">
                <a:solidFill>
                  <a:srgbClr val="BA2121"/>
                </a:solidFill>
                <a:latin typeface="Courier"/>
              </a:rPr>
              <a:t>## class2nd:sexMale   1.57  0.47   6.24</a:t>
            </a:r>
            <a:br/>
            <a:r>
              <a:rPr i="1">
                <a:solidFill>
                  <a:srgbClr val="BA2121"/>
                </a:solidFill>
                <a:latin typeface="Courier"/>
              </a:rPr>
              <a:t>## class3rd:sexMale  17.51  6.44  61.76</a:t>
            </a:r>
            <a:br/>
            <a:r>
              <a:rPr i="1">
                <a:solidFill>
                  <a:srgbClr val="BA2121"/>
                </a:solidFill>
                <a:latin typeface="Courier"/>
              </a:rPr>
              <a:t>## classCrew:sexMale  2.96  0.53  14.95</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Note that given parameters estimates </a:t>
                </a:r>
                <a14:m>
                  <m:oMath xmlns:m="http://schemas.openxmlformats.org/officeDocument/2006/math">
                    <m:acc>
                      <m:accPr>
                        <m:chr m:val="̂"/>
                      </m:accPr>
                      <m:e>
                        <m:r>
                          <m:rPr>
                            <m:sty m:val="b"/>
                          </m:rPr>
                          <m:t>β</m:t>
                        </m:r>
                      </m:e>
                    </m:acc>
                  </m:oMath>
                </a14:m>
                <a:r>
                  <a:rPr/>
                  <a:t>, we can compute estimated soutcome probabilities:</a:t>
                </a:r>
              </a:p>
              <a:p>
                <a:pPr lvl="0" marL="0" indent="0">
                  <a:buNone/>
                </a:pPr>
                <a14:m>
                  <m:oMathPara xmlns:m="http://schemas.openxmlformats.org/officeDocument/2006/math">
                    <m:oMathParaPr>
                      <m:jc m:val="center"/>
                    </m:oMathParaPr>
                    <m:oMath>
                      <m:r>
                        <m:t>P</m:t>
                      </m:r>
                      <m:d>
                        <m:dPr>
                          <m:begChr m:val="("/>
                          <m:endChr m:val=")"/>
                          <m:sepChr m:val=""/>
                          <m:grow/>
                        </m:dPr>
                        <m:e>
                          <m:r>
                            <m:rPr>
                              <m:nor/>
                              <m:sty m:val="p"/>
                            </m:rPr>
                            <m:t>outcome</m:t>
                          </m:r>
                          <m:r>
                            <m:rPr>
                              <m:sty m:val="p"/>
                            </m:rPr>
                            <m:t>|</m:t>
                          </m:r>
                          <m:r>
                            <m:rPr>
                              <m:sty m:val="b"/>
                            </m:rPr>
                            <m:t>x</m:t>
                          </m:r>
                        </m:e>
                      </m:d>
                      <m:r>
                        <m:rPr>
                          <m:sty m:val="p"/>
                        </m:rPr>
                        <m:t>=</m:t>
                      </m:r>
                      <m:f>
                        <m:fPr>
                          <m:type m:val="bar"/>
                        </m:fPr>
                        <m:num>
                          <m:sSup>
                            <m:e>
                              <m:r>
                                <m:t>e</m:t>
                              </m:r>
                            </m:e>
                            <m:sup>
                              <m:sSup>
                                <m:e>
                                  <m:acc>
                                    <m:accPr>
                                      <m:chr m:val="̂"/>
                                    </m:accPr>
                                    <m:e>
                                      <m:r>
                                        <m:rPr>
                                          <m:sty m:val="b"/>
                                        </m:rPr>
                                        <m:t>β</m:t>
                                      </m:r>
                                    </m:e>
                                  </m:acc>
                                </m:e>
                                <m:sup>
                                  <m:r>
                                    <m:t>T</m:t>
                                  </m:r>
                                </m:sup>
                              </m:sSup>
                              <m:r>
                                <m:rPr>
                                  <m:sty m:val="b"/>
                                </m:rPr>
                                <m:t>x</m:t>
                              </m:r>
                            </m:sup>
                          </m:sSup>
                        </m:num>
                        <m:den>
                          <m:r>
                            <m:t>1</m:t>
                          </m:r>
                          <m:r>
                            <m:rPr>
                              <m:sty m:val="p"/>
                            </m:rPr>
                            <m:t>+</m:t>
                          </m:r>
                          <m:sSup>
                            <m:e>
                              <m:r>
                                <m:t>e</m:t>
                              </m:r>
                            </m:e>
                            <m:sup>
                              <m:sSup>
                                <m:e>
                                  <m:acc>
                                    <m:accPr>
                                      <m:chr m:val="̂"/>
                                    </m:accPr>
                                    <m:e>
                                      <m:r>
                                        <m:rPr>
                                          <m:sty m:val="b"/>
                                        </m:rPr>
                                        <m:t>β</m:t>
                                      </m:r>
                                    </m:e>
                                  </m:acc>
                                </m:e>
                                <m:sup>
                                  <m:r>
                                    <m:t>T</m:t>
                                  </m:r>
                                </m:sup>
                              </m:sSup>
                              <m:r>
                                <m:rPr>
                                  <m:sty m:val="b"/>
                                </m:rPr>
                                <m:t>x</m:t>
                              </m:r>
                            </m:sup>
                          </m:sSup>
                        </m:den>
                      </m:f>
                    </m:oMath>
                  </m:oMathPara>
                </a14:m>
              </a:p>
              <a:p>
                <a:pPr lvl="0" marL="0" indent="0">
                  <a:buNone/>
                </a:pPr>
                <a:r>
                  <a:rPr/>
                  <a:t>And we can compare these to the empirical outcome probabilities. In the case of the </a:t>
                </a:r>
                <a:r>
                  <a:rPr>
                    <a:latin typeface="Courier"/>
                  </a:rPr>
                  <a:t>titanic.csv</a:t>
                </a:r>
                <a:r>
                  <a:rPr/>
                  <a:t> dataset, our outcome is survival.</a:t>
                </a:r>
              </a:p>
              <a:p>
                <a:pPr lvl="0" indent="0">
                  <a:buNone/>
                </a:pPr>
                <a:r>
                  <a:rPr i="1">
                    <a:solidFill>
                      <a:srgbClr val="60A0B0"/>
                    </a:solidFill>
                    <a:latin typeface="Courier"/>
                  </a:rPr>
                  <a:t># empirical survival probabilities</a:t>
                </a:r>
                <a:br/>
                <a:r>
                  <a:rPr>
                    <a:latin typeface="Courier"/>
                  </a:rPr>
                  <a:t>titanic</a:t>
                </a:r>
                <a:r>
                  <a:rPr>
                    <a:solidFill>
                      <a:srgbClr val="4070A0"/>
                    </a:solidFill>
                    <a:latin typeface="Courier"/>
                  </a:rPr>
                  <a:t>$</a:t>
                </a:r>
                <a:r>
                  <a:rPr>
                    <a:latin typeface="Courier"/>
                  </a:rPr>
                  <a:t>empSurvP</a:t>
                </a:r>
                <a:r>
                  <a:rPr>
                    <a:solidFill>
                      <a:srgbClr val="007020"/>
                    </a:solidFill>
                    <a:latin typeface="Courier"/>
                  </a:rPr>
                  <a:t>&lt;-</a:t>
                </a:r>
                <a:r>
                  <a:rPr>
                    <a:solidFill>
                      <a:srgbClr val="06287E"/>
                    </a:solidFill>
                    <a:latin typeface="Courier"/>
                  </a:rPr>
                  <a:t>round</a:t>
                </a:r>
                <a:r>
                  <a:rPr>
                    <a:latin typeface="Courier"/>
                  </a:rPr>
                  <a:t>(</a:t>
                </a:r>
                <a:r>
                  <a:rPr>
                    <a:solidFill>
                      <a:srgbClr val="7D9029"/>
                    </a:solidFill>
                    <a:latin typeface="Courier"/>
                  </a:rPr>
                  <a:t>digits=</a:t>
                </a:r>
                <a:r>
                  <a:rPr>
                    <a:solidFill>
                      <a:srgbClr val="40A070"/>
                    </a:solidFill>
                    <a:latin typeface="Courier"/>
                  </a:rPr>
                  <a:t>4</a:t>
                </a:r>
                <a:r>
                  <a:rPr>
                    <a:latin typeface="Courier"/>
                  </a:rPr>
                  <a:t>,titanic</a:t>
                </a:r>
                <a:r>
                  <a:rPr>
                    <a:solidFill>
                      <a:srgbClr val="4070A0"/>
                    </a:solidFill>
                    <a:latin typeface="Courier"/>
                  </a:rPr>
                  <a:t>$</a:t>
                </a:r>
                <a:r>
                  <a:rPr>
                    <a:latin typeface="Courier"/>
                  </a:rPr>
                  <a:t>survivors</a:t>
                </a:r>
                <a:r>
                  <a:rPr>
                    <a:solidFill>
                      <a:srgbClr val="4070A0"/>
                    </a:solidFill>
                    <a:latin typeface="Courier"/>
                  </a:rPr>
                  <a:t>/</a:t>
                </a:r>
                <a:r>
                  <a:rPr>
                    <a:latin typeface="Courier"/>
                  </a:rPr>
                  <a:t>(titanic</a:t>
                </a:r>
                <a:r>
                  <a:rPr>
                    <a:solidFill>
                      <a:srgbClr val="4070A0"/>
                    </a:solidFill>
                    <a:latin typeface="Courier"/>
                  </a:rPr>
                  <a:t>$</a:t>
                </a:r>
                <a:r>
                  <a:rPr>
                    <a:latin typeface="Courier"/>
                  </a:rPr>
                  <a:t>survivors</a:t>
                </a:r>
                <a:r>
                  <a:rPr>
                    <a:solidFill>
                      <a:srgbClr val="4070A0"/>
                    </a:solidFill>
                    <a:latin typeface="Courier"/>
                  </a:rPr>
                  <a:t>+</a:t>
                </a:r>
                <a:r>
                  <a:rPr>
                    <a:latin typeface="Courier"/>
                  </a:rPr>
                  <a:t>titanic</a:t>
                </a:r>
                <a:r>
                  <a:rPr>
                    <a:solidFill>
                      <a:srgbClr val="4070A0"/>
                    </a:solidFill>
                    <a:latin typeface="Courier"/>
                  </a:rPr>
                  <a:t>$</a:t>
                </a:r>
                <a:r>
                  <a:rPr>
                    <a:latin typeface="Courier"/>
                  </a:rPr>
                  <a:t>dead))</a:t>
                </a:r>
                <a:br/>
                <a:br/>
                <a:r>
                  <a:rPr i="1">
                    <a:solidFill>
                      <a:srgbClr val="60A0B0"/>
                    </a:solidFill>
                    <a:latin typeface="Courier"/>
                  </a:rPr>
                  <a:t># model survival probabilities</a:t>
                </a:r>
                <a:br/>
                <a:r>
                  <a:rPr>
                    <a:latin typeface="Courier"/>
                  </a:rPr>
                  <a:t>linearPredictor</a:t>
                </a:r>
                <a:r>
                  <a:rPr>
                    <a:solidFill>
                      <a:srgbClr val="007020"/>
                    </a:solidFill>
                    <a:latin typeface="Courier"/>
                  </a:rPr>
                  <a:t>&lt;-</a:t>
                </a:r>
                <a:r>
                  <a:rPr>
                    <a:solidFill>
                      <a:srgbClr val="06287E"/>
                    </a:solidFill>
                    <a:latin typeface="Courier"/>
                  </a:rPr>
                  <a:t>predict</a:t>
                </a:r>
                <a:r>
                  <a:rPr>
                    <a:latin typeface="Courier"/>
                  </a:rPr>
                  <a:t>(modTitanic,</a:t>
                </a:r>
                <a:r>
                  <a:rPr>
                    <a:solidFill>
                      <a:srgbClr val="7D9029"/>
                    </a:solidFill>
                    <a:latin typeface="Courier"/>
                  </a:rPr>
                  <a:t>type=</a:t>
                </a:r>
                <a:r>
                  <a:rPr>
                    <a:solidFill>
                      <a:srgbClr val="4070A0"/>
                    </a:solidFill>
                    <a:latin typeface="Courier"/>
                  </a:rPr>
                  <a:t>"link"</a:t>
                </a:r>
                <a:r>
                  <a:rPr>
                    <a:latin typeface="Courier"/>
                  </a:rPr>
                  <a:t>)</a:t>
                </a:r>
                <a:br/>
                <a:r>
                  <a:rPr>
                    <a:latin typeface="Courier"/>
                  </a:rPr>
                  <a:t>titanic</a:t>
                </a:r>
                <a:r>
                  <a:rPr>
                    <a:solidFill>
                      <a:srgbClr val="4070A0"/>
                    </a:solidFill>
                    <a:latin typeface="Courier"/>
                  </a:rPr>
                  <a:t>$</a:t>
                </a:r>
                <a:r>
                  <a:rPr>
                    <a:latin typeface="Courier"/>
                  </a:rPr>
                  <a:t>modSurvP</a:t>
                </a:r>
                <a:r>
                  <a:rPr>
                    <a:solidFill>
                      <a:srgbClr val="007020"/>
                    </a:solidFill>
                    <a:latin typeface="Courier"/>
                  </a:rPr>
                  <a:t>&lt;-</a:t>
                </a:r>
                <a:r>
                  <a:rPr>
                    <a:solidFill>
                      <a:srgbClr val="06287E"/>
                    </a:solidFill>
                    <a:latin typeface="Courier"/>
                  </a:rPr>
                  <a:t>round</a:t>
                </a:r>
                <a:r>
                  <a:rPr>
                    <a:latin typeface="Courier"/>
                  </a:rPr>
                  <a:t>(</a:t>
                </a:r>
                <a:r>
                  <a:rPr>
                    <a:solidFill>
                      <a:srgbClr val="7D9029"/>
                    </a:solidFill>
                    <a:latin typeface="Courier"/>
                  </a:rPr>
                  <a:t>digits=</a:t>
                </a:r>
                <a:r>
                  <a:rPr>
                    <a:solidFill>
                      <a:srgbClr val="40A070"/>
                    </a:solidFill>
                    <a:latin typeface="Courier"/>
                  </a:rPr>
                  <a:t>2</a:t>
                </a:r>
                <a:r>
                  <a:rPr>
                    <a:latin typeface="Courier"/>
                  </a:rPr>
                  <a:t>,</a:t>
                </a:r>
                <a:r>
                  <a:rPr>
                    <a:solidFill>
                      <a:srgbClr val="06287E"/>
                    </a:solidFill>
                    <a:latin typeface="Courier"/>
                  </a:rPr>
                  <a:t>exp</a:t>
                </a:r>
                <a:r>
                  <a:rPr>
                    <a:latin typeface="Courier"/>
                  </a:rPr>
                  <a:t>(linearPredictor)</a:t>
                </a:r>
                <a:r>
                  <a:rPr>
                    <a:solidFill>
                      <a:srgbClr val="4070A0"/>
                    </a:solidFill>
                    <a:latin typeface="Courier"/>
                  </a:rPr>
                  <a:t>/</a:t>
                </a:r>
                <a:r>
                  <a:rPr>
                    <a:latin typeface="Courier"/>
                  </a:rPr>
                  <a:t>(</a:t>
                </a:r>
                <a:r>
                  <a:rPr>
                    <a:solidFill>
                      <a:srgbClr val="40A070"/>
                    </a:solidFill>
                    <a:latin typeface="Courier"/>
                  </a:rPr>
                  <a:t>1</a:t>
                </a:r>
                <a:r>
                  <a:rPr>
                    <a:solidFill>
                      <a:srgbClr val="4070A0"/>
                    </a:solidFill>
                    <a:latin typeface="Courier"/>
                  </a:rPr>
                  <a:t>+</a:t>
                </a:r>
                <a:r>
                  <a:rPr>
                    <a:solidFill>
                      <a:srgbClr val="06287E"/>
                    </a:solidFill>
                    <a:latin typeface="Courier"/>
                  </a:rPr>
                  <a:t>exp</a:t>
                </a:r>
                <a:r>
                  <a:rPr>
                    <a:latin typeface="Courier"/>
                  </a:rPr>
                  <a:t>(linearPredictor)))</a:t>
                </a:r>
              </a:p>
            </p:txBody>
          </p:sp>
        </mc:Choice>
      </mc:AlternateContent>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a:solidFill>
                  <a:srgbClr val="06287E"/>
                </a:solidFill>
                <a:latin typeface="Courier"/>
              </a:rPr>
              <a:t>print</a:t>
            </a:r>
            <a:r>
              <a:rPr>
                <a:latin typeface="Courier"/>
              </a:rPr>
              <a:t>(titanic)</a:t>
            </a:r>
            <a:br/>
            <a:r>
              <a:rPr i="1">
                <a:solidFill>
                  <a:srgbClr val="BA2121"/>
                </a:solidFill>
                <a:latin typeface="Courier"/>
              </a:rPr>
              <a:t>##    class   age    sex survivors dead empSurvP modSurvP</a:t>
            </a:r>
            <a:br/>
            <a:r>
              <a:rPr i="1">
                <a:solidFill>
                  <a:srgbClr val="BA2121"/>
                </a:solidFill>
                <a:latin typeface="Courier"/>
              </a:rPr>
              <a:t>## 1    1st Adult   Male        57  118   0.3257     0.34</a:t>
            </a:r>
            <a:br/>
            <a:r>
              <a:rPr i="1">
                <a:solidFill>
                  <a:srgbClr val="BA2121"/>
                </a:solidFill>
                <a:latin typeface="Courier"/>
              </a:rPr>
              <a:t>## 2    2nd Adult   Male        14  154   0.0833     0.13</a:t>
            </a:r>
            <a:br/>
            <a:r>
              <a:rPr i="1">
                <a:solidFill>
                  <a:srgbClr val="BA2121"/>
                </a:solidFill>
                <a:latin typeface="Courier"/>
              </a:rPr>
              <a:t>## 3    3rd Adult   Male        75  387   0.1623     0.15</a:t>
            </a:r>
            <a:br/>
            <a:r>
              <a:rPr i="1">
                <a:solidFill>
                  <a:srgbClr val="BA2121"/>
                </a:solidFill>
                <a:latin typeface="Courier"/>
              </a:rPr>
              <a:t>## 4   Crew Adult   Male       192  670   0.2227     0.22</a:t>
            </a:r>
            <a:br/>
            <a:r>
              <a:rPr i="1">
                <a:solidFill>
                  <a:srgbClr val="BA2121"/>
                </a:solidFill>
                <a:latin typeface="Courier"/>
              </a:rPr>
              <a:t>## 5    1st Child   Male         5    0   1.0000     0.59</a:t>
            </a:r>
            <a:br/>
            <a:r>
              <a:rPr i="1">
                <a:solidFill>
                  <a:srgbClr val="BA2121"/>
                </a:solidFill>
                <a:latin typeface="Courier"/>
              </a:rPr>
              <a:t>## 6    2nd Child   Male        11    0   1.0000     0.30</a:t>
            </a:r>
            <a:br/>
            <a:r>
              <a:rPr i="1">
                <a:solidFill>
                  <a:srgbClr val="BA2121"/>
                </a:solidFill>
                <a:latin typeface="Courier"/>
              </a:rPr>
              <a:t>## 7    3rd Child   Male        13   35   0.2708     0.34</a:t>
            </a:r>
            <a:br/>
            <a:r>
              <a:rPr i="1">
                <a:solidFill>
                  <a:srgbClr val="BA2121"/>
                </a:solidFill>
                <a:latin typeface="Courier"/>
              </a:rPr>
              <a:t>## 8    1st Adult Female       140    4   0.9722     0.97</a:t>
            </a:r>
            <a:br/>
            <a:r>
              <a:rPr i="1">
                <a:solidFill>
                  <a:srgbClr val="BA2121"/>
                </a:solidFill>
                <a:latin typeface="Courier"/>
              </a:rPr>
              <a:t>## 9    2nd Adult Female        80   13   0.8602     0.87</a:t>
            </a:r>
            <a:br/>
            <a:r>
              <a:rPr i="1">
                <a:solidFill>
                  <a:srgbClr val="BA2121"/>
                </a:solidFill>
                <a:latin typeface="Courier"/>
              </a:rPr>
              <a:t>## 10   3rd Adult Female        76   89   0.4606     0.42</a:t>
            </a:r>
            <a:br/>
            <a:r>
              <a:rPr i="1">
                <a:solidFill>
                  <a:srgbClr val="BA2121"/>
                </a:solidFill>
                <a:latin typeface="Courier"/>
              </a:rPr>
              <a:t>## 11  Crew Adult Female        20    3   0.8696     0.87</a:t>
            </a:r>
            <a:br/>
            <a:r>
              <a:rPr i="1">
                <a:solidFill>
                  <a:srgbClr val="BA2121"/>
                </a:solidFill>
                <a:latin typeface="Courier"/>
              </a:rPr>
              <a:t>## 12   1st Child Female         1    0   1.0000     0.99</a:t>
            </a:r>
            <a:br/>
            <a:r>
              <a:rPr i="1">
                <a:solidFill>
                  <a:srgbClr val="BA2121"/>
                </a:solidFill>
                <a:latin typeface="Courier"/>
              </a:rPr>
              <a:t>## 13   2nd Child Female        13    0   1.0000     0.95</a:t>
            </a:r>
            <a:br/>
            <a:r>
              <a:rPr i="1">
                <a:solidFill>
                  <a:srgbClr val="BA2121"/>
                </a:solidFill>
                <a:latin typeface="Courier"/>
              </a:rPr>
              <a:t>## 14   3rd Child Female        14   17   0.4516     0.67</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a:t>
                </a:r>
                <a14:m>
                  <m:oMath xmlns:m="http://schemas.openxmlformats.org/officeDocument/2006/math">
                    <m:r>
                      <m:t>Y</m:t>
                    </m:r>
                  </m:oMath>
                </a14:m>
                <a:r>
                  <a:rPr/>
                  <a:t> is a counting variable, then the Poisson distribution for </a:t>
                </a:r>
                <a14:m>
                  <m:oMath xmlns:m="http://schemas.openxmlformats.org/officeDocument/2006/math">
                    <m:r>
                      <m:t>Y</m:t>
                    </m:r>
                  </m:oMath>
                </a14:m>
                <a:r>
                  <a:rPr/>
                  <a:t> can be useful.</a:t>
                </a:r>
              </a:p>
              <a:p>
                <a:pPr lvl="0" marL="0" indent="0">
                  <a:buNone/>
                </a:pPr>
                <a:r>
                  <a:rPr/>
                  <a:t>In </a:t>
                </a:r>
                <a:r>
                  <a:rPr b="1"/>
                  <a:t>Poisson regression</a:t>
                </a:r>
                <a:r>
                  <a:rPr/>
                  <a:t>, the log link is used:</a:t>
                </a:r>
              </a:p>
              <a:p>
                <a:pPr lvl="0" marL="0" indent="0">
                  <a:buNone/>
                </a:pPr>
                <a14:m>
                  <m:oMathPara xmlns:m="http://schemas.openxmlformats.org/officeDocument/2006/math">
                    <m:oMathParaPr>
                      <m:jc m:val="center"/>
                    </m:oMathParaPr>
                    <m:oMath>
                      <m:r>
                        <m:t>l</m:t>
                      </m:r>
                      <m:r>
                        <m:t>o</m:t>
                      </m:r>
                      <m:r>
                        <m:t>g</m:t>
                      </m:r>
                      <m:d>
                        <m:dPr>
                          <m:begChr m:val="("/>
                          <m:endChr m:val=")"/>
                          <m:sepChr m:val=""/>
                          <m:grow/>
                        </m:dPr>
                        <m:e>
                          <m:r>
                            <m:t>E</m:t>
                          </m:r>
                          <m:d>
                            <m:dPr>
                              <m:begChr m:val="["/>
                              <m:endChr m:val="]"/>
                              <m:sepChr m:val=""/>
                              <m:grow/>
                            </m:dPr>
                            <m:e>
                              <m:r>
                                <m:t>Y</m:t>
                              </m:r>
                              <m:r>
                                <m:rPr>
                                  <m:sty m:val="p"/>
                                </m:rPr>
                                <m:t>|</m:t>
                              </m:r>
                              <m:r>
                                <m:t>X</m:t>
                              </m:r>
                            </m:e>
                          </m:d>
                        </m:e>
                      </m:d>
                      <m:r>
                        <m:rPr>
                          <m:sty m:val="p"/>
                        </m:rPr>
                        <m:t>=</m:t>
                      </m:r>
                      <m:sSub>
                        <m:e>
                          <m:r>
                            <m:t>β</m:t>
                          </m:r>
                        </m:e>
                        <m:sub>
                          <m:r>
                            <m:t>0</m:t>
                          </m:r>
                        </m:sub>
                      </m:sSub>
                      <m:r>
                        <m:rPr>
                          <m:sty m:val="p"/>
                        </m:rPr>
                        <m:t>+</m:t>
                      </m:r>
                      <m:sSub>
                        <m:e>
                          <m:r>
                            <m:t>β</m:t>
                          </m:r>
                        </m:e>
                        <m:sub>
                          <m:r>
                            <m:t>1</m:t>
                          </m:r>
                        </m:sub>
                      </m:sSub>
                      <m:r>
                        <m:t>X</m:t>
                      </m:r>
                    </m:oMath>
                  </m:oMathPara>
                </a14:m>
              </a:p>
              <a:p>
                <a:pPr lvl="0" marL="0" indent="0">
                  <a:buNone/>
                </a:pPr>
                <a:r>
                  <a:rPr/>
                  <a:t>or equivalently</a:t>
                </a:r>
              </a:p>
              <a:p>
                <a:pPr lvl="0" marL="0" indent="0">
                  <a:buNone/>
                </a:pPr>
                <a14:m>
                  <m:oMathPara xmlns:m="http://schemas.openxmlformats.org/officeDocument/2006/math">
                    <m:oMathParaPr>
                      <m:jc m:val="center"/>
                    </m:oMathParaPr>
                    <m:oMath>
                      <m:r>
                        <m:t>E</m:t>
                      </m:r>
                      <m:d>
                        <m:dPr>
                          <m:begChr m:val="["/>
                          <m:endChr m:val="]"/>
                          <m:sepChr m:val=""/>
                          <m:grow/>
                        </m:dPr>
                        <m:e>
                          <m:r>
                            <m:t>Y</m:t>
                          </m:r>
                          <m:r>
                            <m:rPr>
                              <m:sty m:val="p"/>
                            </m:rPr>
                            <m:t>|</m:t>
                          </m:r>
                          <m:r>
                            <m:t>X</m:t>
                          </m:r>
                        </m:e>
                      </m:d>
                      <m:r>
                        <m:rPr>
                          <m:sty m:val="p"/>
                        </m:rPr>
                        <m:t>=</m:t>
                      </m:r>
                      <m:sSup>
                        <m:e>
                          <m:r>
                            <m:t>e</m:t>
                          </m:r>
                        </m:e>
                        <m:sup>
                          <m:sSub>
                            <m:e>
                              <m:r>
                                <m:t>β</m:t>
                              </m:r>
                            </m:e>
                            <m:sub>
                              <m:r>
                                <m:t>0</m:t>
                              </m:r>
                            </m:sub>
                          </m:sSub>
                          <m:r>
                            <m:rPr>
                              <m:sty m:val="p"/>
                            </m:rPr>
                            <m:t>+</m:t>
                          </m:r>
                          <m:sSub>
                            <m:e>
                              <m:r>
                                <m:t>β</m:t>
                              </m:r>
                            </m:e>
                            <m:sub>
                              <m:r>
                                <m:t>1</m:t>
                              </m:r>
                            </m:sub>
                          </m:sSub>
                          <m:r>
                            <m:t>X</m:t>
                          </m:r>
                        </m:sup>
                      </m:sSup>
                    </m:oMath>
                  </m:oMathPara>
                </a14:m>
              </a:p>
              <a:p>
                <a:pPr lvl="0" marL="0" indent="0">
                  <a:buNone/>
                </a:pPr>
                <a14:m>
                  <m:oMath xmlns:m="http://schemas.openxmlformats.org/officeDocument/2006/math">
                    <m:sSub>
                      <m:e>
                        <m:r>
                          <m:t>β</m:t>
                        </m:r>
                      </m:e>
                      <m:sub>
                        <m:r>
                          <m:t>1</m:t>
                        </m:r>
                      </m:sub>
                    </m:sSub>
                  </m:oMath>
                </a14:m>
                <a:r>
                  <a:rPr/>
                  <a:t> represents the increase in event rate associated with a one unit change in </a:t>
                </a:r>
                <a14:m>
                  <m:oMath xmlns:m="http://schemas.openxmlformats.org/officeDocument/2006/math">
                    <m:r>
                      <m:t>X</m:t>
                    </m:r>
                  </m:oMath>
                </a14:m>
                <a:r>
                  <a:rPr/>
                  <a:t>.</a:t>
                </a:r>
              </a:p>
              <a:p>
                <a:pPr lvl="0" marL="0" indent="0">
                  <a:buNone/>
                </a:pPr>
                <a:r>
                  <a:rPr/>
                  <a:t>In Poisson regression, one often specifies an </a:t>
                </a:r>
                <a:r>
                  <a:rPr b="1"/>
                  <a:t>offset</a:t>
                </a:r>
                <a:r>
                  <a:rPr/>
                  <a:t>. This is a covariate the coefficient of which is </a:t>
                </a:r>
                <a:r>
                  <a:rPr i="1"/>
                  <a:t>fixed</a:t>
                </a:r>
                <a:r>
                  <a:rPr/>
                  <a:t> to be 1. This effectively serves as a denominator for the rate parameter: </a:t>
                </a:r>
                <a14:m>
                  <m:oMath xmlns:m="http://schemas.openxmlformats.org/officeDocument/2006/math">
                    <m:sSub>
                      <m:e>
                        <m:r>
                          <m:t>β</m:t>
                        </m:r>
                      </m:e>
                      <m:sub>
                        <m:r>
                          <m:t>1</m:t>
                        </m:r>
                      </m:sub>
                    </m:sSub>
                  </m:oMath>
                </a14:m>
                <a:r>
                  <a:rPr/>
                  <a:t> is the event rate per unit of the offset.</a:t>
                </a:r>
              </a:p>
            </p:txBody>
          </p:sp>
        </mc:Choice>
      </mc:AlternateContent>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indent="0">
              <a:buNone/>
            </a:pPr>
            <a:r>
              <a:rPr>
                <a:solidFill>
                  <a:srgbClr val="06287E"/>
                </a:solidFill>
                <a:latin typeface="Courier"/>
              </a:rPr>
              <a:t>library</a:t>
            </a:r>
            <a:r>
              <a:rPr>
                <a:latin typeface="Courier"/>
              </a:rPr>
              <a:t>(pscl) </a:t>
            </a:r>
            <a:r>
              <a:rPr i="1">
                <a:solidFill>
                  <a:srgbClr val="60A0B0"/>
                </a:solidFill>
                <a:latin typeface="Courier"/>
              </a:rPr>
              <a:t># install.packages("pscl")</a:t>
            </a:r>
            <a:br/>
            <a:r>
              <a:rPr i="1">
                <a:solidFill>
                  <a:srgbClr val="BA2121"/>
                </a:solidFill>
                <a:latin typeface="Courier"/>
              </a:rPr>
              <a:t>## Classes and Methods for R developed in the</a:t>
            </a:r>
            <a:br/>
            <a:r>
              <a:rPr i="1">
                <a:solidFill>
                  <a:srgbClr val="BA2121"/>
                </a:solidFill>
                <a:latin typeface="Courier"/>
              </a:rPr>
              <a:t>## Political Science Computational Laboratory</a:t>
            </a:r>
            <a:br/>
            <a:r>
              <a:rPr i="1">
                <a:solidFill>
                  <a:srgbClr val="BA2121"/>
                </a:solidFill>
                <a:latin typeface="Courier"/>
              </a:rPr>
              <a:t>## Department of Political Science</a:t>
            </a:r>
            <a:br/>
            <a:r>
              <a:rPr i="1">
                <a:solidFill>
                  <a:srgbClr val="BA2121"/>
                </a:solidFill>
                <a:latin typeface="Courier"/>
              </a:rPr>
              <a:t>## Stanford University</a:t>
            </a:r>
            <a:br/>
            <a:r>
              <a:rPr i="1">
                <a:solidFill>
                  <a:srgbClr val="BA2121"/>
                </a:solidFill>
                <a:latin typeface="Courier"/>
              </a:rPr>
              <a:t>## Simon Jackman</a:t>
            </a:r>
            <a:br/>
            <a:r>
              <a:rPr i="1">
                <a:solidFill>
                  <a:srgbClr val="BA2121"/>
                </a:solidFill>
                <a:latin typeface="Courier"/>
              </a:rPr>
              <a:t>## hurdle and zeroinfl functions by Achim Zeileis</a:t>
            </a:r>
            <a:br/>
            <a:r>
              <a:rPr>
                <a:solidFill>
                  <a:srgbClr val="06287E"/>
                </a:solidFill>
                <a:latin typeface="Courier"/>
              </a:rPr>
              <a:t>data</a:t>
            </a:r>
            <a:r>
              <a:rPr>
                <a:latin typeface="Courier"/>
              </a:rPr>
              <a:t>(prussian) </a:t>
            </a:r>
            <a:r>
              <a:rPr i="1">
                <a:solidFill>
                  <a:srgbClr val="60A0B0"/>
                </a:solidFill>
                <a:latin typeface="Courier"/>
              </a:rPr>
              <a:t># data on deaths from horse kicks in the Prussian army (famous example of a Poisson process)</a:t>
            </a:r>
            <a:br/>
            <a:br/>
            <a:r>
              <a:rPr>
                <a:latin typeface="Courier"/>
              </a:rPr>
              <a:t>modPrus</a:t>
            </a:r>
            <a:r>
              <a:rPr>
                <a:solidFill>
                  <a:srgbClr val="007020"/>
                </a:solidFill>
                <a:latin typeface="Courier"/>
              </a:rPr>
              <a:t>&lt;-</a:t>
            </a:r>
            <a:r>
              <a:rPr>
                <a:solidFill>
                  <a:srgbClr val="06287E"/>
                </a:solidFill>
                <a:latin typeface="Courier"/>
              </a:rPr>
              <a:t>glm</a:t>
            </a:r>
            <a:r>
              <a:rPr>
                <a:latin typeface="Courier"/>
              </a:rPr>
              <a:t>(y</a:t>
            </a:r>
            <a:r>
              <a:rPr>
                <a:solidFill>
                  <a:srgbClr val="4070A0"/>
                </a:solidFill>
                <a:latin typeface="Courier"/>
              </a:rPr>
              <a:t>~</a:t>
            </a:r>
            <a:r>
              <a:rPr>
                <a:latin typeface="Courier"/>
              </a:rPr>
              <a:t>year</a:t>
            </a:r>
            <a:r>
              <a:rPr>
                <a:solidFill>
                  <a:srgbClr val="4070A0"/>
                </a:solidFill>
                <a:latin typeface="Courier"/>
              </a:rPr>
              <a:t>+</a:t>
            </a:r>
            <a:r>
              <a:rPr>
                <a:solidFill>
                  <a:srgbClr val="06287E"/>
                </a:solidFill>
                <a:latin typeface="Courier"/>
              </a:rPr>
              <a:t>as.factor</a:t>
            </a:r>
            <a:r>
              <a:rPr>
                <a:latin typeface="Courier"/>
              </a:rPr>
              <a:t>(corp),</a:t>
            </a:r>
            <a:r>
              <a:rPr>
                <a:solidFill>
                  <a:srgbClr val="7D9029"/>
                </a:solidFill>
                <a:latin typeface="Courier"/>
              </a:rPr>
              <a:t>data=</a:t>
            </a:r>
            <a:r>
              <a:rPr>
                <a:latin typeface="Courier"/>
              </a:rPr>
              <a:t>prussian,</a:t>
            </a:r>
            <a:r>
              <a:rPr>
                <a:solidFill>
                  <a:srgbClr val="7D9029"/>
                </a:solidFill>
                <a:latin typeface="Courier"/>
              </a:rPr>
              <a:t>family=</a:t>
            </a:r>
            <a:r>
              <a:rPr>
                <a:latin typeface="Courier"/>
              </a:rPr>
              <a:t>poisson)</a:t>
            </a:r>
            <a:br/>
            <a:r>
              <a:rPr>
                <a:latin typeface="Courier"/>
              </a:rPr>
              <a:t>  </a:t>
            </a:r>
            <a:r>
              <a:rPr i="1">
                <a:solidFill>
                  <a:srgbClr val="60A0B0"/>
                </a:solidFill>
                <a:latin typeface="Courier"/>
              </a:rPr>
              <a:t># family=poisson(link="log") also works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Model</a:t>
            </a:r>
            <a:r>
              <a:rPr/>
              <a:t> </a:t>
            </a:r>
            <a:r>
              <a:rPr/>
              <a:t>diagnostics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GLMs, we can generalise the residual sum of squares (also known as the error sum of squares). We introduce the deviance:</a:t>
                </a:r>
              </a:p>
              <a:p>
                <a:pPr lvl="0" marL="0" indent="0">
                  <a:buNone/>
                </a:pPr>
                <a14:m>
                  <m:oMathPara xmlns:m="http://schemas.openxmlformats.org/officeDocument/2006/math">
                    <m:oMathParaPr>
                      <m:jc m:val="center"/>
                    </m:oMathParaPr>
                    <m:oMath>
                      <m:r>
                        <m:t>D</m:t>
                      </m:r>
                      <m:d>
                        <m:dPr>
                          <m:begChr m:val="("/>
                          <m:endChr m:val=")"/>
                          <m:sepChr m:val=""/>
                          <m:grow/>
                        </m:dPr>
                        <m:e>
                          <m:r>
                            <m:rPr>
                              <m:sty m:val="b"/>
                            </m:rPr>
                            <m:t>y</m:t>
                          </m:r>
                          <m:r>
                            <m:rPr>
                              <m:sty m:val="p"/>
                            </m:rPr>
                            <m:t>,</m:t>
                          </m:r>
                          <m:acc>
                            <m:accPr>
                              <m:chr m:val="̂"/>
                            </m:accPr>
                            <m:e>
                              <m:r>
                                <m:rPr>
                                  <m:sty m:val="b"/>
                                </m:rPr>
                                <m:t>μ</m:t>
                              </m:r>
                            </m:e>
                          </m:acc>
                        </m:e>
                      </m:d>
                      <m:r>
                        <m:rPr>
                          <m:sty m:val="p"/>
                        </m:rPr>
                        <m:t>=</m:t>
                      </m:r>
                      <m:r>
                        <m:t>2</m:t>
                      </m:r>
                      <m:r>
                        <m:t>ϕ</m:t>
                      </m:r>
                      <m:d>
                        <m:dPr>
                          <m:begChr m:val="("/>
                          <m:endChr m:val=")"/>
                          <m:sepChr m:val=""/>
                          <m:grow/>
                        </m:dPr>
                        <m:e>
                          <m:r>
                            <m:t>l</m:t>
                          </m:r>
                          <m:d>
                            <m:dPr>
                              <m:begChr m:val="("/>
                              <m:endChr m:val=")"/>
                              <m:sepChr m:val=""/>
                              <m:grow/>
                            </m:dPr>
                            <m:e>
                              <m:sSub>
                                <m:e>
                                  <m:acc>
                                    <m:accPr>
                                      <m:chr m:val="̂"/>
                                    </m:accPr>
                                    <m:e>
                                      <m:r>
                                        <m:rPr>
                                          <m:sty m:val="b"/>
                                        </m:rPr>
                                        <m:t>θ</m:t>
                                      </m:r>
                                    </m:e>
                                  </m:acc>
                                </m:e>
                                <m:sub>
                                  <m:r>
                                    <m:t>s</m:t>
                                  </m:r>
                                </m:sub>
                              </m:sSub>
                            </m:e>
                          </m:d>
                          <m:r>
                            <m:rPr>
                              <m:sty m:val="p"/>
                            </m:rPr>
                            <m:t>−</m:t>
                          </m:r>
                          <m:r>
                            <m:t>l</m:t>
                          </m:r>
                          <m:d>
                            <m:dPr>
                              <m:begChr m:val="("/>
                              <m:endChr m:val=")"/>
                              <m:sepChr m:val=""/>
                              <m:grow/>
                            </m:dPr>
                            <m:e>
                              <m:acc>
                                <m:accPr>
                                  <m:chr m:val="̂"/>
                                </m:accPr>
                                <m:e>
                                  <m:r>
                                    <m:rPr>
                                      <m:sty m:val="b"/>
                                    </m:rPr>
                                    <m:t>θ</m:t>
                                  </m:r>
                                </m:e>
                              </m:acc>
                            </m:e>
                          </m:d>
                        </m:e>
                      </m:d>
                    </m:oMath>
                  </m:oMathPara>
                </a14:m>
              </a:p>
              <a:p>
                <a:pPr lvl="0" marL="0" indent="0">
                  <a:buNone/>
                </a:pPr>
                <a:r>
                  <a:rPr/>
                  <a:t>where </a:t>
                </a:r>
                <a14:m>
                  <m:oMath xmlns:m="http://schemas.openxmlformats.org/officeDocument/2006/math">
                    <m:sSub>
                      <m:e>
                        <m:acc>
                          <m:accPr>
                            <m:chr m:val="̂"/>
                          </m:accPr>
                          <m:e>
                            <m:r>
                              <m:rPr>
                                <m:sty m:val="b"/>
                              </m:rPr>
                              <m:t>θ</m:t>
                            </m:r>
                          </m:e>
                        </m:acc>
                      </m:e>
                      <m:sub>
                        <m:r>
                          <m:t>s</m:t>
                        </m:r>
                      </m:sub>
                    </m:sSub>
                  </m:oMath>
                </a14:m>
                <a:r>
                  <a:rPr/>
                  <a:t> and </a:t>
                </a:r>
                <a14:m>
                  <m:oMath xmlns:m="http://schemas.openxmlformats.org/officeDocument/2006/math">
                    <m:acc>
                      <m:accPr>
                        <m:chr m:val="̂"/>
                      </m:accPr>
                      <m:e>
                        <m:r>
                          <m:rPr>
                            <m:sty m:val="b"/>
                          </m:rPr>
                          <m:t>θ</m:t>
                        </m:r>
                      </m:e>
                    </m:acc>
                  </m:oMath>
                </a14:m>
                <a:r>
                  <a:rPr/>
                  <a:t> refer to the MLE parameters of the saturated and the proposed model respectively and 𝑙() is the log-likelihood function (</a:t>
                </a:r>
                <a14:m>
                  <m:oMath xmlns:m="http://schemas.openxmlformats.org/officeDocument/2006/math">
                    <m:r>
                      <m:t>ϕ</m:t>
                    </m:r>
                  </m:oMath>
                </a14:m>
                <a:r>
                  <a:rPr/>
                  <a:t> is a scale parameter).</a:t>
                </a:r>
              </a:p>
              <a:p>
                <a:pPr lvl="0" marL="0" indent="0">
                  <a:buNone/>
                </a:pPr>
                <a:r>
                  <a:rPr/>
                  <a:t>The saturated model is a model with 1 parameter for every observation. It is the model that fits the data exactly.</a:t>
                </a:r>
              </a:p>
            </p:txBody>
          </p:sp>
        </mc:Choice>
      </mc:AlternateContent>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deviance is a scaled likelihood ratio statistic (recall: differences of logs = log of ratio).</a:t>
                </a:r>
              </a:p>
              <a:p>
                <a:pPr lvl="0" marL="0" indent="0">
                  <a:buNone/>
                </a:pPr>
                <a:r>
                  <a:rPr/>
                  <a:t>As we saw, the deviance generalises the residual / error sum of squares to GLMs. This means the deviance can be used as a measure of goodness of fit.</a:t>
                </a:r>
              </a:p>
              <a:p>
                <a:pPr lvl="0" marL="0" indent="0">
                  <a:buNone/>
                </a:pPr>
                <a:r>
                  <a:rPr/>
                  <a:t>Under the null hypothesis of no difference between the saturated and the proposed model:</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D</m:t>
                      </m:r>
                      <m:d>
                        <m:dPr>
                          <m:begChr m:val="("/>
                          <m:endChr m:val=")"/>
                          <m:sepChr m:val=""/>
                          <m:grow/>
                        </m:dPr>
                        <m:e>
                          <m:r>
                            <m:rPr>
                              <m:sty m:val="b"/>
                            </m:rPr>
                            <m:t>y</m:t>
                          </m:r>
                          <m:r>
                            <m:rPr>
                              <m:sty m:val="p"/>
                            </m:rPr>
                            <m:t>,</m:t>
                          </m:r>
                          <m:acc>
                            <m:accPr>
                              <m:chr m:val="̂"/>
                            </m:accPr>
                            <m:e>
                              <m:r>
                                <m:rPr>
                                  <m:sty m:val="b"/>
                                </m:rPr>
                                <m:t>μ</m:t>
                              </m:r>
                            </m:e>
                          </m:acc>
                        </m:e>
                      </m:d>
                      <m:r>
                        <m:rPr>
                          <m:sty m:val="p"/>
                        </m:rPr>
                        <m:t>∼</m:t>
                      </m:r>
                      <m:sSubSup>
                        <m:e>
                          <m:r>
                            <m:t>χ</m:t>
                          </m:r>
                        </m:e>
                        <m:sub>
                          <m:r>
                            <m:t>n</m:t>
                          </m:r>
                          <m:r>
                            <m:rPr>
                              <m:sty m:val="p"/>
                            </m:rPr>
                            <m:t>−</m:t>
                          </m:r>
                          <m:r>
                            <m:t>p</m:t>
                          </m:r>
                          <m:r>
                            <m:rPr>
                              <m:sty m:val="p"/>
                            </m:rPr>
                            <m:t>−</m:t>
                          </m:r>
                          <m:r>
                            <m:t>1</m:t>
                          </m:r>
                        </m:sub>
                        <m:sup>
                          <m:r>
                            <m:t>2</m:t>
                          </m:r>
                        </m:sup>
                      </m:sSubSup>
                    </m:oMath>
                  </m:oMathPara>
                </a14:m>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also compute the deviance for the worst model: the one where we include only an intercept.</a:t>
                </a:r>
              </a:p>
              <a:p>
                <a:pPr lvl="0" marL="0" indent="0">
                  <a:buNone/>
                </a:pPr>
                <a:r>
                  <a:rPr/>
                  <a:t>This is called the </a:t>
                </a:r>
                <a:r>
                  <a:rPr b="1"/>
                  <a:t>null deviance</a:t>
                </a:r>
                <a:r>
                  <a:rPr/>
                  <a:t> and in the general linear model it is equal to the total sum of squares </a:t>
                </a:r>
                <a14:m>
                  <m:oMath xmlns:m="http://schemas.openxmlformats.org/officeDocument/2006/math">
                    <m:r>
                      <m:t>T</m:t>
                    </m:r>
                    <m:r>
                      <m:t>S</m:t>
                    </m:r>
                    <m:r>
                      <m:t>S</m:t>
                    </m:r>
                    <m:r>
                      <m:rPr>
                        <m:sty m:val="p"/>
                      </m:rPr>
                      <m:t>=</m:t>
                    </m:r>
                    <m:r>
                      <m:t>S</m:t>
                    </m:r>
                    <m:sSub>
                      <m:e>
                        <m:r>
                          <m:t>S</m:t>
                        </m:r>
                      </m:e>
                      <m:sub>
                        <m:r>
                          <m:t>y</m:t>
                        </m:r>
                      </m:sub>
                    </m:sSub>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r>
                            <m:t>D</m:t>
                          </m:r>
                        </m:e>
                        <m:sub>
                          <m:r>
                            <m:t>0</m:t>
                          </m:r>
                        </m:sub>
                      </m:sSub>
                      <m:d>
                        <m:dPr>
                          <m:begChr m:val="("/>
                          <m:endChr m:val=")"/>
                          <m:sepChr m:val=""/>
                          <m:grow/>
                        </m:dPr>
                        <m:e>
                          <m:r>
                            <m:rPr>
                              <m:sty m:val="b"/>
                            </m:rPr>
                            <m:t>y</m:t>
                          </m:r>
                        </m:e>
                      </m:d>
                      <m:r>
                        <m:rPr>
                          <m:sty m:val="p"/>
                        </m:rPr>
                        <m:t>=</m:t>
                      </m:r>
                      <m:r>
                        <m:t>D</m:t>
                      </m:r>
                      <m:d>
                        <m:dPr>
                          <m:begChr m:val="("/>
                          <m:endChr m:val=")"/>
                          <m:sepChr m:val=""/>
                          <m:grow/>
                        </m:dPr>
                        <m:e>
                          <m:r>
                            <m:rPr>
                              <m:sty m:val="b"/>
                            </m:rPr>
                            <m:t>y</m:t>
                          </m:r>
                          <m:r>
                            <m:rPr>
                              <m:sty m:val="p"/>
                            </m:rPr>
                            <m:t>,</m:t>
                          </m:r>
                          <m:acc>
                            <m:accPr>
                              <m:chr m:val="‾"/>
                            </m:accPr>
                            <m:e>
                              <m:r>
                                <m:rPr>
                                  <m:sty m:val="b"/>
                                </m:rPr>
                                <m:t>y</m:t>
                              </m:r>
                            </m:e>
                          </m:acc>
                        </m:e>
                      </m:d>
                      <m:r>
                        <m:rPr>
                          <m:sty m:val="p"/>
                        </m:rPr>
                        <m:t>=</m:t>
                      </m:r>
                      <m:r>
                        <m:t>2</m:t>
                      </m:r>
                      <m:r>
                        <m:t>ϕ</m:t>
                      </m:r>
                      <m:d>
                        <m:dPr>
                          <m:begChr m:val="("/>
                          <m:endChr m:val=")"/>
                          <m:sepChr m:val=""/>
                          <m:grow/>
                        </m:dPr>
                        <m:e>
                          <m:r>
                            <m:t>l</m:t>
                          </m:r>
                          <m:d>
                            <m:dPr>
                              <m:begChr m:val="("/>
                              <m:endChr m:val=")"/>
                              <m:sepChr m:val=""/>
                              <m:grow/>
                            </m:dPr>
                            <m:e>
                              <m:sSub>
                                <m:e>
                                  <m:acc>
                                    <m:accPr>
                                      <m:chr m:val="̂"/>
                                    </m:accPr>
                                    <m:e>
                                      <m:r>
                                        <m:rPr>
                                          <m:sty m:val="b"/>
                                        </m:rPr>
                                        <m:t>θ</m:t>
                                      </m:r>
                                    </m:e>
                                  </m:acc>
                                </m:e>
                                <m:sub>
                                  <m:r>
                                    <m:t>s</m:t>
                                  </m:r>
                                </m:sub>
                              </m:sSub>
                            </m:e>
                          </m:d>
                          <m:r>
                            <m:rPr>
                              <m:sty m:val="p"/>
                            </m:rPr>
                            <m:t>−</m:t>
                          </m:r>
                          <m:r>
                            <m:t>l</m:t>
                          </m:r>
                          <m:d>
                            <m:dPr>
                              <m:begChr m:val="("/>
                              <m:endChr m:val=")"/>
                              <m:sepChr m:val=""/>
                              <m:grow/>
                            </m:dPr>
                            <m:e>
                              <m:sSub>
                                <m:e>
                                  <m:acc>
                                    <m:accPr>
                                      <m:chr m:val="̂"/>
                                    </m:accPr>
                                    <m:e>
                                      <m:r>
                                        <m:t>θ</m:t>
                                      </m:r>
                                    </m:e>
                                  </m:acc>
                                </m:e>
                                <m:sub>
                                  <m:r>
                                    <m:t>0</m:t>
                                  </m:r>
                                </m:sub>
                              </m:sSub>
                            </m:e>
                          </m:d>
                        </m:e>
                      </m:d>
                    </m:oMath>
                  </m:oMathPara>
                </a14:m>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General concept of regression</a:t>
                </a:r>
              </a:p>
              <a:p>
                <a:pPr lvl="0" marL="0" indent="0">
                  <a:buNone/>
                </a:pPr>
                <a14:m>
                  <m:oMathPara xmlns:m="http://schemas.openxmlformats.org/officeDocument/2006/math">
                    <m:oMathParaPr>
                      <m:jc m:val="center"/>
                    </m:oMathParaPr>
                    <m:oMath>
                      <m:r>
                        <m:t> </m:t>
                      </m:r>
                    </m:oMath>
                  </m:oMathPara>
                </a14:m>
              </a:p>
              <a:p>
                <a:pPr lvl="0" marL="0" indent="0">
                  <a:buNone/>
                </a:pPr>
                <a:r>
                  <a:rPr b="1"/>
                  <a:t>Regression</a:t>
                </a:r>
                <a:r>
                  <a:rPr/>
                  <a:t> means describing some aspect of a dependent variable </a:t>
                </a:r>
                <a14:m>
                  <m:oMath xmlns:m="http://schemas.openxmlformats.org/officeDocument/2006/math">
                    <m:r>
                      <m:t>Y</m:t>
                    </m:r>
                  </m:oMath>
                </a14:m>
                <a:r>
                  <a:rPr/>
                  <a:t> as a function of some predictor or independent variables </a:t>
                </a:r>
                <a14:m>
                  <m:oMath xmlns:m="http://schemas.openxmlformats.org/officeDocument/2006/math">
                    <m:r>
                      <m:rPr>
                        <m:sty m:val="b"/>
                      </m:rPr>
                      <m:t>X</m:t>
                    </m:r>
                  </m:oMath>
                </a14:m>
                <a:r>
                  <a:rPr/>
                  <a:t> and parameters </a:t>
                </a:r>
                <a14:m>
                  <m:oMath xmlns:m="http://schemas.openxmlformats.org/officeDocument/2006/math">
                    <m:r>
                      <m:rPr>
                        <m:sty m:val="b"/>
                      </m:rPr>
                      <m:t>θ</m:t>
                    </m:r>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r>
                            <m:t>f</m:t>
                          </m:r>
                        </m:e>
                        <m:sub>
                          <m:r>
                            <m:t>1</m:t>
                          </m:r>
                        </m:sub>
                      </m:sSub>
                      <m:d>
                        <m:dPr>
                          <m:begChr m:val="("/>
                          <m:endChr m:val=")"/>
                          <m:sepChr m:val=""/>
                          <m:grow/>
                        </m:dPr>
                        <m:e>
                          <m:r>
                            <m:t>Y</m:t>
                          </m:r>
                        </m:e>
                      </m:d>
                      <m:r>
                        <m:rPr>
                          <m:sty m:val="p"/>
                        </m:rPr>
                        <m:t>=</m:t>
                      </m:r>
                      <m:sSub>
                        <m:e>
                          <m:r>
                            <m:t>f</m:t>
                          </m:r>
                        </m:e>
                        <m:sub>
                          <m:r>
                            <m:t>2</m:t>
                          </m:r>
                        </m:sub>
                      </m:sSub>
                      <m:d>
                        <m:dPr>
                          <m:begChr m:val="("/>
                          <m:endChr m:val=")"/>
                          <m:sepChr m:val=""/>
                          <m:grow/>
                        </m:dPr>
                        <m:e>
                          <m:r>
                            <m:rPr>
                              <m:sty m:val="b"/>
                            </m:rPr>
                            <m:t>X</m:t>
                          </m:r>
                          <m:r>
                            <m:rPr>
                              <m:sty m:val="p"/>
                            </m:rPr>
                            <m:t>;</m:t>
                          </m:r>
                          <m:r>
                            <m:rPr>
                              <m:sty m:val="b"/>
                            </m:rPr>
                            <m:t>θ</m:t>
                          </m:r>
                        </m:e>
                      </m:d>
                    </m:oMath>
                  </m:oMathPara>
                </a14:m>
              </a:p>
              <a:p>
                <a:pPr lvl="0" marL="0" indent="0">
                  <a:buNone/>
                </a:pPr>
                <a14:m>
                  <m:oMathPara xmlns:m="http://schemas.openxmlformats.org/officeDocument/2006/math">
                    <m:oMathParaPr>
                      <m:jc m:val="center"/>
                    </m:oMathParaPr>
                    <m:oMath>
                      <m:r>
                        <m:t> </m:t>
                      </m:r>
                    </m:oMath>
                  </m:oMathPara>
                </a14:m>
              </a:p>
              <a:p>
                <a:pPr lvl="0" marL="0" indent="0">
                  <a:buNone/>
                </a:pPr>
                <a:r>
                  <a:rPr/>
                  <a:t>Here we focus on describing the mean of </a:t>
                </a:r>
                <a14:m>
                  <m:oMath xmlns:m="http://schemas.openxmlformats.org/officeDocument/2006/math">
                    <m:r>
                      <m:t>Y</m:t>
                    </m:r>
                  </m:oMath>
                </a14:m>
                <a:r>
                  <a:rPr/>
                  <a:t> as a function of a </a:t>
                </a:r>
                <a:r>
                  <a:rPr b="1"/>
                  <a:t>linear predictor</a:t>
                </a:r>
                <a:r>
                  <a:rPr/>
                  <a:t> of </a:t>
                </a:r>
                <a14:m>
                  <m:oMath xmlns:m="http://schemas.openxmlformats.org/officeDocument/2006/math">
                    <m:r>
                      <m:t>X</m:t>
                    </m:r>
                  </m:oMath>
                </a14:m>
                <a:r>
                  <a:rPr/>
                  <a:t>.</a:t>
                </a:r>
              </a:p>
              <a:p>
                <a:pPr lvl="0" marL="0" indent="0">
                  <a:buNone/>
                </a:pPr>
                <a:r>
                  <a:rPr/>
                  <a:t>3 main reasons for fitting regression models: </a:t>
                </a:r>
                <a:r>
                  <a:rPr b="1"/>
                  <a:t>inference</a:t>
                </a:r>
                <a:r>
                  <a:rPr/>
                  <a:t>, </a:t>
                </a:r>
                <a:r>
                  <a:rPr b="1"/>
                  <a:t>prediction</a:t>
                </a:r>
                <a:r>
                  <a:rPr/>
                  <a:t>, </a:t>
                </a:r>
                <a:r>
                  <a:rPr b="1"/>
                  <a:t>adjustment</a:t>
                </a:r>
                <a:r>
                  <a:rPr/>
                  <a:t>.</a:t>
                </a:r>
              </a:p>
            </p:txBody>
          </p:sp>
        </mc:Choice>
      </mc:AlternateContent>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Residuals</a:t>
                </a:r>
              </a:p>
              <a:p>
                <a:pPr lvl="0" marL="0" indent="0">
                  <a:buNone/>
                </a:pPr>
                <a:r>
                  <a:rPr/>
                  <a:t>We can calculate several different types of residulals in a GLM:</a:t>
                </a:r>
              </a:p>
              <a:p>
                <a:pPr lvl="0" marL="0" indent="0">
                  <a:buNone/>
                </a:pPr>
                <a14:m>
                  <m:oMathPara xmlns:m="http://schemas.openxmlformats.org/officeDocument/2006/math">
                    <m:oMathParaPr>
                      <m:jc m:val="center"/>
                    </m:oMathParaPr>
                    <m:oMath>
                      <m:r>
                        <m:t> </m:t>
                      </m:r>
                    </m:oMath>
                  </m:oMathPara>
                </a14:m>
              </a:p>
              <a:p>
                <a:pPr lvl="1"/>
                <a:r>
                  <a:rPr b="1"/>
                  <a:t>response</a:t>
                </a:r>
                <a:r>
                  <a:rPr/>
                  <a:t> </a:t>
                </a:r>
                <a14:m>
                  <m:oMath xmlns:m="http://schemas.openxmlformats.org/officeDocument/2006/math">
                    <m:sSub>
                      <m:e>
                        <m:r>
                          <m:t>r</m:t>
                        </m:r>
                      </m:e>
                      <m:sub>
                        <m:r>
                          <m:t>i</m:t>
                        </m:r>
                      </m:sub>
                    </m:sSub>
                    <m:r>
                      <m:rPr>
                        <m:sty m:val="p"/>
                      </m:rPr>
                      <m:t>=</m:t>
                    </m:r>
                    <m:sSub>
                      <m:e>
                        <m:r>
                          <m:t>y</m:t>
                        </m:r>
                      </m:e>
                      <m:sub>
                        <m:r>
                          <m:t>i</m:t>
                        </m:r>
                      </m:sub>
                    </m:sSub>
                    <m:r>
                      <m:rPr>
                        <m:sty m:val="p"/>
                      </m:rPr>
                      <m:t>−</m:t>
                    </m:r>
                    <m:sSub>
                      <m:e>
                        <m:acc>
                          <m:accPr>
                            <m:chr m:val="̂"/>
                          </m:accPr>
                          <m:e>
                            <m:r>
                              <m:t>y</m:t>
                            </m:r>
                          </m:e>
                        </m:acc>
                      </m:e>
                      <m:sub>
                        <m:r>
                          <m:t>i</m:t>
                        </m:r>
                      </m:sub>
                    </m:sSub>
                  </m:oMath>
                </a14:m>
              </a:p>
              <a:p>
                <a:pPr lvl="1"/>
                <a:r>
                  <a:rPr b="1"/>
                  <a:t>working</a:t>
                </a:r>
                <a:r>
                  <a:rPr/>
                  <a:t> </a:t>
                </a:r>
                <a14:m>
                  <m:oMath xmlns:m="http://schemas.openxmlformats.org/officeDocument/2006/math">
                    <m:sSubSup>
                      <m:e>
                        <m:r>
                          <m:t>r</m:t>
                        </m:r>
                      </m:e>
                      <m:sub>
                        <m:r>
                          <m:t>i</m:t>
                        </m:r>
                      </m:sub>
                      <m:sup>
                        <m:r>
                          <m:t>W</m:t>
                        </m:r>
                      </m:sup>
                    </m:sSubSup>
                  </m:oMath>
                </a14:m>
                <a:r>
                  <a:rPr/>
                  <a:t> obtained from the last iteration of the IWLS algorithm</a:t>
                </a:r>
              </a:p>
              <a:p>
                <a:pPr lvl="1"/>
                <a:r>
                  <a:rPr b="1"/>
                  <a:t>Pearson</a:t>
                </a:r>
                <a:r>
                  <a:rPr/>
                  <a:t> response residuals standardised by the variance function </a:t>
                </a:r>
                <a14:m>
                  <m:oMath xmlns:m="http://schemas.openxmlformats.org/officeDocument/2006/math">
                    <m:sSubSup>
                      <m:e>
                        <m:r>
                          <m:t>r</m:t>
                        </m:r>
                      </m:e>
                      <m:sub>
                        <m:r>
                          <m:t>i</m:t>
                        </m:r>
                      </m:sub>
                      <m:sup>
                        <m:r>
                          <m:t>P</m:t>
                        </m:r>
                      </m:sup>
                    </m:sSubSup>
                    <m:r>
                      <m:rPr>
                        <m:sty m:val="p"/>
                      </m:rPr>
                      <m:t>=</m:t>
                    </m:r>
                    <m:f>
                      <m:fPr>
                        <m:type m:val="bar"/>
                      </m:fPr>
                      <m:num>
                        <m:sSub>
                          <m:e>
                            <m:r>
                              <m:t>y</m:t>
                            </m:r>
                          </m:e>
                          <m:sub>
                            <m:r>
                              <m:t>i</m:t>
                            </m:r>
                          </m:sub>
                        </m:sSub>
                        <m:r>
                          <m:rPr>
                            <m:sty m:val="p"/>
                          </m:rPr>
                          <m:t>−</m:t>
                        </m:r>
                        <m:sSub>
                          <m:e>
                            <m:acc>
                              <m:accPr>
                                <m:chr m:val="̂"/>
                              </m:accPr>
                              <m:e>
                                <m:r>
                                  <m:t>y</m:t>
                                </m:r>
                              </m:e>
                            </m:acc>
                          </m:e>
                          <m:sub>
                            <m:r>
                              <m:t>i</m:t>
                            </m:r>
                          </m:sub>
                        </m:sSub>
                      </m:num>
                      <m:den>
                        <m:rad>
                          <m:radPr>
                            <m:degHide m:val="1"/>
                          </m:radPr>
                          <m:deg/>
                          <m:e>
                            <m:r>
                              <m:t>V</m:t>
                            </m:r>
                            <m:d>
                              <m:dPr>
                                <m:begChr m:val="("/>
                                <m:endChr m:val=")"/>
                                <m:sepChr m:val=""/>
                                <m:grow/>
                              </m:dPr>
                              <m:e>
                                <m:sSub>
                                  <m:e>
                                    <m:acc>
                                      <m:accPr>
                                        <m:chr m:val="̂"/>
                                      </m:accPr>
                                      <m:e>
                                        <m:r>
                                          <m:t>μ</m:t>
                                        </m:r>
                                      </m:e>
                                    </m:acc>
                                  </m:e>
                                  <m:sub>
                                    <m:r>
                                      <m:t>i</m:t>
                                    </m:r>
                                  </m:sub>
                                </m:sSub>
                              </m:e>
                            </m:d>
                          </m:e>
                        </m:rad>
                      </m:den>
                    </m:f>
                  </m:oMath>
                </a14:m>
              </a:p>
              <a:p>
                <a:pPr lvl="1"/>
                <a:r>
                  <a:rPr b="1"/>
                  <a:t>deviance</a:t>
                </a:r>
                <a:r>
                  <a:rPr/>
                  <a:t> </a:t>
                </a:r>
                <a14:m>
                  <m:oMath xmlns:m="http://schemas.openxmlformats.org/officeDocument/2006/math">
                    <m:sSubSup>
                      <m:e>
                        <m:r>
                          <m:t>r</m:t>
                        </m:r>
                      </m:e>
                      <m:sub>
                        <m:r>
                          <m:t>i</m:t>
                        </m:r>
                      </m:sub>
                      <m:sup>
                        <m:r>
                          <m:t>D</m:t>
                        </m:r>
                      </m:sup>
                    </m:sSubSup>
                  </m:oMath>
                </a14:m>
                <a:r>
                  <a:rPr/>
                  <a:t> so that </a:t>
                </a:r>
                <a14:m>
                  <m:oMath xmlns:m="http://schemas.openxmlformats.org/officeDocument/2006/math">
                    <m:nary>
                      <m:naryPr>
                        <m:chr m:val="∑"/>
                        <m:limLoc m:val="undOvr"/>
                        <m:subHide m:val="0"/>
                        <m:supHide m:val="1"/>
                      </m:naryPr>
                      <m:sub>
                        <m:r>
                          <m:t>i</m:t>
                        </m:r>
                      </m:sub>
                      <m:sup>
                        <m:r>
                          <m:t>​</m:t>
                        </m:r>
                      </m:sup>
                      <m:e>
                        <m:sSup>
                          <m:e>
                            <m:d>
                              <m:dPr>
                                <m:begChr m:val="("/>
                                <m:endChr m:val=")"/>
                                <m:sepChr m:val=""/>
                                <m:grow/>
                              </m:dPr>
                              <m:e>
                                <m:sSubSup>
                                  <m:e>
                                    <m:r>
                                      <m:t>r</m:t>
                                    </m:r>
                                  </m:e>
                                  <m:sub>
                                    <m:r>
                                      <m:t>i</m:t>
                                    </m:r>
                                  </m:sub>
                                  <m:sup>
                                    <m:r>
                                      <m:t>D</m:t>
                                    </m:r>
                                  </m:sup>
                                </m:sSubSup>
                              </m:e>
                            </m:d>
                          </m:e>
                          <m:sup>
                            <m:r>
                              <m:t>2</m:t>
                            </m:r>
                          </m:sup>
                        </m:sSup>
                      </m:e>
                    </m:nary>
                    <m:r>
                      <m:rPr>
                        <m:sty m:val="p"/>
                      </m:rPr>
                      <m:t>=</m:t>
                    </m:r>
                    <m:r>
                      <m:t>D</m:t>
                    </m:r>
                    <m:d>
                      <m:dPr>
                        <m:begChr m:val="("/>
                        <m:endChr m:val=")"/>
                        <m:sepChr m:val=""/>
                        <m:grow/>
                      </m:dPr>
                      <m:e>
                        <m:r>
                          <m:rPr>
                            <m:sty m:val="b"/>
                          </m:rPr>
                          <m:t>y</m:t>
                        </m:r>
                        <m:r>
                          <m:rPr>
                            <m:sty m:val="p"/>
                          </m:rPr>
                          <m:t>,</m:t>
                        </m:r>
                        <m:acc>
                          <m:accPr>
                            <m:chr m:val="̂"/>
                          </m:accPr>
                          <m:e>
                            <m:r>
                              <m:rPr>
                                <m:sty m:val="b"/>
                              </m:rPr>
                              <m:t>μ</m:t>
                            </m:r>
                          </m:e>
                        </m:acc>
                      </m:e>
                    </m:d>
                  </m:oMath>
                </a14:m>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Residuals</a:t>
                </a:r>
              </a:p>
              <a:p>
                <a:pPr lvl="0" marL="0" indent="0">
                  <a:buNone/>
                </a:pPr>
                <a:r>
                  <a:rPr/>
                  <a:t>Note: for normal models these are all equal.</a:t>
                </a:r>
              </a:p>
              <a:p>
                <a:pPr lvl="0" marL="0" indent="0">
                  <a:buNone/>
                </a:pPr>
                <a14:m>
                  <m:oMathPara xmlns:m="http://schemas.openxmlformats.org/officeDocument/2006/math">
                    <m:oMathParaPr>
                      <m:jc m:val="center"/>
                    </m:oMathParaPr>
                    <m:oMath>
                      <m:r>
                        <m:t> </m:t>
                      </m:r>
                    </m:oMath>
                  </m:oMathPara>
                </a14:m>
              </a:p>
              <a:p>
                <a:pPr lvl="0" marL="0" indent="0">
                  <a:buNone/>
                </a:pPr>
                <a:r>
                  <a:rPr/>
                  <a:t>R will by default return deviance residuals (e.g.by typing </a:t>
                </a:r>
                <a:r>
                  <a:rPr>
                    <a:latin typeface="Courier"/>
                  </a:rPr>
                  <a:t>resid(mod)</a:t>
                </a:r>
                <a:r>
                  <a:rPr/>
                  <a:t>). You can use the same R function to compute the other residuals: </a:t>
                </a:r>
                <a:r>
                  <a:rPr>
                    <a:latin typeface="Courier"/>
                  </a:rPr>
                  <a:t>resid(mod,type="pearson")</a:t>
                </a:r>
                <a:r>
                  <a:rPr/>
                  <a:t> will compute the Pearson residuals.</a:t>
                </a: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Model diagnostics: why do it?</a:t>
            </a:r>
          </a:p>
          <a:p>
            <a:pPr lvl="0" marL="0" indent="0">
              <a:buNone/>
            </a:pPr>
            <a:r>
              <a:rPr/>
              <a:t>There is a very simple &amp; good reason: if the data violate the model assumptions, then all the inferential results we derived (coverage of CIs, p-values, …) no longer hold – we cannot really say anything about the process that generated the data from our model and the model predictions are likely to be very wrong.</a:t>
            </a:r>
          </a:p>
          <a:p>
            <a:pPr lvl="0" marL="0" indent="0">
              <a:buNone/>
            </a:pPr>
            <a:r>
              <a:rPr/>
              <a:t>The point of model diagnostics is to check that the model assumptions appear to be met.</a:t>
            </a:r>
          </a:p>
          <a:p>
            <a:pPr lvl="0" marL="0" indent="0">
              <a:buNone/>
            </a:pPr>
            <a:r>
              <a:rPr/>
              <a:t>There are several checks that can be done. For each check, We will first discuss the case of the general linear model, then move on to generalised linear models.</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fit a linear model to the TB data from Sessions 1 and 4:</a:t>
                </a:r>
              </a:p>
              <a:p>
                <a:pPr lvl="0" marL="0" indent="0">
                  <a:buNone/>
                </a:pPr>
                <a14:m>
                  <m:oMathPara xmlns:m="http://schemas.openxmlformats.org/officeDocument/2006/math">
                    <m:oMathParaPr>
                      <m:jc m:val="center"/>
                    </m:oMathParaPr>
                    <m:oMath>
                      <m:r>
                        <m:t> </m:t>
                      </m:r>
                    </m:oMath>
                  </m:oMathPara>
                </a14:m>
              </a:p>
              <a:p>
                <a:pPr lvl="0" indent="0">
                  <a:buNone/>
                </a:pPr>
                <a:r>
                  <a:rPr>
                    <a:latin typeface="Courier"/>
                  </a:rPr>
                  <a:t>modBW_Mppwt</a:t>
                </a:r>
                <a:r>
                  <a:rPr>
                    <a:solidFill>
                      <a:srgbClr val="007020"/>
                    </a:solidFill>
                    <a:latin typeface="Courier"/>
                  </a:rPr>
                  <a:t>&lt;-</a:t>
                </a:r>
                <a:r>
                  <a:rPr>
                    <a:solidFill>
                      <a:srgbClr val="06287E"/>
                    </a:solidFill>
                    <a:latin typeface="Courier"/>
                  </a:rPr>
                  <a:t>glm</a:t>
                </a:r>
                <a:r>
                  <a:rPr>
                    <a:latin typeface="Courier"/>
                  </a:rPr>
                  <a:t>(Birthweight</a:t>
                </a:r>
                <a:r>
                  <a:rPr>
                    <a:solidFill>
                      <a:srgbClr val="4070A0"/>
                    </a:solidFill>
                    <a:latin typeface="Courier"/>
                  </a:rPr>
                  <a:t>~</a:t>
                </a:r>
                <a:r>
                  <a:rPr>
                    <a:latin typeface="Courier"/>
                  </a:rPr>
                  <a:t>mppwt,</a:t>
                </a:r>
                <a:r>
                  <a:rPr>
                    <a:solidFill>
                      <a:srgbClr val="7D9029"/>
                    </a:solidFill>
                    <a:latin typeface="Courier"/>
                  </a:rPr>
                  <a:t>data=</a:t>
                </a:r>
                <a:r>
                  <a:rPr>
                    <a:latin typeface="Courier"/>
                  </a:rPr>
                  <a:t>bw)</a:t>
                </a:r>
                <a:br/>
                <a:r>
                  <a:rPr>
                    <a:latin typeface="Courier"/>
                  </a:rPr>
                  <a:t>modBW_GestMppwt</a:t>
                </a:r>
                <a:r>
                  <a:rPr>
                    <a:solidFill>
                      <a:srgbClr val="007020"/>
                    </a:solidFill>
                    <a:latin typeface="Courier"/>
                  </a:rPr>
                  <a:t>&lt;-</a:t>
                </a:r>
                <a:r>
                  <a:rPr>
                    <a:solidFill>
                      <a:srgbClr val="06287E"/>
                    </a:solidFill>
                    <a:latin typeface="Courier"/>
                  </a:rPr>
                  <a:t>glm</a:t>
                </a:r>
                <a:r>
                  <a:rPr>
                    <a:latin typeface="Courier"/>
                  </a:rPr>
                  <a:t>(Birthweight</a:t>
                </a:r>
                <a:r>
                  <a:rPr>
                    <a:solidFill>
                      <a:srgbClr val="4070A0"/>
                    </a:solidFill>
                    <a:latin typeface="Courier"/>
                  </a:rPr>
                  <a:t>~</a:t>
                </a:r>
                <a:r>
                  <a:rPr>
                    <a:latin typeface="Courier"/>
                  </a:rPr>
                  <a:t>Gestation</a:t>
                </a:r>
                <a:r>
                  <a:rPr>
                    <a:solidFill>
                      <a:srgbClr val="4070A0"/>
                    </a:solidFill>
                    <a:latin typeface="Courier"/>
                  </a:rPr>
                  <a:t>+</a:t>
                </a:r>
                <a:r>
                  <a:rPr>
                    <a:latin typeface="Courier"/>
                  </a:rPr>
                  <a:t>mppwt,</a:t>
                </a:r>
                <a:r>
                  <a:rPr>
                    <a:solidFill>
                      <a:srgbClr val="7D9029"/>
                    </a:solidFill>
                    <a:latin typeface="Courier"/>
                  </a:rPr>
                  <a:t>data=</a:t>
                </a:r>
                <a:r>
                  <a:rPr>
                    <a:latin typeface="Courier"/>
                  </a:rPr>
                  <a:t>bw)</a:t>
                </a:r>
              </a:p>
            </p:txBody>
          </p:sp>
        </mc:Choice>
      </mc:AlternateContent>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You have fitted a GLM model. How do you know it’s any good?</a:t>
                </a:r>
              </a:p>
              <a:p>
                <a:pPr lvl="0" marL="0" indent="0">
                  <a:buNone/>
                </a:pPr>
                <a14:m>
                  <m:oMathPara xmlns:m="http://schemas.openxmlformats.org/officeDocument/2006/math">
                    <m:oMathParaPr>
                      <m:jc m:val="center"/>
                    </m:oMathParaPr>
                    <m:oMath>
                      <m:r>
                        <m:t> </m:t>
                      </m:r>
                    </m:oMath>
                  </m:oMathPara>
                </a14:m>
              </a:p>
              <a:p>
                <a:pPr lvl="1"/>
                <a:r>
                  <a:rPr/>
                  <a:t>Goodness of fit?</a:t>
                </a:r>
              </a:p>
              <a:p>
                <a:pPr lvl="2"/>
                <a:r>
                  <a:rPr/>
                  <a:t>Visual check</a:t>
                </a:r>
              </a:p>
              <a:p>
                <a:pPr lvl="2"/>
                <a14:m>
                  <m:oMath xmlns:m="http://schemas.openxmlformats.org/officeDocument/2006/math">
                    <m:sSup>
                      <m:e>
                        <m:r>
                          <m:t>R</m:t>
                        </m:r>
                      </m:e>
                      <m:sup>
                        <m:r>
                          <m:t>2</m:t>
                        </m:r>
                      </m:sup>
                    </m:sSup>
                  </m:oMath>
                </a14:m>
                <a:r>
                  <a:rPr/>
                  <a:t>, </a:t>
                </a:r>
                <a14:m>
                  <m:oMath xmlns:m="http://schemas.openxmlformats.org/officeDocument/2006/math">
                    <m:sSubSup>
                      <m:e>
                        <m:r>
                          <m:t>R</m:t>
                        </m:r>
                      </m:e>
                      <m:sub>
                        <m:r>
                          <m:t>a</m:t>
                        </m:r>
                        <m:r>
                          <m:t>d</m:t>
                        </m:r>
                        <m:r>
                          <m:t>j</m:t>
                        </m:r>
                      </m:sub>
                      <m:sup>
                        <m:r>
                          <m:t>2</m:t>
                        </m:r>
                      </m:sup>
                    </m:sSubSup>
                  </m:oMath>
                </a14:m>
              </a:p>
              <a:p>
                <a:pPr lvl="2"/>
                <a:r>
                  <a:rPr/>
                  <a:t>AIC, BIC</a:t>
                </a:r>
              </a:p>
              <a:p>
                <a:pPr lvl="0" marL="0" indent="0">
                  <a:buNone/>
                </a:pPr>
                <a14:m>
                  <m:oMathPara xmlns:m="http://schemas.openxmlformats.org/officeDocument/2006/math">
                    <m:oMathParaPr>
                      <m:jc m:val="center"/>
                    </m:oMathParaPr>
                    <m:oMath>
                      <m:r>
                        <m:t> </m:t>
                      </m:r>
                    </m:oMath>
                  </m:oMathPara>
                </a14:m>
              </a:p>
              <a:p>
                <a:pPr lvl="1"/>
                <a:r>
                  <a:rPr/>
                  <a:t>Residuals?</a:t>
                </a:r>
              </a:p>
              <a:p>
                <a:pPr lvl="2"/>
                <a:r>
                  <a:rPr/>
                  <a:t>QQ plot</a:t>
                </a:r>
              </a:p>
              <a:p>
                <a:pPr lvl="2"/>
                <a:r>
                  <a:rPr/>
                  <a:t>Residuals vs. predicted values</a:t>
                </a:r>
              </a:p>
              <a:p>
                <a:pPr lvl="2"/>
                <a:r>
                  <a:rPr/>
                  <a:t>Hat values, Cook’s distance</a:t>
                </a:r>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Goodness of fit</a:t>
            </a:r>
          </a:p>
          <a:p>
            <a:pPr lvl="0" marL="0" indent="0">
              <a:buNone/>
            </a:pPr>
            <a:r>
              <a:rPr/>
              <a:t>Visual checks</a:t>
            </a:r>
          </a:p>
          <a:p>
            <a:pPr lvl="1"/>
            <a:r>
              <a:rPr/>
              <a:t>These work well for simple models with only one or a limited number of predictors.</a:t>
            </a:r>
          </a:p>
          <a:p>
            <a:pPr lvl="1"/>
            <a:r>
              <a:rPr/>
              <a:t>Conceptually simple: just plot response vs. prdictor and add a line for the model fit.</a:t>
            </a:r>
          </a:p>
          <a:p>
            <a:pPr lvl="1"/>
            <a:r>
              <a:rPr/>
              <a:t>Same for general &amp; generalised linear models.</a:t>
            </a:r>
          </a:p>
          <a:p>
            <a:pPr lvl="0" indent="0">
              <a:buNone/>
            </a:pPr>
            <a:r>
              <a:rPr>
                <a:latin typeface="Courier"/>
              </a:rPr>
              <a:t>  </a:t>
            </a:r>
            <a:r>
              <a:rPr>
                <a:solidFill>
                  <a:srgbClr val="06287E"/>
                </a:solidFill>
                <a:latin typeface="Courier"/>
              </a:rPr>
              <a:t>ggplot</a:t>
            </a:r>
            <a:r>
              <a:rPr>
                <a:latin typeface="Courier"/>
              </a:rPr>
              <a:t>(</a:t>
            </a:r>
            <a:r>
              <a:rPr>
                <a:solidFill>
                  <a:srgbClr val="7D9029"/>
                </a:solidFill>
                <a:latin typeface="Courier"/>
              </a:rPr>
              <a:t>data=</a:t>
            </a:r>
            <a:r>
              <a:rPr>
                <a:latin typeface="Courier"/>
              </a:rPr>
              <a:t>bw,</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x=</a:t>
            </a:r>
            <a:r>
              <a:rPr>
                <a:latin typeface="Courier"/>
              </a:rPr>
              <a:t>mppwt,</a:t>
            </a:r>
            <a:r>
              <a:rPr>
                <a:solidFill>
                  <a:srgbClr val="7D9029"/>
                </a:solidFill>
                <a:latin typeface="Courier"/>
              </a:rPr>
              <a:t>y=</a:t>
            </a:r>
            <a:r>
              <a:rPr>
                <a:latin typeface="Courier"/>
              </a:rPr>
              <a:t>Birthweight)) </a:t>
            </a:r>
            <a:r>
              <a:rPr>
                <a:solidFill>
                  <a:srgbClr val="4070A0"/>
                </a:solidFill>
                <a:latin typeface="Courier"/>
              </a:rPr>
              <a:t>+</a:t>
            </a:r>
            <a:br/>
            <a:r>
              <a:rPr>
                <a:latin typeface="Courier"/>
              </a:rPr>
              <a:t>    </a:t>
            </a:r>
            <a:r>
              <a:rPr>
                <a:solidFill>
                  <a:srgbClr val="06287E"/>
                </a:solidFill>
                <a:latin typeface="Courier"/>
              </a:rPr>
              <a:t>geom_point</a:t>
            </a:r>
            <a:r>
              <a:rPr>
                <a:latin typeface="Courier"/>
              </a:rPr>
              <a:t>() </a:t>
            </a:r>
            <a:r>
              <a:rPr>
                <a:solidFill>
                  <a:srgbClr val="4070A0"/>
                </a:solidFill>
                <a:latin typeface="Courier"/>
              </a:rPr>
              <a:t>+</a:t>
            </a:r>
            <a:br/>
            <a:r>
              <a:rPr>
                <a:latin typeface="Courier"/>
              </a:rPr>
              <a:t>    </a:t>
            </a:r>
            <a:r>
              <a:rPr>
                <a:solidFill>
                  <a:srgbClr val="06287E"/>
                </a:solidFill>
                <a:latin typeface="Courier"/>
              </a:rPr>
              <a:t>geom_abline</a:t>
            </a:r>
            <a:r>
              <a:rPr>
                <a:latin typeface="Courier"/>
              </a:rPr>
              <a:t>(</a:t>
            </a:r>
            <a:r>
              <a:rPr>
                <a:solidFill>
                  <a:srgbClr val="7D9029"/>
                </a:solidFill>
                <a:latin typeface="Courier"/>
              </a:rPr>
              <a:t>intercept=</a:t>
            </a:r>
            <a:r>
              <a:rPr>
                <a:solidFill>
                  <a:srgbClr val="06287E"/>
                </a:solidFill>
                <a:latin typeface="Courier"/>
              </a:rPr>
              <a:t>coef</a:t>
            </a:r>
            <a:r>
              <a:rPr>
                <a:latin typeface="Courier"/>
              </a:rPr>
              <a:t>(modBW_Mppwt)[</a:t>
            </a:r>
            <a:r>
              <a:rPr>
                <a:solidFill>
                  <a:srgbClr val="40A070"/>
                </a:solidFill>
                <a:latin typeface="Courier"/>
              </a:rPr>
              <a:t>1</a:t>
            </a:r>
            <a:r>
              <a:rPr>
                <a:latin typeface="Courier"/>
              </a:rPr>
              <a:t>],</a:t>
            </a:r>
            <a:br/>
            <a:r>
              <a:rPr>
                <a:latin typeface="Courier"/>
              </a:rPr>
              <a:t>                </a:t>
            </a:r>
            <a:r>
              <a:rPr>
                <a:solidFill>
                  <a:srgbClr val="7D9029"/>
                </a:solidFill>
                <a:latin typeface="Courier"/>
              </a:rPr>
              <a:t>slope=</a:t>
            </a:r>
            <a:r>
              <a:rPr>
                <a:solidFill>
                  <a:srgbClr val="06287E"/>
                </a:solidFill>
                <a:latin typeface="Courier"/>
              </a:rPr>
              <a:t>coef</a:t>
            </a:r>
            <a:r>
              <a:rPr>
                <a:latin typeface="Courier"/>
              </a:rPr>
              <a:t>(modBW_Mppwt)[</a:t>
            </a:r>
            <a:r>
              <a:rPr>
                <a:solidFill>
                  <a:srgbClr val="40A070"/>
                </a:solidFill>
                <a:latin typeface="Courier"/>
              </a:rPr>
              <a:t>2</a:t>
            </a:r>
            <a:r>
              <a:rPr>
                <a:latin typeface="Courier"/>
              </a:rPr>
              <a:t>],</a:t>
            </a:r>
            <a:br/>
            <a:r>
              <a:rPr>
                <a:latin typeface="Courier"/>
              </a:rPr>
              <a:t>                </a:t>
            </a:r>
            <a:r>
              <a:rPr>
                <a:solidFill>
                  <a:srgbClr val="7D9029"/>
                </a:solidFill>
                <a:latin typeface="Courier"/>
              </a:rPr>
              <a:t>col=</a:t>
            </a:r>
            <a:r>
              <a:rPr>
                <a:solidFill>
                  <a:srgbClr val="4070A0"/>
                </a:solidFill>
                <a:latin typeface="Courier"/>
              </a:rPr>
              <a:t>"steelblue"</a:t>
            </a:r>
            <a:r>
              <a:rPr>
                <a:latin typeface="Courier"/>
              </a:rPr>
              <a:t>,</a:t>
            </a:r>
            <a:br/>
            <a:r>
              <a:rPr>
                <a:latin typeface="Courier"/>
              </a:rPr>
              <a:t>                </a:t>
            </a:r>
            <a:r>
              <a:rPr>
                <a:solidFill>
                  <a:srgbClr val="7D9029"/>
                </a:solidFill>
                <a:latin typeface="Courier"/>
              </a:rPr>
              <a:t>lwd=</a:t>
            </a:r>
            <a:r>
              <a:rPr>
                <a:solidFill>
                  <a:srgbClr val="40A070"/>
                </a:solidFill>
                <a:latin typeface="Courier"/>
              </a:rPr>
              <a:t>2</a:t>
            </a:r>
            <a:r>
              <a:rPr>
                <a:latin typeface="Courier"/>
              </a:rPr>
              <a:t>) </a:t>
            </a:r>
            <a:r>
              <a:rPr>
                <a:solidFill>
                  <a:srgbClr val="4070A0"/>
                </a:solidFill>
                <a:latin typeface="Courier"/>
              </a:rPr>
              <a:t>+</a:t>
            </a:r>
            <a:br/>
            <a:r>
              <a:rPr>
                <a:latin typeface="Courier"/>
              </a:rPr>
              <a:t>    </a:t>
            </a:r>
            <a:r>
              <a:rPr>
                <a:solidFill>
                  <a:srgbClr val="06287E"/>
                </a:solidFill>
                <a:latin typeface="Courier"/>
              </a:rPr>
              <a:t>xlab</a:t>
            </a:r>
            <a:r>
              <a:rPr>
                <a:latin typeface="Courier"/>
              </a:rPr>
              <a:t>(</a:t>
            </a:r>
            <a:r>
              <a:rPr>
                <a:solidFill>
                  <a:srgbClr val="4070A0"/>
                </a:solidFill>
                <a:latin typeface="Courier"/>
              </a:rPr>
              <a:t>"mother's pre-pregnancy weight (lbs)"</a:t>
            </a:r>
            <a:r>
              <a:rPr>
                <a:latin typeface="Courier"/>
              </a:rPr>
              <a:t>) </a:t>
            </a:r>
            <a:r>
              <a:rPr>
                <a:solidFill>
                  <a:srgbClr val="4070A0"/>
                </a:solidFill>
                <a:latin typeface="Courier"/>
              </a:rPr>
              <a:t>+</a:t>
            </a:r>
            <a:br/>
            <a:r>
              <a:rPr>
                <a:latin typeface="Courier"/>
              </a:rPr>
              <a:t>    </a:t>
            </a:r>
            <a:r>
              <a:rPr>
                <a:solidFill>
                  <a:srgbClr val="06287E"/>
                </a:solidFill>
                <a:latin typeface="Courier"/>
              </a:rPr>
              <a:t>ylab</a:t>
            </a:r>
            <a:r>
              <a:rPr>
                <a:latin typeface="Courier"/>
              </a:rPr>
              <a:t>(</a:t>
            </a:r>
            <a:r>
              <a:rPr>
                <a:solidFill>
                  <a:srgbClr val="4070A0"/>
                </a:solidFill>
                <a:latin typeface="Courier"/>
              </a:rPr>
              <a:t>"neonate birthweight (lbs)"</a:t>
            </a:r>
            <a:r>
              <a:rPr>
                <a:latin typeface="Courier"/>
              </a:rPr>
              <a:t>)</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5_files/figure-pptx/unnamed-chunk-21-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Goodness of fit</a:t>
                </a:r>
              </a:p>
              <a:p>
                <a:pPr lvl="0" marL="0" indent="0">
                  <a:buNone/>
                </a:pPr>
                <a14:m>
                  <m:oMathPara xmlns:m="http://schemas.openxmlformats.org/officeDocument/2006/math">
                    <m:oMathParaPr>
                      <m:jc m:val="center"/>
                    </m:oMathParaPr>
                    <m:oMath>
                      <m:r>
                        <m:t> </m:t>
                      </m:r>
                    </m:oMath>
                  </m:oMathPara>
                </a14:m>
              </a:p>
              <a:p>
                <a:pPr lvl="0" marL="0" indent="0">
                  <a:buNone/>
                </a:pPr>
                <a:r>
                  <a:rPr/>
                  <a:t>Same thing…</a:t>
                </a:r>
              </a:p>
              <a:p>
                <a:pPr lvl="0" indent="0">
                  <a:buNone/>
                </a:pPr>
                <a:r>
                  <a:rPr>
                    <a:solidFill>
                      <a:srgbClr val="06287E"/>
                    </a:solidFill>
                    <a:latin typeface="Courier"/>
                  </a:rPr>
                  <a:t>ggplot</a:t>
                </a:r>
                <a:r>
                  <a:rPr>
                    <a:latin typeface="Courier"/>
                  </a:rPr>
                  <a:t>(</a:t>
                </a:r>
                <a:r>
                  <a:rPr>
                    <a:solidFill>
                      <a:srgbClr val="7D9029"/>
                    </a:solidFill>
                    <a:latin typeface="Courier"/>
                  </a:rPr>
                  <a:t>data=</a:t>
                </a:r>
                <a:r>
                  <a:rPr>
                    <a:latin typeface="Courier"/>
                  </a:rPr>
                  <a:t>bw,</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x=</a:t>
                </a:r>
                <a:r>
                  <a:rPr>
                    <a:latin typeface="Courier"/>
                  </a:rPr>
                  <a:t>mppwt,</a:t>
                </a:r>
                <a:r>
                  <a:rPr>
                    <a:solidFill>
                      <a:srgbClr val="7D9029"/>
                    </a:solidFill>
                    <a:latin typeface="Courier"/>
                  </a:rPr>
                  <a:t>y=</a:t>
                </a:r>
                <a:r>
                  <a:rPr>
                    <a:latin typeface="Courier"/>
                  </a:rPr>
                  <a:t>Birthweight))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r>
                  <a:rPr>
                    <a:solidFill>
                      <a:srgbClr val="4070A0"/>
                    </a:solidFill>
                    <a:latin typeface="Courier"/>
                  </a:rPr>
                  <a:t>+</a:t>
                </a:r>
                <a:br/>
                <a:r>
                  <a:rPr>
                    <a:latin typeface="Courier"/>
                  </a:rPr>
                  <a:t>  </a:t>
                </a:r>
                <a:r>
                  <a:rPr>
                    <a:solidFill>
                      <a:srgbClr val="06287E"/>
                    </a:solidFill>
                    <a:latin typeface="Courier"/>
                  </a:rPr>
                  <a:t>geom_smooth</a:t>
                </a:r>
                <a:r>
                  <a:rPr>
                    <a:latin typeface="Courier"/>
                  </a:rPr>
                  <a:t>(</a:t>
                </a:r>
                <a:r>
                  <a:rPr>
                    <a:solidFill>
                      <a:srgbClr val="7D9029"/>
                    </a:solidFill>
                    <a:latin typeface="Courier"/>
                  </a:rPr>
                  <a:t>method=</a:t>
                </a:r>
                <a:r>
                  <a:rPr>
                    <a:solidFill>
                      <a:srgbClr val="4070A0"/>
                    </a:solidFill>
                    <a:latin typeface="Courier"/>
                  </a:rPr>
                  <a:t>"lm"</a:t>
                </a:r>
                <a:r>
                  <a:rPr>
                    <a:latin typeface="Courier"/>
                  </a:rPr>
                  <a:t>)</a:t>
                </a:r>
                <a:br/>
                <a:r>
                  <a:rPr i="1">
                    <a:solidFill>
                      <a:srgbClr val="BA2121"/>
                    </a:solidFill>
                    <a:latin typeface="Courier"/>
                  </a:rPr>
                  <a:t>## `geom_smooth()` using formula 'y ~ x'</a:t>
                </a: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5_files/figure-pptx/unnamed-chunk-2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Goodness of fit</a:t>
                </a:r>
              </a:p>
              <a:p>
                <a:pPr lvl="0" marL="0" indent="0">
                  <a:buNone/>
                </a:pPr>
                <a:r>
                  <a:rPr/>
                  <a:t>We have already seen </a:t>
                </a:r>
                <a14:m>
                  <m:oMath xmlns:m="http://schemas.openxmlformats.org/officeDocument/2006/math">
                    <m:sSup>
                      <m:e>
                        <m:r>
                          <m:t>R</m:t>
                        </m:r>
                      </m:e>
                      <m:sup>
                        <m:r>
                          <m:t>2</m:t>
                        </m:r>
                      </m:sup>
                    </m:sSup>
                  </m:oMath>
                </a14:m>
                <a:r>
                  <a:rPr/>
                  <a:t>, the coefficient of determination. It can be interpreted as the proportion of variance explained by the model.</a:t>
                </a:r>
              </a:p>
              <a:p>
                <a:pPr lvl="0" marL="0" indent="0">
                  <a:buNone/>
                </a:pPr>
                <a:r>
                  <a:rPr/>
                  <a:t>It is not wise to maximise </a:t>
                </a:r>
                <a14:m>
                  <m:oMath xmlns:m="http://schemas.openxmlformats.org/officeDocument/2006/math">
                    <m:sSup>
                      <m:e>
                        <m:r>
                          <m:t>R</m:t>
                        </m:r>
                      </m:e>
                      <m:sup>
                        <m:r>
                          <m:t>2</m:t>
                        </m:r>
                      </m:sup>
                    </m:sSup>
                  </m:oMath>
                </a14:m>
                <a:r>
                  <a:rPr/>
                  <a:t>: you will end up with overfitted models with many parameters.</a:t>
                </a:r>
              </a:p>
              <a:p>
                <a:pPr lvl="0" marL="0" indent="0">
                  <a:buNone/>
                </a:pPr>
                <a:r>
                  <a:rPr/>
                  <a:t>The </a:t>
                </a:r>
                <a:r>
                  <a:rPr b="1"/>
                  <a:t>adjusted </a:t>
                </a:r>
                <a14:m>
                  <m:oMath xmlns:m="http://schemas.openxmlformats.org/officeDocument/2006/math">
                    <m:sSup>
                      <m:e>
                        <m:r>
                          <m:t>R</m:t>
                        </m:r>
                      </m:e>
                      <m:sup>
                        <m:r>
                          <m:t>2</m:t>
                        </m:r>
                      </m:sup>
                    </m:sSup>
                  </m:oMath>
                </a14:m>
                <a:r>
                  <a:rPr/>
                  <a:t>,</a:t>
                </a:r>
              </a:p>
              <a:p>
                <a:pPr lvl="0" marL="0" indent="0">
                  <a:buNone/>
                </a:pPr>
                <a14:m>
                  <m:oMathPara xmlns:m="http://schemas.openxmlformats.org/officeDocument/2006/math">
                    <m:oMathParaPr>
                      <m:jc m:val="center"/>
                    </m:oMathParaPr>
                    <m:oMath>
                      <m:sSubSup>
                        <m:e>
                          <m:r>
                            <m:t>R</m:t>
                          </m:r>
                        </m:e>
                        <m:sub>
                          <m:r>
                            <m:t>a</m:t>
                          </m:r>
                          <m:r>
                            <m:t>d</m:t>
                          </m:r>
                          <m:r>
                            <m:t>j</m:t>
                          </m:r>
                        </m:sub>
                        <m:sup>
                          <m:r>
                            <m:t>2</m:t>
                          </m:r>
                        </m:sup>
                      </m:sSubSup>
                      <m:r>
                        <m:rPr>
                          <m:sty m:val="p"/>
                        </m:rPr>
                        <m:t>=</m:t>
                      </m:r>
                      <m:r>
                        <m:t>1</m:t>
                      </m:r>
                      <m:r>
                        <m:rPr>
                          <m:sty m:val="p"/>
                        </m:rPr>
                        <m:t>−</m:t>
                      </m:r>
                      <m:d>
                        <m:dPr>
                          <m:begChr m:val="("/>
                          <m:endChr m:val=")"/>
                          <m:sepChr m:val=""/>
                          <m:grow/>
                        </m:dPr>
                        <m:e>
                          <m:r>
                            <m:t>1</m:t>
                          </m:r>
                          <m:r>
                            <m:rPr>
                              <m:sty m:val="p"/>
                            </m:rPr>
                            <m:t>−</m:t>
                          </m:r>
                          <m:sSup>
                            <m:e>
                              <m:r>
                                <m:t>R</m:t>
                              </m:r>
                            </m:e>
                            <m:sup>
                              <m:r>
                                <m:t>2</m:t>
                              </m:r>
                            </m:sup>
                          </m:sSup>
                        </m:e>
                      </m:d>
                      <m:f>
                        <m:fPr>
                          <m:type m:val="bar"/>
                        </m:fPr>
                        <m:num>
                          <m:r>
                            <m:t>n</m:t>
                          </m:r>
                          <m:r>
                            <m:rPr>
                              <m:sty m:val="p"/>
                            </m:rPr>
                            <m:t>−</m:t>
                          </m:r>
                          <m:r>
                            <m:t>1</m:t>
                          </m:r>
                        </m:num>
                        <m:den>
                          <m:r>
                            <m:t>n</m:t>
                          </m:r>
                          <m:r>
                            <m:rPr>
                              <m:sty m:val="p"/>
                            </m:rPr>
                            <m:t>−</m:t>
                          </m:r>
                          <m:r>
                            <m:t>p</m:t>
                          </m:r>
                          <m:r>
                            <m:rPr>
                              <m:sty m:val="p"/>
                            </m:rPr>
                            <m:t>−</m:t>
                          </m:r>
                          <m:r>
                            <m:t>1</m:t>
                          </m:r>
                        </m:den>
                      </m:f>
                    </m:oMath>
                  </m:oMathPara>
                </a14:m>
              </a:p>
              <a:p>
                <a:pPr lvl="0" marL="0" indent="0">
                  <a:buNone/>
                </a:pPr>
                <a:r>
                  <a:rPr/>
                  <a:t>is penalised for the number of parameters in the model.</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suppose we have some data:</a:t>
                </a:r>
              </a:p>
              <a:p>
                <a:pPr lvl="0" marL="0" indent="0">
                  <a:buNone/>
                </a:pPr>
                <a14:m>
                  <m:oMathPara xmlns:m="http://schemas.openxmlformats.org/officeDocument/2006/math">
                    <m:oMathParaPr>
                      <m:jc m:val="center"/>
                    </m:oMathParaPr>
                    <m:oMath>
                      <m:r>
                        <m:t> </m:t>
                      </m:r>
                    </m:oMath>
                  </m:oMathPara>
                </a14:m>
              </a:p>
              <a:p>
                <a:pPr lvl="0" indent="0">
                  <a:buNone/>
                </a:pPr>
                <a:r>
                  <a:rPr>
                    <a:latin typeface="Courier"/>
                  </a:rPr>
                  <a:t>df</a:t>
                </a:r>
                <a:r>
                  <a:rPr>
                    <a:solidFill>
                      <a:srgbClr val="007020"/>
                    </a:solidFill>
                    <a:latin typeface="Courier"/>
                  </a:rPr>
                  <a:t>&lt;-</a:t>
                </a:r>
                <a:r>
                  <a:rPr>
                    <a:solidFill>
                      <a:srgbClr val="06287E"/>
                    </a:solidFill>
                    <a:latin typeface="Courier"/>
                  </a:rPr>
                  <a:t>tibble</a:t>
                </a:r>
                <a:r>
                  <a:rPr>
                    <a:latin typeface="Courier"/>
                  </a:rPr>
                  <a:t>(</a:t>
                </a:r>
                <a:br/>
                <a:r>
                  <a:rPr>
                    <a:latin typeface="Courier"/>
                  </a:rPr>
                  <a:t>  </a:t>
                </a:r>
                <a:r>
                  <a:rPr>
                    <a:solidFill>
                      <a:srgbClr val="7D9029"/>
                    </a:solidFill>
                    <a:latin typeface="Courier"/>
                  </a:rPr>
                  <a:t>x=</a:t>
                </a:r>
                <a:r>
                  <a:rPr>
                    <a:solidFill>
                      <a:srgbClr val="06287E"/>
                    </a:solidFill>
                    <a:latin typeface="Courier"/>
                  </a:rPr>
                  <a:t>runif</a:t>
                </a:r>
                <a:r>
                  <a:rPr>
                    <a:latin typeface="Courier"/>
                  </a:rPr>
                  <a:t>(</a:t>
                </a:r>
                <a:r>
                  <a:rPr>
                    <a:solidFill>
                      <a:srgbClr val="40A070"/>
                    </a:solidFill>
                    <a:latin typeface="Courier"/>
                  </a:rPr>
                  <a:t>25</a:t>
                </a:r>
                <a:r>
                  <a:rPr>
                    <a:latin typeface="Courier"/>
                  </a:rPr>
                  <a:t>,</a:t>
                </a:r>
                <a:r>
                  <a:rPr>
                    <a:solidFill>
                      <a:srgbClr val="7D9029"/>
                    </a:solidFill>
                    <a:latin typeface="Courier"/>
                  </a:rPr>
                  <a:t>min=</a:t>
                </a:r>
                <a:r>
                  <a:rPr>
                    <a:solidFill>
                      <a:srgbClr val="4070A0"/>
                    </a:solidFill>
                    <a:latin typeface="Courier"/>
                  </a:rPr>
                  <a:t>-</a:t>
                </a:r>
                <a:r>
                  <a:rPr>
                    <a:solidFill>
                      <a:srgbClr val="40A070"/>
                    </a:solidFill>
                    <a:latin typeface="Courier"/>
                  </a:rPr>
                  <a:t>5</a:t>
                </a:r>
                <a:r>
                  <a:rPr>
                    <a:latin typeface="Courier"/>
                  </a:rPr>
                  <a:t>,</a:t>
                </a:r>
                <a:r>
                  <a:rPr>
                    <a:solidFill>
                      <a:srgbClr val="7D9029"/>
                    </a:solidFill>
                    <a:latin typeface="Courier"/>
                  </a:rPr>
                  <a:t>max=</a:t>
                </a:r>
                <a:r>
                  <a:rPr>
                    <a:solidFill>
                      <a:srgbClr val="40A070"/>
                    </a:solidFill>
                    <a:latin typeface="Courier"/>
                  </a:rPr>
                  <a:t>5</a:t>
                </a:r>
                <a:r>
                  <a:rPr>
                    <a:latin typeface="Courier"/>
                  </a:rPr>
                  <a:t>),</a:t>
                </a:r>
                <a:br/>
                <a:r>
                  <a:rPr>
                    <a:latin typeface="Courier"/>
                  </a:rPr>
                  <a:t>  </a:t>
                </a:r>
                <a:r>
                  <a:rPr>
                    <a:solidFill>
                      <a:srgbClr val="7D9029"/>
                    </a:solidFill>
                    <a:latin typeface="Courier"/>
                  </a:rPr>
                  <a:t>y=</a:t>
                </a:r>
                <a:r>
                  <a:rPr>
                    <a:solidFill>
                      <a:srgbClr val="40A070"/>
                    </a:solidFill>
                    <a:latin typeface="Courier"/>
                  </a:rPr>
                  <a:t>1.5</a:t>
                </a:r>
                <a:r>
                  <a:rPr>
                    <a:solidFill>
                      <a:srgbClr val="4070A0"/>
                    </a:solidFill>
                    <a:latin typeface="Courier"/>
                  </a:rPr>
                  <a:t>*</a:t>
                </a:r>
                <a:r>
                  <a:rPr>
                    <a:latin typeface="Courier"/>
                  </a:rPr>
                  <a:t>x</a:t>
                </a:r>
                <a:r>
                  <a:rPr>
                    <a:solidFill>
                      <a:srgbClr val="4070A0"/>
                    </a:solidFill>
                    <a:latin typeface="Courier"/>
                  </a:rPr>
                  <a:t>+</a:t>
                </a:r>
                <a:r>
                  <a:rPr>
                    <a:solidFill>
                      <a:srgbClr val="06287E"/>
                    </a:solidFill>
                    <a:latin typeface="Courier"/>
                  </a:rPr>
                  <a:t>rnorm</a:t>
                </a:r>
                <a:r>
                  <a:rPr>
                    <a:latin typeface="Courier"/>
                  </a:rPr>
                  <a:t>(</a:t>
                </a:r>
                <a:r>
                  <a:rPr>
                    <a:solidFill>
                      <a:srgbClr val="40A070"/>
                    </a:solidFill>
                    <a:latin typeface="Courier"/>
                  </a:rPr>
                  <a:t>25</a:t>
                </a:r>
                <a:r>
                  <a:rPr>
                    <a:latin typeface="Courier"/>
                  </a:rPr>
                  <a:t>,</a:t>
                </a:r>
                <a:r>
                  <a:rPr>
                    <a:solidFill>
                      <a:srgbClr val="7D9029"/>
                    </a:solidFill>
                    <a:latin typeface="Courier"/>
                  </a:rPr>
                  <a:t>sd=</a:t>
                </a:r>
                <a:r>
                  <a:rPr>
                    <a:solidFill>
                      <a:srgbClr val="40A070"/>
                    </a:solidFill>
                    <a:latin typeface="Courier"/>
                  </a:rPr>
                  <a:t>2</a:t>
                </a:r>
                <a:r>
                  <a:rPr>
                    <a:latin typeface="Courier"/>
                  </a:rPr>
                  <a:t>)</a:t>
                </a:r>
                <a:r>
                  <a:rPr>
                    <a:solidFill>
                      <a:srgbClr val="4070A0"/>
                    </a:solidFill>
                    <a:latin typeface="Courier"/>
                  </a:rPr>
                  <a:t>+</a:t>
                </a:r>
                <a:r>
                  <a:rPr>
                    <a:solidFill>
                      <a:srgbClr val="40A070"/>
                    </a:solidFill>
                    <a:latin typeface="Courier"/>
                  </a:rPr>
                  <a:t>3.5</a:t>
                </a:r>
                <a:br/>
                <a:r>
                  <a:rPr>
                    <a:latin typeface="Courier"/>
                  </a:rPr>
                  <a:t>)</a:t>
                </a:r>
                <a:br/>
                <a:br/>
                <a:r>
                  <a:rPr>
                    <a:solidFill>
                      <a:srgbClr val="06287E"/>
                    </a:solidFill>
                    <a:latin typeface="Courier"/>
                  </a:rPr>
                  <a:t>ggplot</a:t>
                </a:r>
                <a:r>
                  <a:rPr>
                    <a:latin typeface="Courier"/>
                  </a:rPr>
                  <a:t>(</a:t>
                </a:r>
                <a:r>
                  <a:rPr>
                    <a:solidFill>
                      <a:srgbClr val="7D9029"/>
                    </a:solidFill>
                    <a:latin typeface="Courier"/>
                  </a:rPr>
                  <a:t>data=</a:t>
                </a:r>
                <a:r>
                  <a:rPr>
                    <a:latin typeface="Courier"/>
                  </a:rPr>
                  <a:t>df,</a:t>
                </a:r>
                <a:r>
                  <a:rPr>
                    <a:solidFill>
                      <a:srgbClr val="06287E"/>
                    </a:solidFill>
                    <a:latin typeface="Courier"/>
                  </a:rPr>
                  <a:t>aes</a:t>
                </a:r>
                <a:r>
                  <a:rPr>
                    <a:latin typeface="Courier"/>
                  </a:rPr>
                  <a:t>(</a:t>
                </a:r>
                <a:r>
                  <a:rPr>
                    <a:solidFill>
                      <a:srgbClr val="7D9029"/>
                    </a:solidFill>
                    <a:latin typeface="Courier"/>
                  </a:rPr>
                  <a:t>x=</a:t>
                </a:r>
                <a:r>
                  <a:rPr>
                    <a:latin typeface="Courier"/>
                  </a:rPr>
                  <a:t>x,</a:t>
                </a:r>
                <a:r>
                  <a:rPr>
                    <a:solidFill>
                      <a:srgbClr val="7D9029"/>
                    </a:solidFill>
                    <a:latin typeface="Courier"/>
                  </a:rPr>
                  <a:t>y=</a:t>
                </a:r>
                <a:r>
                  <a:rPr>
                    <a:latin typeface="Courier"/>
                  </a:rPr>
                  <a:t>y)) </a:t>
                </a:r>
                <a:r>
                  <a:rPr>
                    <a:solidFill>
                      <a:srgbClr val="4070A0"/>
                    </a:solidFill>
                    <a:latin typeface="Courier"/>
                  </a:rPr>
                  <a:t>+</a:t>
                </a:r>
                <a:r>
                  <a:rPr>
                    <a:latin typeface="Courier"/>
                  </a:rPr>
                  <a:t> </a:t>
                </a:r>
                <a:br/>
                <a:r>
                  <a:rPr>
                    <a:latin typeface="Courier"/>
                  </a:rPr>
                  <a:t>  </a:t>
                </a:r>
                <a:r>
                  <a:rPr>
                    <a:solidFill>
                      <a:srgbClr val="06287E"/>
                    </a:solidFill>
                    <a:latin typeface="Courier"/>
                  </a:rPr>
                  <a:t>geom_point</a:t>
                </a:r>
                <a:r>
                  <a:rPr>
                    <a:latin typeface="Courier"/>
                  </a:rPr>
                  <a:t>(</a:t>
                </a:r>
                <a:r>
                  <a:rPr>
                    <a:solidFill>
                      <a:srgbClr val="7D9029"/>
                    </a:solidFill>
                    <a:latin typeface="Courier"/>
                  </a:rPr>
                  <a:t>size=</a:t>
                </a:r>
                <a:r>
                  <a:rPr>
                    <a:solidFill>
                      <a:srgbClr val="40A070"/>
                    </a:solidFill>
                    <a:latin typeface="Courier"/>
                  </a:rPr>
                  <a:t>3</a:t>
                </a:r>
                <a:r>
                  <a:rPr>
                    <a:latin typeface="Courier"/>
                  </a:rPr>
                  <a:t>) </a:t>
                </a:r>
                <a:r>
                  <a:rPr>
                    <a:solidFill>
                      <a:srgbClr val="4070A0"/>
                    </a:solidFill>
                    <a:latin typeface="Courier"/>
                  </a:rPr>
                  <a:t>+</a:t>
                </a:r>
                <a:br/>
                <a:r>
                  <a:rPr>
                    <a:latin typeface="Courier"/>
                  </a:rPr>
                  <a:t>  </a:t>
                </a:r>
                <a:r>
                  <a:rPr>
                    <a:solidFill>
                      <a:srgbClr val="06287E"/>
                    </a:solidFill>
                    <a:latin typeface="Courier"/>
                  </a:rPr>
                  <a:t>theme</a:t>
                </a:r>
                <a:r>
                  <a:rPr>
                    <a:latin typeface="Courier"/>
                  </a:rPr>
                  <a:t>(</a:t>
                </a:r>
                <a:r>
                  <a:rPr>
                    <a:solidFill>
                      <a:srgbClr val="7D9029"/>
                    </a:solidFill>
                    <a:latin typeface="Courier"/>
                  </a:rPr>
                  <a:t>text =</a:t>
                </a:r>
                <a:r>
                  <a:rPr>
                    <a:latin typeface="Courier"/>
                  </a:rPr>
                  <a:t> </a:t>
                </a:r>
                <a:r>
                  <a:rPr>
                    <a:solidFill>
                      <a:srgbClr val="06287E"/>
                    </a:solidFill>
                    <a:latin typeface="Courier"/>
                  </a:rPr>
                  <a:t>element_text</a:t>
                </a:r>
                <a:r>
                  <a:rPr>
                    <a:latin typeface="Courier"/>
                  </a:rPr>
                  <a:t>(</a:t>
                </a:r>
                <a:r>
                  <a:rPr>
                    <a:solidFill>
                      <a:srgbClr val="7D9029"/>
                    </a:solidFill>
                    <a:latin typeface="Courier"/>
                  </a:rPr>
                  <a:t>size=</a:t>
                </a:r>
                <a:r>
                  <a:rPr>
                    <a:solidFill>
                      <a:srgbClr val="40A070"/>
                    </a:solidFill>
                    <a:latin typeface="Courier"/>
                  </a:rPr>
                  <a:t>20</a:t>
                </a:r>
                <a:r>
                  <a:rPr>
                    <a:latin typeface="Courier"/>
                  </a:rPr>
                  <a:t>)) </a:t>
                </a:r>
              </a:p>
            </p:txBody>
          </p:sp>
        </mc:Choice>
      </mc:AlternateContent>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Goodness of fit</a:t>
                </a:r>
              </a:p>
              <a:p>
                <a:pPr lvl="0" marL="0" indent="0">
                  <a:buNone/>
                </a:pPr>
                <a:r>
                  <a:rPr/>
                  <a:t>For GLMs we need to generalise </a:t>
                </a:r>
                <a14:m>
                  <m:oMath xmlns:m="http://schemas.openxmlformats.org/officeDocument/2006/math">
                    <m:sSup>
                      <m:e>
                        <m:r>
                          <m:t>R</m:t>
                        </m:r>
                      </m:e>
                      <m:sup>
                        <m:r>
                          <m:t>2</m:t>
                        </m:r>
                      </m:sup>
                    </m:sSup>
                  </m:oMath>
                </a14:m>
                <a:r>
                  <a:rPr/>
                  <a:t> however. We can compute the proportion of deviance explained, the </a:t>
                </a:r>
                <a:r>
                  <a:rPr b="1"/>
                  <a:t>pseudo</a:t>
                </a:r>
                <a:r>
                  <a:rPr/>
                  <a:t> </a:t>
                </a:r>
                <a14:m>
                  <m:oMath xmlns:m="http://schemas.openxmlformats.org/officeDocument/2006/math">
                    <m:sSup>
                      <m:e>
                        <m:r>
                          <m:rPr>
                            <m:sty m:val="b"/>
                          </m:rPr>
                          <m:t>R</m:t>
                        </m:r>
                      </m:e>
                      <m:sup>
                        <m:r>
                          <m:rPr>
                            <m:sty m:val="b"/>
                          </m:rPr>
                          <m:t>2</m:t>
                        </m:r>
                      </m:sup>
                    </m:sSup>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Sup>
                        <m:e>
                          <m:r>
                            <m:t>R</m:t>
                          </m:r>
                        </m:e>
                        <m:sub>
                          <m:r>
                            <m:t>d</m:t>
                          </m:r>
                        </m:sub>
                        <m:sup>
                          <m:r>
                            <m:t>2</m:t>
                          </m:r>
                        </m:sup>
                      </m:sSubSup>
                      <m:r>
                        <m:rPr>
                          <m:sty m:val="p"/>
                        </m:rPr>
                        <m:t>=</m:t>
                      </m:r>
                      <m:r>
                        <m:t>1</m:t>
                      </m:r>
                      <m:r>
                        <m:rPr>
                          <m:sty m:val="p"/>
                        </m:rPr>
                        <m:t>−</m:t>
                      </m:r>
                      <m:f>
                        <m:fPr>
                          <m:type m:val="bar"/>
                        </m:fPr>
                        <m:num>
                          <m:r>
                            <m:t>D</m:t>
                          </m:r>
                          <m:d>
                            <m:dPr>
                              <m:begChr m:val="("/>
                              <m:endChr m:val=")"/>
                              <m:sepChr m:val=""/>
                              <m:grow/>
                            </m:dPr>
                            <m:e>
                              <m:r>
                                <m:rPr>
                                  <m:sty m:val="b"/>
                                </m:rPr>
                                <m:t>y</m:t>
                              </m:r>
                              <m:r>
                                <m:rPr>
                                  <m:sty m:val="p"/>
                                </m:rPr>
                                <m:t>,</m:t>
                              </m:r>
                              <m:acc>
                                <m:accPr>
                                  <m:chr m:val="̂"/>
                                </m:accPr>
                                <m:e>
                                  <m:r>
                                    <m:rPr>
                                      <m:sty m:val="b"/>
                                    </m:rPr>
                                    <m:t>μ</m:t>
                                  </m:r>
                                </m:e>
                              </m:acc>
                            </m:e>
                          </m:d>
                        </m:num>
                        <m:den>
                          <m:sSub>
                            <m:e>
                              <m:r>
                                <m:t>D</m:t>
                              </m:r>
                            </m:e>
                            <m:sub>
                              <m:r>
                                <m:t>0</m:t>
                              </m:r>
                            </m:sub>
                          </m:sSub>
                          <m:d>
                            <m:dPr>
                              <m:begChr m:val="("/>
                              <m:endChr m:val=")"/>
                              <m:sepChr m:val=""/>
                              <m:grow/>
                            </m:dPr>
                            <m:e>
                              <m:r>
                                <m:rPr>
                                  <m:sty m:val="b"/>
                                </m:rPr>
                                <m:t>y</m:t>
                              </m:r>
                            </m:e>
                          </m:d>
                        </m:den>
                      </m:f>
                    </m:oMath>
                  </m:oMathPara>
                </a14:m>
              </a:p>
              <a:p>
                <a:pPr lvl="0" marL="0" indent="0">
                  <a:buNone/>
                </a:pPr>
                <a:r>
                  <a:rPr/>
                  <a:t>Intuitively, you are checking how much of the null deviance is explained by your model.</a:t>
                </a:r>
              </a:p>
              <a:p>
                <a:pPr lvl="0" marL="0" indent="0">
                  <a:buNone/>
                </a:pPr>
                <a:r>
                  <a:rPr/>
                  <a:t>As for the standard </a:t>
                </a:r>
                <a14:m>
                  <m:oMath xmlns:m="http://schemas.openxmlformats.org/officeDocument/2006/math">
                    <m:sSup>
                      <m:e>
                        <m:r>
                          <m:t>R</m:t>
                        </m:r>
                      </m:e>
                      <m:sup>
                        <m:r>
                          <m:t>2</m:t>
                        </m:r>
                      </m:sup>
                    </m:sSup>
                  </m:oMath>
                </a14:m>
                <a:r>
                  <a:rPr/>
                  <a:t>, if you select your model based on </a:t>
                </a:r>
                <a14:m>
                  <m:oMath xmlns:m="http://schemas.openxmlformats.org/officeDocument/2006/math">
                    <m:sSubSup>
                      <m:e>
                        <m:r>
                          <m:t>R</m:t>
                        </m:r>
                      </m:e>
                      <m:sub>
                        <m:r>
                          <m:t>d</m:t>
                        </m:r>
                      </m:sub>
                      <m:sup>
                        <m:r>
                          <m:t>2</m:t>
                        </m:r>
                      </m:sup>
                    </m:sSubSup>
                  </m:oMath>
                </a14:m>
                <a:r>
                  <a:rPr/>
                  <a:t>, you will overfit, so use the adjusted </a:t>
                </a:r>
                <a14:m>
                  <m:oMath xmlns:m="http://schemas.openxmlformats.org/officeDocument/2006/math">
                    <m:sSubSup>
                      <m:e>
                        <m:r>
                          <m:t>R</m:t>
                        </m:r>
                      </m:e>
                      <m:sub>
                        <m:r>
                          <m:t>d</m:t>
                        </m:r>
                        <m:r>
                          <m:rPr>
                            <m:sty m:val="p"/>
                          </m:rPr>
                          <m:t>,</m:t>
                        </m:r>
                        <m:r>
                          <m:t>a</m:t>
                        </m:r>
                        <m:r>
                          <m:t>d</m:t>
                        </m:r>
                        <m:r>
                          <m:t>j</m:t>
                        </m:r>
                      </m:sub>
                      <m:sup>
                        <m:r>
                          <m:t>2</m:t>
                        </m:r>
                      </m:sup>
                    </m:sSubSup>
                  </m:oMath>
                </a14:m>
                <a:r>
                  <a:rPr/>
                  <a:t>.</a:t>
                </a: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Goodness of fit</a:t>
                </a:r>
              </a:p>
              <a:p>
                <a:pPr lvl="0" marL="0" indent="0">
                  <a:buNone/>
                </a:pPr>
                <a:r>
                  <a:rPr/>
                  <a:t>When maximum likelihood is used, you can also consider the likelihood itself as a measure of (relative) goodness of fit.</a:t>
                </a:r>
              </a:p>
              <a:p>
                <a:pPr lvl="0" marL="0" indent="0">
                  <a:buNone/>
                </a:pPr>
                <a:r>
                  <a:rPr/>
                  <a:t>Again: better to penalise for the number of parameters in the model.</a:t>
                </a:r>
              </a:p>
              <a:p>
                <a:pPr lvl="0" marL="0" indent="0">
                  <a:buNone/>
                </a:pPr>
                <a:r>
                  <a:rPr/>
                  <a:t>Akaike Information Criterion (AIC)</a:t>
                </a:r>
              </a:p>
              <a:p>
                <a:pPr lvl="0" marL="0" indent="0">
                  <a:buNone/>
                </a:pPr>
                <a14:m>
                  <m:oMathPara xmlns:m="http://schemas.openxmlformats.org/officeDocument/2006/math">
                    <m:oMathParaPr>
                      <m:jc m:val="center"/>
                    </m:oMathParaPr>
                    <m:oMath>
                      <m:r>
                        <m:t>2</m:t>
                      </m:r>
                      <m:r>
                        <m:rPr>
                          <m:sty m:val="p"/>
                        </m:rPr>
                        <m:t>⋅</m:t>
                      </m:r>
                      <m:d>
                        <m:dPr>
                          <m:begChr m:val="("/>
                          <m:endChr m:val=")"/>
                          <m:sepChr m:val=""/>
                          <m:grow/>
                        </m:dPr>
                        <m:e>
                          <m:r>
                            <m:t>p</m:t>
                          </m:r>
                          <m:r>
                            <m:rPr>
                              <m:sty m:val="p"/>
                            </m:rPr>
                            <m:t>+</m:t>
                          </m:r>
                          <m:r>
                            <m:t>1</m:t>
                          </m:r>
                        </m:e>
                      </m:d>
                      <m:r>
                        <m:rPr>
                          <m:sty m:val="p"/>
                        </m:rPr>
                        <m:t>−</m:t>
                      </m:r>
                      <m:r>
                        <m:t>2</m:t>
                      </m:r>
                      <m:r>
                        <m:rPr>
                          <m:sty m:val="p"/>
                        </m:rPr>
                        <m:t>⋅</m:t>
                      </m:r>
                      <m:r>
                        <m:rPr>
                          <m:nor/>
                          <m:sty m:val="p"/>
                        </m:rPr>
                        <m:t>ln</m:t>
                      </m:r>
                      <m:d>
                        <m:dPr>
                          <m:begChr m:val="("/>
                          <m:endChr m:val=")"/>
                          <m:sepChr m:val=""/>
                          <m:grow/>
                        </m:dPr>
                        <m:e>
                          <m:acc>
                            <m:accPr>
                              <m:chr m:val="̂"/>
                            </m:accPr>
                            <m:e>
                              <m:r>
                                <m:t>L</m:t>
                              </m:r>
                            </m:e>
                          </m:acc>
                        </m:e>
                      </m:d>
                    </m:oMath>
                  </m:oMathPara>
                </a14:m>
              </a:p>
              <a:p>
                <a:pPr lvl="0" marL="0" indent="0">
                  <a:buNone/>
                </a:pPr>
                <a:r>
                  <a:rPr/>
                  <a:t>Bayesian Information Criterion (BIC)</a:t>
                </a:r>
              </a:p>
              <a:p>
                <a:pPr lvl="0" marL="0" indent="0">
                  <a:buNone/>
                </a:pPr>
                <a14:m>
                  <m:oMathPara xmlns:m="http://schemas.openxmlformats.org/officeDocument/2006/math">
                    <m:oMathParaPr>
                      <m:jc m:val="center"/>
                    </m:oMathParaPr>
                    <m:oMath>
                      <m:r>
                        <m:rPr>
                          <m:nor/>
                          <m:sty m:val="p"/>
                        </m:rPr>
                        <m:t>ln(n)</m:t>
                      </m:r>
                      <m:r>
                        <m:rPr>
                          <m:sty m:val="p"/>
                        </m:rPr>
                        <m:t>⋅</m:t>
                      </m:r>
                      <m:d>
                        <m:dPr>
                          <m:begChr m:val="("/>
                          <m:endChr m:val=")"/>
                          <m:sepChr m:val=""/>
                          <m:grow/>
                        </m:dPr>
                        <m:e>
                          <m:r>
                            <m:t>p</m:t>
                          </m:r>
                          <m:r>
                            <m:rPr>
                              <m:sty m:val="p"/>
                            </m:rPr>
                            <m:t>+</m:t>
                          </m:r>
                          <m:r>
                            <m:t>1</m:t>
                          </m:r>
                        </m:e>
                      </m:d>
                      <m:r>
                        <m:rPr>
                          <m:sty m:val="p"/>
                        </m:rPr>
                        <m:t>−</m:t>
                      </m:r>
                      <m:r>
                        <m:t>2</m:t>
                      </m:r>
                      <m:r>
                        <m:rPr>
                          <m:sty m:val="p"/>
                        </m:rPr>
                        <m:t>⋅</m:t>
                      </m:r>
                      <m:r>
                        <m:rPr>
                          <m:nor/>
                          <m:sty m:val="p"/>
                        </m:rPr>
                        <m:t>ln</m:t>
                      </m:r>
                      <m:d>
                        <m:dPr>
                          <m:begChr m:val="("/>
                          <m:endChr m:val=")"/>
                          <m:sepChr m:val=""/>
                          <m:grow/>
                        </m:dPr>
                        <m:e>
                          <m:acc>
                            <m:accPr>
                              <m:chr m:val="̂"/>
                            </m:accPr>
                            <m:e>
                              <m:r>
                                <m:t>L</m:t>
                              </m:r>
                            </m:e>
                          </m:acc>
                        </m:e>
                      </m:d>
                    </m:oMath>
                  </m:oMathPara>
                </a14:m>
              </a:p>
              <a:p>
                <a:pPr lvl="0" marL="0" indent="0">
                  <a:buNone/>
                </a:pPr>
                <a:r>
                  <a:rPr/>
                  <a:t>This works also for GLMs.</a:t>
                </a: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QQ plot</a:t>
            </a:r>
          </a:p>
          <a:p>
            <a:pPr lvl="0" marL="0" indent="0">
              <a:buNone/>
            </a:pPr>
            <a:r>
              <a:rPr/>
              <a:t>Plots the empirical quantiles of the residuals against those from a normal distribution. If the residuals are normally distributed, these should line on a straight line.</a:t>
            </a:r>
          </a:p>
          <a:p>
            <a:pPr lvl="0" indent="0">
              <a:buNone/>
            </a:pPr>
            <a:r>
              <a:rPr>
                <a:latin typeface="Courier"/>
              </a:rPr>
              <a:t>rmodBW</a:t>
            </a:r>
            <a:r>
              <a:rPr>
                <a:solidFill>
                  <a:srgbClr val="007020"/>
                </a:solidFill>
                <a:latin typeface="Courier"/>
              </a:rPr>
              <a:t>&lt;-</a:t>
            </a:r>
            <a:r>
              <a:rPr>
                <a:solidFill>
                  <a:srgbClr val="06287E"/>
                </a:solidFill>
                <a:latin typeface="Courier"/>
              </a:rPr>
              <a:t>residuals</a:t>
            </a:r>
            <a:r>
              <a:rPr>
                <a:latin typeface="Courier"/>
              </a:rPr>
              <a:t>(modBW_Mppwt)</a:t>
            </a:r>
            <a:br/>
            <a:r>
              <a:rPr>
                <a:latin typeface="Courier"/>
              </a:rPr>
              <a:t>theoQ</a:t>
            </a:r>
            <a:r>
              <a:rPr>
                <a:solidFill>
                  <a:srgbClr val="007020"/>
                </a:solidFill>
                <a:latin typeface="Courier"/>
              </a:rPr>
              <a:t>&lt;-</a:t>
            </a:r>
            <a:r>
              <a:rPr>
                <a:solidFill>
                  <a:srgbClr val="06287E"/>
                </a:solidFill>
                <a:latin typeface="Courier"/>
              </a:rPr>
              <a:t>qnorm</a:t>
            </a:r>
            <a:r>
              <a:rPr>
                <a:latin typeface="Courier"/>
              </a:rPr>
              <a:t>(</a:t>
            </a:r>
            <a:r>
              <a:rPr>
                <a:solidFill>
                  <a:srgbClr val="06287E"/>
                </a:solidFill>
                <a:latin typeface="Courier"/>
              </a:rPr>
              <a:t>order</a:t>
            </a:r>
            <a:r>
              <a:rPr>
                <a:latin typeface="Courier"/>
              </a:rPr>
              <a:t>(</a:t>
            </a:r>
            <a:r>
              <a:rPr>
                <a:solidFill>
                  <a:srgbClr val="06287E"/>
                </a:solidFill>
                <a:latin typeface="Courier"/>
              </a:rPr>
              <a:t>order</a:t>
            </a:r>
            <a:r>
              <a:rPr>
                <a:latin typeface="Courier"/>
              </a:rPr>
              <a:t>(rmodBW))</a:t>
            </a:r>
            <a:r>
              <a:rPr>
                <a:solidFill>
                  <a:srgbClr val="4070A0"/>
                </a:solidFill>
                <a:latin typeface="Courier"/>
              </a:rPr>
              <a:t>/</a:t>
            </a:r>
            <a:r>
              <a:rPr>
                <a:solidFill>
                  <a:srgbClr val="06287E"/>
                </a:solidFill>
                <a:latin typeface="Courier"/>
              </a:rPr>
              <a:t>length</a:t>
            </a:r>
            <a:r>
              <a:rPr>
                <a:latin typeface="Courier"/>
              </a:rPr>
              <a:t>(rmodBW)) </a:t>
            </a:r>
            <a:r>
              <a:rPr i="1">
                <a:solidFill>
                  <a:srgbClr val="60A0B0"/>
                </a:solidFill>
                <a:latin typeface="Courier"/>
              </a:rPr>
              <a:t># calculates theorectical normal quantiles</a:t>
            </a:r>
            <a:br/>
            <a:r>
              <a:rPr>
                <a:solidFill>
                  <a:srgbClr val="06287E"/>
                </a:solidFill>
                <a:latin typeface="Courier"/>
              </a:rPr>
              <a:t>plot</a:t>
            </a:r>
            <a:r>
              <a:rPr>
                <a:latin typeface="Courier"/>
              </a:rPr>
              <a:t>(theoQ,rmodBW,</a:t>
            </a:r>
            <a:br/>
            <a:r>
              <a:rPr>
                <a:latin typeface="Courier"/>
              </a:rPr>
              <a:t>     </a:t>
            </a:r>
            <a:r>
              <a:rPr>
                <a:solidFill>
                  <a:srgbClr val="7D9029"/>
                </a:solidFill>
                <a:latin typeface="Courier"/>
              </a:rPr>
              <a:t>xlab=</a:t>
            </a:r>
            <a:r>
              <a:rPr>
                <a:solidFill>
                  <a:srgbClr val="4070A0"/>
                </a:solidFill>
                <a:latin typeface="Courier"/>
              </a:rPr>
              <a:t>"theoretical normal quantiles"</a:t>
            </a:r>
            <a:r>
              <a:rPr>
                <a:latin typeface="Courier"/>
              </a:rPr>
              <a:t>,</a:t>
            </a:r>
            <a:br/>
            <a:r>
              <a:rPr>
                <a:latin typeface="Courier"/>
              </a:rPr>
              <a:t>     </a:t>
            </a:r>
            <a:r>
              <a:rPr>
                <a:solidFill>
                  <a:srgbClr val="7D9029"/>
                </a:solidFill>
                <a:latin typeface="Courier"/>
              </a:rPr>
              <a:t>ylab=</a:t>
            </a:r>
            <a:r>
              <a:rPr>
                <a:solidFill>
                  <a:srgbClr val="4070A0"/>
                </a:solidFill>
                <a:latin typeface="Courier"/>
              </a:rPr>
              <a:t>"sample quantiles"</a:t>
            </a:r>
            <a:r>
              <a:rPr>
                <a:latin typeface="Courier"/>
              </a:rPr>
              <a:t>,</a:t>
            </a:r>
            <a:br/>
            <a:r>
              <a:rPr>
                <a:latin typeface="Courier"/>
              </a:rPr>
              <a:t>     </a:t>
            </a:r>
            <a:r>
              <a:rPr>
                <a:solidFill>
                  <a:srgbClr val="7D9029"/>
                </a:solidFill>
                <a:latin typeface="Courier"/>
              </a:rPr>
              <a:t>main=</a:t>
            </a:r>
            <a:r>
              <a:rPr>
                <a:solidFill>
                  <a:srgbClr val="4070A0"/>
                </a:solidFill>
                <a:latin typeface="Courier"/>
              </a:rPr>
              <a:t>"QQ plot"</a:t>
            </a:r>
            <a:r>
              <a:rPr>
                <a:latin typeface="Courier"/>
              </a:rPr>
              <a:t>)</a:t>
            </a:r>
            <a:br/>
            <a:r>
              <a:rPr>
                <a:solidFill>
                  <a:srgbClr val="06287E"/>
                </a:solidFill>
                <a:latin typeface="Courier"/>
              </a:rPr>
              <a:t>qqline</a:t>
            </a:r>
            <a:r>
              <a:rPr>
                <a:latin typeface="Courier"/>
              </a:rPr>
              <a:t>(rmodBW) </a:t>
            </a:r>
            <a:r>
              <a:rPr i="1">
                <a:solidFill>
                  <a:srgbClr val="60A0B0"/>
                </a:solidFill>
                <a:latin typeface="Courier"/>
              </a:rPr>
              <a:t># just adds the line</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5_files/figure-pptx/unnamed-chunk-2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QQ plot</a:t>
            </a:r>
          </a:p>
          <a:p>
            <a:pPr lvl="0" marL="0" indent="0">
              <a:buNone/>
            </a:pPr>
            <a:r>
              <a:rPr/>
              <a:t>This would also work:</a:t>
            </a:r>
          </a:p>
          <a:p>
            <a:pPr lvl="0" indent="0">
              <a:buNone/>
            </a:pPr>
            <a:r>
              <a:rPr>
                <a:solidFill>
                  <a:srgbClr val="06287E"/>
                </a:solidFill>
                <a:latin typeface="Courier"/>
              </a:rPr>
              <a:t>qqnorm</a:t>
            </a:r>
            <a:r>
              <a:rPr>
                <a:latin typeface="Courier"/>
              </a:rPr>
              <a:t>(rmodBW,</a:t>
            </a:r>
            <a:br/>
            <a:r>
              <a:rPr>
                <a:latin typeface="Courier"/>
              </a:rPr>
              <a:t>     </a:t>
            </a:r>
            <a:r>
              <a:rPr>
                <a:solidFill>
                  <a:srgbClr val="7D9029"/>
                </a:solidFill>
                <a:latin typeface="Courier"/>
              </a:rPr>
              <a:t>xlab=</a:t>
            </a:r>
            <a:r>
              <a:rPr>
                <a:solidFill>
                  <a:srgbClr val="4070A0"/>
                </a:solidFill>
                <a:latin typeface="Courier"/>
              </a:rPr>
              <a:t>"theoretical normal quantiles"</a:t>
            </a:r>
            <a:r>
              <a:rPr>
                <a:latin typeface="Courier"/>
              </a:rPr>
              <a:t>,</a:t>
            </a:r>
            <a:br/>
            <a:r>
              <a:rPr>
                <a:latin typeface="Courier"/>
              </a:rPr>
              <a:t>     </a:t>
            </a:r>
            <a:r>
              <a:rPr>
                <a:solidFill>
                  <a:srgbClr val="7D9029"/>
                </a:solidFill>
                <a:latin typeface="Courier"/>
              </a:rPr>
              <a:t>ylab=</a:t>
            </a:r>
            <a:r>
              <a:rPr>
                <a:solidFill>
                  <a:srgbClr val="4070A0"/>
                </a:solidFill>
                <a:latin typeface="Courier"/>
              </a:rPr>
              <a:t>"sample quantiles"</a:t>
            </a:r>
            <a:r>
              <a:rPr>
                <a:latin typeface="Courier"/>
              </a:rPr>
              <a:t>,</a:t>
            </a:r>
            <a:br/>
            <a:r>
              <a:rPr>
                <a:latin typeface="Courier"/>
              </a:rPr>
              <a:t>     </a:t>
            </a:r>
            <a:r>
              <a:rPr>
                <a:solidFill>
                  <a:srgbClr val="7D9029"/>
                </a:solidFill>
                <a:latin typeface="Courier"/>
              </a:rPr>
              <a:t>main=</a:t>
            </a:r>
            <a:r>
              <a:rPr>
                <a:solidFill>
                  <a:srgbClr val="4070A0"/>
                </a:solidFill>
                <a:latin typeface="Courier"/>
              </a:rPr>
              <a:t>"QQ plot"</a:t>
            </a:r>
            <a:r>
              <a:rPr>
                <a:latin typeface="Courier"/>
              </a:rPr>
              <a:t>)</a:t>
            </a:r>
            <a:br/>
            <a:r>
              <a:rPr>
                <a:solidFill>
                  <a:srgbClr val="06287E"/>
                </a:solidFill>
                <a:latin typeface="Courier"/>
              </a:rPr>
              <a:t>qqline</a:t>
            </a:r>
            <a:r>
              <a:rPr>
                <a:latin typeface="Courier"/>
              </a:rPr>
              <a:t>(rmodBW)</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5_files/figure-pptx/unnamed-chunk-24-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QQ plot</a:t>
            </a:r>
          </a:p>
          <a:p>
            <a:pPr lvl="0" marL="0" indent="0">
              <a:buNone/>
            </a:pPr>
            <a:r>
              <a:rPr/>
              <a:t>QQ plots show the empirical quantiles of the residuals against those from the theoretical distribution of the errors.</a:t>
            </a:r>
          </a:p>
          <a:p>
            <a:pPr lvl="0" marL="0" indent="0">
              <a:buNone/>
            </a:pPr>
            <a:r>
              <a:rPr/>
              <a:t>For Gaussian response models, the theoretical distribution is just the normal distribution. For other response distributions, this can be a bit trickier and simulations may be needed needed to derive approximate theoretical quantiles.</a:t>
            </a:r>
          </a:p>
          <a:p>
            <a:pPr lvl="0" marL="0" indent="0">
              <a:buNone/>
            </a:pPr>
            <a:r>
              <a:rPr/>
              <a:t>We know that the linear predictor estimates are approximately normally distributed, so we could compute residuals on that scale and then do a normal distribution QQ plot. However even this has its limitations.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QQ plot</a:t>
            </a:r>
          </a:p>
          <a:p>
            <a:pPr lvl="0" marL="0" indent="0">
              <a:buNone/>
            </a:pPr>
            <a:r>
              <a:rPr/>
              <a:t>Further, models like logistic regression are </a:t>
            </a:r>
            <a:r>
              <a:rPr i="1"/>
              <a:t>direct probability</a:t>
            </a:r>
            <a:r>
              <a:rPr/>
              <a:t> models and hence there are no distributional assumptions for the errors.</a:t>
            </a:r>
          </a:p>
          <a:p>
            <a:pPr lvl="0" marL="0" indent="0">
              <a:buNone/>
            </a:pPr>
            <a:r>
              <a:rPr/>
              <a:t>For these reasons, in GLMs, as opposed to normal distribution linear models, QQ plots are not often used.</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Residuals vs. predicted values</a:t>
                </a:r>
              </a:p>
              <a:p>
                <a:pPr lvl="0" marL="0" indent="0">
                  <a:buNone/>
                </a:pPr>
                <a:r>
                  <a:rPr/>
                  <a:t>You can easily (though subjectively) verify whether:</a:t>
                </a:r>
              </a:p>
              <a:p>
                <a:pPr lvl="0" marL="0" indent="0">
                  <a:buNone/>
                </a:pPr>
                <a14:m>
                  <m:oMathPara xmlns:m="http://schemas.openxmlformats.org/officeDocument/2006/math">
                    <m:oMathParaPr>
                      <m:jc m:val="center"/>
                    </m:oMathParaPr>
                    <m:oMath>
                      <m:r>
                        <m:t> </m:t>
                      </m:r>
                    </m:oMath>
                  </m:oMathPara>
                </a14:m>
              </a:p>
              <a:p>
                <a:pPr lvl="1"/>
                <a:r>
                  <a:rPr/>
                  <a:t>residuals centered symmetrically around 0</a:t>
                </a:r>
              </a:p>
              <a:p>
                <a:pPr lvl="1"/>
                <a:r>
                  <a:rPr/>
                  <a:t>residuals have constant variance</a:t>
                </a:r>
              </a:p>
              <a:p>
                <a:pPr lvl="1"/>
                <a:r>
                  <a:rPr/>
                  <a:t>there are any outliers</a:t>
                </a:r>
              </a:p>
              <a:p>
                <a:pPr lvl="0" indent="0">
                  <a:buNone/>
                </a:pPr>
                <a:r>
                  <a:rPr>
                    <a:solidFill>
                      <a:srgbClr val="06287E"/>
                    </a:solidFill>
                    <a:latin typeface="Courier"/>
                  </a:rPr>
                  <a:t>plot</a:t>
                </a:r>
                <a:r>
                  <a:rPr>
                    <a:latin typeface="Courier"/>
                  </a:rPr>
                  <a:t>(</a:t>
                </a:r>
                <a:r>
                  <a:rPr>
                    <a:solidFill>
                      <a:srgbClr val="06287E"/>
                    </a:solidFill>
                    <a:latin typeface="Courier"/>
                  </a:rPr>
                  <a:t>predict</a:t>
                </a:r>
                <a:r>
                  <a:rPr>
                    <a:latin typeface="Courier"/>
                  </a:rPr>
                  <a:t>(modBW_Mppwt,</a:t>
                </a:r>
                <a:r>
                  <a:rPr>
                    <a:solidFill>
                      <a:srgbClr val="7D9029"/>
                    </a:solidFill>
                    <a:latin typeface="Courier"/>
                  </a:rPr>
                  <a:t>data=</a:t>
                </a:r>
                <a:r>
                  <a:rPr>
                    <a:latin typeface="Courier"/>
                  </a:rPr>
                  <a:t>bw),</a:t>
                </a:r>
                <a:r>
                  <a:rPr>
                    <a:solidFill>
                      <a:srgbClr val="06287E"/>
                    </a:solidFill>
                    <a:latin typeface="Courier"/>
                  </a:rPr>
                  <a:t>residuals</a:t>
                </a:r>
                <a:r>
                  <a:rPr>
                    <a:latin typeface="Courier"/>
                  </a:rPr>
                  <a:t>(modBW_Mppwt),</a:t>
                </a:r>
                <a:br/>
                <a:r>
                  <a:rPr>
                    <a:latin typeface="Courier"/>
                  </a:rPr>
                  <a:t>     </a:t>
                </a:r>
                <a:r>
                  <a:rPr>
                    <a:solidFill>
                      <a:srgbClr val="7D9029"/>
                    </a:solidFill>
                    <a:latin typeface="Courier"/>
                  </a:rPr>
                  <a:t>xlab=</a:t>
                </a:r>
                <a:r>
                  <a:rPr>
                    <a:solidFill>
                      <a:srgbClr val="4070A0"/>
                    </a:solidFill>
                    <a:latin typeface="Courier"/>
                  </a:rPr>
                  <a:t>"fitted values"</a:t>
                </a:r>
                <a:r>
                  <a:rPr>
                    <a:latin typeface="Courier"/>
                  </a:rPr>
                  <a:t>,</a:t>
                </a:r>
                <a:br/>
                <a:r>
                  <a:rPr>
                    <a:latin typeface="Courier"/>
                  </a:rPr>
                  <a:t>     </a:t>
                </a:r>
                <a:r>
                  <a:rPr>
                    <a:solidFill>
                      <a:srgbClr val="7D9029"/>
                    </a:solidFill>
                    <a:latin typeface="Courier"/>
                  </a:rPr>
                  <a:t>ylab=</a:t>
                </a:r>
                <a:r>
                  <a:rPr>
                    <a:solidFill>
                      <a:srgbClr val="4070A0"/>
                    </a:solidFill>
                    <a:latin typeface="Courier"/>
                  </a:rPr>
                  <a:t>"residuals"</a:t>
                </a:r>
                <a:r>
                  <a:rPr>
                    <a:latin typeface="Courier"/>
                  </a:rPr>
                  <a:t>)</a:t>
                </a: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5_files/figure-pptx/unnamed-chunk-25-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2</Words>
  <Application>Microsoft Macintosh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and R short course</dc:title>
  <dc:creator>Marc Henrion, James Chirombo</dc:creator>
  <cp:keywords/>
  <dcterms:created xsi:type="dcterms:W3CDTF">2022-11-07T15:04:02Z</dcterms:created>
  <dcterms:modified xsi:type="dcterms:W3CDTF">2022-11-07T15:04:02Z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8 November 2022</vt:lpwstr>
  </property>
  <property fmtid="{D5CDD505-2E9C-101B-9397-08002B2CF9AE}" pid="3" name="output">
    <vt:lpwstr/>
  </property>
  <property fmtid="{D5CDD505-2E9C-101B-9397-08002B2CF9AE}" pid="4" name="subtitle">
    <vt:lpwstr>Session 5: Basic regression modelling</vt:lpwstr>
  </property>
</Properties>
</file>