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4" d="100"/>
          <a:sy n="124" d="100"/>
        </p:scale>
        <p:origin x="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04/11/2022</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Creative Commons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  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lw-stats/R_And_Statistics_Training_20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i.org/10.1080/00031305.2019.1583913"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R and statistics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br/>
            <a:br/>
            <a:r>
              <a:t>James Chirombo and Evaristar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t>4 November 2022</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Definition:</a:t>
            </a:r>
          </a:p>
          <a:p>
            <a:pPr lvl="0"/>
            <a:r>
              <a:t>Definition: A supposition, arrived at from observation or reflection, that leads to refutable predictions</a:t>
            </a:r>
          </a:p>
          <a:p>
            <a:pPr lvl="0"/>
            <a:r>
              <a:t>Any claim cast in a form that will allow it to be tested and refuted</a:t>
            </a:r>
          </a:p>
          <a:p>
            <a:pPr lvl="0"/>
            <a:r>
              <a:t>A statement that we make about a population parameter that can be tested after drawing a sample.</a:t>
            </a:r>
          </a:p>
          <a:p>
            <a:pPr lvl="0"/>
            <a:r>
              <a:t>For example, one can hypothesize that the average age at first marriage among girls in Blantyre rural is 20.</a:t>
            </a:r>
          </a:p>
          <a:p>
            <a:pPr lvl="0"/>
            <a:r>
              <a:t>A new mosquito trap is more effective than the standard trap.</a:t>
            </a:r>
          </a:p>
          <a:p>
            <a:pPr lvl="0"/>
            <a:r>
              <a:t>This hypothesis has to be tested and conclusion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Steps in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Come up with the hypothesis</a:t>
            </a:r>
          </a:p>
          <a:p>
            <a:pPr lvl="0"/>
            <a:r>
              <a:t>Formulate the hypothesis – both null and alternative</a:t>
            </a:r>
          </a:p>
          <a:p>
            <a:pPr lvl="0"/>
            <a:r>
              <a:t>Set the decision rule</a:t>
            </a:r>
          </a:p>
          <a:p>
            <a:pPr lvl="0"/>
            <a:r>
              <a:t>Collect data</a:t>
            </a:r>
          </a:p>
          <a:p>
            <a:pPr lvl="0"/>
            <a:r>
              <a:t>Calculate the test statistics.</a:t>
            </a:r>
          </a:p>
          <a:p>
            <a:pPr lvl="0"/>
            <a:r>
              <a:t>Construct rejection regions.</a:t>
            </a:r>
          </a:p>
          <a:p>
            <a:pPr lvl="0"/>
            <a:r>
              <a:t>Obtain p-value based on a known distribution and make decision.</a:t>
            </a:r>
          </a:p>
          <a:p>
            <a:pPr lvl="0"/>
            <a:r>
              <a:t>Interpret p-value and make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Statistical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Is there a statistically significant “difference”?</a:t>
            </a:r>
          </a:p>
          <a:p>
            <a:pPr lvl="1"/>
            <a:r>
              <a:t>OR “effect”, or “association” or “relationship”.</a:t>
            </a:r>
          </a:p>
          <a:p>
            <a:pPr lvl="1"/>
            <a:r>
              <a:t>Is the observed difference due to chance?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Null and alternative hypotheses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Null hypothesis</a:t>
            </a:r>
          </a:p>
          <a:p>
            <a:pPr lvl="1"/>
            <a:r>
              <a:t>Narrow (in two-sided tests) - test statistic takes a single, specific value.</a:t>
            </a:r>
          </a:p>
          <a:p>
            <a:pPr lvl="1"/>
            <a:r>
              <a:t>Usually the hypothesis of no effect / association / difference.</a:t>
            </a:r>
          </a:p>
          <a:p>
            <a:pPr lvl="0"/>
            <a:r>
              <a:t>Alternative hypothesis</a:t>
            </a:r>
          </a:p>
          <a:p>
            <a:pPr lvl="1"/>
            <a:r>
              <a:t>Wide - test statistic can take a large range of values.</a:t>
            </a:r>
          </a:p>
          <a:p>
            <a:pPr lvl="1"/>
            <a:r>
              <a:t>Often the hypothesis held by the researcher.</a:t>
            </a:r>
          </a:p>
          <a:p>
            <a:pPr lvl="1"/>
            <a:r>
              <a:t>Is the opposite of the null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Two approaches to testing: critical regions and p-values approaches</a:t>
            </a:r>
          </a:p>
          <a:p>
            <a:pPr lvl="0"/>
            <a:r>
              <a:t>In the critical region approach, we determine whether the observed test statistic is more extreme that a defined critical value</a:t>
            </a:r>
          </a:p>
          <a:p>
            <a:pPr lvl="0"/>
            <a:r>
              <a:t>If the test statistic is more extreme than the critical value, we reject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If the test statistic is not more extreme than the critical value, we fail to reject the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In this session, we will focus on the p-value approach</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 note on hypothesis testing</a:t>
            </a:r>
          </a:p>
        </p:txBody>
      </p:sp>
      <p:pic>
        <p:nvPicPr>
          <p:cNvPr id="3" name="Picture 1" descr="fig:  images/critical_regions.png"/>
          <p:cNvPicPr>
            <a:picLocks noGrp="1" noChangeAspect="1"/>
          </p:cNvPicPr>
          <p:nvPr/>
        </p:nvPicPr>
        <p:blipFill>
          <a:blip r:embed="rId2"/>
          <a:stretch>
            <a:fillRect/>
          </a:stretch>
        </p:blipFill>
        <p:spPr bwMode="auto">
          <a:xfrm>
            <a:off x="3327400" y="1816100"/>
            <a:ext cx="5524500" cy="4152900"/>
          </a:xfrm>
          <a:prstGeom prst="rect">
            <a:avLst/>
          </a:prstGeom>
          <a:noFill/>
          <a:ln w="9525">
            <a:noFill/>
            <a:headEnd/>
            <a:tailEnd/>
          </a:ln>
        </p:spPr>
      </p:pic>
      <p:sp>
        <p:nvSpPr>
          <p:cNvPr id="4" name="TextBox 3"/>
          <p:cNvSpPr txBox="1"/>
          <p:nvPr/>
        </p:nvSpPr>
        <p:spPr>
          <a:xfrm>
            <a:off x="838200" y="5969000"/>
            <a:ext cx="10515600" cy="508000"/>
          </a:xfrm>
          <a:prstGeom prst="rect">
            <a:avLst/>
          </a:prstGeom>
          <a:noFill/>
        </p:spPr>
        <p:txBody>
          <a:bodyPr/>
          <a:lstStyle/>
          <a:p>
            <a:pPr marL="0" lvl="0" indent="0" algn="ctr">
              <a:buNone/>
            </a:pPr>
            <a:r>
              <a:t>Hartmann, K., Krois, J., Waske, B. (2018): E-Learning Project SOGA: Statistics and Geospatial Data Analysis. Department of Earth Sciences, Freie Universitaet Berlin.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This test is used to check whether a sample mean is different from a known/hypothesized mean</a:t>
            </a:r>
          </a:p>
          <a:p>
            <a:pPr lvl="1"/>
            <a:r>
              <a:t>How different is the sample mean from the true population mean</a:t>
            </a:r>
          </a:p>
          <a:p>
            <a:pPr lvl="0"/>
            <a:r>
              <a:t>Continuous data</a:t>
            </a:r>
          </a:p>
          <a:p>
            <a:pPr marL="0" lvl="0" indent="0">
              <a:buNone/>
            </a:pPr>
            <a:r>
              <a:t>Assumptions:</a:t>
            </a:r>
          </a:p>
          <a:p>
            <a:pPr lvl="0"/>
            <a:r>
              <a:t>Random sample from the population</a:t>
            </a:r>
          </a:p>
          <a:p>
            <a:pPr lvl="0"/>
            <a:r>
              <a:t>The data must be continuous</a:t>
            </a:r>
          </a:p>
          <a:p>
            <a:pPr lvl="0"/>
            <a:r>
              <a:t>Data must follow the normal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Session 4: Hypothesis testing</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Let </a:t>
            </a:r>
            <a14:m xmlns:a14="http://schemas.microsoft.com/office/drawing/2010/main">
              <m:oMath xmlns:m="http://schemas.openxmlformats.org/officeDocument/2006/math">
                <m:r>
                  <a:rPr>
                    <a:latin typeface="Cambria Math" panose="02040503050406030204" pitchFamily="18" charset="0"/>
                  </a:rPr>
                  <m:t>𝑋</m:t>
                </m:r>
              </m:oMath>
            </a14:m>
            <a:r>
              <a:t> be the random variable for data that we wish to observe. Let </a:t>
            </a:r>
            <a14:m xmlns:a14="http://schemas.microsoft.com/office/drawing/2010/main">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𝜇</m:t>
                </m:r>
              </m:oMath>
            </a14:m>
            <a:r>
              <a:t>. Let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𝑥</m:t>
                    </m:r>
                  </m:e>
                </m:acc>
              </m:oMath>
            </a14:m>
            <a:r>
              <a:t> be the sample mean of the observed data, </a:t>
            </a:r>
            <a14:m xmlns:a14="http://schemas.microsoft.com/office/drawing/2010/main">
              <m:oMath xmlns:m="http://schemas.openxmlformats.org/officeDocument/2006/math">
                <m:r>
                  <a:rPr>
                    <a:latin typeface="Cambria Math" panose="02040503050406030204" pitchFamily="18" charset="0"/>
                  </a:rPr>
                  <m:t>𝑠</m:t>
                </m:r>
              </m:oMath>
            </a14:m>
            <a:r>
              <a:t> the sample standard deviation and </a:t>
            </a:r>
            <a14:m xmlns:a14="http://schemas.microsoft.com/office/drawing/2010/main">
              <m:oMath xmlns:m="http://schemas.openxmlformats.org/officeDocument/2006/math">
                <m:r>
                  <a:rPr>
                    <a:latin typeface="Cambria Math" panose="02040503050406030204" pitchFamily="18" charset="0"/>
                  </a:rPr>
                  <m:t>𝑛</m:t>
                </m:r>
              </m:oMath>
            </a14:m>
            <a:r>
              <a:t> the number of observations.</a:t>
            </a:r>
          </a:p>
          <a:p>
            <a:pPr lvl="0"/>
            <a:r>
              <a:t>The hypothesis is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e>
                    </m:mr>
                  </m:m>
                </m:oMath>
              </m:oMathPara>
            </a14:m>
            <a:endParaRPr/>
          </a:p>
          <a:p>
            <a:pPr lvl="0"/>
            <a:r>
              <a:t>The test statistic is give by</a:t>
            </a:r>
          </a:p>
          <a:p>
            <a:pPr lvl="0"/>
            <a14:m xmlns:a14="http://schemas.microsoft.com/office/drawing/2010/main">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𝑥</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num>
                  <m:den>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𝑛</m:t>
                    </m:r>
                    <m:r>
                      <a:rPr>
                        <a:latin typeface="Cambria Math" panose="02040503050406030204" pitchFamily="18" charset="0"/>
                      </a:rPr>
                      <m:t>−1</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One-sample 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we want to test the hypothesis that the mean age is 24</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≠24</m:t>
                  </m:r>
                </m:oMath>
              </m:oMathPara>
            </a14:m>
            <a:endParaRPr/>
          </a:p>
          <a:p>
            <a:pPr lvl="0"/>
            <a:r>
              <a:t>This is a two-sided test.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Check the 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Histogram to check normality.</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a:t>
            </a:r>
            <a:r>
              <a:rPr>
                <a:solidFill>
                  <a:srgbClr val="7D9029"/>
                </a:solidFill>
                <a:latin typeface="Courier"/>
              </a:rPr>
              <a:t>fill=</a:t>
            </a:r>
            <a:r>
              <a:rPr>
                <a:solidFill>
                  <a:srgbClr val="4070A0"/>
                </a:solidFill>
                <a:latin typeface="Courier"/>
              </a:rPr>
              <a:t>"#ffa500"</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p>
        </p:txBody>
      </p:sp>
      <p:pic>
        <p:nvPicPr>
          <p:cNvPr id="3" name="Picture 1" descr="MLW_KUHES_RandStatsWorkshops_Session4_files/figure-pptx/unnamed-chunk-2-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p>
          <a:p>
            <a:pPr lvl="0" indent="0">
              <a:buNone/>
            </a:pPr>
            <a:r>
              <a:rPr>
                <a:latin typeface="Courier"/>
              </a:rPr>
              <a:t>## 
##  One Sample t-test
## 
## data:  df1$age
## t = 98.616, df = 2999, p-value &lt; 2.2e-16
## alternative hypothesis: true mean is not equal to 24
## 95 percent confidence interval:
##  32.76225 33.11775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 sample t-test - one sided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r>
              <a:t>Specift “greater” or “less”</a:t>
            </a:r>
          </a:p>
          <a:p>
            <a:pPr lvl="0" indent="0">
              <a:buNone/>
            </a:pPr>
            <a:r>
              <a:rPr>
                <a:solidFill>
                  <a:srgbClr val="06287E"/>
                </a:solidFill>
                <a:latin typeface="Courier"/>
              </a:rPr>
              <a:t>t.test</a:t>
            </a:r>
            <a:r>
              <a:rPr>
                <a:latin typeface="Courier"/>
              </a:rPr>
              <a:t>(df1</a:t>
            </a:r>
            <a:r>
              <a:rPr>
                <a:solidFill>
                  <a:srgbClr val="4070A0"/>
                </a:solidFill>
                <a:latin typeface="Courier"/>
              </a:rPr>
              <a:t>$</a:t>
            </a:r>
            <a:r>
              <a:rPr>
                <a:latin typeface="Courier"/>
              </a:rPr>
              <a:t>age,</a:t>
            </a:r>
            <a:r>
              <a:rPr>
                <a:solidFill>
                  <a:srgbClr val="7D9029"/>
                </a:solidFill>
                <a:latin typeface="Courier"/>
              </a:rPr>
              <a:t>mu=</a:t>
            </a:r>
            <a:r>
              <a:rPr>
                <a:solidFill>
                  <a:srgbClr val="40A070"/>
                </a:solidFill>
                <a:latin typeface="Courier"/>
              </a:rPr>
              <a:t>24</a:t>
            </a:r>
            <a:r>
              <a:rPr>
                <a:latin typeface="Courier"/>
              </a:rPr>
              <a:t>,</a:t>
            </a:r>
            <a:r>
              <a:rPr>
                <a:solidFill>
                  <a:srgbClr val="7D9029"/>
                </a:solidFill>
                <a:latin typeface="Courier"/>
              </a:rPr>
              <a:t>alternative=</a:t>
            </a:r>
            <a:r>
              <a:rPr>
                <a:solidFill>
                  <a:srgbClr val="4070A0"/>
                </a:solidFill>
                <a:latin typeface="Courier"/>
              </a:rPr>
              <a:t>"less"</a:t>
            </a:r>
            <a:r>
              <a:rPr>
                <a:latin typeface="Courier"/>
              </a:rPr>
              <a:t>)</a:t>
            </a:r>
          </a:p>
          <a:p>
            <a:pPr lvl="0" indent="0">
              <a:buNone/>
            </a:pPr>
            <a:r>
              <a:rPr>
                <a:latin typeface="Courier"/>
              </a:rPr>
              <a:t>## 
##  One Sample t-test
## 
## data:  df1$age
## t = 98.616, df = 2999, p-value = 1
## alternative hypothesis: true mean is less than 24
## 95 percent confidence interval:
##      -Inf 33.08916
## sample estimates:
## mean of x 
##     32.94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lvl="0"/>
                <a:r>
                  <a:t>We now have 2 samples (or 1 sample with 2 groups of observations) and we compare the sample means.</a:t>
                </a:r>
              </a:p>
              <a:p>
                <a:pPr lvl="0"/>
                <a:r>
                  <a:t>Let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2</m:t>
                        </m:r>
                      </m:sub>
                    </m:sSub>
                  </m:oMath>
                </a14:m>
                <a:r>
                  <a:t> be the random variables for data that we wish to observe. Let </a:t>
                </a:r>
                <a14:m>
                  <m:oMath xmlns:m="http://schemas.openxmlformats.org/officeDocument/2006/math">
                    <m:acc>
                      <m:accPr>
                        <m:chr m:val="‾"/>
                        <m:ctrlPr>
                          <a:rPr>
                            <a:latin typeface="Cambria Math" panose="02040503050406030204" pitchFamily="18" charset="0"/>
                          </a:rPr>
                        </m:ctrlPr>
                      </m:accPr>
                      <m:e>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oMath>
                </a14:m>
                <a:r>
                  <a:t> be the sample means of the observed data,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the sample standard deviations and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numbers of observations in each group..</a:t>
                </a:r>
              </a:p>
              <a:p>
                <a:pPr lvl="0"/>
                <a:r>
                  <a:t>The hypotheses:</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e>
                        </m:mr>
                      </m:m>
                    </m:oMath>
                  </m:oMathPara>
                </a14:m>
                <a:endParaRPr/>
              </a:p>
              <a:p>
                <a:pPr lvl="0"/>
                <a:r>
                  <a:t>Test statistic: difference between sample means scaled by the standard error</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acc>
                          <m:r>
                            <a:rPr>
                              <a:latin typeface="Cambria Math" panose="02040503050406030204" pitchFamily="18" charset="0"/>
                            </a:rPr>
                            <m:t>−</m:t>
                          </m:r>
                          <m:acc>
                            <m:accPr>
                              <m:chr m:val="‾"/>
                              <m:ctrlPr>
                                <a:rPr i="1">
                                  <a:latin typeface="Cambria Math" panose="02040503050406030204" pitchFamily="18" charset="0"/>
                                </a:rPr>
                              </m:ctrlPr>
                            </m:accP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acc>
                        </m:num>
                        <m:den>
                          <m:rad>
                            <m:radPr>
                              <m:ctrlPr>
                                <a:rPr i="1">
                                  <a:latin typeface="Cambria Math" panose="02040503050406030204" pitchFamily="18" charset="0"/>
                                </a:rPr>
                              </m:ctrlPr>
                            </m:radPr>
                            <m:deg/>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1</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2</m:t>
                                  </m:r>
                                </m:sub>
                                <m:sup>
                                  <m:r>
                                    <a:rPr>
                                      <a:latin typeface="Cambria Math" panose="02040503050406030204" pitchFamily="18" charset="0"/>
                                    </a:rPr>
                                    <m:t>2</m:t>
                                  </m:r>
                                </m:sup>
                              </m:sSub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rad>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𝑘</m:t>
                          </m:r>
                        </m:sub>
                      </m:sSub>
                      <m:r>
                        <a:rPr>
                          <a:latin typeface="Cambria Math" panose="02040503050406030204" pitchFamily="18" charset="0"/>
                        </a:rPr>
                        <m:t> </m:t>
                      </m:r>
                      <m:r>
                        <m:rPr>
                          <m:nor/>
                        </m:rPr>
                        <a:rPr/>
                        <m:t>under</m:t>
                      </m:r>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The degrees of freedom needs to be computed using an approximation. There is a simpler expression for the standard error if you assume equal variances (</a:t>
                </a:r>
                <a:r>
                  <a:rPr>
                    <a:latin typeface="Courier"/>
                  </a:rPr>
                  <a:t>t.test()</a:t>
                </a:r>
                <a:r>
                  <a:t> has an argument var.equal that you could specify).</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724" t="-2168" r="-844"/>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Assumptions</a:t>
            </a:r>
          </a:p>
          <a:p>
            <a:pPr lvl="0"/>
            <a:r>
              <a:rPr dirty="0"/>
              <a:t>The data are continuous</a:t>
            </a:r>
          </a:p>
          <a:p>
            <a:pPr lvl="0"/>
            <a:r>
              <a:rPr dirty="0"/>
              <a:t>The </a:t>
            </a:r>
            <a:r>
              <a:rPr lang="en-GB" dirty="0"/>
              <a:t>sample means</a:t>
            </a:r>
            <a:r>
              <a:rPr dirty="0"/>
              <a:t> must follow a normal distribution</a:t>
            </a:r>
          </a:p>
          <a:p>
            <a:pPr lvl="0"/>
            <a:r>
              <a:rPr dirty="0"/>
              <a:t>The two samples are independent</a:t>
            </a:r>
          </a:p>
          <a:p>
            <a:pPr lvl="0"/>
            <a:r>
              <a:rPr dirty="0"/>
              <a:t>Both samples are random samples of the respective underlying population</a:t>
            </a:r>
          </a:p>
          <a:p>
            <a:pPr lvl="0"/>
            <a:r>
              <a:rPr dirty="0"/>
              <a:t>The variances within the two groups are equal (homoscedasticity)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rPr dirty="0"/>
              <a:t>In the dataset provided, it is hypothesized that the mean age is the same for both men and women.</a:t>
            </a:r>
          </a:p>
          <a:p>
            <a:pPr lvl="0"/>
            <a:r>
              <a:rPr dirty="0"/>
              <a:t>We can test this hypothesis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two populations are normally distributed.</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age))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a:t>
            </a:r>
            <a:r>
              <a:rPr>
                <a:solidFill>
                  <a:srgbClr val="40A070"/>
                </a:solidFill>
                <a:latin typeface="Courier"/>
              </a:rPr>
              <a:t>20</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a:t>
            </a:r>
            <a:r>
              <a:rPr>
                <a:solidFill>
                  <a:srgbClr val="4070A0"/>
                </a:solidFill>
                <a:latin typeface="Courier"/>
              </a:rPr>
              <a:t>"Histogram for Age by sex"</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"Age"</a:t>
            </a:r>
            <a:r>
              <a:rPr>
                <a:latin typeface="Courier"/>
              </a:rPr>
              <a:t>) </a:t>
            </a:r>
            <a:r>
              <a:rPr>
                <a:solidFill>
                  <a:srgbClr val="4070A0"/>
                </a:solidFill>
                <a:latin typeface="Courier"/>
              </a:rPr>
              <a:t>+</a:t>
            </a:r>
            <a:br/>
            <a:r>
              <a:rPr>
                <a:latin typeface="Courier"/>
              </a:rPr>
              <a:t>  </a:t>
            </a:r>
            <a:r>
              <a:rPr>
                <a:solidFill>
                  <a:srgbClr val="06287E"/>
                </a:solidFill>
                <a:latin typeface="Courier"/>
              </a:rPr>
              <a:t>facet_wrap</a:t>
            </a:r>
            <a:r>
              <a:rPr>
                <a:latin typeface="Courier"/>
              </a:rPr>
              <a:t>(</a:t>
            </a:r>
            <a:r>
              <a:rPr>
                <a:solidFill>
                  <a:srgbClr val="4070A0"/>
                </a:solidFill>
                <a:latin typeface="Courier"/>
              </a:rPr>
              <a:t>~</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p>
        </p:txBody>
      </p:sp>
      <p:pic>
        <p:nvPicPr>
          <p:cNvPr id="3" name="Picture 1" descr="MLW_KUHES_RandStatsWorkshops_Session4_files/figure-pptx/unnamed-chunk-5-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Assumptions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lstStyle/>
          <a:p>
            <a:pPr lvl="0"/>
            <a:r>
              <a:t>Check if the variances are the same</a:t>
            </a:r>
          </a:p>
          <a:p>
            <a:pPr lvl="0" indent="0">
              <a:buNone/>
            </a:pPr>
            <a:r>
              <a:rPr>
                <a:latin typeface="Courier"/>
              </a:rPr>
              <a:t>df1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a:t>
            </a:r>
            <a:r>
              <a:rPr>
                <a:solidFill>
                  <a:srgbClr val="7D9029"/>
                </a:solidFill>
                <a:latin typeface="Courier"/>
              </a:rPr>
              <a:t>y=</a:t>
            </a:r>
            <a:r>
              <a:rPr>
                <a:latin typeface="Courier"/>
              </a:rPr>
              <a:t>age,</a:t>
            </a:r>
            <a:r>
              <a:rPr>
                <a:solidFill>
                  <a:srgbClr val="7D9029"/>
                </a:solidFill>
                <a:latin typeface="Courier"/>
              </a:rPr>
              <a:t>fill=</a:t>
            </a:r>
            <a:r>
              <a:rPr>
                <a:solidFill>
                  <a:srgbClr val="06287E"/>
                </a:solidFill>
                <a:latin typeface="Courier"/>
              </a:rPr>
              <a:t>ifelse</a:t>
            </a:r>
            <a:r>
              <a:rPr>
                <a:latin typeface="Courier"/>
              </a:rPr>
              <a:t>(sex</a:t>
            </a:r>
            <a:r>
              <a:rPr>
                <a:solidFill>
                  <a:srgbClr val="4070A0"/>
                </a:solidFill>
                <a:latin typeface="Courier"/>
              </a:rPr>
              <a:t>==</a:t>
            </a:r>
            <a:r>
              <a:rPr>
                <a:solidFill>
                  <a:srgbClr val="40A070"/>
                </a:solidFill>
                <a:latin typeface="Courier"/>
              </a:rPr>
              <a:t>1</a:t>
            </a:r>
            <a:r>
              <a:rPr>
                <a:latin typeface="Courier"/>
              </a:rPr>
              <a:t>,</a:t>
            </a:r>
            <a:r>
              <a:rPr>
                <a:solidFill>
                  <a:srgbClr val="4070A0"/>
                </a:solidFill>
                <a:latin typeface="Courier"/>
              </a:rPr>
              <a:t>"Male"</a:t>
            </a:r>
            <a:r>
              <a:rPr>
                <a:latin typeface="Courier"/>
              </a:rPr>
              <a:t>,</a:t>
            </a:r>
            <a:r>
              <a:rPr>
                <a:solidFill>
                  <a:srgbClr val="4070A0"/>
                </a:solidFill>
                <a:latin typeface="Courier"/>
              </a:rPr>
              <a:t>"Female"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a:t>
            </a:r>
            <a:r>
              <a:rPr>
                <a:solidFill>
                  <a:srgbClr val="06287E"/>
                </a:solidFill>
                <a:latin typeface="Courier"/>
              </a:rPr>
              <a:t>c</a:t>
            </a:r>
            <a:r>
              <a:rPr>
                <a:latin typeface="Courier"/>
              </a:rPr>
              <a:t>(</a:t>
            </a:r>
            <a:r>
              <a:rPr>
                <a:solidFill>
                  <a:srgbClr val="4070A0"/>
                </a:solidFill>
                <a:latin typeface="Courier"/>
              </a:rPr>
              <a:t>"steelblue"</a:t>
            </a:r>
            <a:r>
              <a:rPr>
                <a:latin typeface="Courier"/>
              </a:rPr>
              <a:t>,</a:t>
            </a:r>
            <a:r>
              <a:rPr>
                <a:solidFill>
                  <a:srgbClr val="4070A0"/>
                </a:solidFill>
                <a:latin typeface="Courier"/>
              </a:rPr>
              <a:t>"orange"</a:t>
            </a:r>
            <a:r>
              <a:rPr>
                <a:latin typeface="Courier"/>
              </a:rPr>
              <a:t>),</a:t>
            </a:r>
            <a:r>
              <a:rPr>
                <a:solidFill>
                  <a:srgbClr val="7D9029"/>
                </a:solidFill>
                <a:latin typeface="Courier"/>
              </a:rPr>
              <a:t>name=</a:t>
            </a:r>
            <a:r>
              <a:rPr>
                <a:solidFill>
                  <a:srgbClr val="4070A0"/>
                </a:solidFill>
                <a:latin typeface="Courier"/>
              </a:rPr>
              <a:t>"Sex"</a:t>
            </a:r>
            <a:r>
              <a:rPr>
                <a:latin typeface="Courier"/>
              </a:rPr>
              <a:t>)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id="3" name="Picture 1" descr="MLW_KUHES_RandStatsWorkshops_Session4_files/figure-pptx/unnamed-chunk-6-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Certificates of attendance</a:t>
            </a:r>
          </a:p>
          <a:p>
            <a:pPr lvl="1"/>
            <a:r>
              <a:t>You need to attend all 6 sessions.</a:t>
            </a:r>
          </a:p>
          <a:p>
            <a:pPr lvl="1"/>
            <a:r>
              <a:t>Sign in &amp; check spelling of name on the sign-in sheet!</a:t>
            </a:r>
          </a:p>
          <a:p>
            <a:pPr lvl="1"/>
            <a:r>
              <a:t>Only issued if paid-up and in exchange for completed feedback form.</a:t>
            </a:r>
          </a:p>
          <a:p>
            <a:pPr lvl="0"/>
            <a:r>
              <a:t>Course website / GitHub: </a:t>
            </a:r>
            <a:r>
              <a:rPr>
                <a:hlinkClick r:id="rId2"/>
              </a:rPr>
              <a:t>https://github.com/mlw-stats/R_And_Statistics_Training_2022</a:t>
            </a:r>
          </a:p>
          <a:p>
            <a:pPr lvl="0"/>
            <a:r>
              <a:t>Office hours</a:t>
            </a:r>
          </a:p>
          <a:p>
            <a:pPr lvl="1"/>
            <a:r>
              <a:t>James - Tuesdays 2-3pm</a:t>
            </a:r>
          </a:p>
          <a:p>
            <a:pPr lvl="1"/>
            <a:r>
              <a:t>Marc - Thursdays 11:00 am - 12:00 pm</a:t>
            </a:r>
          </a:p>
          <a:p>
            <a:pPr lvl="0"/>
            <a:r>
              <a:t>Housekeeping</a:t>
            </a:r>
          </a:p>
          <a:p>
            <a:pPr lvl="1"/>
            <a:r>
              <a:t>Refreshments &amp; lunch</a:t>
            </a:r>
          </a:p>
          <a:p>
            <a:pPr lvl="1"/>
            <a:r>
              <a:t>Fire exits &amp; bathrooms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Two sample t-test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indent="0">
              <a:buNone/>
            </a:pP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p>
          <a:p>
            <a:pPr lvl="0" indent="0">
              <a:buNone/>
            </a:pPr>
            <a:r>
              <a:rPr>
                <a:latin typeface="Courier"/>
              </a:rPr>
              <a:t>## 
##  Welch Two Sample t-test
## 
## data:  age by sex
## t = -0.69127, df = 2982.6, p-value = 0.4895
## alternative hypothesis: true difference in means between group 1 and group 2 is not equal to 0
## 95 percent confidence interval:
##  -0.4812899  0.2303877
## sample estimates:
## mean in group 1 mean in group 2 
##        32.87585        33.00130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40000" lnSpcReduction="20000"/>
              </a:bodyPr>
              <a:lstStyle/>
              <a:p>
                <a:pPr marL="0" lvl="0" indent="0">
                  <a:buNone/>
                </a:pPr>
                <a:r>
                  <a:rPr sz="6000" dirty="0"/>
                  <a:t>When observations are paired, we cannot use the two-sample t-test (assumption of independent observations in both groups not met). However we can compute the pairwise difference and do a one-sample t-test to test the null hypothesis that the mean of these pairwise differences is 0.</a:t>
                </a:r>
                <a:endParaRPr lang="en-GB" sz="6000" dirty="0"/>
              </a:p>
              <a:p>
                <a:pPr marL="0" lvl="0" indent="0">
                  <a:buNone/>
                </a:pPr>
                <a:endParaRPr sz="3500" dirty="0"/>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sz="4000">
                              <a:latin typeface="Cambria Math" panose="02040503050406030204" pitchFamily="18" charset="0"/>
                            </a:rPr>
                          </m:ctrlPr>
                        </m:mPr>
                        <m:mr>
                          <m:e>
                            <m:sSub>
                              <m:sSubPr>
                                <m:ctrlPr>
                                  <a:rPr sz="4000">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0</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r>
                          <m:e>
                            <m:sSub>
                              <m:sSubPr>
                                <m:ctrlPr>
                                  <a:rPr sz="4000" i="1">
                                    <a:latin typeface="Cambria Math" panose="02040503050406030204" pitchFamily="18" charset="0"/>
                                  </a:rPr>
                                </m:ctrlPr>
                              </m:sSubPr>
                              <m:e>
                                <m:r>
                                  <a:rPr sz="4000">
                                    <a:latin typeface="Cambria Math" panose="02040503050406030204" pitchFamily="18" charset="0"/>
                                  </a:rPr>
                                  <m:t>𝐻</m:t>
                                </m:r>
                              </m:e>
                              <m:sub>
                                <m:r>
                                  <a:rPr sz="4000">
                                    <a:latin typeface="Cambria Math" panose="02040503050406030204" pitchFamily="18" charset="0"/>
                                  </a:rPr>
                                  <m:t>1</m:t>
                                </m:r>
                              </m:sub>
                            </m:sSub>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1</m:t>
                                </m:r>
                              </m:sub>
                            </m:sSub>
                          </m:e>
                          <m:e>
                            <m:r>
                              <a:rPr sz="4000">
                                <a:latin typeface="Cambria Math" panose="02040503050406030204" pitchFamily="18" charset="0"/>
                              </a:rPr>
                              <m:t>≠</m:t>
                            </m:r>
                            <m:sSub>
                              <m:sSubPr>
                                <m:ctrlPr>
                                  <a:rPr sz="4000" i="1">
                                    <a:latin typeface="Cambria Math" panose="02040503050406030204" pitchFamily="18" charset="0"/>
                                  </a:rPr>
                                </m:ctrlPr>
                              </m:sSubPr>
                              <m:e>
                                <m:r>
                                  <a:rPr sz="4000">
                                    <a:latin typeface="Cambria Math" panose="02040503050406030204" pitchFamily="18" charset="0"/>
                                  </a:rPr>
                                  <m:t>𝜇</m:t>
                                </m:r>
                              </m:e>
                              <m:sub>
                                <m:r>
                                  <a:rPr sz="4000">
                                    <a:latin typeface="Cambria Math" panose="02040503050406030204" pitchFamily="18" charset="0"/>
                                  </a:rPr>
                                  <m:t>2</m:t>
                                </m:r>
                              </m:sub>
                            </m:sSub>
                          </m:e>
                        </m:mr>
                      </m:m>
                    </m:oMath>
                  </m:oMathPara>
                </a14:m>
                <a:endParaRPr sz="2800" dirty="0"/>
              </a:p>
              <a:p>
                <a:pPr lvl="0" indent="0">
                  <a:buNone/>
                </a:pPr>
                <a:r>
                  <a:rPr sz="2800" dirty="0" err="1">
                    <a:solidFill>
                      <a:srgbClr val="06287E"/>
                    </a:solidFill>
                    <a:latin typeface="Courier"/>
                  </a:rPr>
                  <a:t>t.test</a:t>
                </a:r>
                <a:r>
                  <a:rPr sz="2800" dirty="0">
                    <a:latin typeface="Courier"/>
                  </a:rPr>
                  <a:t>(df1</a:t>
                </a:r>
                <a:r>
                  <a:rPr sz="2800" dirty="0">
                    <a:solidFill>
                      <a:srgbClr val="4070A0"/>
                    </a:solidFill>
                    <a:latin typeface="Courier"/>
                  </a:rPr>
                  <a:t>$</a:t>
                </a:r>
                <a:r>
                  <a:rPr sz="2800" dirty="0">
                    <a:latin typeface="Courier"/>
                  </a:rPr>
                  <a:t>cd41,df1</a:t>
                </a:r>
                <a:r>
                  <a:rPr sz="2800" dirty="0">
                    <a:solidFill>
                      <a:srgbClr val="4070A0"/>
                    </a:solidFill>
                    <a:latin typeface="Courier"/>
                  </a:rPr>
                  <a:t>$</a:t>
                </a:r>
                <a:r>
                  <a:rPr sz="2800" dirty="0">
                    <a:latin typeface="Courier"/>
                  </a:rPr>
                  <a:t>cd42,</a:t>
                </a:r>
                <a:r>
                  <a:rPr sz="2800" dirty="0">
                    <a:solidFill>
                      <a:srgbClr val="7D9029"/>
                    </a:solidFill>
                    <a:latin typeface="Courier"/>
                  </a:rPr>
                  <a:t>paired =</a:t>
                </a:r>
                <a:r>
                  <a:rPr sz="2800" dirty="0">
                    <a:latin typeface="Courier"/>
                  </a:rPr>
                  <a:t> </a:t>
                </a:r>
                <a:r>
                  <a:rPr sz="2800" dirty="0">
                    <a:solidFill>
                      <a:srgbClr val="880000"/>
                    </a:solidFill>
                    <a:latin typeface="Courier"/>
                  </a:rPr>
                  <a:t>TRUE</a:t>
                </a:r>
                <a:r>
                  <a:rPr sz="2800"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965" t="-2981" r="-1327"/>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Paired t-test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77500" lnSpcReduction="20000"/>
              </a:bodyPr>
              <a:lstStyle/>
              <a:p>
                <a:pPr marL="0" lvl="0" indent="0">
                  <a:buNone/>
                </a:pPr>
                <a:endParaRPr lang="en-GB"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r>
                        <a:rPr lang="en-MW">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oMath>
                  </m:oMathPara>
                </a14:m>
                <a:endParaRPr dirty="0"/>
              </a:p>
              <a:p>
                <a:pPr lvl="0" indent="0">
                  <a:buNone/>
                </a:pPr>
                <a:r>
                  <a:rPr dirty="0" err="1">
                    <a:solidFill>
                      <a:srgbClr val="06287E"/>
                    </a:solidFill>
                    <a:latin typeface="Courier"/>
                  </a:rPr>
                  <a:t>t.test</a:t>
                </a:r>
                <a:r>
                  <a:rPr dirty="0">
                    <a:latin typeface="Courier"/>
                  </a:rPr>
                  <a:t>(df1</a:t>
                </a:r>
                <a:r>
                  <a:rPr dirty="0">
                    <a:solidFill>
                      <a:srgbClr val="4070A0"/>
                    </a:solidFill>
                    <a:latin typeface="Courier"/>
                  </a:rPr>
                  <a:t>$</a:t>
                </a:r>
                <a:r>
                  <a:rPr dirty="0">
                    <a:latin typeface="Courier"/>
                  </a:rPr>
                  <a:t>cd41,df1</a:t>
                </a:r>
                <a:r>
                  <a:rPr dirty="0">
                    <a:solidFill>
                      <a:srgbClr val="4070A0"/>
                    </a:solidFill>
                    <a:latin typeface="Courier"/>
                  </a:rPr>
                  <a:t>$</a:t>
                </a:r>
                <a:r>
                  <a:rPr dirty="0">
                    <a:latin typeface="Courier"/>
                  </a:rPr>
                  <a:t>cd42,</a:t>
                </a:r>
                <a:r>
                  <a:rPr dirty="0">
                    <a:solidFill>
                      <a:srgbClr val="7D9029"/>
                    </a:solidFill>
                    <a:latin typeface="Courier"/>
                  </a:rPr>
                  <a:t>paired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  Paired t-test
## 
## data:  df1$cd41 and df1$cd42
## t = -98.346, </a:t>
                </a:r>
                <a:r>
                  <a:rPr dirty="0" err="1">
                    <a:latin typeface="Courier"/>
                  </a:rPr>
                  <a:t>df</a:t>
                </a:r>
                <a:r>
                  <a:rPr dirty="0">
                    <a:latin typeface="Courier"/>
                  </a:rPr>
                  <a:t> = 2999, p-value &lt; 2.2e-16
## alternative hypothesis: true mean difference is not equal to 0
## 95 percent confidence interval:
##  -203.1804 -195.2370
## sample estimates:
## mean difference 
##       -199.2087</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W">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rPr dirty="0"/>
              <a:t>Comparing means - more than </a:t>
            </a:r>
            <a:r>
              <a:rPr lang="en-GB" dirty="0"/>
              <a:t>two</a:t>
            </a:r>
            <a:r>
              <a:rPr dirty="0"/>
              <a:t> group</a:t>
            </a:r>
            <a:r>
              <a:rPr lang="en-GB" dirty="0"/>
              <a:t>s</a:t>
            </a:r>
            <a:endParaRPr dirty="0"/>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dirty="0"/>
              <a:t>Sometimes we want to compare means of a variable in more than 2 groups</a:t>
            </a:r>
          </a:p>
          <a:p>
            <a:pPr lvl="0"/>
            <a:r>
              <a:rPr dirty="0"/>
              <a:t>For example, we might want to compare the mean CD4 among the 5 hospitals.</a:t>
            </a:r>
          </a:p>
          <a:p>
            <a:pPr lvl="0"/>
            <a:r>
              <a:rPr dirty="0"/>
              <a:t>Use one way analysis of variance (</a:t>
            </a:r>
            <a:r>
              <a:rPr dirty="0" err="1"/>
              <a:t>anova</a:t>
            </a:r>
            <a:r>
              <a:rPr dirty="0"/>
              <a:t>)</a:t>
            </a:r>
          </a:p>
          <a:p>
            <a:pPr lvl="0"/>
            <a:r>
              <a:rPr dirty="0"/>
              <a:t>Based on assumptions:</a:t>
            </a:r>
          </a:p>
          <a:p>
            <a:pPr lvl="1"/>
            <a:r>
              <a:rPr lang="en-GB" dirty="0"/>
              <a:t>Sample means</a:t>
            </a:r>
            <a:r>
              <a:rPr dirty="0"/>
              <a:t> </a:t>
            </a:r>
            <a:r>
              <a:rPr lang="en-GB" dirty="0"/>
              <a:t>for</a:t>
            </a:r>
            <a:r>
              <a:rPr dirty="0"/>
              <a:t> the </a:t>
            </a:r>
            <a:r>
              <a:rPr lang="en-GB" dirty="0"/>
              <a:t>different </a:t>
            </a:r>
            <a:r>
              <a:rPr dirty="0"/>
              <a:t>groups follow a normal distribution</a:t>
            </a:r>
          </a:p>
          <a:p>
            <a:pPr lvl="1"/>
            <a:r>
              <a:rPr dirty="0"/>
              <a:t>Equal variation within groups</a:t>
            </a:r>
          </a:p>
          <a:p>
            <a:pPr lvl="1"/>
            <a:r>
              <a:rPr dirty="0"/>
              <a:t>Independent and identically distributed variables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total of 3000 study participants were recruited in 5 hospitals providing ART. Each participant’s CD4 count upon entry into study was measured. We would like to investigate whether there is a difference in mean CD4 count at the entry into the study across the 5 participating facilities. State the hypothesis to be tested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1</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3</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4</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5</m:t>
                            </m:r>
                          </m:sub>
                        </m:sSub>
                      </m:e>
                    </m:mr>
                    <m:mr>
                      <m:e>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m:rPr>
                            <m:nor/>
                          </m:rPr>
                          <a:rPr/>
                          <m:t>for</m:t>
                        </m:r>
                        <m:r>
                          <m:rPr>
                            <m:nor/>
                          </m:rPr>
                          <a:rPr/>
                          <m:t> </m:t>
                        </m:r>
                        <m:r>
                          <m:rPr>
                            <m:nor/>
                          </m:rPr>
                          <a:rPr/>
                          <m:t>some</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e>
                    </m:mr>
                  </m:m>
                </m:oMath>
              </m:oMathPara>
            </a14:m>
            <a:endParaRPr/>
          </a:p>
          <a:p>
            <a:pPr lvl="0" indent="0">
              <a:buNone/>
            </a:pPr>
            <a:r>
              <a:rPr>
                <a:solidFill>
                  <a:srgbClr val="06287E"/>
                </a:solidFill>
                <a:latin typeface="Courier"/>
              </a:rPr>
              <a:t>oneway.test</a:t>
            </a:r>
            <a:r>
              <a:rPr>
                <a:latin typeface="Courier"/>
              </a:rPr>
              <a:t>(cd41 </a:t>
            </a:r>
            <a:r>
              <a:rPr>
                <a:solidFill>
                  <a:srgbClr val="4070A0"/>
                </a:solidFill>
                <a:latin typeface="Courier"/>
              </a:rPr>
              <a:t>~</a:t>
            </a:r>
            <a:r>
              <a:rPr>
                <a:latin typeface="Courier"/>
              </a:rPr>
              <a:t> hosp, </a:t>
            </a:r>
            <a:r>
              <a:rPr>
                <a:solidFill>
                  <a:srgbClr val="7D9029"/>
                </a:solidFill>
                <a:latin typeface="Courier"/>
              </a:rPr>
              <a:t>data =</a:t>
            </a:r>
            <a:r>
              <a:rPr>
                <a:latin typeface="Courier"/>
              </a:rPr>
              <a:t> df1)</a:t>
            </a:r>
          </a:p>
          <a:p>
            <a:pPr lvl="0" indent="0">
              <a:buNone/>
            </a:pPr>
            <a:r>
              <a:rPr>
                <a:latin typeface="Courier"/>
              </a:rPr>
              <a:t>## 
##  One-way analysis of means (not assuming equal variances)
## 
## data:  cd41 and hosp
## F = 0.22905, num df = 4, denom df = 1496, p-value = 0.9222</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One-way anova</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res.hosp </a:t>
            </a:r>
            <a:r>
              <a:rPr>
                <a:solidFill>
                  <a:srgbClr val="007020"/>
                </a:solidFill>
                <a:latin typeface="Courier"/>
              </a:rPr>
              <a:t>&lt;-</a:t>
            </a:r>
            <a:r>
              <a:rPr>
                <a:latin typeface="Courier"/>
              </a:rPr>
              <a:t> </a:t>
            </a:r>
            <a:r>
              <a:rPr>
                <a:solidFill>
                  <a:srgbClr val="06287E"/>
                </a:solidFill>
                <a:latin typeface="Courier"/>
              </a:rPr>
              <a:t>aov</a:t>
            </a:r>
            <a:r>
              <a:rPr>
                <a:latin typeface="Courier"/>
              </a:rPr>
              <a:t>(cd41 </a:t>
            </a:r>
            <a:r>
              <a:rPr>
                <a:solidFill>
                  <a:srgbClr val="4070A0"/>
                </a:solidFill>
                <a:latin typeface="Courier"/>
              </a:rPr>
              <a:t>~</a:t>
            </a:r>
            <a:r>
              <a:rPr>
                <a:latin typeface="Courier"/>
              </a:rPr>
              <a:t> </a:t>
            </a:r>
            <a:r>
              <a:rPr>
                <a:solidFill>
                  <a:srgbClr val="06287E"/>
                </a:solidFill>
                <a:latin typeface="Courier"/>
              </a:rPr>
              <a:t>factor</a:t>
            </a:r>
            <a:r>
              <a:rPr>
                <a:latin typeface="Courier"/>
              </a:rPr>
              <a:t>(hosp), </a:t>
            </a:r>
            <a:r>
              <a:rPr>
                <a:solidFill>
                  <a:srgbClr val="7D9029"/>
                </a:solidFill>
                <a:latin typeface="Courier"/>
              </a:rPr>
              <a:t>data =</a:t>
            </a:r>
            <a:r>
              <a:rPr>
                <a:latin typeface="Courier"/>
              </a:rPr>
              <a:t> df1)</a:t>
            </a:r>
            <a:br/>
            <a:r>
              <a:rPr>
                <a:solidFill>
                  <a:srgbClr val="06287E"/>
                </a:solidFill>
                <a:latin typeface="Courier"/>
              </a:rPr>
              <a:t>summary</a:t>
            </a:r>
            <a:r>
              <a:rPr>
                <a:latin typeface="Courier"/>
              </a:rPr>
              <a:t>(res.hosp)</a:t>
            </a:r>
          </a:p>
          <a:p>
            <a:pPr lvl="0" indent="0">
              <a:buNone/>
            </a:pPr>
            <a:r>
              <a:rPr>
                <a:latin typeface="Courier"/>
              </a:rPr>
              <a:t>##                Df  Sum Sq Mean Sq F value Pr(&gt;F)
## factor(hosp)    4    2204   551.1   0.229  0.922
## Residuals    2995 7194212  2402.1</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Chi-squared tests can be used to test whether 2 categorical variables are independent or associated.</a:t>
            </a:r>
          </a:p>
          <a:p>
            <a:pPr marL="0" lvl="0" indent="0">
              <a:buNone/>
            </a:pPr>
            <a:r>
              <a:t>Given 2 categorical variables </a:t>
            </a:r>
            <a14:m xmlns:a14="http://schemas.microsoft.com/office/drawing/2010/main">
              <m:oMath xmlns:m="http://schemas.openxmlformats.org/officeDocument/2006/math">
                <m:r>
                  <a:rPr>
                    <a:latin typeface="Cambria Math" panose="02040503050406030204" pitchFamily="18" charset="0"/>
                  </a:rPr>
                  <m:t>𝑉</m:t>
                </m:r>
                <m:r>
                  <a:rPr>
                    <a:latin typeface="Cambria Math" panose="02040503050406030204" pitchFamily="18" charset="0"/>
                  </a:rPr>
                  <m:t>1</m:t>
                </m:r>
              </m:oMath>
            </a14:m>
            <a:r>
              <a:t> (taking </a:t>
            </a:r>
            <a14:m xmlns:a14="http://schemas.microsoft.com/office/drawing/2010/main">
              <m:oMath xmlns:m="http://schemas.openxmlformats.org/officeDocument/2006/math">
                <m:r>
                  <a:rPr>
                    <a:latin typeface="Cambria Math" panose="02040503050406030204" pitchFamily="18" charset="0"/>
                  </a:rPr>
                  <m:t>𝑐</m:t>
                </m:r>
              </m:oMath>
            </a14:m>
            <a:r>
              <a:t> different values) and </a:t>
            </a:r>
            <a14:m xmlns:a14="http://schemas.microsoft.com/office/drawing/2010/main">
              <m:oMath xmlns:m="http://schemas.openxmlformats.org/officeDocument/2006/math">
                <m:r>
                  <a:rPr>
                    <a:latin typeface="Cambria Math" panose="02040503050406030204" pitchFamily="18" charset="0"/>
                  </a:rPr>
                  <m:t>𝑉</m:t>
                </m:r>
                <m:r>
                  <a:rPr>
                    <a:latin typeface="Cambria Math" panose="02040503050406030204" pitchFamily="18" charset="0"/>
                  </a:rPr>
                  <m:t>2</m:t>
                </m:r>
              </m:oMath>
            </a14:m>
            <a:r>
              <a:t> (taking </a:t>
            </a:r>
            <a14:m xmlns:a14="http://schemas.microsoft.com/office/drawing/2010/main">
              <m:oMath xmlns:m="http://schemas.openxmlformats.org/officeDocument/2006/math">
                <m:r>
                  <a:rPr>
                    <a:latin typeface="Cambria Math" panose="02040503050406030204" pitchFamily="18" charset="0"/>
                  </a:rPr>
                  <m:t>𝑟</m:t>
                </m:r>
              </m:oMath>
            </a14:m>
            <a:r>
              <a:t> different values) we can compute an </a:t>
            </a:r>
            <a14:m xmlns:a14="http://schemas.microsoft.com/office/drawing/2010/main">
              <m:oMath xmlns:m="http://schemas.openxmlformats.org/officeDocument/2006/math">
                <m:r>
                  <a:rPr>
                    <a:latin typeface="Cambria Math" panose="02040503050406030204" pitchFamily="18" charset="0"/>
                  </a:rPr>
                  <m:t>𝑟</m:t>
                </m:r>
                <m:r>
                  <a:rPr>
                    <a:latin typeface="Cambria Math" panose="02040503050406030204" pitchFamily="18" charset="0"/>
                  </a:rPr>
                  <m:t>×</m:t>
                </m:r>
                <m:r>
                  <a:rPr>
                    <a:latin typeface="Cambria Math" panose="02040503050406030204" pitchFamily="18" charset="0"/>
                  </a:rPr>
                  <m:t>𝑐</m:t>
                </m:r>
              </m:oMath>
            </a14:m>
            <a:r>
              <a:t> contingency table (i.e. we cross-tabulate the 2 variables) of the observed values.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m>
                    <m:mPr>
                      <m:mcs>
                        <m:mc>
                          <m:mcPr>
                            <m:count m:val="6"/>
                            <m:mcJc m:val="center"/>
                          </m:mcPr>
                        </m:mc>
                      </m:mcs>
                      <m:ctrlPr>
                        <a:rPr>
                          <a:latin typeface="Cambria Math" panose="02040503050406030204" pitchFamily="18" charset="0"/>
                        </a:rPr>
                      </m:ctrlPr>
                    </m:mPr>
                    <m:mr>
                      <m:e/>
                      <m:e/>
                      <m:e/>
                      <m:e/>
                      <m:e>
                        <m:r>
                          <a:rPr>
                            <a:latin typeface="Cambria Math" panose="02040503050406030204" pitchFamily="18" charset="0"/>
                          </a:rPr>
                          <m:t>𝑉</m:t>
                        </m:r>
                        <m:r>
                          <a:rPr>
                            <a:latin typeface="Cambria Math" panose="02040503050406030204" pitchFamily="18" charset="0"/>
                          </a:rPr>
                          <m:t>1</m:t>
                        </m:r>
                      </m:e>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1</m:t>
                            </m:r>
                            <m:r>
                              <a:rPr>
                                <a:latin typeface="Cambria Math" panose="02040503050406030204" pitchFamily="18" charset="0"/>
                              </a:rPr>
                              <m:t>𝑐</m:t>
                            </m:r>
                          </m:sub>
                        </m:sSub>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2</m:t>
                            </m:r>
                            <m:r>
                              <a:rPr>
                                <a:latin typeface="Cambria Math" panose="02040503050406030204" pitchFamily="18" charset="0"/>
                              </a:rPr>
                              <m:t>𝑐</m:t>
                            </m:r>
                          </m:sub>
                        </m:sSub>
                      </m:e>
                    </m:mr>
                    <m:mr>
                      <m:e>
                        <m:r>
                          <a:rPr>
                            <a:latin typeface="Cambria Math" panose="02040503050406030204" pitchFamily="18" charset="0"/>
                          </a:rPr>
                          <m:t>𝑉</m:t>
                        </m:r>
                        <m:r>
                          <a:rPr>
                            <a:latin typeface="Cambria Math" panose="02040503050406030204" pitchFamily="18" charset="0"/>
                          </a:rPr>
                          <m:t>2</m:t>
                        </m:r>
                      </m:e>
                      <m:e/>
                      <m:e>
                        <m:r>
                          <a:rPr>
                            <a:latin typeface="Cambria Math" panose="02040503050406030204" pitchFamily="18" charset="0"/>
                          </a:rPr>
                          <m:t>…</m:t>
                        </m:r>
                      </m:e>
                      <m:e/>
                      <m:e>
                        <m:r>
                          <a:rPr>
                            <a:latin typeface="Cambria Math" panose="02040503050406030204" pitchFamily="18" charset="0"/>
                          </a:rPr>
                          <m:t>…</m:t>
                        </m:r>
                      </m:e>
                      <m:e>
                        <m:r>
                          <a:rPr>
                            <a:latin typeface="Cambria Math" panose="02040503050406030204" pitchFamily="18" charset="0"/>
                          </a:rPr>
                          <m:t>…</m:t>
                        </m:r>
                      </m:e>
                    </m:mr>
                    <m:mr>
                      <m:e/>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1</m:t>
                            </m:r>
                          </m:sub>
                        </m:sSub>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m:t>
                            </m:r>
                            <m:r>
                              <a:rPr>
                                <a:latin typeface="Cambria Math" panose="02040503050406030204" pitchFamily="18" charset="0"/>
                              </a:rPr>
                              <m:t>2</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𝑟𝑐</m:t>
                            </m:r>
                          </m:sub>
                        </m:sSub>
                      </m:e>
                    </m:mr>
                  </m:m>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principle to test whether the 2 variables are associated or not, is to compare the </a:t>
            </a:r>
            <a:r>
              <a:rPr b="1"/>
              <a:t>observed</a:t>
            </a:r>
            <a:r>
              <a:t> counts to the counts </a:t>
            </a:r>
            <a:r>
              <a:rPr b="1"/>
              <a:t>expected</a:t>
            </a:r>
            <a:r>
              <a:t> under the assumption of no association (the null hypothesis).</a:t>
            </a:r>
          </a:p>
          <a:p>
            <a:pPr marL="0" lvl="0" indent="0">
              <a:buNone/>
            </a:pPr>
            <a:r>
              <a:t>Define:</a:t>
            </a:r>
          </a:p>
          <a:p>
            <a:pPr lvl="0"/>
            <a14:m xmlns:a14="http://schemas.microsoft.com/office/drawing/2010/main">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r>
              <a:t> the total number of observations (calculated as </a:t>
            </a:r>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e>
                </m:nary>
              </m:oMath>
            </a14:m>
            <a:r>
              <a:t>)</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oMath>
            </a14:m>
            <a:r>
              <a:t> the marginal proportion of row </a:t>
            </a:r>
            <a14:m xmlns:a14="http://schemas.microsoft.com/office/drawing/2010/main">
              <m:oMath xmlns:m="http://schemas.openxmlformats.org/officeDocument/2006/math">
                <m:r>
                  <a:rPr>
                    <a:latin typeface="Cambria Math" panose="02040503050406030204" pitchFamily="18" charset="0"/>
                  </a:rPr>
                  <m:t>𝑖</m:t>
                </m:r>
              </m:oMath>
            </a14:m>
            <a:r>
              <a:t> (calculated as </a:t>
            </a:r>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m:t>
                    </m:r>
                    <m:r>
                      <a:rPr>
                        <a:latin typeface="Cambria Math" panose="02040503050406030204" pitchFamily="18" charset="0"/>
                      </a:rPr>
                      <m:t>𝑗</m:t>
                    </m:r>
                  </m:sub>
                </m:sSub>
                <m:r>
                  <a:rPr>
                    <a:latin typeface="Cambria Math" panose="02040503050406030204" pitchFamily="18" charset="0"/>
                  </a:rPr>
                  <m:t>=</m:t>
                </m:r>
              </m:oMath>
            </a14:m>
            <a:r>
              <a:t> the marginal proportion of column </a:t>
            </a:r>
            <a14:m xmlns:a14="http://schemas.microsoft.com/office/drawing/2010/main">
              <m:oMath xmlns:m="http://schemas.openxmlformats.org/officeDocument/2006/math">
                <m:r>
                  <a:rPr>
                    <a:latin typeface="Cambria Math" panose="02040503050406030204" pitchFamily="18" charset="0"/>
                  </a:rPr>
                  <m:t>𝑗</m:t>
                </m:r>
              </m:oMath>
            </a14:m>
            <a:r>
              <a:t> (calculated as </a:t>
            </a:r>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𝑛</m:t>
                    </m:r>
                  </m:den>
                </m:f>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e>
                </m:nary>
              </m:oMath>
            </a14:m>
            <a:r>
              <a:t>)</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r>
                  <a:rPr>
                    <a:latin typeface="Cambria Math" panose="02040503050406030204" pitchFamily="18" charset="0"/>
                  </a:rPr>
                  <m:t>=</m:t>
                </m:r>
              </m:oMath>
            </a14:m>
            <a:r>
              <a:t> the expected counts in each cell (calculated as </a:t>
            </a:r>
            <a14:m xmlns:a14="http://schemas.microsoft.com/office/drawing/2010/main">
              <m:oMath xmlns:m="http://schemas.openxmlformats.org/officeDocument/2006/math">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𝑗</m:t>
                    </m:r>
                    <m:r>
                      <a:rPr>
                        <a:latin typeface="Cambria Math" panose="02040503050406030204" pitchFamily="18" charset="0"/>
                      </a:rPr>
                      <m:t>.</m:t>
                    </m:r>
                  </m:sub>
                </m:sSub>
              </m:oMath>
            </a14:m>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Note </a:t>
            </a:r>
            <a:r>
              <a:rPr b="1"/>
              <a:t>expected counts</a:t>
            </a:r>
            <a:r>
              <a:t> = expected under the assumption of no association.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We can then calculate the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statistic for this table: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nary>
                        <m:naryPr>
                          <m:chr m:val="∑"/>
                          <m:limLoc m:val="undOvr"/>
                          <m:ctrlPr>
                            <a:rPr i="1">
                              <a:latin typeface="Cambria Math" panose="02040503050406030204" pitchFamily="18" charset="0"/>
                            </a:rPr>
                          </m:ctrlPr>
                        </m:naryPr>
                        <m:sub>
                          <m:r>
                            <a:rPr>
                              <a:latin typeface="Cambria Math" panose="02040503050406030204" pitchFamily="18" charset="0"/>
                            </a:rPr>
                            <m:t>𝑗</m:t>
                          </m:r>
                        </m:sub>
                        <m:sup>
                          <m:r>
                            <a:rPr>
                              <a:latin typeface="Cambria Math" panose="02040503050406030204" pitchFamily="18" charset="0"/>
                            </a:rPr>
                            <m:t>​</m:t>
                          </m:r>
                        </m:sup>
                        <m:e>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𝑂</m:t>
                                          </m:r>
                                        </m:e>
                                        <m:sub>
                                          <m:r>
                                            <a:rPr>
                                              <a:latin typeface="Cambria Math" panose="02040503050406030204" pitchFamily="18" charset="0"/>
                                            </a:rPr>
                                            <m:t>𝑖𝑗</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e>
                                  </m:d>
                                </m:e>
                                <m:sup>
                                  <m:r>
                                    <a:rPr>
                                      <a:latin typeface="Cambria Math" panose="02040503050406030204" pitchFamily="18" charset="0"/>
                                    </a:rPr>
                                    <m:t>2</m:t>
                                  </m:r>
                                </m:sup>
                              </m:sSup>
                            </m:num>
                            <m:den>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𝑖𝑗</m:t>
                                  </m:r>
                                </m:sub>
                              </m:sSub>
                            </m:den>
                          </m:f>
                        </m:e>
                      </m:nary>
                    </m:e>
                  </m:nary>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a:t>
            </a:r>
            <a14:m xmlns:a14="http://schemas.microsoft.com/office/drawing/2010/main">
              <m:oMath xmlns:m="http://schemas.openxmlformats.org/officeDocument/2006/math">
                <m:r>
                  <a:rPr>
                    <a:latin typeface="Cambria Math" panose="02040503050406030204" pitchFamily="18" charset="0"/>
                  </a:rPr>
                  <m:t>𝑖</m:t>
                </m:r>
              </m:oMath>
            </a14:m>
            <a:r>
              <a:t> sums over rows, </a:t>
            </a:r>
            <a14:m xmlns:a14="http://schemas.microsoft.com/office/drawing/2010/main">
              <m:oMath xmlns:m="http://schemas.openxmlformats.org/officeDocument/2006/math">
                <m:r>
                  <a:rPr>
                    <a:latin typeface="Cambria Math" panose="02040503050406030204" pitchFamily="18" charset="0"/>
                  </a:rPr>
                  <m:t>𝑗</m:t>
                </m:r>
              </m:oMath>
            </a14:m>
            <a:r>
              <a:t> sums over columns)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Under the null hypothesis H</a:t>
            </a:r>
            <a:r>
              <a:rPr baseline="-25000"/>
              <a:t>0</a:t>
            </a:r>
            <a:r>
              <a:t> of no association between the 2 variables,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𝜒</m:t>
                    </m:r>
                  </m:e>
                  <m:sup>
                    <m:r>
                      <a:rPr>
                        <a:latin typeface="Cambria Math" panose="02040503050406030204" pitchFamily="18" charset="0"/>
                      </a:rPr>
                      <m:t>2</m:t>
                    </m:r>
                  </m:sup>
                </m:sSup>
              </m:oMath>
            </a14:m>
            <a:r>
              <a:t> follows a chi-squared distribution with </a:t>
            </a:r>
            <a14:m xmlns:a14="http://schemas.microsoft.com/office/drawing/2010/main">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𝑟</m:t>
                    </m:r>
                    <m:r>
                      <a:rPr>
                        <a:latin typeface="Cambria Math" panose="02040503050406030204" pitchFamily="18" charset="0"/>
                      </a:rPr>
                      <m:t>−1</m:t>
                    </m:r>
                  </m:e>
                </m:d>
                <m:d>
                  <m:dPr>
                    <m:ctrlPr>
                      <a:rPr i="1">
                        <a:latin typeface="Cambria Math" panose="02040503050406030204" pitchFamily="18" charset="0"/>
                      </a:rPr>
                    </m:ctrlPr>
                  </m:dPr>
                  <m:e>
                    <m:r>
                      <a:rPr>
                        <a:latin typeface="Cambria Math" panose="02040503050406030204" pitchFamily="18" charset="0"/>
                      </a:rPr>
                      <m:t>𝑐</m:t>
                    </m:r>
                    <m:r>
                      <a:rPr>
                        <a:latin typeface="Cambria Math" panose="02040503050406030204" pitchFamily="18" charset="0"/>
                      </a:rPr>
                      <m:t>−1</m:t>
                    </m:r>
                  </m:e>
                </m:d>
              </m:oMath>
            </a14:m>
            <a:r>
              <a:t> degrees of freedom. This can be used to compute p-values.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Data for the session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Read in the data that was previously shared:</a:t>
            </a:r>
          </a:p>
          <a:p>
            <a:pPr lvl="1"/>
            <a:r>
              <a:t>btTBreg.csv</a:t>
            </a:r>
          </a:p>
          <a:p>
            <a:pPr lvl="1"/>
            <a:r>
              <a:t>adolescent_small.csv</a:t>
            </a:r>
          </a:p>
          <a:p>
            <a:pPr lvl="0"/>
            <a:r>
              <a:t>The data are in CSV format</a:t>
            </a:r>
          </a:p>
          <a:p>
            <a:pPr lvl="0" indent="0">
              <a:buNone/>
            </a:pPr>
            <a:r>
              <a:rPr>
                <a:latin typeface="Courier"/>
              </a:rPr>
              <a:t>df1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"datasets/btTBreg.csv"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br/>
            <a:r>
              <a:rPr>
                <a:latin typeface="Courier"/>
              </a:rPr>
              <a:t>df2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"datasets/adolescent_small.csv"</a:t>
            </a:r>
            <a:r>
              <a:rPr>
                <a:latin typeface="Courier"/>
              </a:rPr>
              <a:t>,</a:t>
            </a:r>
            <a:r>
              <a:rPr>
                <a:solidFill>
                  <a:srgbClr val="7D9029"/>
                </a:solidFill>
                <a:latin typeface="Courier"/>
              </a:rPr>
              <a:t>header =</a:t>
            </a:r>
            <a:r>
              <a:rPr>
                <a:latin typeface="Courier"/>
              </a:rPr>
              <a:t> </a:t>
            </a:r>
            <a:r>
              <a:rPr>
                <a:solidFill>
                  <a:srgbClr val="880000"/>
                </a:solidFill>
                <a:latin typeface="Courier"/>
              </a:rPr>
              <a:t>TRUE</a:t>
            </a:r>
            <a:r>
              <a:rPr>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In R, you can do a chi-squared test using the </a:t>
            </a:r>
            <a:r>
              <a:rPr>
                <a:latin typeface="Courier"/>
              </a:rPr>
              <a:t>chisq.test()</a:t>
            </a:r>
            <a:r>
              <a:t> function.</a:t>
            </a:r>
          </a:p>
          <a:p>
            <a:pPr marL="0" lvl="0" indent="0">
              <a:buNone/>
            </a:pPr>
            <a:r>
              <a:t>For example we can check if there is an association between stunting and mortality in the adolescent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br/>
            <a:r>
              <a:rPr>
                <a:latin typeface="Courier"/>
              </a:rPr>
              <a:t>ctest</a:t>
            </a:r>
          </a:p>
          <a:p>
            <a:pPr lvl="0" indent="0">
              <a:buNone/>
            </a:pPr>
            <a:r>
              <a:rPr>
                <a:latin typeface="Courier"/>
              </a:rPr>
              <a:t>## 
##  Pearson's Chi-squared test with Yates' continuity correction
## 
## data:  table(df2$stunt, df2$died)
## X-squared = 7.0641, df = 1, p-value = 0.007864</a:t>
            </a:r>
          </a:p>
          <a:p>
            <a:pPr marL="0" lvl="0" indent="0">
              <a:buNone/>
            </a:pPr>
            <a:r>
              <a:t>The p-value is 0.0078644 &lt; 0.05, so we reject the null hypothesis of no association at the 5% significance level.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Chi-squared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Or we can test the null hypothesis of no association between socio-economic status and hospital in the Blantyre TB dataset:</a:t>
            </a:r>
          </a:p>
          <a:p>
            <a:pPr lvl="0" indent="0">
              <a:buNone/>
            </a:pPr>
            <a:r>
              <a:rPr>
                <a:latin typeface="Courier"/>
              </a:rPr>
              <a:t>ctest</a:t>
            </a:r>
            <a:r>
              <a:rPr>
                <a:solidFill>
                  <a:srgbClr val="007020"/>
                </a:solidFill>
                <a:latin typeface="Courier"/>
              </a:rPr>
              <a:t>&lt;-</a:t>
            </a:r>
            <a:r>
              <a:rPr>
                <a:solidFill>
                  <a:srgbClr val="06287E"/>
                </a:solidFill>
                <a:latin typeface="Courier"/>
              </a:rPr>
              <a:t>chisq.test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ctest</a:t>
            </a:r>
          </a:p>
          <a:p>
            <a:pPr lvl="0" indent="0">
              <a:buNone/>
            </a:pPr>
            <a:r>
              <a:rPr>
                <a:latin typeface="Courier"/>
              </a:rPr>
              <a:t>## 
##  Pearson's Chi-squared test
## 
## data:  table(df1$ses, df1$hosp)
## X-squared = 7.864, df = 16, p-value = 0.9528</a:t>
            </a:r>
          </a:p>
          <a:p>
            <a:pPr marL="0" lvl="0" indent="0">
              <a:buNone/>
            </a:pPr>
            <a:r>
              <a:t>Note how the degrees of freedom has changed now. Here the p-value is 0.9528113 &gt; 0.05, so we do not reject H</a:t>
            </a:r>
            <a:r>
              <a:rPr baseline="-25000"/>
              <a:t>0</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(e.g. a prevalence) in a study population, and then want to test the null hypothesis that this proportion is equal to a specific a prior known proportion, we can proceed in 2 ways: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Use a normal approximation test - </a:t>
            </a:r>
            <a:r>
              <a:rPr>
                <a:latin typeface="Courier"/>
              </a:rPr>
              <a:t>prop.test()</a:t>
            </a:r>
            <a:r>
              <a:t> in R.</a:t>
            </a:r>
          </a:p>
          <a:p>
            <a:pPr marL="457200" lvl="0" indent="-457200">
              <a:buAutoNum type="arabicPeriod"/>
            </a:pPr>
            <a:r>
              <a:t>Use an exact binomial test - </a:t>
            </a:r>
            <a:r>
              <a:rPr>
                <a:latin typeface="Courier"/>
              </a:rPr>
              <a:t>binom.test()</a:t>
            </a:r>
            <a:r>
              <a:t> in R.</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 null and alternative hypotheses are the same for both tests. For example for a two-sided alternative: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normal approximation test uses the following test statistic:</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num>
                    <m:den>
                      <m:rad>
                        <m:radPr>
                          <m:ctrlPr>
                            <a:rPr i="1">
                              <a:latin typeface="Cambria Math" panose="02040503050406030204" pitchFamily="18" charset="0"/>
                            </a:rPr>
                          </m:ctrlPr>
                        </m:radPr>
                        <m:deg/>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𝑛</m:t>
                          </m:r>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estimate a proportion, we observe </a:t>
            </a:r>
            <a14:m xmlns:a14="http://schemas.microsoft.com/office/drawing/2010/main">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oMath>
            </a14:m>
            <a:r>
              <a:t> events / successes / outcomes in the </a:t>
            </a:r>
            <a14:m xmlns:a14="http://schemas.microsoft.com/office/drawing/2010/main">
              <m:oMath xmlns:m="http://schemas.openxmlformats.org/officeDocument/2006/math">
                <m:r>
                  <a:rPr>
                    <a:latin typeface="Cambria Math" panose="02040503050406030204" pitchFamily="18" charset="0"/>
                  </a:rPr>
                  <m:t>𝑛</m:t>
                </m:r>
              </m:oMath>
            </a14:m>
            <a:r>
              <a:t> units that we sampled, each success having a probbility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oMath>
            </a14:m>
            <a:r>
              <a:t> to occur. This is a binomial distribution:</a:t>
            </a:r>
          </a:p>
          <a:p>
            <a:pPr marL="0" lvl="0" indent="0">
              <a:buNone/>
            </a:pPr>
            <a14:m xmlns:a14="http://schemas.microsoft.com/office/drawing/2010/main">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Binom</m:t>
                </m:r>
                <m:d>
                  <m:dPr>
                    <m:ctrlPr>
                      <a:rPr i="1">
                        <a:latin typeface="Cambria Math" panose="02040503050406030204" pitchFamily="18" charset="0"/>
                      </a:rPr>
                    </m:ctrlPr>
                  </m:dPr>
                  <m:e>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a:t>
            </a:r>
          </a:p>
          <a:p>
            <a:pPr marL="0" lvl="0" indent="0">
              <a:buNone/>
            </a:pPr>
            <a:r>
              <a:t>The exact binomial test makes use of this and directly computes p-values from the binomial distribution:</a:t>
            </a:r>
          </a:p>
          <a:p>
            <a:pPr lvl="0"/>
            <a:r>
              <a:t>Two-sided case: p-value = </a:t>
            </a:r>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𝐼</m:t>
                    </m:r>
                  </m:sub>
                  <m:sup>
                    <m:r>
                      <a:rPr>
                        <a:latin typeface="Cambria Math" panose="02040503050406030204" pitchFamily="18" charset="0"/>
                      </a:rPr>
                      <m:t>​</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where </a:t>
            </a:r>
            <a14:m xmlns:a14="http://schemas.microsoft.com/office/drawing/2010/main">
              <m:oMath xmlns:m="http://schemas.openxmlformats.org/officeDocument/2006/math">
                <m:r>
                  <a:rPr>
                    <a:latin typeface="Cambria Math" panose="02040503050406030204" pitchFamily="18" charset="0"/>
                  </a:rPr>
                  <m:t>𝐼</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r>
                  <a:rPr>
                    <a:latin typeface="Cambria Math" panose="02040503050406030204" pitchFamily="18" charset="0"/>
                  </a:rPr>
                  <m:t>}</m:t>
                </m:r>
              </m:oMath>
            </a14:m>
            <a:r>
              <a:t>.</a:t>
            </a:r>
          </a:p>
          <a:p>
            <a:pPr lvl="0"/>
            <a:r>
              <a:t>One-sided case: p-value = </a:t>
            </a:r>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𝑘</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or </a:t>
            </a:r>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𝑘</m:t>
                    </m:r>
                  </m:sub>
                  <m:sup>
                    <m:r>
                      <a:rPr>
                        <a:latin typeface="Cambria Math" panose="02040503050406030204" pitchFamily="18" charset="0"/>
                      </a:rPr>
                      <m:t>𝑛</m:t>
                    </m:r>
                  </m:sup>
                  <m:e>
                    <m:r>
                      <a:rPr>
                        <a:latin typeface="Cambria Math" panose="02040503050406030204" pitchFamily="18" charset="0"/>
                      </a:rPr>
                      <m:t>𝑃</m:t>
                    </m:r>
                  </m:e>
                </m:nary>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0</m:t>
                        </m:r>
                      </m:sub>
                    </m:sSub>
                  </m:e>
                </m:d>
              </m:oMath>
            </a14:m>
            <a:r>
              <a:t> depending on the direction.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45</a:t>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 recent survey found that approximately 23% of the population in a district are HIV positive. A researcher thinks that the current proportion of the adult population that is HIV+ is greater than 23%. The researcher takes a random sample of 3000 and finds that 560 tested positive. State the hypotheses and your conclusion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≤0.23</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&gt;0.23</m:t>
                  </m:r>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46</a:t>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Tests for proportions – one sample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prop.test</a:t>
            </a:r>
            <a:r>
              <a:rPr>
                <a:latin typeface="Courier"/>
              </a:rPr>
              <a:t>(</a:t>
            </a:r>
            <a:r>
              <a:rPr>
                <a:solidFill>
                  <a:srgbClr val="40A070"/>
                </a:solidFill>
                <a:latin typeface="Courier"/>
              </a:rPr>
              <a:t>560</a:t>
            </a:r>
            <a:r>
              <a:rPr>
                <a:latin typeface="Courier"/>
              </a:rPr>
              <a:t>,</a:t>
            </a:r>
            <a:r>
              <a:rPr>
                <a:solidFill>
                  <a:srgbClr val="40A070"/>
                </a:solidFill>
                <a:latin typeface="Courier"/>
              </a:rPr>
              <a:t>3000</a:t>
            </a:r>
            <a:r>
              <a:rPr>
                <a:latin typeface="Courier"/>
              </a:rPr>
              <a:t>,</a:t>
            </a:r>
            <a:r>
              <a:rPr>
                <a:solidFill>
                  <a:srgbClr val="40A070"/>
                </a:solidFill>
                <a:latin typeface="Courier"/>
              </a:rPr>
              <a:t>0.23</a:t>
            </a:r>
            <a:r>
              <a:rPr>
                <a:latin typeface="Courier"/>
              </a:rPr>
              <a:t>,</a:t>
            </a:r>
            <a:r>
              <a:rPr>
                <a:solidFill>
                  <a:srgbClr val="7D9029"/>
                </a:solidFill>
                <a:latin typeface="Courier"/>
              </a:rPr>
              <a:t>alternative =</a:t>
            </a:r>
            <a:r>
              <a:rPr>
                <a:latin typeface="Courier"/>
              </a:rPr>
              <a:t> </a:t>
            </a:r>
            <a:r>
              <a:rPr>
                <a:solidFill>
                  <a:srgbClr val="4070A0"/>
                </a:solidFill>
                <a:latin typeface="Courier"/>
              </a:rPr>
              <a:t>"greater"</a:t>
            </a:r>
            <a:r>
              <a:rPr>
                <a:latin typeface="Courier"/>
              </a:rPr>
              <a:t>)</a:t>
            </a:r>
          </a:p>
          <a:p>
            <a:pPr lvl="0" indent="0">
              <a:buNone/>
            </a:pPr>
            <a:r>
              <a:rPr>
                <a:latin typeface="Courier"/>
              </a:rPr>
              <a:t>## 
##  1-sample proportions test with continuity correction
## 
## data:  560 out of 3000, null probability 0.23
## X-squared = 31.565, df = 1, p-value = 1
## alternative hypothesis: true p is greater than 0.23
## 95 percent confidence interval:
##  0.1750871 1.0000000
## sample estimates:
##         p 
## 0.1866667</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47</a:t>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collect data on 2 groups and want to compare proportions for an outcome of interest in these 2 groups, then we need to use a normal approximation test. Let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r>
              <a:t> be the proportions in the 2 groups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oMath>
            </a14:m>
            <a:r>
              <a:t> the sample sizes we collected from each group. Let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e>
                </m:d>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oMath>
            </a14:m>
            <a:r>
              <a:t>, the proportion in the 2 groups combined.</a:t>
            </a:r>
          </a:p>
          <a:p>
            <a:pPr lvl="0"/>
            <a:r>
              <a:t>Hypotheses</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a14:m>
            <a:endParaRPr/>
          </a:p>
          <a:p>
            <a:pPr lvl="0"/>
            <a:r>
              <a:t>Test statistic</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num>
                    <m:den>
                      <m:rad>
                        <m:radPr>
                          <m:ctrlPr>
                            <a:rPr i="1">
                              <a:latin typeface="Cambria Math" panose="02040503050406030204" pitchFamily="18" charset="0"/>
                            </a:rPr>
                          </m:ctrlPr>
                        </m:radPr>
                        <m:deg/>
                        <m:e>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𝑝</m:t>
                              </m:r>
                            </m:e>
                          </m:d>
                          <m:d>
                            <m:dPr>
                              <m:ctrlPr>
                                <a:rPr i="1">
                                  <a:latin typeface="Cambria Math" panose="02040503050406030204" pitchFamily="18" charset="0"/>
                                </a:rPr>
                              </m:ctrlPr>
                            </m:dPr>
                            <m:e>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+1/</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e>
                          </m:d>
                        </m:e>
                      </m:rad>
                    </m:den>
                  </m:f>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0,1</m:t>
                      </m:r>
                    </m:e>
                  </m:d>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 In R: we still use </a:t>
            </a:r>
            <a:r>
              <a:rPr>
                <a:latin typeface="Courier"/>
              </a:rPr>
              <a:t>prop.test()</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48</a:t>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 We would like to investigate whether there is enough evidence that the proportion of HIV cases is different between men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oMath>
              </m:oMathPara>
            </a14:m>
            <a:endParaRPr/>
          </a:p>
          <a:p>
            <a:pPr lvl="0"/>
            <a:r>
              <a:t>We need to calculate the proportions in each group before doing the test.</a:t>
            </a:r>
          </a:p>
          <a:p>
            <a:pPr lvl="0"/>
            <a:r>
              <a:t>Proportion of men that tested positive;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1</m:t>
                    </m:r>
                  </m:sub>
                </m:sSub>
              </m:oMath>
            </a14:m>
            <a:endParaRPr/>
          </a:p>
          <a:p>
            <a:pPr lvl="0"/>
            <a:r>
              <a:t>Proportion of women that tested positive;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2</m:t>
                    </m:r>
                  </m:sub>
                </m:sSub>
              </m:oMath>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49</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Outline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a:r>
              <a:rPr dirty="0"/>
              <a:t>Key principles</a:t>
            </a:r>
          </a:p>
          <a:p>
            <a:pPr lvl="0"/>
            <a:r>
              <a:rPr dirty="0"/>
              <a:t>Parametric tests</a:t>
            </a:r>
          </a:p>
          <a:p>
            <a:pPr lvl="1"/>
            <a:r>
              <a:rPr dirty="0"/>
              <a:t>One- and two-sample t-test</a:t>
            </a:r>
          </a:p>
          <a:p>
            <a:pPr lvl="1"/>
            <a:r>
              <a:rPr dirty="0"/>
              <a:t>Paired t-test</a:t>
            </a:r>
          </a:p>
          <a:p>
            <a:pPr lvl="1"/>
            <a:r>
              <a:rPr dirty="0"/>
              <a:t>One-way analysis of variance (ANOVA)</a:t>
            </a:r>
          </a:p>
          <a:p>
            <a:pPr lvl="1"/>
            <a:r>
              <a:rPr dirty="0"/>
              <a:t>Chi-squared test</a:t>
            </a:r>
          </a:p>
          <a:p>
            <a:pPr lvl="1"/>
            <a:r>
              <a:rPr dirty="0"/>
              <a:t>One- and two-sample tests for proportions</a:t>
            </a:r>
          </a:p>
          <a:p>
            <a:pPr lvl="0"/>
            <a:r>
              <a:rPr dirty="0"/>
              <a:t>Non-parametric tests</a:t>
            </a:r>
          </a:p>
          <a:p>
            <a:pPr lvl="1"/>
            <a:r>
              <a:rPr dirty="0"/>
              <a:t>Wilcoxon one-sample signed rank and two-sample rank-sum test</a:t>
            </a:r>
          </a:p>
          <a:p>
            <a:pPr lvl="1"/>
            <a:r>
              <a:rPr dirty="0"/>
              <a:t>Paired Wilcoxon signed rank test</a:t>
            </a:r>
          </a:p>
          <a:p>
            <a:pPr lvl="1"/>
            <a:r>
              <a:rPr dirty="0"/>
              <a:t>Kruskal-Wallis test</a:t>
            </a:r>
          </a:p>
          <a:p>
            <a:pPr lvl="1"/>
            <a:r>
              <a:rPr dirty="0"/>
              <a:t>Fisher’s exact test</a:t>
            </a:r>
          </a:p>
          <a:p>
            <a:pPr lvl="0"/>
            <a:r>
              <a:rPr dirty="0"/>
              <a:t>Permutation tests</a:t>
            </a:r>
          </a:p>
          <a:p>
            <a:pPr lvl="0"/>
            <a:r>
              <a:rPr dirty="0"/>
              <a:t>Use of p-values in statistics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Test of proportion – Two sample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lvl="0" indent="0">
              <a:buNone/>
            </a:pPr>
            <a:r>
              <a:rPr>
                <a:solidFill>
                  <a:srgbClr val="06287E"/>
                </a:solidFill>
                <a:latin typeface="Courier"/>
              </a:rPr>
              <a:t>table</a:t>
            </a:r>
            <a:r>
              <a:rPr>
                <a:latin typeface="Courier"/>
              </a:rPr>
              <a:t>(df1</a:t>
            </a:r>
            <a:r>
              <a:rPr>
                <a:solidFill>
                  <a:srgbClr val="4070A0"/>
                </a:solidFill>
                <a:latin typeface="Courier"/>
              </a:rPr>
              <a:t>$</a:t>
            </a:r>
            <a:r>
              <a:rPr>
                <a:latin typeface="Courier"/>
              </a:rPr>
              <a:t>sex,df1</a:t>
            </a:r>
            <a:r>
              <a:rPr>
                <a:solidFill>
                  <a:srgbClr val="4070A0"/>
                </a:solidFill>
                <a:latin typeface="Courier"/>
              </a:rPr>
              <a:t>$</a:t>
            </a:r>
            <a:r>
              <a:rPr>
                <a:latin typeface="Courier"/>
              </a:rPr>
              <a:t>hiv)</a:t>
            </a:r>
          </a:p>
          <a:p>
            <a:pPr lvl="0" indent="0">
              <a:buNone/>
            </a:pPr>
            <a:r>
              <a:rPr>
                <a:latin typeface="Courier"/>
              </a:rPr>
              <a:t>##    
##        0    1
##   1 1204  262
##   2 1236  298</a:t>
            </a:r>
          </a:p>
          <a:p>
            <a:pPr lvl="0" indent="0">
              <a:buNone/>
            </a:pPr>
            <a:r>
              <a:rPr>
                <a:solidFill>
                  <a:srgbClr val="06287E"/>
                </a:solidFill>
                <a:latin typeface="Courier"/>
              </a:rPr>
              <a:t>prop.test</a:t>
            </a:r>
            <a:r>
              <a:rPr>
                <a:latin typeface="Courier"/>
              </a:rPr>
              <a:t>(</a:t>
            </a:r>
            <a:r>
              <a:rPr>
                <a:solidFill>
                  <a:srgbClr val="7D9029"/>
                </a:solidFill>
                <a:latin typeface="Courier"/>
              </a:rPr>
              <a:t>x=</a:t>
            </a:r>
            <a:r>
              <a:rPr>
                <a:solidFill>
                  <a:srgbClr val="06287E"/>
                </a:solidFill>
                <a:latin typeface="Courier"/>
              </a:rPr>
              <a:t>c</a:t>
            </a:r>
            <a:r>
              <a:rPr>
                <a:latin typeface="Courier"/>
              </a:rPr>
              <a:t>(</a:t>
            </a:r>
            <a:r>
              <a:rPr>
                <a:solidFill>
                  <a:srgbClr val="40A070"/>
                </a:solidFill>
                <a:latin typeface="Courier"/>
              </a:rPr>
              <a:t>262</a:t>
            </a:r>
            <a:r>
              <a:rPr>
                <a:latin typeface="Courier"/>
              </a:rPr>
              <a:t>,</a:t>
            </a:r>
            <a:r>
              <a:rPr>
                <a:solidFill>
                  <a:srgbClr val="40A070"/>
                </a:solidFill>
                <a:latin typeface="Courier"/>
              </a:rPr>
              <a:t>298</a:t>
            </a:r>
            <a:r>
              <a:rPr>
                <a:latin typeface="Courier"/>
              </a:rPr>
              <a:t>),</a:t>
            </a:r>
            <a:r>
              <a:rPr>
                <a:solidFill>
                  <a:srgbClr val="7D9029"/>
                </a:solidFill>
                <a:latin typeface="Courier"/>
              </a:rPr>
              <a:t>n=</a:t>
            </a:r>
            <a:r>
              <a:rPr>
                <a:solidFill>
                  <a:srgbClr val="06287E"/>
                </a:solidFill>
                <a:latin typeface="Courier"/>
              </a:rPr>
              <a:t>c</a:t>
            </a:r>
            <a:r>
              <a:rPr>
                <a:latin typeface="Courier"/>
              </a:rPr>
              <a:t>(</a:t>
            </a:r>
            <a:r>
              <a:rPr>
                <a:solidFill>
                  <a:srgbClr val="40A070"/>
                </a:solidFill>
                <a:latin typeface="Courier"/>
              </a:rPr>
              <a:t>1466</a:t>
            </a:r>
            <a:r>
              <a:rPr>
                <a:latin typeface="Courier"/>
              </a:rPr>
              <a:t>,</a:t>
            </a:r>
            <a:r>
              <a:rPr>
                <a:solidFill>
                  <a:srgbClr val="40A070"/>
                </a:solidFill>
                <a:latin typeface="Courier"/>
              </a:rPr>
              <a:t>1534</a:t>
            </a:r>
            <a:r>
              <a:rPr>
                <a:latin typeface="Courier"/>
              </a:rPr>
              <a:t>))</a:t>
            </a:r>
          </a:p>
          <a:p>
            <a:pPr lvl="0" indent="0">
              <a:buNone/>
            </a:pPr>
            <a:r>
              <a:rPr>
                <a:latin typeface="Courier"/>
              </a:rPr>
              <a:t>## 
##  2-sample test for equality of proportions with continuity correction
## 
## data:  c(262, 298) out of c(1466, 1534)
## X-squared = 1.093, df = 1, p-value = 0.2958
## alternative hypothesis: two.sided
## 95 percent confidence interval:
##  -0.04408002  0.01298849
## sample estimates:
##    prop 1    prop 2 
## 0.1787176 0.1942634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50</a:t>
            </a:fld>
            <a:endParaRPr lang="en-GB"/>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Non-parametric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51</a:t>
            </a:fld>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Non-parametric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we cannot make distributional assumptions about the test statistic (i.e. typically when the assumption of normality is not met).</a:t>
            </a:r>
          </a:p>
          <a:p>
            <a:pPr lvl="0"/>
            <a:r>
              <a:t>Have non-parametric equivalent for most parametric tests.</a:t>
            </a:r>
          </a:p>
          <a:p>
            <a:pPr lvl="0"/>
            <a:r>
              <a:t>These tests still assume randomly sampled, independent and identically distributed observations. It is only the distributional assumption that is no longer made.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52</a:t>
            </a:fld>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When assumption of normality of sample mean in the one-sample t-test is violated.</a:t>
            </a:r>
          </a:p>
          <a:p>
            <a:pPr lvl="0"/>
            <a:r>
              <a:t>This test compares the median (not the mean) against a fixed value.</a:t>
            </a:r>
          </a:p>
          <a:p>
            <a:pPr lvl="0"/>
            <a:r>
              <a:t>Hypotheses (two-sided case):</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median</m:t>
                </m:r>
                <m:r>
                  <a:rPr>
                    <a:latin typeface="Cambria Math" panose="02040503050406030204" pitchFamily="18" charset="0"/>
                  </a:rPr>
                  <m:t>≠</m:t>
                </m:r>
                <m:r>
                  <a:rPr>
                    <a:latin typeface="Cambria Math" panose="02040503050406030204" pitchFamily="18" charset="0"/>
                  </a:rPr>
                  <m:t>𝑚</m:t>
                </m:r>
              </m:oMath>
            </a14:m>
            <a:endParaRPr/>
          </a:p>
          <a:p>
            <a:pPr lvl="0"/>
            <a:r>
              <a:t>In R: </a:t>
            </a:r>
            <a:r>
              <a:rPr>
                <a:latin typeface="Courier"/>
              </a:rPr>
              <a:t>wilcox.test()</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To compute the test statistic, we first need to rank the data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𝑛</m:t>
                    </m:r>
                  </m:sub>
                </m:sSub>
              </m:oMath>
            </a14:m>
            <a:r>
              <a:t> from smallest to largest and assign the corresponding ranks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𝑛</m:t>
                    </m:r>
                  </m:sub>
                </m:sSub>
              </m:oMath>
            </a14:m>
            <a:r>
              <a:t>.</a:t>
            </a:r>
          </a:p>
          <a:p>
            <a:pPr marL="0" lvl="0" indent="0">
              <a:buNone/>
            </a:pPr>
            <a:r>
              <a:t>The test statistic is then: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r>
                        <m:rPr>
                          <m:nor/>
                        </m:rPr>
                        <a:rPr/>
                        <m:t>sgn</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𝑚</m:t>
                      </m:r>
                    </m:e>
                  </m:d>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𝐹</m:t>
                  </m:r>
                  <m:r>
                    <a:rPr>
                      <a:latin typeface="Cambria Math" panose="02040503050406030204" pitchFamily="18" charset="0"/>
                    </a:rPr>
                    <m:t> </m:t>
                  </m:r>
                  <m:r>
                    <m:rPr>
                      <m:nor/>
                    </m:rPr>
                    <a:rPr/>
                    <m:t> </m:t>
                  </m:r>
                  <m:r>
                    <m:rPr>
                      <m:nor/>
                    </m:rPr>
                    <a:rPr/>
                    <m:t>under</m:t>
                  </m:r>
                  <m:r>
                    <m:rPr>
                      <m:nor/>
                    </m:rPr>
                    <a:rPr/>
                    <m:t> </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m:oMathPara>
            </a14:m>
            <a:endParaRPr/>
          </a:p>
          <a:p>
            <a:pPr marL="0" lvl="0" indent="0">
              <a:buNone/>
            </a:pPr>
            <a:r>
              <a:t>The distribution </a:t>
            </a:r>
            <a14:m xmlns:a14="http://schemas.microsoft.com/office/drawing/2010/main">
              <m:oMath xmlns:m="http://schemas.openxmlformats.org/officeDocument/2006/math">
                <m:r>
                  <a:rPr>
                    <a:latin typeface="Cambria Math" panose="02040503050406030204" pitchFamily="18" charset="0"/>
                  </a:rPr>
                  <m:t>𝐹</m:t>
                </m:r>
              </m:oMath>
            </a14:m>
            <a:r>
              <a:t> of the test statistic has no closed form solution and p-values need to be computed using a computer. The main feature is that under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observations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smaller than </a:t>
            </a:r>
            <a14:m xmlns:a14="http://schemas.microsoft.com/office/drawing/2010/main">
              <m:oMath xmlns:m="http://schemas.openxmlformats.org/officeDocument/2006/math">
                <m:r>
                  <a:rPr>
                    <a:latin typeface="Cambria Math" panose="02040503050406030204" pitchFamily="18" charset="0"/>
                  </a:rPr>
                  <m:t>𝑚</m:t>
                </m:r>
              </m:oMath>
            </a14:m>
            <a:r>
              <a:t> should have ranks that are on average similar to those from observations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𝑖</m:t>
                    </m:r>
                  </m:sub>
                </m:sSub>
              </m:oMath>
            </a14:m>
            <a:r>
              <a:t> larger than </a:t>
            </a:r>
            <a14:m xmlns:a14="http://schemas.microsoft.com/office/drawing/2010/main">
              <m:oMath xmlns:m="http://schemas.openxmlformats.org/officeDocument/2006/math">
                <m:r>
                  <a:rPr>
                    <a:latin typeface="Cambria Math" panose="02040503050406030204" pitchFamily="18" charset="0"/>
                  </a:rPr>
                  <m:t>𝑚</m:t>
                </m:r>
              </m:oMath>
            </a14:m>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54</a:t>
            </a:fld>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one-sample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for the adolescent dataset, we can test the null hypothesis that the median weight in the study population is 38kg.</a:t>
            </a:r>
          </a:p>
          <a:p>
            <a:pPr lvl="0" indent="0">
              <a:buNone/>
            </a:pPr>
            <a:r>
              <a:rPr>
                <a:solidFill>
                  <a:srgbClr val="06287E"/>
                </a:solidFill>
                <a:latin typeface="Courier"/>
              </a:rPr>
              <a:t>wilcox.test</a:t>
            </a:r>
            <a:r>
              <a:rPr>
                <a:latin typeface="Courier"/>
              </a:rPr>
              <a:t>(df2</a:t>
            </a:r>
            <a:r>
              <a:rPr>
                <a:solidFill>
                  <a:srgbClr val="4070A0"/>
                </a:solidFill>
                <a:latin typeface="Courier"/>
              </a:rPr>
              <a:t>$</a:t>
            </a:r>
            <a:r>
              <a:rPr>
                <a:latin typeface="Courier"/>
              </a:rPr>
              <a:t>a104wt,</a:t>
            </a:r>
            <a:r>
              <a:rPr>
                <a:solidFill>
                  <a:srgbClr val="7D9029"/>
                </a:solidFill>
                <a:latin typeface="Courier"/>
              </a:rPr>
              <a:t>mu=</a:t>
            </a:r>
            <a:r>
              <a:rPr>
                <a:solidFill>
                  <a:srgbClr val="40A070"/>
                </a:solidFill>
                <a:latin typeface="Courier"/>
              </a:rPr>
              <a:t>38</a:t>
            </a:r>
            <a:r>
              <a:rPr>
                <a:latin typeface="Courier"/>
              </a:rPr>
              <a:t>)</a:t>
            </a:r>
          </a:p>
          <a:p>
            <a:pPr lvl="0" indent="0">
              <a:buNone/>
            </a:pPr>
            <a:r>
              <a:rPr>
                <a:latin typeface="Courier"/>
              </a:rPr>
              <a:t>## 
##  Wilcoxon signed rank test with continuity correction
## 
## data:  df2$a104wt
## V = 12805, p-value = 0.0001147
## alternative hypothesis: true location is not equal to 38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55</a:t>
            </a:fld>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want to compare 2 groups, we can use Wilcoxon’s rank-sum test as an alternative to the parametric two-sample t-test. This test is also kown as the Mann-Whitney U test.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It is important that this test compares the entire distribution of values in each of the groups. It is most sensitive to changes in the median, so is often interpreted as a test for the medians, but this is not fully correct.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56</a:t>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Hypotheses:</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the</m:t>
                </m:r>
                <m:r>
                  <m:rPr>
                    <m:nor/>
                  </m:rPr>
                  <a:rPr/>
                  <m:t> </m:t>
                </m:r>
                <m:r>
                  <m:rPr>
                    <m:nor/>
                  </m:rPr>
                  <a:rPr/>
                  <m:t>same</m:t>
                </m:r>
                <m:r>
                  <m:rPr>
                    <m:nor/>
                  </m:rPr>
                  <a:rPr/>
                  <m:t> </m:t>
                </m:r>
                <m:r>
                  <m:rPr>
                    <m:nor/>
                  </m:rPr>
                  <a:rPr/>
                  <m:t>distribution</m:t>
                </m:r>
                <m:r>
                  <m:rPr>
                    <m:nor/>
                  </m:rPr>
                  <a:rPr/>
                  <m:t> </m:t>
                </m:r>
                <m:r>
                  <m:rPr>
                    <m:nor/>
                  </m:rPr>
                  <a:rPr/>
                  <m:t>for</m:t>
                </m:r>
                <m:r>
                  <m:rPr>
                    <m:nor/>
                  </m:rPr>
                  <a:rPr/>
                  <m:t> </m:t>
                </m:r>
                <m:r>
                  <m:rPr>
                    <m:nor/>
                  </m:rPr>
                  <a:rPr/>
                  <m:t>variable</m:t>
                </m:r>
                <m:r>
                  <m:rPr>
                    <m:nor/>
                  </m:rPr>
                  <a:rPr/>
                  <m:t> </m:t>
                </m:r>
                <m:r>
                  <m:rPr>
                    <m:nor/>
                  </m:rPr>
                  <a:rPr/>
                  <m:t>X</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m:rPr>
                    <m:nor/>
                  </m:rPr>
                  <a:rPr/>
                  <m:t> </m:t>
                </m:r>
                <m:r>
                  <m:rPr>
                    <m:nor/>
                  </m:rPr>
                  <a:rPr/>
                  <m:t>Groups</m:t>
                </m:r>
                <m:r>
                  <m:rPr>
                    <m:nor/>
                  </m:rPr>
                  <a:rPr/>
                  <m:t> 1 </m:t>
                </m:r>
                <m:r>
                  <m:rPr>
                    <m:nor/>
                  </m:rPr>
                  <a:rPr/>
                  <m:t>and</m:t>
                </m:r>
                <m:r>
                  <m:rPr>
                    <m:nor/>
                  </m:rPr>
                  <a:rPr/>
                  <m:t> 2 </m:t>
                </m:r>
                <m:r>
                  <m:rPr>
                    <m:nor/>
                  </m:rPr>
                  <a:rPr/>
                  <m:t>have</m:t>
                </m:r>
                <m:r>
                  <m:rPr>
                    <m:nor/>
                  </m:rPr>
                  <a:rPr/>
                  <m:t> </m:t>
                </m:r>
                <m:r>
                  <m:rPr>
                    <m:nor/>
                  </m:rPr>
                  <a:rPr/>
                  <m:t>different</m:t>
                </m:r>
                <m:r>
                  <m:rPr>
                    <m:nor/>
                  </m:rPr>
                  <a:rPr/>
                  <m:t> </m:t>
                </m:r>
                <m:r>
                  <m:rPr>
                    <m:nor/>
                  </m:rPr>
                  <a:rPr/>
                  <m:t>distributions</m:t>
                </m:r>
                <m:r>
                  <m:rPr>
                    <m:nor/>
                  </m:rPr>
                  <a:rPr/>
                  <m:t> </m:t>
                </m:r>
                <m:r>
                  <m:rPr>
                    <m:nor/>
                  </m:rPr>
                  <a:rPr/>
                  <m:t>for</m:t>
                </m:r>
                <m:r>
                  <m:rPr>
                    <m:nor/>
                  </m:rPr>
                  <a:rPr/>
                  <m:t> </m:t>
                </m:r>
                <m:r>
                  <m:rPr>
                    <m:nor/>
                  </m:rPr>
                  <a:rPr/>
                  <m:t>variable</m:t>
                </m:r>
                <m:r>
                  <m:rPr>
                    <m:nor/>
                  </m:rPr>
                  <a:rPr/>
                  <m:t> </m:t>
                </m:r>
                <m:r>
                  <m:rPr>
                    <m:nor/>
                  </m:rPr>
                  <a:rPr/>
                  <m:t>X</m:t>
                </m:r>
              </m:oMath>
            </a14:m>
            <a:endParaRPr/>
          </a:p>
          <a:p>
            <a:pPr lvl="0"/>
            <a:r>
              <a:t>Test statistic</a:t>
            </a:r>
          </a:p>
          <a:p>
            <a:pPr marL="457200" lvl="1" indent="0">
              <a:buNone/>
            </a:pPr>
            <a:r>
              <a:t>This one is a bit technical to derive. The test starts by ranking all observations across both groups together. It then compares the sums of ranks in both groups (accounting for potentially different sample sizes in the 2 groups). Under the null hypothesis of equal distributions, the ranks in each group should on average be similar – i.e. the sums of ranks in the 2 groups should be similar.</a:t>
            </a:r>
          </a:p>
          <a:p>
            <a:pPr marL="457200" lvl="1" indent="0">
              <a:buNone/>
            </a:pPr>
            <a:r>
              <a:t>The p-value needs to be derived using a computer.</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57</a:t>
            </a:fld>
            <a:endParaRPr lang="en-GB"/>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two-sample rank-sum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lvl="0"/>
            <a:r>
              <a:t>Let’s test the null hypothesis that males and females have equal weight distributions in the study population from the adolescent dataset.</a:t>
            </a:r>
          </a:p>
          <a:p>
            <a:pPr lvl="0" indent="0">
              <a:buNone/>
            </a:pPr>
            <a:r>
              <a:rPr>
                <a:solidFill>
                  <a:srgbClr val="06287E"/>
                </a:solidFill>
                <a:latin typeface="Courier"/>
              </a:rPr>
              <a:t>wilcox.test</a:t>
            </a:r>
            <a:r>
              <a:rPr>
                <a:latin typeface="Courier"/>
              </a:rPr>
              <a:t>(a104wt </a:t>
            </a:r>
            <a:r>
              <a:rPr>
                <a:solidFill>
                  <a:srgbClr val="4070A0"/>
                </a:solidFill>
                <a:latin typeface="Courier"/>
              </a:rPr>
              <a:t>~</a:t>
            </a:r>
            <a:r>
              <a:rPr>
                <a:latin typeface="Courier"/>
              </a:rPr>
              <a:t> a13sex,</a:t>
            </a:r>
            <a:r>
              <a:rPr>
                <a:solidFill>
                  <a:srgbClr val="7D9029"/>
                </a:solidFill>
                <a:latin typeface="Courier"/>
              </a:rPr>
              <a:t>data =</a:t>
            </a:r>
            <a:r>
              <a:rPr>
                <a:latin typeface="Courier"/>
              </a:rPr>
              <a:t> df2)</a:t>
            </a:r>
          </a:p>
          <a:p>
            <a:pPr lvl="0" indent="0">
              <a:buNone/>
            </a:pPr>
            <a:r>
              <a:rPr>
                <a:latin typeface="Courier"/>
              </a:rPr>
              <a:t>## 
##  Wilcoxon rank sum test with continuity correction
## 
## data:  a104wt by a13sex
## W = 9650.5, p-value = 0.1475
## alternative hypothesis: true location shift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58</a:t>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Wilcoxon paired signed rank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55000" lnSpcReduction="20000"/>
          </a:bodyPr>
          <a:lstStyle/>
          <a:p>
            <a:pPr marL="0" lvl="0" indent="0">
              <a:buNone/>
            </a:pPr>
            <a:r>
              <a:t>For paired data, we reduce the problem to a one-sample test by computing the pairwise differences and testing the null hypothesis that the median differences is 0.</a:t>
            </a:r>
          </a:p>
          <a:p>
            <a:pPr marL="0" lvl="0" indent="0">
              <a:buNone/>
            </a:pPr>
            <a:r>
              <a:t>Example:</a:t>
            </a:r>
          </a:p>
          <a:p>
            <a:pPr lvl="0"/>
            <a:r>
              <a:t>Test the hypothesis that the CD4 counts are the same at the two time points</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cd41.sk,df1</a:t>
            </a:r>
            <a:r>
              <a:rPr>
                <a:solidFill>
                  <a:srgbClr val="4070A0"/>
                </a:solidFill>
                <a:latin typeface="Courier"/>
              </a:rPr>
              <a:t>$</a:t>
            </a:r>
            <a:r>
              <a:rPr>
                <a:latin typeface="Courier"/>
              </a:rPr>
              <a:t>cd42.sk,</a:t>
            </a:r>
            <a:r>
              <a:rPr>
                <a:solidFill>
                  <a:srgbClr val="7D9029"/>
                </a:solidFill>
                <a:latin typeface="Courier"/>
              </a:rPr>
              <a:t>paired=</a:t>
            </a:r>
            <a:r>
              <a:rPr>
                <a:solidFill>
                  <a:srgbClr val="880000"/>
                </a:solidFill>
                <a:latin typeface="Courier"/>
              </a:rPr>
              <a:t>TRUE</a:t>
            </a:r>
            <a:r>
              <a:rPr>
                <a:latin typeface="Courier"/>
              </a:rPr>
              <a:t>)</a:t>
            </a:r>
          </a:p>
          <a:p>
            <a:pPr lvl="0" indent="0">
              <a:buNone/>
            </a:pPr>
            <a:r>
              <a:rPr>
                <a:latin typeface="Courier"/>
              </a:rPr>
              <a:t>## 
##  Wilcoxon signed rank test with continuity correction
## 
## data:  df1$cd41.sk and df1$cd42.sk
## V = 782047, p-value &lt; 2.2e-16
## alternative hypothesis: true location shift is not equal to 0</a:t>
            </a:r>
          </a:p>
          <a:p>
            <a:pPr lvl="0" indent="0">
              <a:buNone/>
            </a:pPr>
            <a:r>
              <a:rPr>
                <a:solidFill>
                  <a:srgbClr val="06287E"/>
                </a:solidFill>
                <a:latin typeface="Courier"/>
              </a:rPr>
              <a:t>wilcox.test</a:t>
            </a:r>
            <a:r>
              <a:rPr>
                <a:latin typeface="Courier"/>
              </a:rPr>
              <a:t>(df1</a:t>
            </a:r>
            <a:r>
              <a:rPr>
                <a:solidFill>
                  <a:srgbClr val="4070A0"/>
                </a:solidFill>
                <a:latin typeface="Courier"/>
              </a:rPr>
              <a:t>$</a:t>
            </a:r>
            <a:r>
              <a:rPr>
                <a:latin typeface="Courier"/>
              </a:rPr>
              <a:t>cd41.sk</a:t>
            </a:r>
            <a:r>
              <a:rPr>
                <a:solidFill>
                  <a:srgbClr val="4070A0"/>
                </a:solidFill>
                <a:latin typeface="Courier"/>
              </a:rPr>
              <a:t>-</a:t>
            </a:r>
            <a:r>
              <a:rPr>
                <a:latin typeface="Courier"/>
              </a:rPr>
              <a:t>df1</a:t>
            </a:r>
            <a:r>
              <a:rPr>
                <a:solidFill>
                  <a:srgbClr val="4070A0"/>
                </a:solidFill>
                <a:latin typeface="Courier"/>
              </a:rPr>
              <a:t>$</a:t>
            </a:r>
            <a:r>
              <a:rPr>
                <a:latin typeface="Courier"/>
              </a:rPr>
              <a:t>cd42.sk) </a:t>
            </a:r>
            <a:r>
              <a:rPr i="1">
                <a:solidFill>
                  <a:srgbClr val="60A0B0"/>
                </a:solidFill>
                <a:latin typeface="Courier"/>
              </a:rPr>
              <a:t># equivalent</a:t>
            </a:r>
          </a:p>
          <a:p>
            <a:pPr lvl="0" indent="0">
              <a:buNone/>
            </a:pPr>
            <a:r>
              <a:rPr>
                <a:latin typeface="Courier"/>
              </a:rPr>
              <a:t>## 
##  Wilcoxon signed rank test with continuity correction
## 
## data:  df1$cd41.sk - df1$cd42.sk
## V = 782047, p-value &lt; 2.2e-16
## alternative hypothesis: true location is not equal to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59</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Key principles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Analogous to one way ANOVA.</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Like the Wilcoxon signed rank and rank-sum test, this test first ranks all observations across all groups. It then compares the between groups rank differences to the within group rank differences.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In R: </a:t>
            </a:r>
            <a:r>
              <a:rPr>
                <a:latin typeface="Courier"/>
              </a:rPr>
              <a:t>kruskal.test()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Kruskal-Wallis test – more than 2 groups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Example:</a:t>
            </a:r>
          </a:p>
          <a:p>
            <a:pPr marL="0" lvl="0" indent="0">
              <a:buNone/>
            </a:pPr>
            <a:r>
              <a:t>It is claimed that differences exist in the mean weight between the different conditions (excellent, fair, good and poor)</a:t>
            </a:r>
          </a:p>
          <a:p>
            <a:pPr lvl="0" indent="0">
              <a:buNone/>
            </a:pPr>
            <a:r>
              <a:rPr>
                <a:solidFill>
                  <a:srgbClr val="06287E"/>
                </a:solidFill>
                <a:latin typeface="Courier"/>
              </a:rPr>
              <a:t>kruskal.test</a:t>
            </a:r>
            <a:r>
              <a:rPr>
                <a:latin typeface="Courier"/>
              </a:rPr>
              <a:t>(a104wt </a:t>
            </a:r>
            <a:r>
              <a:rPr>
                <a:solidFill>
                  <a:srgbClr val="4070A0"/>
                </a:solidFill>
                <a:latin typeface="Courier"/>
              </a:rPr>
              <a:t>~</a:t>
            </a:r>
            <a:r>
              <a:rPr>
                <a:latin typeface="Courier"/>
              </a:rPr>
              <a:t> a63well,</a:t>
            </a:r>
            <a:r>
              <a:rPr>
                <a:solidFill>
                  <a:srgbClr val="7D9029"/>
                </a:solidFill>
                <a:latin typeface="Courier"/>
              </a:rPr>
              <a:t>data =</a:t>
            </a:r>
            <a:r>
              <a:rPr>
                <a:latin typeface="Courier"/>
              </a:rPr>
              <a:t> df2)</a:t>
            </a:r>
          </a:p>
          <a:p>
            <a:pPr lvl="0" indent="0">
              <a:buNone/>
            </a:pPr>
            <a:r>
              <a:rPr>
                <a:latin typeface="Courier"/>
              </a:rPr>
              <a:t>## 
##  Kruskal-Wallis rank sum test
## 
## data:  a104wt by a63well
## Kruskal-Wallis chi-squared = 70.206, df = 3, p-value = 3.855e-15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61</a:t>
            </a:fld>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When we compare categorical variables, we saw that we can use the chi-square test which relies on approximating the squared differences between observed and expected counts by chi-squared distributions. For this approximation, all expected cell counts need to be large enough (typically, the minimum expected cell count should be 5, 6 or larger).</a:t>
            </a:r>
          </a:p>
          <a:p>
            <a:pPr marL="0" lvl="0" indent="0">
              <a:buNone/>
            </a:pPr>
            <a:r>
              <a:t>Fisher’s test is computationally intensive: for a given null hypothesis, it derives all cross-tabulation tables that are as extreme or more extreme than the observed table.</a:t>
            </a:r>
          </a:p>
          <a:p>
            <a:pPr marL="0" lvl="0" indent="0">
              <a:buNone/>
            </a:pPr>
            <a:r>
              <a:t>For example we can revisit the test we did when we checked if there is an association between stunting and mortality in the adolescent dataset: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62</a:t>
            </a:fld>
            <a:endParaRPr lang="en-GB"/>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lvl="0" indent="0">
              <a:buNone/>
            </a:pPr>
            <a:r>
              <a:rPr>
                <a:solidFill>
                  <a:srgbClr val="06287E"/>
                </a:solidFill>
                <a:latin typeface="Courier"/>
              </a:rPr>
              <a:t>fisher.test</a:t>
            </a:r>
            <a:r>
              <a:rPr>
                <a:latin typeface="Courier"/>
              </a:rPr>
              <a:t>(</a:t>
            </a:r>
            <a:r>
              <a:rPr>
                <a:solidFill>
                  <a:srgbClr val="06287E"/>
                </a:solidFill>
                <a:latin typeface="Courier"/>
              </a:rPr>
              <a:t>table</a:t>
            </a:r>
            <a:r>
              <a:rPr>
                <a:latin typeface="Courier"/>
              </a:rPr>
              <a:t>(df2</a:t>
            </a:r>
            <a:r>
              <a:rPr>
                <a:solidFill>
                  <a:srgbClr val="4070A0"/>
                </a:solidFill>
                <a:latin typeface="Courier"/>
              </a:rPr>
              <a:t>$</a:t>
            </a:r>
            <a:r>
              <a:rPr>
                <a:latin typeface="Courier"/>
              </a:rPr>
              <a:t>stunt,df2</a:t>
            </a:r>
            <a:r>
              <a:rPr>
                <a:solidFill>
                  <a:srgbClr val="4070A0"/>
                </a:solidFill>
                <a:latin typeface="Courier"/>
              </a:rPr>
              <a:t>$</a:t>
            </a:r>
            <a:r>
              <a:rPr>
                <a:latin typeface="Courier"/>
              </a:rPr>
              <a:t>died))</a:t>
            </a:r>
          </a:p>
          <a:p>
            <a:pPr lvl="0" indent="0">
              <a:buNone/>
            </a:pPr>
            <a:r>
              <a:rPr>
                <a:latin typeface="Courier"/>
              </a:rPr>
              <a:t>## 
##  Fisher's Exact Test for Count Data
## 
## data:  table(df2$stunt, df2$died)
## p-value = 0.006215
## alternative hypothesis: true odds ratio is not equal to 1
## 95 percent confidence interval:
##  1.296104 7.696201
## sample estimates:
## odds ratio 
##   3.096198</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Fisher’s exact test</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However, when we revisit the test for the null hypothesis of no association between socio-economic status and hospital in the Blantyre TB dataset, we run out of memory for Fisher’s exact test – the table is too large with too many alternatives.</a:t>
            </a:r>
          </a:p>
          <a:p>
            <a:pPr lvl="0" indent="0">
              <a:buNone/>
            </a:pPr>
            <a:r>
              <a:rPr>
                <a:solidFill>
                  <a:srgbClr val="06287E"/>
                </a:solidFill>
                <a:latin typeface="Courier"/>
              </a:rPr>
              <a:t>try</a:t>
            </a:r>
            <a:r>
              <a:rPr>
                <a:latin typeface="Courier"/>
              </a:rPr>
              <a:t>(</a:t>
            </a:r>
            <a:br/>
            <a:r>
              <a:rPr>
                <a:latin typeface="Courier"/>
              </a:rPr>
              <a:t>  </a:t>
            </a:r>
            <a:r>
              <a:rPr>
                <a:solidFill>
                  <a:srgbClr val="06287E"/>
                </a:solidFill>
                <a:latin typeface="Courier"/>
              </a:rPr>
              <a:t>fisher.test</a:t>
            </a:r>
            <a:r>
              <a:rPr>
                <a:latin typeface="Courier"/>
              </a:rPr>
              <a:t>(</a:t>
            </a:r>
            <a:r>
              <a:rPr>
                <a:solidFill>
                  <a:srgbClr val="06287E"/>
                </a:solidFill>
                <a:latin typeface="Courier"/>
              </a:rPr>
              <a:t>table</a:t>
            </a:r>
            <a:r>
              <a:rPr>
                <a:latin typeface="Courier"/>
              </a:rPr>
              <a:t>(df1</a:t>
            </a:r>
            <a:r>
              <a:rPr>
                <a:solidFill>
                  <a:srgbClr val="4070A0"/>
                </a:solidFill>
                <a:latin typeface="Courier"/>
              </a:rPr>
              <a:t>$</a:t>
            </a:r>
            <a:r>
              <a:rPr>
                <a:latin typeface="Courier"/>
              </a:rPr>
              <a:t>ses,df1</a:t>
            </a:r>
            <a:r>
              <a:rPr>
                <a:solidFill>
                  <a:srgbClr val="4070A0"/>
                </a:solidFill>
                <a:latin typeface="Courier"/>
              </a:rPr>
              <a:t>$</a:t>
            </a:r>
            <a:r>
              <a:rPr>
                <a:latin typeface="Courier"/>
              </a:rPr>
              <a:t>hosp))</a:t>
            </a:r>
            <a:br/>
            <a:r>
              <a:rPr>
                <a:latin typeface="Courier"/>
              </a:rPr>
              <a:t>  )</a:t>
            </a:r>
          </a:p>
          <a:p>
            <a:pPr lvl="0" indent="0">
              <a:buNone/>
            </a:pPr>
            <a:r>
              <a:rPr>
                <a:latin typeface="Courier"/>
              </a:rPr>
              <a:t>## Error in fisher.test(table(df1$ses, df1$hosp)) : FEXACT error 5.
## The hash table key cannot be computed because the largest key
## is larger than the largest representable int.
## The algorithm cannot proceed.
## Reduce the workspace, consider using 'simulate.p.value=TRUE' or another algorithm.</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64</a:t>
            </a:fld>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Permutation tests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Permutation tests do not make use of parametric or non-parametric distributions. Instead, permutation tests compute empirical distributions of the test statistic by randomly shuffling the group allocations (thereby guaranteeing random groups). The algorithm is simple:</a:t>
            </a:r>
          </a:p>
          <a:p>
            <a:pPr lvl="0"/>
            <a:r>
              <a:t>Calculate the test statistics.</a:t>
            </a:r>
          </a:p>
          <a:p>
            <a:pPr lvl="0"/>
            <a:r>
              <a:t>Repeat many times:</a:t>
            </a:r>
          </a:p>
          <a:p>
            <a:pPr lvl="1"/>
            <a:r>
              <a:t>Randomly allocate individuals to one of the groups being compared - this will by definition mean that the outcome is independent of the grouping variable.</a:t>
            </a:r>
          </a:p>
          <a:p>
            <a:pPr lvl="1"/>
            <a:r>
              <a:t>Compute the test statistic for the resampled data and store this.</a:t>
            </a:r>
          </a:p>
          <a:p>
            <a:pPr lvl="0"/>
            <a:r>
              <a:t>The stored test statistics for the data with random group allocation form an empirical distribution of the test statistic. Count what proportion of draws from this empirical distribution are as extreme or more extreme than the observed data. This will yield the p-value.</a:t>
            </a:r>
          </a:p>
          <a:p>
            <a:pPr lvl="0"/>
            <a:r>
              <a:t>We illustrate permutation tests here as an alternative to the t-test, but they can be used in many other situations.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Permutation tests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For example, in the case of testing whether the sample means for age differ between males and females:</a:t>
            </a:r>
          </a:p>
          <a:p>
            <a:pPr lvl="0" indent="0">
              <a:buNone/>
            </a:pPr>
            <a:r>
              <a:rPr>
                <a:latin typeface="Courier"/>
              </a:rPr>
              <a:t>t</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df1)</a:t>
            </a:r>
            <a:r>
              <a:rPr>
                <a:solidFill>
                  <a:srgbClr val="4070A0"/>
                </a:solidFill>
                <a:latin typeface="Courier"/>
              </a:rPr>
              <a:t>$</a:t>
            </a:r>
            <a:r>
              <a:rPr>
                <a:latin typeface="Courier"/>
              </a:rPr>
              <a:t>statistic</a:t>
            </a:r>
            <a:br/>
            <a:br/>
            <a:r>
              <a:rPr>
                <a:latin typeface="Courier"/>
              </a:rPr>
              <a:t>B</a:t>
            </a:r>
            <a:r>
              <a:rPr>
                <a:solidFill>
                  <a:srgbClr val="007020"/>
                </a:solidFill>
                <a:latin typeface="Courier"/>
              </a:rPr>
              <a:t>&lt;-</a:t>
            </a:r>
            <a:r>
              <a:rPr>
                <a:solidFill>
                  <a:srgbClr val="40A070"/>
                </a:solidFill>
                <a:latin typeface="Courier"/>
              </a:rPr>
              <a:t>5000</a:t>
            </a:r>
            <a:br/>
            <a:r>
              <a:rPr>
                <a:latin typeface="Courier"/>
              </a:rPr>
              <a:t>tVect</a:t>
            </a:r>
            <a:r>
              <a:rPr>
                <a:solidFill>
                  <a:srgbClr val="007020"/>
                </a:solidFill>
                <a:latin typeface="Courier"/>
              </a:rPr>
              <a:t>&lt;-</a:t>
            </a:r>
            <a:r>
              <a:rPr>
                <a:solidFill>
                  <a:srgbClr val="06287E"/>
                </a:solidFill>
                <a:latin typeface="Courier"/>
              </a:rPr>
              <a:t>rep</a:t>
            </a:r>
            <a:r>
              <a:rPr>
                <a:latin typeface="Courier"/>
              </a:rPr>
              <a:t>(</a:t>
            </a:r>
            <a:r>
              <a:rPr>
                <a:solidFill>
                  <a:srgbClr val="880000"/>
                </a:solidFill>
                <a:latin typeface="Courier"/>
              </a:rPr>
              <a:t>NA</a:t>
            </a:r>
            <a:r>
              <a:rPr>
                <a:latin typeface="Courier"/>
              </a:rPr>
              <a:t>,B)</a:t>
            </a:r>
            <a:br/>
            <a:br/>
            <a:r>
              <a:rPr b="1">
                <a:solidFill>
                  <a:srgbClr val="007020"/>
                </a:solidFill>
                <a:latin typeface="Courier"/>
              </a:rPr>
              <a:t>for</a:t>
            </a:r>
            <a:r>
              <a:rPr>
                <a:latin typeface="Courier"/>
              </a:rPr>
              <a:t>(b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B){</a:t>
            </a:r>
            <a:br/>
            <a:r>
              <a:rPr>
                <a:latin typeface="Courier"/>
              </a:rPr>
              <a:t>  dfTmp</a:t>
            </a:r>
            <a:r>
              <a:rPr>
                <a:solidFill>
                  <a:srgbClr val="007020"/>
                </a:solidFill>
                <a:latin typeface="Courier"/>
              </a:rPr>
              <a:t>&lt;-</a:t>
            </a:r>
            <a:r>
              <a:rPr>
                <a:latin typeface="Courier"/>
              </a:rPr>
              <a:t>df1</a:t>
            </a:r>
            <a:br/>
            <a:r>
              <a:rPr>
                <a:latin typeface="Courier"/>
              </a:rPr>
              <a:t>  dfTmp</a:t>
            </a:r>
            <a:r>
              <a:rPr>
                <a:solidFill>
                  <a:srgbClr val="4070A0"/>
                </a:solidFill>
                <a:latin typeface="Courier"/>
              </a:rPr>
              <a:t>$</a:t>
            </a:r>
            <a:r>
              <a:rPr>
                <a:latin typeface="Courier"/>
              </a:rPr>
              <a:t>sex</a:t>
            </a:r>
            <a:r>
              <a:rPr>
                <a:solidFill>
                  <a:srgbClr val="007020"/>
                </a:solidFill>
                <a:latin typeface="Courier"/>
              </a:rPr>
              <a:t>&lt;-</a:t>
            </a:r>
            <a:r>
              <a:rPr>
                <a:solidFill>
                  <a:srgbClr val="06287E"/>
                </a:solidFill>
                <a:latin typeface="Courier"/>
              </a:rPr>
              <a:t>sample</a:t>
            </a:r>
            <a:r>
              <a:rPr>
                <a:latin typeface="Courier"/>
              </a:rPr>
              <a:t>(df1</a:t>
            </a:r>
            <a:r>
              <a:rPr>
                <a:solidFill>
                  <a:srgbClr val="4070A0"/>
                </a:solidFill>
                <a:latin typeface="Courier"/>
              </a:rPr>
              <a:t>$</a:t>
            </a:r>
            <a:r>
              <a:rPr>
                <a:latin typeface="Courier"/>
              </a:rPr>
              <a:t>sex,</a:t>
            </a:r>
            <a:r>
              <a:rPr>
                <a:solidFill>
                  <a:srgbClr val="7D9029"/>
                </a:solidFill>
                <a:latin typeface="Courier"/>
              </a:rPr>
              <a:t>replace=</a:t>
            </a:r>
            <a:r>
              <a:rPr>
                <a:solidFill>
                  <a:srgbClr val="880000"/>
                </a:solidFill>
                <a:latin typeface="Courier"/>
              </a:rPr>
              <a:t>FALSE</a:t>
            </a:r>
            <a:r>
              <a:rPr>
                <a:latin typeface="Courier"/>
              </a:rPr>
              <a:t>,</a:t>
            </a:r>
            <a:r>
              <a:rPr>
                <a:solidFill>
                  <a:srgbClr val="7D9029"/>
                </a:solidFill>
                <a:latin typeface="Courier"/>
              </a:rPr>
              <a:t>size=</a:t>
            </a:r>
            <a:r>
              <a:rPr>
                <a:solidFill>
                  <a:srgbClr val="06287E"/>
                </a:solidFill>
                <a:latin typeface="Courier"/>
              </a:rPr>
              <a:t>nrow</a:t>
            </a:r>
            <a:r>
              <a:rPr>
                <a:latin typeface="Courier"/>
              </a:rPr>
              <a:t>(df1))</a:t>
            </a:r>
            <a:br/>
            <a:r>
              <a:rPr>
                <a:latin typeface="Courier"/>
              </a:rPr>
              <a:t>  tVect[b]</a:t>
            </a:r>
            <a:r>
              <a:rPr>
                <a:solidFill>
                  <a:srgbClr val="007020"/>
                </a:solidFill>
                <a:latin typeface="Courier"/>
              </a:rPr>
              <a:t>&lt;-</a:t>
            </a:r>
            <a:r>
              <a:rPr>
                <a:solidFill>
                  <a:srgbClr val="06287E"/>
                </a:solidFill>
                <a:latin typeface="Courier"/>
              </a:rPr>
              <a:t>t.test</a:t>
            </a:r>
            <a:r>
              <a:rPr>
                <a:latin typeface="Courier"/>
              </a:rPr>
              <a:t>(age</a:t>
            </a:r>
            <a:r>
              <a:rPr>
                <a:solidFill>
                  <a:srgbClr val="4070A0"/>
                </a:solidFill>
                <a:latin typeface="Courier"/>
              </a:rPr>
              <a:t>~</a:t>
            </a:r>
            <a:r>
              <a:rPr>
                <a:latin typeface="Courier"/>
              </a:rPr>
              <a:t>sex,</a:t>
            </a:r>
            <a:r>
              <a:rPr>
                <a:solidFill>
                  <a:srgbClr val="7D9029"/>
                </a:solidFill>
                <a:latin typeface="Courier"/>
              </a:rPr>
              <a:t>data=</a:t>
            </a:r>
            <a:r>
              <a:rPr>
                <a:latin typeface="Courier"/>
              </a:rPr>
              <a:t>dfTmp)</a:t>
            </a:r>
            <a:r>
              <a:rPr>
                <a:solidFill>
                  <a:srgbClr val="4070A0"/>
                </a:solidFill>
                <a:latin typeface="Courier"/>
              </a:rPr>
              <a:t>$</a:t>
            </a:r>
            <a:r>
              <a:rPr>
                <a:latin typeface="Courier"/>
              </a:rPr>
              <a:t>statistic</a:t>
            </a:r>
            <a:br/>
            <a:r>
              <a:rPr>
                <a:latin typeface="Courier"/>
              </a:rPr>
              <a:t>}</a:t>
            </a:r>
            <a:br/>
            <a:br/>
            <a:r>
              <a:rPr>
                <a:solidFill>
                  <a:srgbClr val="06287E"/>
                </a:solidFill>
                <a:latin typeface="Courier"/>
              </a:rPr>
              <a:t>sum</a:t>
            </a:r>
            <a:r>
              <a:rPr>
                <a:latin typeface="Courier"/>
              </a:rPr>
              <a:t>(</a:t>
            </a:r>
            <a:r>
              <a:rPr>
                <a:solidFill>
                  <a:srgbClr val="06287E"/>
                </a:solidFill>
                <a:latin typeface="Courier"/>
              </a:rPr>
              <a:t>abs</a:t>
            </a:r>
            <a:r>
              <a:rPr>
                <a:latin typeface="Courier"/>
              </a:rPr>
              <a:t>(tVect)</a:t>
            </a:r>
            <a:r>
              <a:rPr>
                <a:solidFill>
                  <a:srgbClr val="4070A0"/>
                </a:solidFill>
                <a:latin typeface="Courier"/>
              </a:rPr>
              <a:t>&gt;=</a:t>
            </a:r>
            <a:r>
              <a:rPr>
                <a:solidFill>
                  <a:srgbClr val="06287E"/>
                </a:solidFill>
                <a:latin typeface="Courier"/>
              </a:rPr>
              <a:t>abs</a:t>
            </a:r>
            <a:r>
              <a:rPr>
                <a:latin typeface="Courier"/>
              </a:rPr>
              <a:t>(t))</a:t>
            </a:r>
            <a:r>
              <a:rPr>
                <a:solidFill>
                  <a:srgbClr val="4070A0"/>
                </a:solidFill>
                <a:latin typeface="Courier"/>
              </a:rPr>
              <a:t>/</a:t>
            </a:r>
            <a:r>
              <a:rPr>
                <a:latin typeface="Courier"/>
              </a:rPr>
              <a:t>B </a:t>
            </a:r>
            <a:r>
              <a:rPr i="1">
                <a:solidFill>
                  <a:srgbClr val="60A0B0"/>
                </a:solidFill>
                <a:latin typeface="Courier"/>
              </a:rPr>
              <a:t># compare this to p=0.4895</a:t>
            </a:r>
          </a:p>
          <a:p>
            <a:pPr lvl="0" indent="0">
              <a:buNone/>
            </a:pPr>
            <a:r>
              <a:rPr>
                <a:latin typeface="Courier"/>
              </a:rPr>
              <a:t>## [1] 0.4936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67</a:t>
            </a:fld>
            <a:endParaRPr lang="en-GB"/>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marL="0" lvl="0" indent="0">
              <a:buNone/>
            </a:pPr>
            <a:r>
              <a:t>Use of p-values in statistics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68</a:t>
            </a:fld>
            <a:endParaRPr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ASA statement on statistical signigicance and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P-values indicate degree to which data are incompatible with a given statistical model.</a:t>
            </a:r>
          </a:p>
          <a:p>
            <a:pPr lvl="0"/>
            <a:r>
              <a:t>P-values do not measure the probability of H</a:t>
            </a:r>
            <a:r>
              <a:rPr baseline="-25000"/>
              <a:t>0</a:t>
            </a:r>
            <a:r>
              <a:t> being true.</a:t>
            </a:r>
          </a:p>
          <a:p>
            <a:pPr lvl="0"/>
            <a:r>
              <a:t>Decision-making should not be based solely on whether a p-value is below a certain threshold.</a:t>
            </a:r>
          </a:p>
          <a:p>
            <a:pPr lvl="0"/>
            <a:r>
              <a:t>Proper inference requires full reporting and transparency.</a:t>
            </a:r>
          </a:p>
          <a:p>
            <a:pPr lvl="0"/>
            <a:r>
              <a:t>A p-value does not measure the size of an effect / importance of a result.</a:t>
            </a:r>
          </a:p>
          <a:p>
            <a:pPr marL="0" lvl="0" indent="0">
              <a:buNone/>
            </a:pPr>
            <a:r>
              <a:t>Context matters: a p-value by itself does not provide a good measure of evidence regarding a model or hypothesis.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69</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Uncertainity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t>Any data we collect is noisy: inherent uncertainty, measurement error, unobserved latent factors, …</a:t>
            </a:r>
          </a:p>
          <a:p>
            <a:pPr lvl="0"/>
            <a:r>
              <a:t>If we want to do statistical inference, we need to quantify the uncertainty so that we can assess whether any effects we see are likely to be real or simply due to random error / chance.</a:t>
            </a:r>
          </a:p>
          <a:p>
            <a:pPr lvl="0"/>
            <a:r>
              <a:t>For example: collect data on a certain continuous variable in 2 different groups of individuals. The sample means of the 2 groups will always be at least slightly different. We need a way to quantify whether that difference is a real difference or just in line with what to expect given the stochastic nature of data observation.</a:t>
            </a:r>
          </a:p>
          <a:p>
            <a:pPr lvl="0"/>
            <a:r>
              <a:t>This is where we use the tools of probability theory.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Note on p-values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Stop the use of P-values in the conventional, dichotomous way.</a:t>
            </a:r>
          </a:p>
          <a:p>
            <a:pPr lvl="0"/>
            <a:r>
              <a:t>P-values alone should not be used to refute or support a scientific hypothesis.</a:t>
            </a:r>
          </a:p>
          <a:p>
            <a:pPr lvl="0"/>
            <a:r>
              <a:t>Rebrand confidence intervals to “compatibility intervals”.</a:t>
            </a:r>
          </a:p>
          <a:p>
            <a:pPr lvl="0"/>
            <a:r>
              <a:t>Discuss all values that fall within the confidence interval / are compatible with the data.</a:t>
            </a:r>
          </a:p>
          <a:p>
            <a:pPr lvl="0"/>
            <a:r>
              <a:t>Do acknowledge that the point estimates and values close to it are more compatible than values at the extremes of the interval.</a:t>
            </a:r>
          </a:p>
          <a:p>
            <a:pPr lvl="0"/>
            <a:r>
              <a:t>Emphasize / embrace uncertainty.</a:t>
            </a:r>
          </a:p>
          <a:p>
            <a:pPr marL="0" lvl="0" indent="0">
              <a:buNone/>
            </a:pPr>
            <a:r>
              <a:t>Please read </a:t>
            </a:r>
            <a:r>
              <a:rPr>
                <a:hlinkClick r:id="rId2"/>
              </a:rPr>
              <a:t>https://doi.org/10.1080/00031305.2019.1583913</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70</a:t>
            </a:fld>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[end of Session 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71</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General procedure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There are many different statistical tests and we will cover several today. The general procedure / algorithm for all of these is the same:</a:t>
            </a:r>
          </a:p>
          <a:p>
            <a:pPr lvl="0"/>
            <a:r>
              <a:t>Formulate a (narrow) null hypothesis H0 and a (wide) alternative hypothesis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a:t>
            </a:r>
          </a:p>
          <a:p>
            <a:pPr lvl="0"/>
            <a:r>
              <a:t>Define the decision rule:</a:t>
            </a:r>
          </a:p>
          <a:p>
            <a:pPr lvl="1"/>
            <a:r>
              <a:t>Define a test statistic.</a:t>
            </a:r>
          </a:p>
          <a:p>
            <a:pPr lvl="1"/>
            <a:r>
              <a:t>Derive the distribution of the test statistics under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a:t>
            </a:r>
          </a:p>
          <a:p>
            <a:pPr lvl="1"/>
            <a:r>
              <a:t>Derive the decision rule (either based on a rejection region or p-value) for a chosen significance level.</a:t>
            </a:r>
          </a:p>
          <a:p>
            <a:pPr lvl="0"/>
            <a:r>
              <a:t>Collect data.</a:t>
            </a:r>
          </a:p>
          <a:p>
            <a:pPr lvl="0"/>
            <a:r>
              <a:t>Calculate the test statistic, rejection region and/or p-value.</a:t>
            </a:r>
          </a:p>
          <a:p>
            <a:pPr lvl="0"/>
            <a:r>
              <a:t>Make a decision to reject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in favour of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oMath>
            </a14:m>
            <a:r>
              <a:t> or not.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When can hypothesis testing be used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Hypothesis testing can be done in different scenarios:</a:t>
            </a:r>
          </a:p>
          <a:p>
            <a:pPr lvl="0"/>
            <a:r>
              <a:t>Is there a difference in means?</a:t>
            </a:r>
          </a:p>
          <a:p>
            <a:pPr lvl="0"/>
            <a:r>
              <a:t>Is there a difference in proportions?</a:t>
            </a:r>
          </a:p>
          <a:p>
            <a:pPr lvl="0"/>
            <a:r>
              <a:t>Difference in odds ratios or relative risks?</a:t>
            </a:r>
          </a:p>
          <a:p>
            <a:pPr lvl="0"/>
            <a:r>
              <a:t>Is a slope of a regression line different from 0?</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5314</Words>
  <Application>Microsoft Macintosh PowerPoint</Application>
  <PresentationFormat>Widescreen</PresentationFormat>
  <Paragraphs>446</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 Math</vt:lpstr>
      <vt:lpstr>Courier</vt:lpstr>
      <vt:lpstr>Office Theme</vt:lpstr>
      <vt:lpstr>R and statistics course</vt:lpstr>
      <vt:lpstr>Session 4: Hypothesis testing</vt:lpstr>
      <vt:lpstr>Preliminaries</vt:lpstr>
      <vt:lpstr>Data for the session</vt:lpstr>
      <vt:lpstr>Outline</vt:lpstr>
      <vt:lpstr>Key principles</vt:lpstr>
      <vt:lpstr>Uncertainity</vt:lpstr>
      <vt:lpstr>General procedure</vt:lpstr>
      <vt:lpstr>When can hypothesis testing be used</vt:lpstr>
      <vt:lpstr>Null and alternative hypotheses</vt:lpstr>
      <vt:lpstr>Statistical hypothesis</vt:lpstr>
      <vt:lpstr>Steps in hypothesis testing</vt:lpstr>
      <vt:lpstr>Statistical hypothesis testing</vt:lpstr>
      <vt:lpstr>When can hypothesis testing be used</vt:lpstr>
      <vt:lpstr>Null and alternative hypotheses</vt:lpstr>
      <vt:lpstr>Parametric tests</vt:lpstr>
      <vt:lpstr>A note on hypothesis testing</vt:lpstr>
      <vt:lpstr>A note on hypothesis testing</vt:lpstr>
      <vt:lpstr>One-sample t test</vt:lpstr>
      <vt:lpstr>One-sample t test</vt:lpstr>
      <vt:lpstr>One-sample t test</vt:lpstr>
      <vt:lpstr>Check the assumptions</vt:lpstr>
      <vt:lpstr>One sample t-test</vt:lpstr>
      <vt:lpstr>One sample t-test - one sided</vt:lpstr>
      <vt:lpstr>Two sample t-test</vt:lpstr>
      <vt:lpstr>Two sample t-test</vt:lpstr>
      <vt:lpstr>Two sample t-test</vt:lpstr>
      <vt:lpstr>Assumptions</vt:lpstr>
      <vt:lpstr>Assumptions</vt:lpstr>
      <vt:lpstr>Two sample t-test</vt:lpstr>
      <vt:lpstr>Paired t test</vt:lpstr>
      <vt:lpstr>Paired t-test</vt:lpstr>
      <vt:lpstr>Comparing means - more than two groups</vt:lpstr>
      <vt:lpstr>One-way anova</vt:lpstr>
      <vt:lpstr>One-way anova</vt:lpstr>
      <vt:lpstr>One-way anova</vt:lpstr>
      <vt:lpstr>Chi-squared test</vt:lpstr>
      <vt:lpstr>Chi-squared test</vt:lpstr>
      <vt:lpstr>Chi-squared test</vt:lpstr>
      <vt:lpstr>Chi-squared test</vt:lpstr>
      <vt:lpstr>Chi-squared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Tests for proportions – one sample test</vt:lpstr>
      <vt:lpstr>Test of proportion – Two sample tests</vt:lpstr>
      <vt:lpstr>Test of proportion – Two sample tests</vt:lpstr>
      <vt:lpstr>Test of proportion – Two sample tests</vt:lpstr>
      <vt:lpstr>Non-parametric tests</vt:lpstr>
      <vt:lpstr>Non-parametric tests</vt:lpstr>
      <vt:lpstr>Wilcoxon one-sample signed rank test</vt:lpstr>
      <vt:lpstr>Wilcoxon one-sample signed rank test</vt:lpstr>
      <vt:lpstr>Wilcoxon one-sample signed rank test</vt:lpstr>
      <vt:lpstr>Wilcoxon two-sample rank-sum test</vt:lpstr>
      <vt:lpstr>Wilcoxon two-sample rank-sum test</vt:lpstr>
      <vt:lpstr>Wilcoxon two-sample rank-sum test</vt:lpstr>
      <vt:lpstr>Wilcoxon paired signed rank test</vt:lpstr>
      <vt:lpstr>Kruskal-Wallis test – more than 2 groups</vt:lpstr>
      <vt:lpstr>Kruskal-Wallis test – more than 2 groups</vt:lpstr>
      <vt:lpstr>Fisher’s exact test</vt:lpstr>
      <vt:lpstr>Fisher’s exact test</vt:lpstr>
      <vt:lpstr>Fisher’s exact test</vt:lpstr>
      <vt:lpstr>Permutation tests</vt:lpstr>
      <vt:lpstr>Permutation tests</vt:lpstr>
      <vt:lpstr>Permutation tests</vt:lpstr>
      <vt:lpstr>Use of p-values in statistics</vt:lpstr>
      <vt:lpstr>ASA statement on statistical signigicance and p-values</vt:lpstr>
      <vt:lpstr>Note on p-values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and statistics course</dc:title>
  <dc:creator>James Chirombo and Evaristar Kudowa</dc:creator>
  <cp:keywords/>
  <cp:lastModifiedBy>Marc Henrion</cp:lastModifiedBy>
  <cp:revision>2</cp:revision>
  <dcterms:created xsi:type="dcterms:W3CDTF">2022-11-04T05:56:14Z</dcterms:created>
  <dcterms:modified xsi:type="dcterms:W3CDTF">2022-11-04T10:11:08Z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 November 2022</vt:lpwstr>
  </property>
  <property fmtid="{D5CDD505-2E9C-101B-9397-08002B2CF9AE}" pid="3" name="output">
    <vt:lpwstr/>
  </property>
</Properties>
</file>