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01/06/2023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289F0-EB91-42F5-8365-E3427F55C1DD}"/>
              </a:ext>
            </a:extLst>
          </p:cNvPr>
          <p:cNvSpPr>
            <a:spLocks noChangeAspect="1"/>
          </p:cNvSpPr>
          <p:nvPr userDrawn="1"/>
        </p:nvSpPr>
        <p:spPr>
          <a:xfrm>
            <a:off x="2262487" y="581720"/>
            <a:ext cx="7667022" cy="5935758"/>
          </a:xfrm>
          <a:prstGeom prst="rect">
            <a:avLst/>
          </a:prstGeom>
          <a:blipFill dpi="0" rotWithShape="1">
            <a:blip r:embed="rId13">
              <a:alphaModFix amt="25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86916"/>
            <a:ext cx="12192001" cy="228029"/>
          </a:xfrm>
          <a:prstGeom prst="rect">
            <a:avLst/>
          </a:prstGeom>
          <a:solidFill>
            <a:srgbClr val="B0120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9" name="Picture 8" descr="logo.pdf">
            <a:extLst>
              <a:ext uri="{FF2B5EF4-FFF2-40B4-BE49-F238E27FC236}">
                <a16:creationId xmlns:a16="http://schemas.microsoft.com/office/drawing/2014/main" id="{102BA6D8-072F-4F9F-A5A0-82DCD1210E27}"/>
              </a:ext>
            </a:extLst>
          </p:cNvPr>
          <p:cNvPicPr>
            <a:picLocks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32" y="326042"/>
            <a:ext cx="708279" cy="9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30C013-6450-9241-806F-A84F38C100C4}"/>
              </a:ext>
            </a:extLst>
          </p:cNvPr>
          <p:cNvSpPr/>
          <p:nvPr userDrawn="1"/>
        </p:nvSpPr>
        <p:spPr>
          <a:xfrm>
            <a:off x="1069560" y="6618679"/>
            <a:ext cx="11678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Except where otherwise noted, these slides are licensed under a Creative Commons Attribution 4.0 License: http://</a:t>
            </a:r>
            <a:r>
              <a:rPr lang="en-GB" sz="1200" b="1" dirty="0" err="1">
                <a:solidFill>
                  <a:schemeClr val="bg2">
                    <a:lumMod val="50000"/>
                  </a:schemeClr>
                </a:solidFill>
              </a:rPr>
              <a:t>creativecommons.org</a:t>
            </a:r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/by/4.0</a:t>
            </a:r>
            <a:endParaRPr lang="en-MW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 descr="A drawing of a face  Description automatically generated">
            <a:extLst>
              <a:ext uri="{FF2B5EF4-FFF2-40B4-BE49-F238E27FC236}">
                <a16:creationId xmlns:a16="http://schemas.microsoft.com/office/drawing/2014/main" id="{EE356342-7E80-AD4B-BA14-513E4B339F2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8840"/>
            <a:ext cx="1103012" cy="379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C20B2-B48A-0EAE-CC08-D1D6081FDD9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4491" y="365125"/>
            <a:ext cx="953649" cy="9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articles.html" TargetMode="External"/><Relationship Id="rId2" Type="http://schemas.openxmlformats.org/officeDocument/2006/relationships/hyperlink" Target="https://quarto.org/docs/computations/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pendefinition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openscienceasap.org/open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lang="en-GB" dirty="0"/>
              <a:t>and Statistics </a:t>
            </a:r>
            <a:r>
              <a:rPr dirty="0"/>
              <a:t>short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Reproducible research with R</a:t>
            </a:r>
            <a:br>
              <a:rPr dirty="0"/>
            </a:br>
            <a:br>
              <a:rPr dirty="0"/>
            </a:br>
            <a:r>
              <a:rPr dirty="0"/>
              <a:t>Marc Henrion, James Chirombo, Eva Kudowa</a:t>
            </a:r>
            <a:r>
              <a:rPr lang="en-GB" dirty="0"/>
              <a:t>, Vester Gunsaru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 </a:t>
            </a:r>
            <a:r>
              <a:rPr lang="en-GB" dirty="0"/>
              <a:t>June</a:t>
            </a:r>
            <a:r>
              <a:rPr dirty="0"/>
              <a:t> 202</a:t>
            </a:r>
            <a:r>
              <a:rPr lang="en-GB" dirty="0"/>
              <a:t>3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As a researcher it is important that you can effectively </a:t>
                </a:r>
                <a:r>
                  <a:rPr b="1"/>
                  <a:t>communicate</a:t>
                </a:r>
                <a:r>
                  <a:t> your results.</a:t>
                </a:r>
              </a:p>
              <a:p>
                <a:pPr marL="0" lvl="0" indent="0">
                  <a:buNone/>
                </a:pPr>
                <a:r>
                  <a:t>Quarto and R markdown are open-source science and technical publishing systems, both relying on Pandoc (a universal document converter). Both are markdown languages.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Quarto and R markdown allow creating reports that combine R code with the analysis output. R markdown, and quarto, is a “unified authoring framework for data science, combining your code, its results and your prose commentary”</a:t>
                </a:r>
                <a:r>
                  <a:rPr baseline="30000">
                    <a:hlinkClick r:id="" action="ppaction://noaction"/>
                  </a:rPr>
                  <a:t>3</a:t>
                </a:r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05" r="-696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Quarto allows you to tell a story and share a report that transparently lists the code the generated your results. Markdown documents are fully reproducible (up to a point!) and support a number of output format: html, pdf, docx, pptx…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Quarto is meant to achieve 3 things:</a:t>
                </a:r>
              </a:p>
              <a:p>
                <a:pPr lvl="0"/>
                <a:r>
                  <a:t>Communicate with stakeholders.</a:t>
                </a:r>
              </a:p>
              <a:p>
                <a:pPr lvl="0"/>
                <a:r>
                  <a:t>Collaborate with other researchers.</a:t>
                </a:r>
              </a:p>
              <a:p>
                <a:pPr lvl="0"/>
                <a:r>
                  <a:t>A framework within which to do data science (like a modern-day lab notebook).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Main differences between quarto and R markdown:</a:t>
            </a:r>
          </a:p>
          <a:p>
            <a:pPr lvl="0"/>
            <a:r>
              <a:t>Quarto is newer and will probably supersede R markdown - so best to just learn quarto (but both are almost identical to use).</a:t>
            </a:r>
          </a:p>
          <a:p>
            <a:pPr lvl="0"/>
            <a:r>
              <a:t>Quarto is independent of R and works with many other programming languages (python, Julia, …)</a:t>
            </a:r>
          </a:p>
          <a:p>
            <a:pPr lvl="0"/>
            <a:r>
              <a:t>Slight differences in YAML header specification.</a:t>
            </a:r>
          </a:p>
          <a:p>
            <a:pPr lvl="0"/>
            <a:r>
              <a:t>Slightly different layout &amp; style of final document.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9358A-6410-47DE-B7D5-0F708CD13D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There are 3 building blocks to a markdown document:</a:t>
                </a:r>
              </a:p>
              <a:p>
                <a:pPr marL="457200" lvl="0" indent="-457200">
                  <a:buAutoNum type="arabicPeriod"/>
                </a:pPr>
                <a:r>
                  <a:t>A YAML header.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457200" lvl="0" indent="-457200">
                  <a:buAutoNum type="arabicPeriod" startAt="2"/>
                </a:pPr>
                <a:r>
                  <a:t>Chunks of R code (if you want to strip out all chunks of R code within a markdown document to write a pure R script, you can use the </a:t>
                </a:r>
                <a:r>
                  <a:rPr>
                    <a:latin typeface="Courier"/>
                  </a:rPr>
                  <a:t>purl()</a:t>
                </a:r>
                <a:r>
                  <a:t> function from the </a:t>
                </a:r>
                <a:r>
                  <a:rPr>
                    <a:latin typeface="Courier"/>
                  </a:rPr>
                  <a:t>knitr</a:t>
                </a:r>
                <a:r>
                  <a:t> package).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457200" lvl="0" indent="-457200">
                  <a:buAutoNum type="arabicPeriod" startAt="3"/>
                </a:pPr>
                <a:r>
                  <a:t>Narrative, formatted text.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9358A-6410-47DE-B7D5-0F708CD1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dataAndSupportDocs/yaml_chunk_tex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108200"/>
            <a:ext cx="5181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Exercise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b="1"/>
              </a:p>
              <a:p>
                <a:pPr marL="457200" lvl="0" indent="-457200">
                  <a:buAutoNum type="arabicPeriod"/>
                </a:pPr>
                <a:r>
                  <a:t>Simulate a dataset and save it as a binary R data file (*.rda or *.RData).</a:t>
                </a:r>
              </a:p>
              <a:p>
                <a:pPr marL="457200" lvl="0" indent="-457200">
                  <a:buAutoNum type="arabicPeriod"/>
                </a:pPr>
                <a:r>
                  <a:t>(In RStudio): File –&gt; New File –&gt; Quarto document… –&gt; (select type of output; choose html; untick the ‘use visual markdown editor’ box), then click on ‘Render’ in the script editor panel.</a:t>
                </a:r>
              </a:p>
              <a:p>
                <a:pPr marL="457200" lvl="0" indent="-457200">
                  <a:buAutoNum type="arabicPeriod"/>
                </a:pPr>
                <a:r>
                  <a:t>Write a new quarto document which:</a:t>
                </a:r>
              </a:p>
              <a:p>
                <a:pPr lvl="0"/>
                <a:r>
                  <a:t>Loads the simulated data.</a:t>
                </a:r>
              </a:p>
              <a:p>
                <a:pPr lvl="0"/>
                <a:r>
                  <a:t>Performs a basic analysis and produces a table with results.</a:t>
                </a:r>
              </a:p>
              <a:p>
                <a:pPr lvl="0"/>
                <a:r>
                  <a:t>Displays a graph.</a:t>
                </a:r>
              </a:p>
              <a:p>
                <a:pPr marL="0" lvl="0" indent="0">
                  <a:buNone/>
                </a:pPr>
                <a:r>
                  <a:t>Make sure to use quarto’s capability of providing a </a:t>
                </a:r>
                <a:r>
                  <a:rPr i="1"/>
                  <a:t>commentary</a:t>
                </a:r>
                <a:r>
                  <a:t> along with your analysis.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Simulated data (as an example):</a:t>
            </a:r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dat</a:t>
            </a:r>
            <a:r>
              <a:rPr dirty="0">
                <a:solidFill>
                  <a:srgbClr val="003B4F"/>
                </a:solidFill>
                <a:latin typeface="Courier"/>
              </a:rPr>
              <a:t>&lt;-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type=</a:t>
            </a:r>
            <a:r>
              <a:rPr dirty="0">
                <a:solidFill>
                  <a:srgbClr val="4758AB"/>
                </a:solidFill>
                <a:latin typeface="Courier"/>
              </a:rPr>
              <a:t>sample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"A"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20794D"/>
                </a:solidFill>
                <a:latin typeface="Courier"/>
              </a:rPr>
              <a:t>"B"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r>
              <a:rPr dirty="0">
                <a:solidFill>
                  <a:srgbClr val="657422"/>
                </a:solidFill>
                <a:latin typeface="Courier"/>
              </a:rPr>
              <a:t>size=</a:t>
            </a:r>
            <a:r>
              <a:rPr dirty="0">
                <a:solidFill>
                  <a:srgbClr val="AD0000"/>
                </a:solidFill>
                <a:latin typeface="Courier"/>
              </a:rPr>
              <a:t>100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657422"/>
                </a:solidFill>
                <a:latin typeface="Courier"/>
              </a:rPr>
              <a:t>prob=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0.6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AD0000"/>
                </a:solidFill>
                <a:latin typeface="Courier"/>
              </a:rPr>
              <a:t>0.4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r>
              <a:rPr dirty="0">
                <a:solidFill>
                  <a:srgbClr val="657422"/>
                </a:solidFill>
                <a:latin typeface="Courier"/>
              </a:rPr>
              <a:t>replace=</a:t>
            </a:r>
            <a:r>
              <a:rPr dirty="0">
                <a:solidFill>
                  <a:srgbClr val="003B4F"/>
                </a:solidFill>
                <a:latin typeface="Courier"/>
              </a:rPr>
              <a:t>T),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x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657422"/>
                </a:solidFill>
                <a:latin typeface="Courier"/>
              </a:rPr>
              <a:t>sd=</a:t>
            </a:r>
            <a:r>
              <a:rPr dirty="0">
                <a:solidFill>
                  <a:srgbClr val="AD0000"/>
                </a:solidFill>
                <a:latin typeface="Courier"/>
              </a:rPr>
              <a:t>5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y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rexp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dat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z</a:t>
            </a:r>
            <a:r>
              <a:rPr dirty="0">
                <a:solidFill>
                  <a:srgbClr val="003B4F"/>
                </a:solidFill>
                <a:latin typeface="Courier"/>
              </a:rPr>
              <a:t>&lt;-</a:t>
            </a:r>
            <a:r>
              <a:rPr dirty="0" err="1">
                <a:solidFill>
                  <a:srgbClr val="4758AB"/>
                </a:solidFill>
                <a:latin typeface="Courier"/>
              </a:rPr>
              <a:t>ifelse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type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20794D"/>
                </a:solidFill>
                <a:latin typeface="Courier"/>
              </a:rPr>
              <a:t>"A"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x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003B4F"/>
                </a:solidFill>
                <a:latin typeface="Courier"/>
              </a:rPr>
              <a:t>y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AD0000"/>
                </a:solidFill>
                <a:latin typeface="Courier"/>
              </a:rPr>
              <a:t>5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1.25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x</a:t>
            </a:r>
            <a:r>
              <a:rPr dirty="0">
                <a:solidFill>
                  <a:srgbClr val="AD0000"/>
                </a:solidFill>
                <a:latin typeface="Courier"/>
              </a:rPr>
              <a:t>-0.5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y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100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dirty="0">
                <a:solidFill>
                  <a:srgbClr val="657422"/>
                </a:solidFill>
                <a:latin typeface="Courier"/>
              </a:rPr>
              <a:t>sd=</a:t>
            </a:r>
            <a:r>
              <a:rPr dirty="0">
                <a:solidFill>
                  <a:srgbClr val="AD0000"/>
                </a:solidFill>
                <a:latin typeface="Courier"/>
              </a:rPr>
              <a:t>1.25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/ R markdown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Analysis (as an example):</a:t>
                </a:r>
              </a:p>
              <a:p>
                <a:pPr lvl="0"/>
                <a:r>
                  <a:rPr dirty="0"/>
                  <a:t>t-test comparing variable z between types A &amp; B.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Graph (as an example):</a:t>
                </a:r>
              </a:p>
              <a:p>
                <a:pPr lvl="0"/>
                <a:r>
                  <a:rPr dirty="0"/>
                  <a:t>Scatterplot of z against x, stratified by type.</a:t>
                </a:r>
              </a:p>
              <a:p>
                <a:pPr lvl="0"/>
                <a:r>
                  <a:rPr dirty="0"/>
                  <a:t>Boxplot of z values by type.</a:t>
                </a:r>
              </a:p>
              <a:p>
                <a:pPr lvl="0"/>
                <a:r>
                  <a:rPr dirty="0" err="1"/>
                  <a:t>Barplot</a:t>
                </a:r>
                <a:r>
                  <a:rPr dirty="0"/>
                  <a:t> of type.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[end of Session]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Quarto &amp; R markdown</a:t>
            </a:r>
          </a:p>
          <a:p>
            <a:pPr marL="0" lvl="0" indent="0">
              <a:buNone/>
            </a:pPr>
            <a:r>
              <a:rPr dirty="0">
                <a:hlinkClick r:id="rId2"/>
              </a:rPr>
              <a:t>https://quarto.org/docs/computations/r.html</a:t>
            </a:r>
          </a:p>
          <a:p>
            <a:pPr marL="0" lvl="0" indent="0">
              <a:buNone/>
            </a:pPr>
            <a:r>
              <a:rPr dirty="0">
                <a:hlinkClick r:id="rId3"/>
              </a:rPr>
              <a:t>https://rmarkdown.rstudio.com/articles.html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Open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Open Science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Discuss: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What do you understand by Open Science?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Why is Open Science important?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Open Science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t>Scientific outputs are freely available to anybody - policymakers, professional and amateur researchers, lay public.</a:t>
                </a:r>
              </a:p>
              <a:p>
                <a:pPr lvl="1"/>
                <a:r>
                  <a:t>Research findings.</a:t>
                </a:r>
              </a:p>
              <a:p>
                <a:pPr lvl="1"/>
                <a:r>
                  <a:t>Datasets.</a:t>
                </a:r>
              </a:p>
              <a:p>
                <a:pPr lvl="1"/>
                <a:r>
                  <a:t>Methods.</a:t>
                </a:r>
              </a:p>
              <a:p>
                <a:pPr lvl="1"/>
                <a:r>
                  <a:t>Other resources.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Science is transparent &amp; reproducible.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Part of a wider movement for open data, content, knowledge </a:t>
                </a:r>
                <a:r>
                  <a:rPr>
                    <a:hlinkClick r:id="rId2"/>
                  </a:rPr>
                  <a:t>http://opendefinition.org</a:t>
                </a:r>
                <a:r>
                  <a:t>. Started in the 17th century with the advent of the academic journal</a:t>
                </a:r>
                <a:r>
                  <a:rPr baseline="30000">
                    <a:hlinkClick r:id="" action="ppaction://noaction"/>
                  </a:rPr>
                  <a:t>1</a:t>
                </a:r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Open Science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6 principles: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457200" lvl="0" indent="-457200">
                  <a:buAutoNum type="arabicPeriod"/>
                </a:pPr>
                <a:r>
                  <a:rPr b="1"/>
                  <a:t>Open methodology</a:t>
                </a:r>
                <a:r>
                  <a:t> - document the entire research process.</a:t>
                </a:r>
              </a:p>
              <a:p>
                <a:pPr marL="457200" lvl="0" indent="-457200">
                  <a:buAutoNum type="arabicPeriod"/>
                </a:pPr>
                <a:r>
                  <a:rPr b="1"/>
                  <a:t>Open source</a:t>
                </a:r>
                <a:r>
                  <a:t> - use open source technology only.</a:t>
                </a:r>
              </a:p>
              <a:p>
                <a:pPr marL="457200" lvl="0" indent="-457200">
                  <a:buAutoNum type="arabicPeriod"/>
                </a:pPr>
                <a:r>
                  <a:rPr b="1"/>
                  <a:t>Open data</a:t>
                </a:r>
                <a:r>
                  <a:t> - make generated data publicly available.</a:t>
                </a:r>
              </a:p>
              <a:p>
                <a:pPr marL="457200" lvl="0" indent="-457200">
                  <a:buAutoNum type="arabicPeriod"/>
                </a:pPr>
                <a:r>
                  <a:rPr b="1"/>
                  <a:t>Open access</a:t>
                </a:r>
                <a:r>
                  <a:t> - make results and data accessible by anybody.</a:t>
                </a:r>
              </a:p>
              <a:p>
                <a:pPr marL="457200" lvl="0" indent="-457200">
                  <a:buAutoNum type="arabicPeriod"/>
                </a:pPr>
                <a:r>
                  <a:rPr b="1"/>
                  <a:t>Open peer review</a:t>
                </a:r>
                <a:r>
                  <a:t> - transparent, published quality assurance.</a:t>
                </a:r>
              </a:p>
              <a:p>
                <a:pPr marL="457200" lvl="0" indent="-457200">
                  <a:buAutoNum type="arabicPeriod"/>
                </a:pPr>
                <a:r>
                  <a:rPr b="1"/>
                  <a:t>Open educational resources</a:t>
                </a:r>
                <a:r>
                  <a:t> - use / generate free, open training resources.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rPr>
                    <a:hlinkClick r:id="rId2"/>
                  </a:rPr>
                  <a:t>http://openscienceasap.org/open-science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Open Science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Limits (?)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Confidential, sensitive, identifiable data –&gt; GDPR, HIPAA etc. Some data may need to access controlled (e.g. human genomic data –&gt; </a:t>
                </a:r>
                <a:r>
                  <a:rPr dirty="0" err="1"/>
                  <a:t>dbGaP</a:t>
                </a:r>
                <a:r>
                  <a:rPr dirty="0"/>
                  <a:t>).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Dangerous technology liable to misuse (e.g. H5N1 transmission studies in ferrets</a:t>
                </a:r>
                <a:r>
                  <a:rPr baseline="30000" dirty="0">
                    <a:hlinkClick r:id="" action="ppaction://noaction"/>
                  </a:rPr>
                  <a:t>2</a:t>
                </a:r>
                <a:r>
                  <a:rPr dirty="0"/>
                  <a:t>) - a false argument?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After fake news, fake science?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888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</vt:lpstr>
      <vt:lpstr>Office Theme</vt:lpstr>
      <vt:lpstr>R and Statistics short course</vt:lpstr>
      <vt:lpstr>Introduction</vt:lpstr>
      <vt:lpstr>Resources</vt:lpstr>
      <vt:lpstr>Resources</vt:lpstr>
      <vt:lpstr>Open Science</vt:lpstr>
      <vt:lpstr>Open Science</vt:lpstr>
      <vt:lpstr>Open Science</vt:lpstr>
      <vt:lpstr>Open Science</vt:lpstr>
      <vt:lpstr>Open Science</vt:lpstr>
      <vt:lpstr>Quarto / R markdown</vt:lpstr>
      <vt:lpstr>Quarto / R markdown</vt:lpstr>
      <vt:lpstr>Quarto / R markdown</vt:lpstr>
      <vt:lpstr>Quarto / R mardown</vt:lpstr>
      <vt:lpstr>Quarto / R markdown</vt:lpstr>
      <vt:lpstr>Quarto / R markdown</vt:lpstr>
      <vt:lpstr>Quarto / R markdown</vt:lpstr>
      <vt:lpstr>Quarto / R markdown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and R short course</dc:title>
  <dc:creator>Marc Henrion, James Chirombo, Eva Kudowa</dc:creator>
  <cp:keywords/>
  <cp:lastModifiedBy>James Chirombo</cp:lastModifiedBy>
  <cp:revision>3</cp:revision>
  <dcterms:created xsi:type="dcterms:W3CDTF">2022-11-10T19:07:41Z</dcterms:created>
  <dcterms:modified xsi:type="dcterms:W3CDTF">2023-06-01T06:27:07Z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11 November 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Session 6: Reproducible research with R</vt:lpwstr>
  </property>
  <property fmtid="{D5CDD505-2E9C-101B-9397-08002B2CF9AE}" pid="8" name="toc-title">
    <vt:lpwstr>Table of contents</vt:lpwstr>
  </property>
</Properties>
</file>