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2" r:id="rId2"/>
    <p:sldId id="256" r:id="rId3"/>
    <p:sldId id="259" r:id="rId4"/>
    <p:sldId id="376" r:id="rId5"/>
    <p:sldId id="387" r:id="rId6"/>
    <p:sldId id="390" r:id="rId7"/>
    <p:sldId id="391" r:id="rId8"/>
    <p:sldId id="389" r:id="rId9"/>
    <p:sldId id="388" r:id="rId10"/>
    <p:sldId id="269" r:id="rId11"/>
    <p:sldId id="377" r:id="rId12"/>
    <p:sldId id="378" r:id="rId13"/>
    <p:sldId id="270" r:id="rId14"/>
    <p:sldId id="379" r:id="rId15"/>
    <p:sldId id="381" r:id="rId16"/>
    <p:sldId id="380" r:id="rId17"/>
    <p:sldId id="382" r:id="rId18"/>
    <p:sldId id="383" r:id="rId19"/>
    <p:sldId id="384" r:id="rId20"/>
    <p:sldId id="386" r:id="rId21"/>
    <p:sldId id="385"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7" r:id="rId38"/>
    <p:sldId id="286"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3" r:id="rId72"/>
    <p:sldId id="324" r:id="rId73"/>
    <p:sldId id="325" r:id="rId74"/>
    <p:sldId id="32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8E02B-C6A1-4C5E-9F98-3B8CBA342038}" v="6" dt="2023-05-30T00:26:00.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67" d="100"/>
          <a:sy n="67" d="100"/>
        </p:scale>
        <p:origin x="5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ristar Kudowa" userId="e175c437-14c7-48cf-85e7-133e5e49cd07" providerId="ADAL" clId="{71B8E02B-C6A1-4C5E-9F98-3B8CBA342038}"/>
    <pc:docChg chg="undo custSel addSld delSld modSld sldOrd">
      <pc:chgData name="Evaristar Kudowa" userId="e175c437-14c7-48cf-85e7-133e5e49cd07" providerId="ADAL" clId="{71B8E02B-C6A1-4C5E-9F98-3B8CBA342038}" dt="2023-05-30T00:26:09.427" v="223"/>
      <pc:docMkLst>
        <pc:docMk/>
      </pc:docMkLst>
      <pc:sldChg chg="add del">
        <pc:chgData name="Evaristar Kudowa" userId="e175c437-14c7-48cf-85e7-133e5e49cd07" providerId="ADAL" clId="{71B8E02B-C6A1-4C5E-9F98-3B8CBA342038}" dt="2023-05-29T07:59:38.564" v="105" actId="47"/>
        <pc:sldMkLst>
          <pc:docMk/>
          <pc:sldMk cId="0" sldId="256"/>
        </pc:sldMkLst>
      </pc:sldChg>
      <pc:sldChg chg="del">
        <pc:chgData name="Evaristar Kudowa" userId="e175c437-14c7-48cf-85e7-133e5e49cd07" providerId="ADAL" clId="{71B8E02B-C6A1-4C5E-9F98-3B8CBA342038}" dt="2023-05-29T07:51:26.660" v="0" actId="47"/>
        <pc:sldMkLst>
          <pc:docMk/>
          <pc:sldMk cId="0" sldId="258"/>
        </pc:sldMkLst>
      </pc:sldChg>
      <pc:sldChg chg="modSp mod">
        <pc:chgData name="Evaristar Kudowa" userId="e175c437-14c7-48cf-85e7-133e5e49cd07" providerId="ADAL" clId="{71B8E02B-C6A1-4C5E-9F98-3B8CBA342038}" dt="2023-05-29T14:54:45.190" v="203" actId="20577"/>
        <pc:sldMkLst>
          <pc:docMk/>
          <pc:sldMk cId="0" sldId="259"/>
        </pc:sldMkLst>
        <pc:spChg chg="mod">
          <ac:chgData name="Evaristar Kudowa" userId="e175c437-14c7-48cf-85e7-133e5e49cd07" providerId="ADAL" clId="{71B8E02B-C6A1-4C5E-9F98-3B8CBA342038}" dt="2023-05-29T14:54:45.190" v="203" actId="20577"/>
          <ac:spMkLst>
            <pc:docMk/>
            <pc:sldMk cId="0" sldId="259"/>
            <ac:spMk id="3" creationId="{288BC91F-1C76-43AE-8B2A-956D48B768BE}"/>
          </ac:spMkLst>
        </pc:spChg>
      </pc:sldChg>
      <pc:sldChg chg="del">
        <pc:chgData name="Evaristar Kudowa" userId="e175c437-14c7-48cf-85e7-133e5e49cd07" providerId="ADAL" clId="{71B8E02B-C6A1-4C5E-9F98-3B8CBA342038}" dt="2023-05-29T08:20:33.210" v="124" actId="2696"/>
        <pc:sldMkLst>
          <pc:docMk/>
          <pc:sldMk cId="0" sldId="268"/>
        </pc:sldMkLst>
      </pc:sldChg>
      <pc:sldChg chg="add del">
        <pc:chgData name="Evaristar Kudowa" userId="e175c437-14c7-48cf-85e7-133e5e49cd07" providerId="ADAL" clId="{71B8E02B-C6A1-4C5E-9F98-3B8CBA342038}" dt="2023-05-29T08:27:25.796" v="136" actId="47"/>
        <pc:sldMkLst>
          <pc:docMk/>
          <pc:sldMk cId="2499945239" sldId="268"/>
        </pc:sldMkLst>
      </pc:sldChg>
      <pc:sldChg chg="add ord">
        <pc:chgData name="Evaristar Kudowa" userId="e175c437-14c7-48cf-85e7-133e5e49cd07" providerId="ADAL" clId="{71B8E02B-C6A1-4C5E-9F98-3B8CBA342038}" dt="2023-05-29T08:23:07.346" v="133"/>
        <pc:sldMkLst>
          <pc:docMk/>
          <pc:sldMk cId="3245298567" sldId="269"/>
        </pc:sldMkLst>
      </pc:sldChg>
      <pc:sldChg chg="del">
        <pc:chgData name="Evaristar Kudowa" userId="e175c437-14c7-48cf-85e7-133e5e49cd07" providerId="ADAL" clId="{71B8E02B-C6A1-4C5E-9F98-3B8CBA342038}" dt="2023-05-29T08:20:33.210" v="124" actId="2696"/>
        <pc:sldMkLst>
          <pc:docMk/>
          <pc:sldMk cId="3245298567" sldId="269"/>
        </pc:sldMkLst>
      </pc:sldChg>
      <pc:sldChg chg="del">
        <pc:chgData name="Evaristar Kudowa" userId="e175c437-14c7-48cf-85e7-133e5e49cd07" providerId="ADAL" clId="{71B8E02B-C6A1-4C5E-9F98-3B8CBA342038}" dt="2023-05-29T08:20:33.210" v="124" actId="2696"/>
        <pc:sldMkLst>
          <pc:docMk/>
          <pc:sldMk cId="658293652" sldId="270"/>
        </pc:sldMkLst>
      </pc:sldChg>
      <pc:sldChg chg="add ord">
        <pc:chgData name="Evaristar Kudowa" userId="e175c437-14c7-48cf-85e7-133e5e49cd07" providerId="ADAL" clId="{71B8E02B-C6A1-4C5E-9F98-3B8CBA342038}" dt="2023-05-29T08:22:26.617" v="129"/>
        <pc:sldMkLst>
          <pc:docMk/>
          <pc:sldMk cId="658293652" sldId="270"/>
        </pc:sldMkLst>
      </pc:sldChg>
      <pc:sldChg chg="modSp mod">
        <pc:chgData name="Evaristar Kudowa" userId="e175c437-14c7-48cf-85e7-133e5e49cd07" providerId="ADAL" clId="{71B8E02B-C6A1-4C5E-9F98-3B8CBA342038}" dt="2023-05-29T12:42:56.807" v="141" actId="122"/>
        <pc:sldMkLst>
          <pc:docMk/>
          <pc:sldMk cId="0" sldId="271"/>
        </pc:sldMkLst>
        <pc:spChg chg="mod">
          <ac:chgData name="Evaristar Kudowa" userId="e175c437-14c7-48cf-85e7-133e5e49cd07" providerId="ADAL" clId="{71B8E02B-C6A1-4C5E-9F98-3B8CBA342038}" dt="2023-05-29T12:42:56.807" v="141" actId="122"/>
          <ac:spMkLst>
            <pc:docMk/>
            <pc:sldMk cId="0" sldId="271"/>
            <ac:spMk id="2" creationId="{08511042-BDFA-4708-84AB-F848A1D5D4A0}"/>
          </ac:spMkLst>
        </pc:spChg>
      </pc:sldChg>
      <pc:sldChg chg="modSp mod">
        <pc:chgData name="Evaristar Kudowa" userId="e175c437-14c7-48cf-85e7-133e5e49cd07" providerId="ADAL" clId="{71B8E02B-C6A1-4C5E-9F98-3B8CBA342038}" dt="2023-05-30T00:05:58.992" v="210" actId="6549"/>
        <pc:sldMkLst>
          <pc:docMk/>
          <pc:sldMk cId="0" sldId="272"/>
        </pc:sldMkLst>
        <pc:spChg chg="mod">
          <ac:chgData name="Evaristar Kudowa" userId="e175c437-14c7-48cf-85e7-133e5e49cd07" providerId="ADAL" clId="{71B8E02B-C6A1-4C5E-9F98-3B8CBA342038}" dt="2023-05-30T00:05:58.992" v="210" actId="6549"/>
          <ac:spMkLst>
            <pc:docMk/>
            <pc:sldMk cId="0" sldId="272"/>
            <ac:spMk id="3" creationId="{288BC91F-1C76-43AE-8B2A-956D48B768BE}"/>
          </ac:spMkLst>
        </pc:spChg>
      </pc:sldChg>
      <pc:sldChg chg="modSp mod">
        <pc:chgData name="Evaristar Kudowa" userId="e175c437-14c7-48cf-85e7-133e5e49cd07" providerId="ADAL" clId="{71B8E02B-C6A1-4C5E-9F98-3B8CBA342038}" dt="2023-05-30T00:18:30.105" v="211" actId="313"/>
        <pc:sldMkLst>
          <pc:docMk/>
          <pc:sldMk cId="0" sldId="279"/>
        </pc:sldMkLst>
        <pc:spChg chg="mod">
          <ac:chgData name="Evaristar Kudowa" userId="e175c437-14c7-48cf-85e7-133e5e49cd07" providerId="ADAL" clId="{71B8E02B-C6A1-4C5E-9F98-3B8CBA342038}" dt="2023-05-30T00:18:30.105" v="211" actId="313"/>
          <ac:spMkLst>
            <pc:docMk/>
            <pc:sldMk cId="0" sldId="279"/>
            <ac:spMk id="3" creationId="{288BC91F-1C76-43AE-8B2A-956D48B768BE}"/>
          </ac:spMkLst>
        </pc:spChg>
      </pc:sldChg>
      <pc:sldChg chg="modSp">
        <pc:chgData name="Evaristar Kudowa" userId="e175c437-14c7-48cf-85e7-133e5e49cd07" providerId="ADAL" clId="{71B8E02B-C6A1-4C5E-9F98-3B8CBA342038}" dt="2023-05-30T00:25:36.130" v="219"/>
        <pc:sldMkLst>
          <pc:docMk/>
          <pc:sldMk cId="0" sldId="286"/>
        </pc:sldMkLst>
        <pc:spChg chg="mod">
          <ac:chgData name="Evaristar Kudowa" userId="e175c437-14c7-48cf-85e7-133e5e49cd07" providerId="ADAL" clId="{71B8E02B-C6A1-4C5E-9F98-3B8CBA342038}" dt="2023-05-30T00:25:36.130" v="219"/>
          <ac:spMkLst>
            <pc:docMk/>
            <pc:sldMk cId="0" sldId="286"/>
            <ac:spMk id="3" creationId="{288BC91F-1C76-43AE-8B2A-956D48B768BE}"/>
          </ac:spMkLst>
        </pc:spChg>
      </pc:sldChg>
      <pc:sldChg chg="modSp mod ord">
        <pc:chgData name="Evaristar Kudowa" userId="e175c437-14c7-48cf-85e7-133e5e49cd07" providerId="ADAL" clId="{71B8E02B-C6A1-4C5E-9F98-3B8CBA342038}" dt="2023-05-30T00:26:09.427" v="223"/>
        <pc:sldMkLst>
          <pc:docMk/>
          <pc:sldMk cId="0" sldId="287"/>
        </pc:sldMkLst>
        <pc:spChg chg="mod">
          <ac:chgData name="Evaristar Kudowa" userId="e175c437-14c7-48cf-85e7-133e5e49cd07" providerId="ADAL" clId="{71B8E02B-C6A1-4C5E-9F98-3B8CBA342038}" dt="2023-05-30T00:26:00.392" v="221" actId="27636"/>
          <ac:spMkLst>
            <pc:docMk/>
            <pc:sldMk cId="0" sldId="287"/>
            <ac:spMk id="3" creationId="{288BC91F-1C76-43AE-8B2A-956D48B768BE}"/>
          </ac:spMkLst>
        </pc:spChg>
      </pc:sldChg>
      <pc:sldChg chg="modSp mod">
        <pc:chgData name="Evaristar Kudowa" userId="e175c437-14c7-48cf-85e7-133e5e49cd07" providerId="ADAL" clId="{71B8E02B-C6A1-4C5E-9F98-3B8CBA342038}" dt="2023-05-29T15:37:08.342" v="206" actId="122"/>
        <pc:sldMkLst>
          <pc:docMk/>
          <pc:sldMk cId="0" sldId="306"/>
        </pc:sldMkLst>
        <pc:spChg chg="mod">
          <ac:chgData name="Evaristar Kudowa" userId="e175c437-14c7-48cf-85e7-133e5e49cd07" providerId="ADAL" clId="{71B8E02B-C6A1-4C5E-9F98-3B8CBA342038}" dt="2023-05-29T15:37:08.342" v="206" actId="122"/>
          <ac:spMkLst>
            <pc:docMk/>
            <pc:sldMk cId="0" sldId="306"/>
            <ac:spMk id="2" creationId="{08511042-BDFA-4708-84AB-F848A1D5D4A0}"/>
          </ac:spMkLst>
        </pc:spChg>
      </pc:sldChg>
      <pc:sldChg chg="modSp mod">
        <pc:chgData name="Evaristar Kudowa" userId="e175c437-14c7-48cf-85e7-133e5e49cd07" providerId="ADAL" clId="{71B8E02B-C6A1-4C5E-9F98-3B8CBA342038}" dt="2023-05-29T15:04:13.148" v="204" actId="20577"/>
        <pc:sldMkLst>
          <pc:docMk/>
          <pc:sldMk cId="0" sldId="376"/>
        </pc:sldMkLst>
        <pc:spChg chg="mod">
          <ac:chgData name="Evaristar Kudowa" userId="e175c437-14c7-48cf-85e7-133e5e49cd07" providerId="ADAL" clId="{71B8E02B-C6A1-4C5E-9F98-3B8CBA342038}" dt="2023-05-29T15:04:13.148" v="204" actId="20577"/>
          <ac:spMkLst>
            <pc:docMk/>
            <pc:sldMk cId="0" sldId="376"/>
            <ac:spMk id="3" creationId="{288BC91F-1C76-43AE-8B2A-956D48B768BE}"/>
          </ac:spMkLst>
        </pc:spChg>
      </pc:sldChg>
      <pc:sldChg chg="modSp mod">
        <pc:chgData name="Evaristar Kudowa" userId="e175c437-14c7-48cf-85e7-133e5e49cd07" providerId="ADAL" clId="{71B8E02B-C6A1-4C5E-9F98-3B8CBA342038}" dt="2023-05-29T15:29:54.426" v="205" actId="13926"/>
        <pc:sldMkLst>
          <pc:docMk/>
          <pc:sldMk cId="0" sldId="377"/>
        </pc:sldMkLst>
        <pc:spChg chg="mod">
          <ac:chgData name="Evaristar Kudowa" userId="e175c437-14c7-48cf-85e7-133e5e49cd07" providerId="ADAL" clId="{71B8E02B-C6A1-4C5E-9F98-3B8CBA342038}" dt="2023-05-29T15:29:54.426" v="205" actId="13926"/>
          <ac:spMkLst>
            <pc:docMk/>
            <pc:sldMk cId="0" sldId="377"/>
            <ac:spMk id="3" creationId="{288BC91F-1C76-43AE-8B2A-956D48B768BE}"/>
          </ac:spMkLst>
        </pc:spChg>
      </pc:sldChg>
      <pc:sldChg chg="modSp mod ord">
        <pc:chgData name="Evaristar Kudowa" userId="e175c437-14c7-48cf-85e7-133e5e49cd07" providerId="ADAL" clId="{71B8E02B-C6A1-4C5E-9F98-3B8CBA342038}" dt="2023-05-29T08:22:15.139" v="127"/>
        <pc:sldMkLst>
          <pc:docMk/>
          <pc:sldMk cId="0" sldId="378"/>
        </pc:sldMkLst>
        <pc:spChg chg="mod">
          <ac:chgData name="Evaristar Kudowa" userId="e175c437-14c7-48cf-85e7-133e5e49cd07" providerId="ADAL" clId="{71B8E02B-C6A1-4C5E-9F98-3B8CBA342038}" dt="2023-05-29T08:03:49.909" v="118" actId="20577"/>
          <ac:spMkLst>
            <pc:docMk/>
            <pc:sldMk cId="0" sldId="378"/>
            <ac:spMk id="3" creationId="{288BC91F-1C76-43AE-8B2A-956D48B768BE}"/>
          </ac:spMkLst>
        </pc:spChg>
      </pc:sldChg>
      <pc:sldChg chg="ord">
        <pc:chgData name="Evaristar Kudowa" userId="e175c437-14c7-48cf-85e7-133e5e49cd07" providerId="ADAL" clId="{71B8E02B-C6A1-4C5E-9F98-3B8CBA342038}" dt="2023-05-29T08:28:03.861" v="140"/>
        <pc:sldMkLst>
          <pc:docMk/>
          <pc:sldMk cId="0" sldId="381"/>
        </pc:sldMkLst>
      </pc:sldChg>
      <pc:sldChg chg="ord">
        <pc:chgData name="Evaristar Kudowa" userId="e175c437-14c7-48cf-85e7-133e5e49cd07" providerId="ADAL" clId="{71B8E02B-C6A1-4C5E-9F98-3B8CBA342038}" dt="2023-05-29T08:20:27.774" v="123"/>
        <pc:sldMkLst>
          <pc:docMk/>
          <pc:sldMk cId="0" sldId="385"/>
        </pc:sldMkLst>
      </pc:sldChg>
      <pc:sldChg chg="modSp mod">
        <pc:chgData name="Evaristar Kudowa" userId="e175c437-14c7-48cf-85e7-133e5e49cd07" providerId="ADAL" clId="{71B8E02B-C6A1-4C5E-9F98-3B8CBA342038}" dt="2023-05-29T08:00:31.239" v="109" actId="122"/>
        <pc:sldMkLst>
          <pc:docMk/>
          <pc:sldMk cId="3187654306" sldId="387"/>
        </pc:sldMkLst>
        <pc:spChg chg="mod">
          <ac:chgData name="Evaristar Kudowa" userId="e175c437-14c7-48cf-85e7-133e5e49cd07" providerId="ADAL" clId="{71B8E02B-C6A1-4C5E-9F98-3B8CBA342038}" dt="2023-05-29T08:00:31.239" v="109" actId="122"/>
          <ac:spMkLst>
            <pc:docMk/>
            <pc:sldMk cId="3187654306" sldId="387"/>
            <ac:spMk id="2" creationId="{08511042-BDFA-4708-84AB-F848A1D5D4A0}"/>
          </ac:spMkLst>
        </pc:spChg>
      </pc:sldChg>
      <pc:sldChg chg="modSp mod">
        <pc:chgData name="Evaristar Kudowa" userId="e175c437-14c7-48cf-85e7-133e5e49cd07" providerId="ADAL" clId="{71B8E02B-C6A1-4C5E-9F98-3B8CBA342038}" dt="2023-05-29T08:01:42.836" v="111" actId="1036"/>
        <pc:sldMkLst>
          <pc:docMk/>
          <pc:sldMk cId="3722713495" sldId="389"/>
        </pc:sldMkLst>
        <pc:spChg chg="mod">
          <ac:chgData name="Evaristar Kudowa" userId="e175c437-14c7-48cf-85e7-133e5e49cd07" providerId="ADAL" clId="{71B8E02B-C6A1-4C5E-9F98-3B8CBA342038}" dt="2023-05-29T08:01:42.836" v="111" actId="1036"/>
          <ac:spMkLst>
            <pc:docMk/>
            <pc:sldMk cId="3722713495" sldId="389"/>
            <ac:spMk id="2" creationId="{08511042-BDFA-4708-84AB-F848A1D5D4A0}"/>
          </ac:spMkLst>
        </pc:spChg>
      </pc:sldChg>
      <pc:sldChg chg="modSp add mod ord">
        <pc:chgData name="Evaristar Kudowa" userId="e175c437-14c7-48cf-85e7-133e5e49cd07" providerId="ADAL" clId="{71B8E02B-C6A1-4C5E-9F98-3B8CBA342038}" dt="2023-05-29T14:52:17.511" v="201" actId="20577"/>
        <pc:sldMkLst>
          <pc:docMk/>
          <pc:sldMk cId="0" sldId="392"/>
        </pc:sldMkLst>
        <pc:spChg chg="mod">
          <ac:chgData name="Evaristar Kudowa" userId="e175c437-14c7-48cf-85e7-133e5e49cd07" providerId="ADAL" clId="{71B8E02B-C6A1-4C5E-9F98-3B8CBA342038}" dt="2023-05-29T14:52:17.511" v="201" actId="20577"/>
          <ac:spMkLst>
            <pc:docMk/>
            <pc:sldMk cId="0" sldId="392"/>
            <ac:spMk id="3" creationId="{4E8C47A7-1C60-48ED-9106-1A4E50CD85F0}"/>
          </ac:spMkLst>
        </pc:spChg>
        <pc:spChg chg="mod">
          <ac:chgData name="Evaristar Kudowa" userId="e175c437-14c7-48cf-85e7-133e5e49cd07" providerId="ADAL" clId="{71B8E02B-C6A1-4C5E-9F98-3B8CBA342038}" dt="2023-05-29T07:57:55.459" v="101" actId="20577"/>
          <ac:spMkLst>
            <pc:docMk/>
            <pc:sldMk cId="0" sldId="392"/>
            <ac:spMk id="7" creationId="{7CD99309-7B5F-490B-9BDE-AAF9B5F8DC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30/05/2023</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by Creative Commons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  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80/00031305.2019.1583913" TargetMode="External"/><Relationship Id="rId2" Type="http://schemas.openxmlformats.org/officeDocument/2006/relationships/hyperlink" Target="https://en.wikipedia.org/wiki/Lady_tasting_te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i.org/10.1080/00031305.2019.1583913"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marL="0" lvl="0" indent="0">
              <a:buNone/>
            </a:pPr>
            <a:r>
              <a:rPr dirty="0"/>
              <a:t>Statistics and R short 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marL="0" lvl="0" indent="0">
              <a:buNone/>
            </a:pPr>
            <a:r>
              <a:rPr dirty="0"/>
              <a:t>Session </a:t>
            </a:r>
            <a:r>
              <a:rPr lang="en-GB" dirty="0"/>
              <a:t>3</a:t>
            </a:r>
            <a:r>
              <a:rPr dirty="0"/>
              <a:t>: </a:t>
            </a:r>
            <a:r>
              <a:rPr lang="en-GB" dirty="0"/>
              <a:t>Basic Statistics</a:t>
            </a:r>
            <a:br>
              <a:rPr dirty="0"/>
            </a:br>
            <a:br>
              <a:rPr dirty="0"/>
            </a:br>
            <a:r>
              <a:rPr lang="en-GB" dirty="0"/>
              <a:t>Evaristar Kudowa &amp; James Chirombo</a:t>
            </a:r>
            <a:endParaRPr dirty="0"/>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marL="0" lvl="0" indent="0">
              <a:buNone/>
            </a:pPr>
            <a:r>
              <a:rPr lang="en-GB" dirty="0"/>
              <a:t>30</a:t>
            </a:r>
            <a:r>
              <a:rPr dirty="0"/>
              <a:t> </a:t>
            </a:r>
            <a:r>
              <a:rPr lang="en-GB" dirty="0"/>
              <a:t>May</a:t>
            </a:r>
            <a:r>
              <a:rPr dirty="0"/>
              <a:t> 202</a:t>
            </a:r>
            <a:r>
              <a:rPr lang="en-GB" dirty="0"/>
              <a:t>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When can hypothesis testing be 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Hypothesis testing can be done in different scenarios</a:t>
            </a:r>
          </a:p>
          <a:p>
            <a:pPr lvl="0"/>
            <a:r>
              <a:t>Is there a difference in means</a:t>
            </a:r>
          </a:p>
          <a:p>
            <a:pPr lvl="0"/>
            <a:r>
              <a:t>Is there a difference in proportions</a:t>
            </a:r>
          </a:p>
          <a:p>
            <a:pPr lvl="0"/>
            <a:r>
              <a:t>Difference in odds ratios or relative risks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10</a:t>
            </a:fld>
            <a:endParaRPr lang="en-GB"/>
          </a:p>
        </p:txBody>
      </p:sp>
    </p:spTree>
    <p:extLst>
      <p:ext uri="{BB962C8B-B14F-4D97-AF65-F5344CB8AC3E}">
        <p14:creationId xmlns:p14="http://schemas.microsoft.com/office/powerpoint/2010/main" val="324529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Null 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dirty="0"/>
              <a:t>Definition 1: There is NO association between the risk factor and outcome in a population.</a:t>
            </a:r>
          </a:p>
          <a:p>
            <a:pPr lvl="1"/>
            <a:r>
              <a:rPr dirty="0"/>
              <a:t>Definition 2: The hypothesis that the factor of interest is not associated with or not different from another factor or a pre-specified value.</a:t>
            </a:r>
          </a:p>
          <a:p>
            <a:pPr lvl="1"/>
            <a:r>
              <a:rPr dirty="0"/>
              <a:t>Example:</a:t>
            </a:r>
          </a:p>
          <a:p>
            <a:pPr lvl="2"/>
            <a:r>
              <a:rPr dirty="0"/>
              <a:t>There is no difference in the efficacy of a new drug (Drug A) for malaria prophylaxis in contrast to a currently approved drug (Drug B).</a:t>
            </a:r>
          </a:p>
          <a:p>
            <a:pPr lvl="1"/>
            <a:r>
              <a:rPr dirty="0"/>
              <a:t>Formal basis for testing statistical significance.</a:t>
            </a:r>
          </a:p>
          <a:p>
            <a:pPr lvl="1"/>
            <a:r>
              <a:rPr dirty="0"/>
              <a:t>Start with proposition that there is no difference.</a:t>
            </a:r>
          </a:p>
          <a:p>
            <a:pPr lvl="1"/>
            <a:r>
              <a:rPr dirty="0"/>
              <a:t>Statistical tests can estimate the probability an observed association could be due to chance.</a:t>
            </a:r>
          </a:p>
          <a:p>
            <a:pPr lvl="1"/>
            <a:r>
              <a:rPr dirty="0"/>
              <a:t>The null hypothesis is always </a:t>
            </a:r>
            <a:r>
              <a:rPr b="1" dirty="0"/>
              <a:t>narrow</a:t>
            </a:r>
            <a:r>
              <a:rPr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Alternative 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dirty="0"/>
              <a:t>Definition 1: There </a:t>
            </a:r>
            <a:r>
              <a:rPr lang="en-GB" dirty="0"/>
              <a:t>is</a:t>
            </a:r>
            <a:r>
              <a:rPr dirty="0"/>
              <a:t> an association between the risk factor and outcome in the population.</a:t>
            </a:r>
          </a:p>
          <a:p>
            <a:pPr lvl="1"/>
            <a:r>
              <a:rPr dirty="0"/>
              <a:t>Definition 2: The hypothesis that the distribution of outcomes is different for different levels of the risk factor under consideration.</a:t>
            </a:r>
          </a:p>
          <a:p>
            <a:pPr lvl="1"/>
            <a:r>
              <a:rPr dirty="0"/>
              <a:t>Example:</a:t>
            </a:r>
          </a:p>
          <a:p>
            <a:pPr lvl="2"/>
            <a:r>
              <a:rPr dirty="0"/>
              <a:t>The new drug (Drug A) for malaria prophylaxis has better efficacy in preventing malaria in contrast to a currently approved drug (Drug B).</a:t>
            </a:r>
          </a:p>
          <a:p>
            <a:pPr lvl="1"/>
            <a:r>
              <a:rPr dirty="0"/>
              <a:t>Cannot be tested directly.</a:t>
            </a:r>
          </a:p>
          <a:p>
            <a:pPr lvl="1"/>
            <a:r>
              <a:rPr dirty="0"/>
              <a:t>But we can reject the null hypothesis if the data suggests observing the data that was collected is extremely unlikely under the null hypothesis.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Null and alternative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Null hypothesis</a:t>
            </a:r>
          </a:p>
          <a:p>
            <a:pPr lvl="1"/>
            <a:r>
              <a:t>Narrow (in two-sided tests) - test statistic takes a single, specific value.</a:t>
            </a:r>
          </a:p>
          <a:p>
            <a:pPr lvl="1"/>
            <a:r>
              <a:t>Usually the hypothesis of no effect / association / difference.</a:t>
            </a:r>
          </a:p>
          <a:p>
            <a:pPr lvl="0"/>
            <a:r>
              <a:t>Alternative hypothesis</a:t>
            </a:r>
          </a:p>
          <a:p>
            <a:pPr lvl="1"/>
            <a:r>
              <a:t>Wide - test statistic can take a large range of values.</a:t>
            </a:r>
          </a:p>
          <a:p>
            <a:pPr lvl="1"/>
            <a:r>
              <a:t>Often the hypothesis held by the researcher.</a:t>
            </a:r>
          </a:p>
          <a:p>
            <a:pPr lvl="1"/>
            <a: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13</a:t>
            </a:fld>
            <a:endParaRPr lang="en-GB"/>
          </a:p>
        </p:txBody>
      </p:sp>
    </p:spTree>
    <p:extLst>
      <p:ext uri="{BB962C8B-B14F-4D97-AF65-F5344CB8AC3E}">
        <p14:creationId xmlns:p14="http://schemas.microsoft.com/office/powerpoint/2010/main" val="65829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Underlying Statistical Principles:</a:t>
            </a:r>
          </a:p>
          <a:p>
            <a:pPr lvl="1"/>
            <a:r>
              <a:t>A hypothesis is either true or not in the real world.</a:t>
            </a:r>
          </a:p>
          <a:p>
            <a:pPr lvl="1"/>
            <a:r>
              <a:t>We cannot study the whole world; therefore we must test a hypothesis in a sample.</a:t>
            </a:r>
          </a:p>
          <a:p>
            <a:pPr lvl="1"/>
            <a:r>
              <a:t>Can never absolutely prove (or disprove) the hypothesis.</a:t>
            </a:r>
          </a:p>
          <a:p>
            <a:pPr lvl="1"/>
            <a:r>
              <a:t>Therefore we use statistical tests to determine whether there is sufficient evidence to reject the null hypothesis.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null 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Defining a statistic, the distribution of which under the null hypothesis can be derived.</a:t>
                </a:r>
              </a:p>
              <a:p>
                <a:pPr lvl="1"/>
                <a:r>
                  <a:t>Calculate the statistic for the observed data.</a:t>
                </a:r>
              </a:p>
              <a:p>
                <a:pPr lvl="1"/>
                <a:r>
                  <a:t>Calculate the probability of observing a value of the test statistic that is as extreme or more extreme than the observed value, assuming the null distribution to hold.</a:t>
                </a:r>
              </a:p>
              <a:p>
                <a:pPr lvl="1"/>
                <a:r>
                  <a:t>If this probability is lower than a pre-defined threshold (</a:t>
                </a:r>
                <a14:m>
                  <m:oMath xmlns:m="http://schemas.openxmlformats.org/officeDocument/2006/math">
                    <m:r>
                      <a:rPr>
                        <a:latin typeface="Cambria Math" panose="02040503050406030204" pitchFamily="18" charset="0"/>
                      </a:rPr>
                      <m:t>𝛼</m:t>
                    </m:r>
                  </m:oMath>
                </a14:m>
                <a:r>
                  <a:t>, the statistical significance level), then reject the null hypothesis in favour of the alternative.</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t="-1436"/>
                </a:stretch>
              </a:blipFill>
            </p:spPr>
            <p:txBody>
              <a:bodyPr/>
              <a:lstStyle/>
              <a:p>
                <a:r>
                  <a:rPr lang="en-GB">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and Two tailed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One-tailed Hypotheses: (one-sided) specifies a direction of association between a predictor and outcome variable.</a:t>
            </a:r>
          </a:p>
          <a:p>
            <a:pPr lvl="2"/>
            <a:r>
              <a:t>E.g. The new drug (Drug A) for malaria prophylaxis has better efficacy in preventing malaria in contrast to a currently approved drug (Drug B).</a:t>
            </a:r>
          </a:p>
          <a:p>
            <a:pPr lvl="1"/>
            <a:r>
              <a:t>Two-tailed Hypotheses: (two-sided) specifies only that an association exists; it does not specify a direction.</a:t>
            </a:r>
          </a:p>
          <a:p>
            <a:pPr lvl="2"/>
            <a:r>
              <a:t>E.g. The new drug (Drug A) for malaria prophylaxis has a different efficacy in preventing malaria in contrast to a currently approved drug (Drug B).</a:t>
            </a:r>
          </a:p>
          <a:p>
            <a:pPr lvl="2"/>
            <a:r>
              <a:t>In other words, Drug A could be worse than Drug B OR Drug A could be better than Drug B.</a:t>
            </a:r>
          </a:p>
          <a:p>
            <a:pPr lvl="1"/>
            <a:r>
              <a:t>Unless there are very clear reasons why a direction can only be in a certain direction, a two-tailed test should be preferred and is also, for the same level of significance, more conservative.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Type I and Type II Errors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Type I error: (False positive) reject a null hypothesis that is actually true in a population.</a:t>
            </a:r>
          </a:p>
          <a:p>
            <a:pPr lvl="2"/>
            <a:r>
              <a:t>In other words saying that the new drug (Drug A) for malaria prophylaxis has better efficacy in preventing malaria in contrast to a currently approved drug (Drug B), when it does not.</a:t>
            </a:r>
          </a:p>
          <a:p>
            <a:pPr lvl="1"/>
            <a:r>
              <a:t>Type II error: (False negative) fail to reject a null hypothesis that is actually false in the population.</a:t>
            </a:r>
          </a:p>
          <a:p>
            <a:pPr lvl="2"/>
            <a:r>
              <a:t>In other words saying that there is no difference in the efficacy of a new drug (Drug A) for malaria prophylaxis in contrast to a currently approved drug (Drug B), when Drug A is better than Drug 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Errors in hypothesis testing</a:t>
            </a:r>
          </a:p>
        </p:txBody>
      </p:sp>
      <p:pic>
        <p:nvPicPr>
          <p:cNvPr id="3" name="Picture 1" descr="dataAndSupportDocs/errors.png"/>
          <p:cNvPicPr>
            <a:picLocks noGrp="1" noChangeAspect="1"/>
          </p:cNvPicPr>
          <p:nvPr/>
        </p:nvPicPr>
        <p:blipFill>
          <a:blip r:embed="rId2"/>
          <a:stretch>
            <a:fillRect/>
          </a:stretch>
        </p:blipFill>
        <p:spPr bwMode="auto">
          <a:xfrm>
            <a:off x="1981200" y="1816100"/>
            <a:ext cx="8242300" cy="4152900"/>
          </a:xfrm>
          <a:prstGeom prst="rect">
            <a:avLst/>
          </a:prstGeom>
          <a:noFill/>
          <a:ln w="9525">
            <a:noFill/>
            <a:headEnd/>
            <a:tailEnd/>
          </a:ln>
        </p:spPr>
      </p:pic>
      <p:sp>
        <p:nvSpPr>
          <p:cNvPr id="4" name="TextBox 3"/>
          <p:cNvSpPr txBox="1"/>
          <p:nvPr/>
        </p:nvSpPr>
        <p:spPr>
          <a:xfrm>
            <a:off x="838200" y="5969000"/>
            <a:ext cx="10515600" cy="508000"/>
          </a:xfrm>
          <a:prstGeom prst="rect">
            <a:avLst/>
          </a:prstGeom>
          <a:noFill/>
        </p:spPr>
        <p:txBody>
          <a:bodyPr/>
          <a:lstStyle/>
          <a:p>
            <a:pPr marL="0" lvl="0" indent="0" algn="ctr">
              <a:buNone/>
            </a:pPr>
            <a:r>
              <a:t>Types of errors in hypothesis testing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Alpha and Beta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Alpha </a:t>
                </a:r>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𝛼</m:t>
                        </m:r>
                      </m:e>
                    </m:d>
                  </m:oMath>
                </a14:m>
                <a:r>
                  <a:t>: The probability of making a Type I error (rejecting the null hypothesis when it is true).</a:t>
                </a:r>
              </a:p>
              <a:p>
                <a:pPr lvl="1"/>
                <a:r>
                  <a:t>Beta </a:t>
                </a:r>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𝛽</m:t>
                        </m:r>
                      </m:e>
                    </m:d>
                  </m:oMath>
                </a14:m>
                <a:r>
                  <a:t>: The probability of making a Type II error (failing to reject the null hypothesis when it is actually false).</a:t>
                </a:r>
              </a:p>
              <a:p>
                <a:pPr lvl="2"/>
                <a:r>
                  <a:t>Power = 1-</a:t>
                </a:r>
                <a14:m>
                  <m:oMath xmlns:m="http://schemas.openxmlformats.org/officeDocument/2006/math">
                    <m:r>
                      <a:rPr>
                        <a:latin typeface="Cambria Math" panose="02040503050406030204" pitchFamily="18" charset="0"/>
                      </a:rPr>
                      <m:t>𝛽</m:t>
                    </m:r>
                  </m:oMath>
                </a14:m>
                <a:r>
                  <a:t> (The probability of finding a significant result if one exists)</a:t>
                </a:r>
              </a:p>
              <a:p>
                <a:pPr lvl="1"/>
                <a:r>
                  <a:t>Ideally </a:t>
                </a:r>
                <a14:m>
                  <m:oMath xmlns:m="http://schemas.openxmlformats.org/officeDocument/2006/math">
                    <m:r>
                      <a:rPr>
                        <a:latin typeface="Cambria Math" panose="02040503050406030204" pitchFamily="18" charset="0"/>
                      </a:rPr>
                      <m:t>𝛼</m:t>
                    </m:r>
                  </m:oMath>
                </a14:m>
                <a:r>
                  <a:t> and </a:t>
                </a:r>
                <a14:m>
                  <m:oMath xmlns:m="http://schemas.openxmlformats.org/officeDocument/2006/math">
                    <m:r>
                      <a:rPr>
                        <a:latin typeface="Cambria Math" panose="02040503050406030204" pitchFamily="18" charset="0"/>
                      </a:rPr>
                      <m:t>𝛽</m:t>
                    </m:r>
                  </m:oMath>
                </a14:m>
                <a:r>
                  <a:t> would be set to zero.</a:t>
                </a:r>
              </a:p>
              <a:p>
                <a:pPr lvl="1"/>
                <a:r>
                  <a:t>In practice they are made as small as possible.</a:t>
                </a:r>
              </a:p>
              <a:p>
                <a:pPr lvl="1"/>
                <a:r>
                  <a:t>Reducing them requires an increase in sample size.</a:t>
                </a:r>
              </a:p>
              <a:p>
                <a:pPr lvl="1"/>
                <a:r>
                  <a:t>Most studies use </a:t>
                </a:r>
                <a14:m>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0</m:t>
                    </m:r>
                    <m:r>
                      <a:rPr>
                        <a:latin typeface="Cambria Math" panose="02040503050406030204" pitchFamily="18" charset="0"/>
                      </a:rPr>
                      <m:t>.</m:t>
                    </m:r>
                    <m:r>
                      <a:rPr>
                        <a:latin typeface="Cambria Math" panose="02040503050406030204" pitchFamily="18" charset="0"/>
                      </a:rPr>
                      <m:t>05</m:t>
                    </m:r>
                  </m:oMath>
                </a14:m>
                <a:r>
                  <a:t> and a </a:t>
                </a:r>
                <a14:m>
                  <m:oMath xmlns:m="http://schemas.openxmlformats.org/officeDocument/2006/math">
                    <m:r>
                      <a:rPr>
                        <a:latin typeface="Cambria Math" panose="02040503050406030204" pitchFamily="18" charset="0"/>
                      </a:rPr>
                      <m:t>𝛽</m:t>
                    </m:r>
                    <m:r>
                      <a:rPr>
                        <a:latin typeface="Cambria Math" panose="02040503050406030204" pitchFamily="18" charset="0"/>
                      </a:rPr>
                      <m:t>=</m:t>
                    </m:r>
                    <m:r>
                      <a:rPr>
                        <a:latin typeface="Cambria Math" panose="02040503050406030204" pitchFamily="18" charset="0"/>
                      </a:rPr>
                      <m:t>0</m:t>
                    </m:r>
                    <m:r>
                      <a:rPr>
                        <a:latin typeface="Cambria Math" panose="02040503050406030204" pitchFamily="18" charset="0"/>
                      </a:rPr>
                      <m:t>.</m:t>
                    </m:r>
                    <m:r>
                      <a:rPr>
                        <a:latin typeface="Cambria Math" panose="02040503050406030204" pitchFamily="18" charset="0"/>
                      </a:rPr>
                      <m:t>20</m:t>
                    </m:r>
                  </m:oMath>
                </a14:m>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t="-1436" r="-290"/>
                </a:stretch>
              </a:blipFill>
            </p:spPr>
            <p:txBody>
              <a:bodyPr/>
              <a:lstStyle/>
              <a:p>
                <a:r>
                  <a:rPr lang="en-GB">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marL="0" lvl="0" indent="0">
              <a:buNone/>
            </a:pPr>
            <a:r>
              <a:rPr lang="en-GB" dirty="0"/>
              <a:t>Basic statistics</a:t>
            </a:r>
            <a:endParaRPr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marL="0" lvl="0" indent="0">
              <a:buNone/>
            </a:pPr>
            <a:br>
              <a:rPr dirty="0"/>
            </a:br>
            <a:br>
              <a:rPr dirty="0"/>
            </a:br>
            <a:endParaRPr dirty="0"/>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marL="0" lvl="0" indent="0">
              <a:buNone/>
            </a:pPr>
            <a:r>
              <a:rPr lang="en-GB" dirty="0"/>
              <a:t>May</a:t>
            </a:r>
            <a:r>
              <a:rPr dirty="0"/>
              <a:t> 202</a:t>
            </a:r>
            <a:r>
              <a:rPr lang="en-GB" dirty="0"/>
              <a:t>3</a:t>
            </a:r>
            <a:endParaRPr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Sample size considerations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dirty="0"/>
                  <a:t>Sample size calculations may be based on the precision (descriptive studies) or the power (analytical studies) of a study.</a:t>
                </a:r>
              </a:p>
              <a:p>
                <a:pPr lvl="2"/>
                <a:r>
                  <a:rPr dirty="0"/>
                  <a:t>Sample size is the number of units in each group in a study that you need to recruit to have a reasonable chance to establish an association between 2 variables if that association exists or to estimate a given parameter with a minimum desired precision.</a:t>
                </a:r>
              </a:p>
              <a:p>
                <a:pPr lvl="2"/>
                <a:r>
                  <a:rPr dirty="0"/>
                  <a:t>Precision refers to the desired width of the confidence interval for a sample estimate.</a:t>
                </a:r>
              </a:p>
              <a:p>
                <a:pPr lvl="1"/>
                <a:r>
                  <a:rPr dirty="0"/>
                  <a:t>Power = 1-</a:t>
                </a:r>
                <a14:m>
                  <m:oMath xmlns:m="http://schemas.openxmlformats.org/officeDocument/2006/math">
                    <m:r>
                      <a:rPr>
                        <a:latin typeface="Cambria Math" panose="02040503050406030204" pitchFamily="18" charset="0"/>
                      </a:rPr>
                      <m:t>𝛽</m:t>
                    </m:r>
                  </m:oMath>
                </a14:m>
                <a:r>
                  <a:rPr dirty="0"/>
                  <a:t> (The probability of finding a significant result if one exists)</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t="-1436" r="-464"/>
                </a:stretch>
              </a:blipFill>
            </p:spPr>
            <p:txBody>
              <a:bodyPr/>
              <a:lstStyle/>
              <a:p>
                <a:r>
                  <a:rPr lang="en-GB">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Word of warning: to p or not to 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dirty="0"/>
                  <a:t>Null hypothesis significance testing can overly simplify complex research questions and nuance in analysis can be lost.</a:t>
                </a:r>
              </a:p>
              <a:p>
                <a:pPr lvl="1"/>
                <a:r>
                  <a:rPr dirty="0"/>
                  <a:t>The common choices of </a:t>
                </a:r>
                <a14:m>
                  <m:oMath xmlns:m="http://schemas.openxmlformats.org/officeDocument/2006/math">
                    <m:r>
                      <a:rPr>
                        <a:latin typeface="Cambria Math" panose="02040503050406030204" pitchFamily="18" charset="0"/>
                      </a:rPr>
                      <m:t>𝛼</m:t>
                    </m:r>
                  </m:oMath>
                </a14:m>
                <a:r>
                  <a:rPr dirty="0"/>
                  <a:t> and </a:t>
                </a:r>
                <a14:m>
                  <m:oMath xmlns:m="http://schemas.openxmlformats.org/officeDocument/2006/math">
                    <m:r>
                      <a:rPr>
                        <a:latin typeface="Cambria Math" panose="02040503050406030204" pitchFamily="18" charset="0"/>
                      </a:rPr>
                      <m:t>𝛽</m:t>
                    </m:r>
                  </m:oMath>
                </a14:m>
                <a:r>
                  <a:rPr dirty="0"/>
                  <a:t> are </a:t>
                </a:r>
                <a:r>
                  <a:rPr i="1" dirty="0"/>
                  <a:t>completely</a:t>
                </a:r>
                <a:r>
                  <a:rPr dirty="0"/>
                  <a:t> arbitrary, set by a bunch of statisticians in the 1930s over a cup of tea (literally – </a:t>
                </a:r>
                <a:r>
                  <a:rPr dirty="0">
                    <a:hlinkClick r:id="rId2"/>
                  </a:rPr>
                  <a:t>https://en.wikipedia.org/wiki/Lady_tasting_tea</a:t>
                </a:r>
                <a:r>
                  <a:rPr dirty="0"/>
                  <a:t>).</a:t>
                </a:r>
              </a:p>
              <a:p>
                <a:pPr lvl="1"/>
                <a:r>
                  <a:rPr dirty="0"/>
                  <a:t>Overall risk of a Type I error increases the more tests you do.</a:t>
                </a:r>
              </a:p>
              <a:p>
                <a:pPr lvl="1"/>
                <a:r>
                  <a:rPr dirty="0"/>
                  <a:t>If you do several tests or fit several model but only report the one that was statistically significant, </a:t>
                </a:r>
                <a:r>
                  <a:rPr b="1" dirty="0"/>
                  <a:t>you are misleading your readers</a:t>
                </a:r>
                <a:r>
                  <a:rPr dirty="0"/>
                  <a:t>.</a:t>
                </a:r>
              </a:p>
              <a:p>
                <a:pPr lvl="1"/>
                <a:r>
                  <a:rPr dirty="0"/>
                  <a:t>Publication bias and pressure to publish means very bad practices have become established (e.g. p-hacking), contributing to the reproducibility crisis.</a:t>
                </a:r>
              </a:p>
              <a:p>
                <a:pPr lvl="1"/>
                <a:r>
                  <a:rPr dirty="0"/>
                  <a:t>Please read </a:t>
                </a:r>
                <a:r>
                  <a:rPr dirty="0">
                    <a:hlinkClick r:id="rId3"/>
                  </a:rPr>
                  <a:t>https://doi.org/10.1080/00031305.2019.1583913</a:t>
                </a:r>
                <a:r>
                  <a:rPr dirty="0"/>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4"/>
                <a:stretch>
                  <a:fillRect t="-1436"/>
                </a:stretch>
              </a:blipFill>
            </p:spPr>
            <p:txBody>
              <a:bodyPr/>
              <a:lstStyle/>
              <a:p>
                <a:r>
                  <a:rPr lang="en-GB">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lgn="ctr">
              <a:buNone/>
            </a:pPr>
            <a:r>
              <a:rPr dirty="0"/>
              <a:t>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 note on hypothesis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dirty="0"/>
                  <a:t>Two approaches to testing: critical regions and p-values approaches</a:t>
                </a:r>
              </a:p>
              <a:p>
                <a:pPr lvl="0"/>
                <a:r>
                  <a:rPr dirty="0"/>
                  <a:t>In the critical region approach, we determine whether the observed test statistic is more extreme than a defined critical value</a:t>
                </a:r>
              </a:p>
              <a:p>
                <a:pPr lvl="0"/>
                <a:r>
                  <a:rPr dirty="0"/>
                  <a:t>If the test statistic is more extreme than the critical value, we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0"/>
                <a:r>
                  <a:rPr dirty="0"/>
                  <a:t>If the test statistic is not more extreme than the critical value, we fail to reject the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0"/>
                <a:r>
                  <a:rPr dirty="0"/>
                  <a:t>In this session, we will focus on the p-value approach</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r="-812"/>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 note on hypothesis testing</a:t>
            </a:r>
          </a:p>
        </p:txBody>
      </p:sp>
      <p:pic>
        <p:nvPicPr>
          <p:cNvPr id="3" name="Picture 1" descr="fig:  images/critical_regions.png"/>
          <p:cNvPicPr>
            <a:picLocks noGrp="1" noChangeAspect="1"/>
          </p:cNvPicPr>
          <p:nvPr/>
        </p:nvPicPr>
        <p:blipFill>
          <a:blip r:embed="rId2"/>
          <a:stretch>
            <a:fillRect/>
          </a:stretch>
        </p:blipFill>
        <p:spPr bwMode="auto">
          <a:xfrm>
            <a:off x="3327400" y="1816100"/>
            <a:ext cx="5524500" cy="4152900"/>
          </a:xfrm>
          <a:prstGeom prst="rect">
            <a:avLst/>
          </a:prstGeom>
          <a:noFill/>
          <a:ln w="9525">
            <a:noFill/>
            <a:headEnd/>
            <a:tailEnd/>
          </a:ln>
        </p:spPr>
      </p:pic>
      <p:sp>
        <p:nvSpPr>
          <p:cNvPr id="4" name="TextBox 3"/>
          <p:cNvSpPr txBox="1"/>
          <p:nvPr/>
        </p:nvSpPr>
        <p:spPr>
          <a:xfrm>
            <a:off x="838200" y="5969000"/>
            <a:ext cx="10515600" cy="508000"/>
          </a:xfrm>
          <a:prstGeom prst="rect">
            <a:avLst/>
          </a:prstGeom>
          <a:noFill/>
        </p:spPr>
        <p:txBody>
          <a:bodyPr/>
          <a:lstStyle/>
          <a:p>
            <a:pPr marL="0" lvl="0" indent="0" algn="ctr">
              <a:buNone/>
            </a:pPr>
            <a:r>
              <a:t>Hartmann, K., Krois, J., Waske, B. (2018): E-Learning Project SOGA: Statistics and Geospatial Data Analysis. Department of Earth Sciences, Freie Universitaet Berlin.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This test is used to check whether a sample mean is different from a known/hypothesized mean</a:t>
            </a:r>
          </a:p>
          <a:p>
            <a:pPr lvl="1"/>
            <a:r>
              <a:t>How different is the sample mean from the true population mean</a:t>
            </a:r>
          </a:p>
          <a:p>
            <a:pPr lvl="0"/>
            <a:r>
              <a:t>Continuous data</a:t>
            </a:r>
          </a:p>
          <a:p>
            <a:pPr marL="0" lvl="0" indent="0">
              <a:buNone/>
            </a:pPr>
            <a:r>
              <a:t>Assumptions:</a:t>
            </a:r>
          </a:p>
          <a:p>
            <a:pPr lvl="0"/>
            <a:r>
              <a:t>Random sample from the population</a:t>
            </a:r>
          </a:p>
          <a:p>
            <a:pPr lvl="0"/>
            <a:r>
              <a:t>The data must be continuous</a:t>
            </a:r>
          </a:p>
          <a:p>
            <a:pPr lvl="0"/>
            <a:r>
              <a:t>Data must follow the normal distribution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Let </a:t>
                </a:r>
                <a14:m>
                  <m:oMath xmlns:m="http://schemas.openxmlformats.org/officeDocument/2006/math">
                    <m:r>
                      <a:rPr>
                        <a:latin typeface="Cambria Math" panose="02040503050406030204" pitchFamily="18" charset="0"/>
                      </a:rPr>
                      <m:t>𝑋</m:t>
                    </m:r>
                  </m:oMath>
                </a14:m>
                <a:r>
                  <a:rPr dirty="0"/>
                  <a:t> be the random variable for data that we wish to observe. Let </a:t>
                </a:r>
                <a14:m>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𝑋</m:t>
                        </m:r>
                      </m:e>
                    </m:d>
                    <m:r>
                      <a:rPr>
                        <a:latin typeface="Cambria Math" panose="02040503050406030204" pitchFamily="18" charset="0"/>
                      </a:rPr>
                      <m:t>=</m:t>
                    </m:r>
                    <m:r>
                      <a:rPr>
                        <a:latin typeface="Cambria Math" panose="02040503050406030204" pitchFamily="18" charset="0"/>
                      </a:rPr>
                      <m:t>𝜇</m:t>
                    </m:r>
                  </m:oMath>
                </a14:m>
                <a:r>
                  <a:rPr dirty="0"/>
                  <a:t>. Let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𝑥</m:t>
                        </m:r>
                      </m:e>
                    </m:acc>
                  </m:oMath>
                </a14:m>
                <a:r>
                  <a:rPr dirty="0"/>
                  <a:t> be the sample mean of the observed data, </a:t>
                </a:r>
                <a14:m>
                  <m:oMath xmlns:m="http://schemas.openxmlformats.org/officeDocument/2006/math">
                    <m:r>
                      <a:rPr>
                        <a:latin typeface="Cambria Math" panose="02040503050406030204" pitchFamily="18" charset="0"/>
                      </a:rPr>
                      <m:t>𝑠</m:t>
                    </m:r>
                  </m:oMath>
                </a14:m>
                <a:r>
                  <a:rPr dirty="0"/>
                  <a:t> the sample standard deviation and </a:t>
                </a:r>
                <a14:m>
                  <m:oMath xmlns:m="http://schemas.openxmlformats.org/officeDocument/2006/math">
                    <m:r>
                      <a:rPr>
                        <a:latin typeface="Cambria Math" panose="02040503050406030204" pitchFamily="18" charset="0"/>
                      </a:rPr>
                      <m:t>𝑛</m:t>
                    </m:r>
                  </m:oMath>
                </a14:m>
                <a:r>
                  <a:rPr dirty="0"/>
                  <a:t> the number of observations.</a:t>
                </a:r>
              </a:p>
              <a:p>
                <a:pPr lvl="0"/>
                <a:r>
                  <a:rPr dirty="0"/>
                  <a:t>The hypothesis is</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𝜇</m:t>
                            </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𝜇</m:t>
                            </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e>
                        </m:mr>
                      </m:m>
                    </m:oMath>
                  </m:oMathPara>
                </a14:m>
                <a:endParaRPr dirty="0"/>
              </a:p>
              <a:p>
                <a:pPr lvl="0"/>
                <a:r>
                  <a:rPr dirty="0"/>
                  <a:t>The test statistic is give by</a:t>
                </a:r>
              </a:p>
              <a:p>
                <a:pPr lvl="0"/>
                <a14:m>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acc>
                          <m:accPr>
                            <m:chr m:val="‾"/>
                            <m:ctrlPr>
                              <a:rPr i="1">
                                <a:latin typeface="Cambria Math" panose="02040503050406030204" pitchFamily="18" charset="0"/>
                              </a:rPr>
                            </m:ctrlPr>
                          </m:accPr>
                          <m:e>
                            <m:r>
                              <a:rPr>
                                <a:latin typeface="Cambria Math" panose="02040503050406030204" pitchFamily="18" charset="0"/>
                              </a:rPr>
                              <m:t>𝑥</m:t>
                            </m:r>
                          </m:e>
                        </m:acc>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num>
                      <m:den>
                        <m:r>
                          <a:rPr>
                            <a:latin typeface="Cambria Math" panose="02040503050406030204" pitchFamily="18" charset="0"/>
                          </a:rPr>
                          <m:t>𝑠</m:t>
                        </m:r>
                        <m:r>
                          <a:rPr>
                            <a:latin typeface="Cambria Math" panose="02040503050406030204" pitchFamily="18" charset="0"/>
                          </a:rPr>
                          <m:t>/</m:t>
                        </m:r>
                        <m:rad>
                          <m:radPr>
                            <m:ctrlPr>
                              <a:rPr i="1">
                                <a:latin typeface="Cambria Math" panose="02040503050406030204" pitchFamily="18" charset="0"/>
                              </a:rPr>
                            </m:ctrlPr>
                          </m:radPr>
                          <m:deg/>
                          <m:e>
                            <m:r>
                              <a:rPr>
                                <a:latin typeface="Cambria Math" panose="02040503050406030204" pitchFamily="18" charset="0"/>
                              </a:rPr>
                              <m:t>𝑛</m:t>
                            </m:r>
                          </m:e>
                        </m:rad>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𝑛</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 </m:t>
                    </m:r>
                    <m:r>
                      <m:rPr>
                        <m:nor/>
                      </m:rPr>
                      <a:rPr/>
                      <m:t>under</m:t>
                    </m:r>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Suppose we want to test the hypothesis that the mean age is 24</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m:t>
                      </m:r>
                      <m:r>
                        <a:rPr>
                          <a:latin typeface="Cambria Math" panose="02040503050406030204" pitchFamily="18" charset="0"/>
                        </a:rPr>
                        <m:t>24</m:t>
                      </m:r>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m:t>
                      </m:r>
                      <m:r>
                        <a:rPr>
                          <a:latin typeface="Cambria Math" panose="02040503050406030204" pitchFamily="18" charset="0"/>
                        </a:rPr>
                        <m:t>24</m:t>
                      </m:r>
                    </m:oMath>
                  </m:oMathPara>
                </a14:m>
                <a:endParaRPr/>
              </a:p>
              <a:p>
                <a:pPr lvl="0"/>
                <a:r>
                  <a:t>This is a two-sided test.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Check the 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rPr dirty="0"/>
              <a:t>Histogram to check normality.</a:t>
            </a:r>
          </a:p>
          <a:p>
            <a:pPr lvl="0" indent="0">
              <a:buNone/>
            </a:pPr>
            <a:r>
              <a:rPr dirty="0">
                <a:latin typeface="Courier"/>
              </a:rPr>
              <a:t>df1 </a:t>
            </a:r>
            <a:r>
              <a:rPr dirty="0">
                <a:solidFill>
                  <a:srgbClr val="4070A0"/>
                </a:solidFill>
                <a:latin typeface="Courier"/>
              </a:rPr>
              <a:t>%&gt;%</a:t>
            </a:r>
            <a:br>
              <a:rPr dirty="0"/>
            </a:br>
            <a:r>
              <a:rPr dirty="0">
                <a:latin typeface="Courier"/>
              </a:rPr>
              <a:t>  </a:t>
            </a:r>
            <a:r>
              <a:rPr dirty="0" err="1">
                <a:solidFill>
                  <a:srgbClr val="06287E"/>
                </a:solidFill>
                <a:latin typeface="Courier"/>
              </a:rPr>
              <a:t>ggplot</a:t>
            </a:r>
            <a:r>
              <a:rPr dirty="0">
                <a:latin typeface="Courier"/>
              </a:rPr>
              <a:t>(</a:t>
            </a:r>
            <a:r>
              <a:rPr dirty="0">
                <a:solidFill>
                  <a:srgbClr val="7D9029"/>
                </a:solidFill>
                <a:latin typeface="Courier"/>
              </a:rPr>
              <a:t>mapping=</a:t>
            </a:r>
            <a:r>
              <a:rPr dirty="0" err="1">
                <a:solidFill>
                  <a:srgbClr val="06287E"/>
                </a:solidFill>
                <a:latin typeface="Courier"/>
              </a:rPr>
              <a:t>aes</a:t>
            </a:r>
            <a:r>
              <a:rPr dirty="0">
                <a:latin typeface="Courier"/>
              </a:rPr>
              <a:t>(</a:t>
            </a:r>
            <a:r>
              <a:rPr dirty="0">
                <a:solidFill>
                  <a:srgbClr val="7D9029"/>
                </a:solidFill>
                <a:latin typeface="Courier"/>
              </a:rPr>
              <a:t>x=</a:t>
            </a:r>
            <a:r>
              <a:rPr dirty="0">
                <a:latin typeface="Courier"/>
              </a:rPr>
              <a:t>age)) </a:t>
            </a:r>
            <a:r>
              <a:rPr dirty="0">
                <a:solidFill>
                  <a:srgbClr val="4070A0"/>
                </a:solidFill>
                <a:latin typeface="Courier"/>
              </a:rPr>
              <a:t>+</a:t>
            </a:r>
            <a:br>
              <a:rPr dirty="0"/>
            </a:br>
            <a:r>
              <a:rPr dirty="0">
                <a:latin typeface="Courier"/>
              </a:rPr>
              <a:t>  </a:t>
            </a:r>
            <a:r>
              <a:rPr dirty="0" err="1">
                <a:solidFill>
                  <a:srgbClr val="06287E"/>
                </a:solidFill>
                <a:latin typeface="Courier"/>
              </a:rPr>
              <a:t>geom_histogram</a:t>
            </a:r>
            <a:r>
              <a:rPr dirty="0">
                <a:latin typeface="Courier"/>
              </a:rPr>
              <a:t>(</a:t>
            </a:r>
            <a:r>
              <a:rPr dirty="0">
                <a:solidFill>
                  <a:srgbClr val="7D9029"/>
                </a:solidFill>
                <a:latin typeface="Courier"/>
              </a:rPr>
              <a:t>bins=</a:t>
            </a:r>
            <a:r>
              <a:rPr dirty="0">
                <a:solidFill>
                  <a:srgbClr val="40A070"/>
                </a:solidFill>
                <a:latin typeface="Courier"/>
              </a:rPr>
              <a:t>20</a:t>
            </a:r>
            <a:r>
              <a:rPr dirty="0">
                <a:latin typeface="Courier"/>
              </a:rPr>
              <a:t>,</a:t>
            </a:r>
            <a:r>
              <a:rPr dirty="0">
                <a:solidFill>
                  <a:srgbClr val="7D9029"/>
                </a:solidFill>
                <a:latin typeface="Courier"/>
              </a:rPr>
              <a:t>fill=</a:t>
            </a:r>
            <a:r>
              <a:rPr dirty="0">
                <a:solidFill>
                  <a:srgbClr val="4070A0"/>
                </a:solidFill>
                <a:latin typeface="Courier"/>
              </a:rPr>
              <a:t>"#ffa500"</a:t>
            </a:r>
            <a:r>
              <a:rPr dirty="0">
                <a:latin typeface="Courier"/>
              </a:rPr>
              <a:t>) </a:t>
            </a:r>
            <a:r>
              <a:rPr dirty="0">
                <a:solidFill>
                  <a:srgbClr val="4070A0"/>
                </a:solidFill>
                <a:latin typeface="Courier"/>
              </a:rPr>
              <a:t>+</a:t>
            </a:r>
            <a:br>
              <a:rPr dirty="0"/>
            </a:br>
            <a:r>
              <a:rPr dirty="0">
                <a:latin typeface="Courier"/>
              </a:rPr>
              <a:t>  </a:t>
            </a:r>
            <a:r>
              <a:rPr dirty="0" err="1">
                <a:solidFill>
                  <a:srgbClr val="06287E"/>
                </a:solidFill>
                <a:latin typeface="Courier"/>
              </a:rPr>
              <a:t>xlab</a:t>
            </a:r>
            <a:r>
              <a:rPr dirty="0">
                <a:latin typeface="Courier"/>
              </a:rPr>
              <a:t>(</a:t>
            </a:r>
            <a:r>
              <a:rPr dirty="0">
                <a:solidFill>
                  <a:srgbClr val="4070A0"/>
                </a:solidFill>
                <a:latin typeface="Courier"/>
              </a:rPr>
              <a:t>"Age"</a:t>
            </a:r>
            <a:r>
              <a:rPr dirty="0">
                <a:latin typeface="Courier"/>
              </a:rPr>
              <a:t>) </a:t>
            </a:r>
          </a:p>
        </p:txBody>
      </p:sp>
      <p:pic>
        <p:nvPicPr>
          <p:cNvPr id="3" name="Picture 1" descr="MLW_KUHES_RandStatsWorkshops_Session4_files/figure-pptx/unnamed-chunk-2-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dirty="0" err="1">
                <a:solidFill>
                  <a:srgbClr val="06287E"/>
                </a:solidFill>
                <a:latin typeface="Courier"/>
              </a:rPr>
              <a:t>t.test</a:t>
            </a:r>
            <a:r>
              <a:rPr dirty="0">
                <a:latin typeface="Courier"/>
              </a:rPr>
              <a:t>(df1</a:t>
            </a:r>
            <a:r>
              <a:rPr dirty="0">
                <a:solidFill>
                  <a:srgbClr val="4070A0"/>
                </a:solidFill>
                <a:latin typeface="Courier"/>
              </a:rPr>
              <a:t>$</a:t>
            </a:r>
            <a:r>
              <a:rPr dirty="0">
                <a:latin typeface="Courier"/>
              </a:rPr>
              <a:t>age,</a:t>
            </a:r>
            <a:r>
              <a:rPr dirty="0">
                <a:solidFill>
                  <a:srgbClr val="7D9029"/>
                </a:solidFill>
                <a:latin typeface="Courier"/>
              </a:rPr>
              <a:t>mu=</a:t>
            </a:r>
            <a:r>
              <a:rPr dirty="0">
                <a:solidFill>
                  <a:srgbClr val="40A070"/>
                </a:solidFill>
                <a:latin typeface="Courier"/>
              </a:rPr>
              <a:t>24</a:t>
            </a:r>
            <a:r>
              <a:rPr dirty="0">
                <a:latin typeface="Courier"/>
              </a:rPr>
              <a:t>)</a:t>
            </a:r>
          </a:p>
          <a:p>
            <a:pPr lvl="0" indent="0">
              <a:buNone/>
            </a:pPr>
            <a:r>
              <a:rPr dirty="0">
                <a:latin typeface="Courier"/>
              </a:rPr>
              <a:t>## 
##  One Sample t-test
## 
## data:  df1$age
## t = 98.616, </a:t>
            </a:r>
            <a:r>
              <a:rPr dirty="0" err="1">
                <a:latin typeface="Courier"/>
              </a:rPr>
              <a:t>df</a:t>
            </a:r>
            <a:r>
              <a:rPr dirty="0">
                <a:latin typeface="Courier"/>
              </a:rPr>
              <a:t> = 2999, p-value &lt; 2.2e-16
## alternative hypothesis: true mean is not equal to 24
## 95 percent confidence interval:
##  32.76225 33.11775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Data for the session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dirty="0"/>
              <a:t>Read in the data that was previously shared:</a:t>
            </a:r>
          </a:p>
          <a:p>
            <a:pPr lvl="1"/>
            <a:r>
              <a:rPr dirty="0"/>
              <a:t>btTBreg.csv</a:t>
            </a:r>
          </a:p>
          <a:p>
            <a:pPr lvl="1"/>
            <a:r>
              <a:rPr dirty="0"/>
              <a:t>adolescent_small.csv</a:t>
            </a:r>
          </a:p>
          <a:p>
            <a:pPr lvl="0"/>
            <a:r>
              <a:rPr dirty="0"/>
              <a:t>The data are in CSV format</a:t>
            </a:r>
          </a:p>
          <a:p>
            <a:pPr lvl="0" indent="0">
              <a:buNone/>
            </a:pPr>
            <a:r>
              <a:rPr dirty="0">
                <a:latin typeface="Courier"/>
              </a:rPr>
              <a:t>df1 </a:t>
            </a:r>
            <a:r>
              <a:rPr dirty="0">
                <a:solidFill>
                  <a:srgbClr val="007020"/>
                </a:solidFill>
                <a:latin typeface="Courier"/>
              </a:rPr>
              <a:t>&lt;-</a:t>
            </a:r>
            <a:r>
              <a:rPr dirty="0">
                <a:latin typeface="Courier"/>
              </a:rPr>
              <a:t> </a:t>
            </a:r>
            <a:r>
              <a:rPr dirty="0">
                <a:solidFill>
                  <a:srgbClr val="06287E"/>
                </a:solidFill>
                <a:latin typeface="Courier"/>
              </a:rPr>
              <a:t>read.csv</a:t>
            </a:r>
            <a:r>
              <a:rPr dirty="0">
                <a:latin typeface="Courier"/>
              </a:rPr>
              <a:t>(</a:t>
            </a:r>
            <a:r>
              <a:rPr dirty="0">
                <a:solidFill>
                  <a:srgbClr val="4070A0"/>
                </a:solidFill>
                <a:latin typeface="Courier"/>
              </a:rPr>
              <a:t>"</a:t>
            </a:r>
            <a:r>
              <a:rPr lang="en-GB" dirty="0">
                <a:solidFill>
                  <a:srgbClr val="4070A0"/>
                </a:solidFill>
                <a:latin typeface="Courier"/>
              </a:rPr>
              <a:t>module 3</a:t>
            </a:r>
            <a:r>
              <a:rPr dirty="0">
                <a:solidFill>
                  <a:srgbClr val="4070A0"/>
                </a:solidFill>
                <a:latin typeface="Courier"/>
              </a:rPr>
              <a:t>/btTBreg.csv"</a:t>
            </a:r>
            <a:r>
              <a:rPr dirty="0">
                <a:latin typeface="Courier"/>
              </a:rPr>
              <a:t>)</a:t>
            </a:r>
            <a:br>
              <a:rPr dirty="0"/>
            </a:br>
            <a:r>
              <a:rPr dirty="0">
                <a:latin typeface="Courier"/>
              </a:rPr>
              <a:t>df2 </a:t>
            </a:r>
            <a:r>
              <a:rPr dirty="0">
                <a:solidFill>
                  <a:srgbClr val="007020"/>
                </a:solidFill>
                <a:latin typeface="Courier"/>
              </a:rPr>
              <a:t>&lt;-</a:t>
            </a:r>
            <a:r>
              <a:rPr dirty="0">
                <a:latin typeface="Courier"/>
              </a:rPr>
              <a:t> </a:t>
            </a:r>
            <a:r>
              <a:rPr dirty="0">
                <a:solidFill>
                  <a:srgbClr val="06287E"/>
                </a:solidFill>
                <a:latin typeface="Courier"/>
              </a:rPr>
              <a:t>read.csv</a:t>
            </a:r>
            <a:r>
              <a:rPr dirty="0">
                <a:latin typeface="Courier"/>
              </a:rPr>
              <a:t>(</a:t>
            </a:r>
            <a:r>
              <a:rPr dirty="0">
                <a:solidFill>
                  <a:srgbClr val="4070A0"/>
                </a:solidFill>
                <a:latin typeface="Courier"/>
              </a:rPr>
              <a:t>"</a:t>
            </a:r>
            <a:r>
              <a:rPr lang="en-GB" dirty="0">
                <a:solidFill>
                  <a:srgbClr val="4070A0"/>
                </a:solidFill>
                <a:latin typeface="Courier"/>
              </a:rPr>
              <a:t>module 3</a:t>
            </a:r>
            <a:r>
              <a:rPr dirty="0">
                <a:solidFill>
                  <a:srgbClr val="4070A0"/>
                </a:solidFill>
                <a:latin typeface="Courier"/>
              </a:rPr>
              <a:t>/adolescent_small.csv"</a:t>
            </a:r>
            <a:r>
              <a:rPr dirty="0">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sample t-test - one 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20000"/>
          </a:bodyPr>
          <a:lstStyle/>
          <a:p>
            <a:pPr lvl="0"/>
            <a:r>
              <a:rPr dirty="0"/>
              <a:t>Specify “greater” or “less”</a:t>
            </a:r>
          </a:p>
          <a:p>
            <a:pPr lvl="0" indent="0">
              <a:buNone/>
            </a:pPr>
            <a:r>
              <a:rPr dirty="0" err="1">
                <a:solidFill>
                  <a:srgbClr val="06287E"/>
                </a:solidFill>
                <a:latin typeface="Courier"/>
              </a:rPr>
              <a:t>t.test</a:t>
            </a:r>
            <a:r>
              <a:rPr dirty="0">
                <a:latin typeface="Courier"/>
              </a:rPr>
              <a:t>(df1</a:t>
            </a:r>
            <a:r>
              <a:rPr dirty="0">
                <a:solidFill>
                  <a:srgbClr val="4070A0"/>
                </a:solidFill>
                <a:latin typeface="Courier"/>
              </a:rPr>
              <a:t>$</a:t>
            </a:r>
            <a:r>
              <a:rPr dirty="0">
                <a:latin typeface="Courier"/>
              </a:rPr>
              <a:t>age,</a:t>
            </a:r>
            <a:r>
              <a:rPr dirty="0">
                <a:solidFill>
                  <a:srgbClr val="7D9029"/>
                </a:solidFill>
                <a:latin typeface="Courier"/>
              </a:rPr>
              <a:t>mu=</a:t>
            </a:r>
            <a:r>
              <a:rPr dirty="0">
                <a:solidFill>
                  <a:srgbClr val="40A070"/>
                </a:solidFill>
                <a:latin typeface="Courier"/>
              </a:rPr>
              <a:t>24</a:t>
            </a:r>
            <a:r>
              <a:rPr dirty="0">
                <a:latin typeface="Courier"/>
              </a:rPr>
              <a:t>,</a:t>
            </a:r>
            <a:r>
              <a:rPr dirty="0">
                <a:solidFill>
                  <a:srgbClr val="7D9029"/>
                </a:solidFill>
                <a:latin typeface="Courier"/>
              </a:rPr>
              <a:t>alternative=</a:t>
            </a:r>
            <a:r>
              <a:rPr dirty="0">
                <a:solidFill>
                  <a:srgbClr val="4070A0"/>
                </a:solidFill>
                <a:latin typeface="Courier"/>
              </a:rPr>
              <a:t>"less"</a:t>
            </a:r>
            <a:r>
              <a:rPr dirty="0">
                <a:latin typeface="Courier"/>
              </a:rPr>
              <a:t>)</a:t>
            </a:r>
          </a:p>
          <a:p>
            <a:pPr lvl="0" indent="0">
              <a:buNone/>
            </a:pPr>
            <a:r>
              <a:rPr dirty="0">
                <a:latin typeface="Courier"/>
              </a:rPr>
              <a:t>## 
##  One Sample t-test
## 
## data:  df1$age
## t = 98.616, </a:t>
            </a:r>
            <a:r>
              <a:rPr dirty="0" err="1">
                <a:latin typeface="Courier"/>
              </a:rPr>
              <a:t>df</a:t>
            </a:r>
            <a:r>
              <a:rPr dirty="0">
                <a:latin typeface="Courier"/>
              </a:rPr>
              <a:t> = 2999, p-value = 1
## alternative hypothesis: true mean is less than 24
## 95 percent confidence interval:
##      -Inf 33.08916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lvl="0"/>
                <a:r>
                  <a:t>We now have 2 samples (or 1 sample with 2 groups of observations) and we compare the sample means.</a:t>
                </a:r>
              </a:p>
              <a:p>
                <a:pPr lvl="0"/>
                <a:r>
                  <a:t>Let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2</m:t>
                        </m:r>
                      </m:sub>
                    </m:sSub>
                  </m:oMath>
                </a14:m>
                <a:r>
                  <a:t> be the random variables for data that we wish to observe. Let </a:t>
                </a:r>
                <a14:m>
                  <m:oMath xmlns:m="http://schemas.openxmlformats.org/officeDocument/2006/math">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e>
                    </m:acc>
                    <m:r>
                      <a:rPr>
                        <a:latin typeface="Cambria Math" panose="02040503050406030204" pitchFamily="18" charset="0"/>
                      </a:rPr>
                      <m:t>,</m:t>
                    </m:r>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e>
                    </m:acc>
                  </m:oMath>
                </a14:m>
                <a:r>
                  <a:t> be the sample means of the observed data,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2</m:t>
                        </m:r>
                      </m:sub>
                    </m:sSub>
                  </m:oMath>
                </a14:m>
                <a:r>
                  <a:t> the sample standard deviations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oMath>
                </a14:m>
                <a:r>
                  <a:t> the numbers of observations in each group..</a:t>
                </a:r>
              </a:p>
              <a:p>
                <a:pPr lvl="0"/>
                <a:r>
                  <a:t>The hypotheses:</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
                    </m:oMath>
                  </m:oMathPara>
                </a14:m>
                <a:endParaRPr/>
              </a:p>
              <a:p>
                <a:pPr lvl="0"/>
                <a:r>
                  <a:t>Test statistic: difference between sample means scaled by the standard error</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e>
                          </m:acc>
                          <m:r>
                            <a:rPr>
                              <a:latin typeface="Cambria Math" panose="02040503050406030204" pitchFamily="18" charset="0"/>
                            </a:rPr>
                            <m:t>−</m:t>
                          </m:r>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e>
                          </m:acc>
                        </m:num>
                        <m:den>
                          <m:rad>
                            <m:radPr>
                              <m:ctrlPr>
                                <a:rPr i="1">
                                  <a:latin typeface="Cambria Math" panose="02040503050406030204" pitchFamily="18" charset="0"/>
                                </a:rPr>
                              </m:ctrlPr>
                            </m:radPr>
                            <m:deg/>
                            <m:e>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1</m:t>
                                  </m:r>
                                </m:sub>
                                <m:sup>
                                  <m:r>
                                    <a:rPr>
                                      <a:latin typeface="Cambria Math" panose="02040503050406030204" pitchFamily="18" charset="0"/>
                                    </a:rPr>
                                    <m:t>2</m:t>
                                  </m:r>
                                </m:sup>
                              </m:sSub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2</m:t>
                                  </m:r>
                                </m:sub>
                                <m:sup>
                                  <m:r>
                                    <a:rPr>
                                      <a:latin typeface="Cambria Math" panose="02040503050406030204" pitchFamily="18" charset="0"/>
                                    </a:rPr>
                                    <m:t>2</m:t>
                                  </m:r>
                                </m:sup>
                              </m:sSub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rad>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𝑘</m:t>
                          </m:r>
                        </m:sub>
                      </m:sSub>
                      <m:r>
                        <a:rPr>
                          <a:latin typeface="Cambria Math" panose="02040503050406030204" pitchFamily="18" charset="0"/>
                        </a:rPr>
                        <m:t> </m:t>
                      </m:r>
                      <m:r>
                        <m:rPr>
                          <m:nor/>
                        </m:rPr>
                        <a:rPr/>
                        <m:t>under</m:t>
                      </m:r>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 The degrees of freedom needs to be computed using an approximation. There is a simpler expression for the standard error if you assume equal variances (</a:t>
                </a:r>
                <a:r>
                  <a:rPr>
                    <a:latin typeface="Courier"/>
                  </a:rPr>
                  <a:t>t.test()</a:t>
                </a:r>
                <a:r>
                  <a:t> has an argument var.equal that you could specify).</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2089" r="-928"/>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Assumptions</a:t>
            </a:r>
          </a:p>
          <a:p>
            <a:pPr lvl="0"/>
            <a:r>
              <a:t>The data are continuous</a:t>
            </a:r>
          </a:p>
          <a:p>
            <a:pPr lvl="0"/>
            <a:r>
              <a:t>The data must follow a normal distribution</a:t>
            </a:r>
          </a:p>
          <a:p>
            <a:pPr lvl="0"/>
            <a:r>
              <a:t>The two samples are independent</a:t>
            </a:r>
          </a:p>
          <a:p>
            <a:pPr lvl="0"/>
            <a:r>
              <a:t>Both samples are random samples of the respective underlying population</a:t>
            </a:r>
          </a:p>
          <a:p>
            <a:pPr lvl="0"/>
            <a:r>
              <a:t>The variances within the two groups are equal (homoscedasticity)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In the dataset provided, it is hypothesized that the mean age is the same for both men and women.</a:t>
                </a:r>
              </a:p>
              <a:p>
                <a:pPr lvl="0"/>
                <a:r>
                  <a:t>We can test this hypothesis</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r="-696"/>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rPr dirty="0"/>
              <a:t>Check if the two populations are normally distributed.</a:t>
            </a:r>
          </a:p>
          <a:p>
            <a:pPr lvl="0" indent="0">
              <a:buNone/>
            </a:pPr>
            <a:r>
              <a:rPr dirty="0">
                <a:latin typeface="Courier"/>
              </a:rPr>
              <a:t>df1 </a:t>
            </a:r>
            <a:r>
              <a:rPr dirty="0">
                <a:solidFill>
                  <a:srgbClr val="4070A0"/>
                </a:solidFill>
                <a:latin typeface="Courier"/>
              </a:rPr>
              <a:t>%&gt;%</a:t>
            </a:r>
            <a:br>
              <a:rPr dirty="0"/>
            </a:br>
            <a:r>
              <a:rPr dirty="0">
                <a:latin typeface="Courier"/>
              </a:rPr>
              <a:t>  </a:t>
            </a:r>
            <a:r>
              <a:rPr dirty="0" err="1">
                <a:solidFill>
                  <a:srgbClr val="06287E"/>
                </a:solidFill>
                <a:latin typeface="Courier"/>
              </a:rPr>
              <a:t>ggplot</a:t>
            </a:r>
            <a:r>
              <a:rPr dirty="0">
                <a:latin typeface="Courier"/>
              </a:rPr>
              <a:t>(</a:t>
            </a:r>
            <a:r>
              <a:rPr dirty="0">
                <a:solidFill>
                  <a:srgbClr val="7D9029"/>
                </a:solidFill>
                <a:latin typeface="Courier"/>
              </a:rPr>
              <a:t>mapping=</a:t>
            </a:r>
            <a:r>
              <a:rPr dirty="0" err="1">
                <a:solidFill>
                  <a:srgbClr val="06287E"/>
                </a:solidFill>
                <a:latin typeface="Courier"/>
              </a:rPr>
              <a:t>aes</a:t>
            </a:r>
            <a:r>
              <a:rPr dirty="0">
                <a:latin typeface="Courier"/>
              </a:rPr>
              <a:t>(</a:t>
            </a:r>
            <a:r>
              <a:rPr dirty="0">
                <a:solidFill>
                  <a:srgbClr val="7D9029"/>
                </a:solidFill>
                <a:latin typeface="Courier"/>
              </a:rPr>
              <a:t>x=</a:t>
            </a:r>
            <a:r>
              <a:rPr dirty="0">
                <a:latin typeface="Courier"/>
              </a:rPr>
              <a:t>age)) </a:t>
            </a:r>
            <a:r>
              <a:rPr dirty="0">
                <a:solidFill>
                  <a:srgbClr val="4070A0"/>
                </a:solidFill>
                <a:latin typeface="Courier"/>
              </a:rPr>
              <a:t>+</a:t>
            </a:r>
            <a:br>
              <a:rPr dirty="0"/>
            </a:br>
            <a:r>
              <a:rPr dirty="0">
                <a:latin typeface="Courier"/>
              </a:rPr>
              <a:t>  </a:t>
            </a:r>
            <a:r>
              <a:rPr dirty="0" err="1">
                <a:solidFill>
                  <a:srgbClr val="06287E"/>
                </a:solidFill>
                <a:latin typeface="Courier"/>
              </a:rPr>
              <a:t>geom_histogram</a:t>
            </a:r>
            <a:r>
              <a:rPr dirty="0">
                <a:latin typeface="Courier"/>
              </a:rPr>
              <a:t>(</a:t>
            </a:r>
            <a:r>
              <a:rPr dirty="0">
                <a:solidFill>
                  <a:srgbClr val="7D9029"/>
                </a:solidFill>
                <a:latin typeface="Courier"/>
              </a:rPr>
              <a:t>bins=</a:t>
            </a:r>
            <a:r>
              <a:rPr dirty="0">
                <a:solidFill>
                  <a:srgbClr val="40A070"/>
                </a:solidFill>
                <a:latin typeface="Courier"/>
              </a:rPr>
              <a:t>20</a:t>
            </a:r>
            <a:r>
              <a:rPr dirty="0">
                <a:latin typeface="Courier"/>
              </a:rPr>
              <a:t>) </a:t>
            </a:r>
            <a:r>
              <a:rPr dirty="0">
                <a:solidFill>
                  <a:srgbClr val="4070A0"/>
                </a:solidFill>
                <a:latin typeface="Courier"/>
              </a:rPr>
              <a:t>+</a:t>
            </a:r>
            <a:br>
              <a:rPr dirty="0"/>
            </a:br>
            <a:r>
              <a:rPr dirty="0">
                <a:latin typeface="Courier"/>
              </a:rPr>
              <a:t>  </a:t>
            </a:r>
            <a:r>
              <a:rPr dirty="0">
                <a:solidFill>
                  <a:srgbClr val="06287E"/>
                </a:solidFill>
                <a:latin typeface="Courier"/>
              </a:rPr>
              <a:t>labs</a:t>
            </a:r>
            <a:r>
              <a:rPr dirty="0">
                <a:latin typeface="Courier"/>
              </a:rPr>
              <a:t>(</a:t>
            </a:r>
            <a:r>
              <a:rPr dirty="0">
                <a:solidFill>
                  <a:srgbClr val="7D9029"/>
                </a:solidFill>
                <a:latin typeface="Courier"/>
              </a:rPr>
              <a:t>title=</a:t>
            </a:r>
            <a:r>
              <a:rPr dirty="0">
                <a:solidFill>
                  <a:srgbClr val="4070A0"/>
                </a:solidFill>
                <a:latin typeface="Courier"/>
              </a:rPr>
              <a:t>"Histogram for Age by sex"</a:t>
            </a:r>
            <a:r>
              <a:rPr dirty="0">
                <a:latin typeface="Courier"/>
              </a:rPr>
              <a:t>) </a:t>
            </a:r>
            <a:r>
              <a:rPr dirty="0">
                <a:solidFill>
                  <a:srgbClr val="4070A0"/>
                </a:solidFill>
                <a:latin typeface="Courier"/>
              </a:rPr>
              <a:t>+</a:t>
            </a:r>
            <a:br>
              <a:rPr dirty="0"/>
            </a:br>
            <a:r>
              <a:rPr dirty="0">
                <a:latin typeface="Courier"/>
              </a:rPr>
              <a:t>  </a:t>
            </a:r>
            <a:r>
              <a:rPr dirty="0" err="1">
                <a:solidFill>
                  <a:srgbClr val="06287E"/>
                </a:solidFill>
                <a:latin typeface="Courier"/>
              </a:rPr>
              <a:t>xlab</a:t>
            </a:r>
            <a:r>
              <a:rPr dirty="0">
                <a:latin typeface="Courier"/>
              </a:rPr>
              <a:t>(</a:t>
            </a:r>
            <a:r>
              <a:rPr dirty="0">
                <a:solidFill>
                  <a:srgbClr val="4070A0"/>
                </a:solidFill>
                <a:latin typeface="Courier"/>
              </a:rPr>
              <a:t>"Age"</a:t>
            </a:r>
            <a:r>
              <a:rPr dirty="0">
                <a:latin typeface="Courier"/>
              </a:rPr>
              <a:t>) </a:t>
            </a:r>
            <a:r>
              <a:rPr dirty="0">
                <a:solidFill>
                  <a:srgbClr val="4070A0"/>
                </a:solidFill>
                <a:latin typeface="Courier"/>
              </a:rPr>
              <a:t>+</a:t>
            </a:r>
            <a:br>
              <a:rPr dirty="0"/>
            </a:br>
            <a:r>
              <a:rPr dirty="0">
                <a:latin typeface="Courier"/>
              </a:rPr>
              <a:t>  </a:t>
            </a:r>
            <a:r>
              <a:rPr dirty="0" err="1">
                <a:solidFill>
                  <a:srgbClr val="06287E"/>
                </a:solidFill>
                <a:latin typeface="Courier"/>
              </a:rPr>
              <a:t>facet_wrap</a:t>
            </a:r>
            <a:r>
              <a:rPr dirty="0">
                <a:latin typeface="Courier"/>
              </a:rPr>
              <a:t>(</a:t>
            </a:r>
            <a:r>
              <a:rPr dirty="0">
                <a:solidFill>
                  <a:srgbClr val="4070A0"/>
                </a:solidFill>
                <a:latin typeface="Courier"/>
              </a:rPr>
              <a:t>~</a:t>
            </a:r>
            <a:r>
              <a:rPr dirty="0" err="1">
                <a:solidFill>
                  <a:srgbClr val="06287E"/>
                </a:solidFill>
                <a:latin typeface="Courier"/>
              </a:rPr>
              <a:t>ifelse</a:t>
            </a:r>
            <a:r>
              <a:rPr dirty="0">
                <a:latin typeface="Courier"/>
              </a:rPr>
              <a:t>(sex</a:t>
            </a:r>
            <a:r>
              <a:rPr dirty="0">
                <a:solidFill>
                  <a:srgbClr val="4070A0"/>
                </a:solidFill>
                <a:latin typeface="Courier"/>
              </a:rPr>
              <a:t>==</a:t>
            </a:r>
            <a:r>
              <a:rPr dirty="0">
                <a:solidFill>
                  <a:srgbClr val="40A070"/>
                </a:solidFill>
                <a:latin typeface="Courier"/>
              </a:rPr>
              <a:t>1</a:t>
            </a:r>
            <a:r>
              <a:rPr dirty="0">
                <a:latin typeface="Courier"/>
              </a:rPr>
              <a:t>,</a:t>
            </a:r>
            <a:r>
              <a:rPr dirty="0">
                <a:solidFill>
                  <a:srgbClr val="4070A0"/>
                </a:solidFill>
                <a:latin typeface="Courier"/>
              </a:rPr>
              <a:t>"Male"</a:t>
            </a:r>
            <a:r>
              <a:rPr dirty="0">
                <a:latin typeface="Courier"/>
              </a:rPr>
              <a:t>,</a:t>
            </a:r>
            <a:r>
              <a:rPr dirty="0">
                <a:solidFill>
                  <a:srgbClr val="4070A0"/>
                </a:solidFill>
                <a:latin typeface="Courier"/>
              </a:rPr>
              <a:t>"Female"</a:t>
            </a:r>
            <a:r>
              <a:rPr dirty="0">
                <a:latin typeface="Courier"/>
              </a:rPr>
              <a:t>))</a:t>
            </a:r>
          </a:p>
        </p:txBody>
      </p:sp>
      <p:pic>
        <p:nvPicPr>
          <p:cNvPr id="3" name="Picture 1" descr="MLW_KUHES_RandStatsWorkshops_Session4_files/figure-pptx/unnamed-chunk-5-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rPr dirty="0"/>
              <a:t>Check if the variances are the same</a:t>
            </a:r>
          </a:p>
          <a:p>
            <a:pPr lvl="0" indent="0">
              <a:buNone/>
            </a:pPr>
            <a:r>
              <a:rPr dirty="0">
                <a:latin typeface="Courier"/>
              </a:rPr>
              <a:t>df1 </a:t>
            </a:r>
            <a:r>
              <a:rPr dirty="0">
                <a:solidFill>
                  <a:srgbClr val="4070A0"/>
                </a:solidFill>
                <a:latin typeface="Courier"/>
              </a:rPr>
              <a:t>%&gt;%</a:t>
            </a:r>
            <a:br>
              <a:rPr dirty="0"/>
            </a:br>
            <a:r>
              <a:rPr dirty="0">
                <a:latin typeface="Courier"/>
              </a:rPr>
              <a:t>  </a:t>
            </a:r>
            <a:r>
              <a:rPr dirty="0" err="1">
                <a:solidFill>
                  <a:srgbClr val="06287E"/>
                </a:solidFill>
                <a:latin typeface="Courier"/>
              </a:rPr>
              <a:t>ggplot</a:t>
            </a:r>
            <a:r>
              <a:rPr dirty="0">
                <a:latin typeface="Courier"/>
              </a:rPr>
              <a:t>(</a:t>
            </a:r>
            <a:r>
              <a:rPr dirty="0">
                <a:solidFill>
                  <a:srgbClr val="7D9029"/>
                </a:solidFill>
                <a:latin typeface="Courier"/>
              </a:rPr>
              <a:t>mapping=</a:t>
            </a:r>
            <a:r>
              <a:rPr dirty="0" err="1">
                <a:solidFill>
                  <a:srgbClr val="06287E"/>
                </a:solidFill>
                <a:latin typeface="Courier"/>
              </a:rPr>
              <a:t>aes</a:t>
            </a:r>
            <a:r>
              <a:rPr dirty="0">
                <a:latin typeface="Courier"/>
              </a:rPr>
              <a:t>(</a:t>
            </a:r>
            <a:r>
              <a:rPr dirty="0">
                <a:solidFill>
                  <a:srgbClr val="7D9029"/>
                </a:solidFill>
                <a:latin typeface="Courier"/>
              </a:rPr>
              <a:t>x=</a:t>
            </a:r>
            <a:r>
              <a:rPr dirty="0" err="1">
                <a:solidFill>
                  <a:srgbClr val="06287E"/>
                </a:solidFill>
                <a:latin typeface="Courier"/>
              </a:rPr>
              <a:t>ifelse</a:t>
            </a:r>
            <a:r>
              <a:rPr dirty="0">
                <a:latin typeface="Courier"/>
              </a:rPr>
              <a:t>(sex</a:t>
            </a:r>
            <a:r>
              <a:rPr dirty="0">
                <a:solidFill>
                  <a:srgbClr val="4070A0"/>
                </a:solidFill>
                <a:latin typeface="Courier"/>
              </a:rPr>
              <a:t>==</a:t>
            </a:r>
            <a:r>
              <a:rPr dirty="0">
                <a:solidFill>
                  <a:srgbClr val="40A070"/>
                </a:solidFill>
                <a:latin typeface="Courier"/>
              </a:rPr>
              <a:t>1</a:t>
            </a:r>
            <a:r>
              <a:rPr dirty="0">
                <a:latin typeface="Courier"/>
              </a:rPr>
              <a:t>,</a:t>
            </a:r>
            <a:r>
              <a:rPr dirty="0">
                <a:solidFill>
                  <a:srgbClr val="4070A0"/>
                </a:solidFill>
                <a:latin typeface="Courier"/>
              </a:rPr>
              <a:t>"Male"</a:t>
            </a:r>
            <a:r>
              <a:rPr dirty="0">
                <a:latin typeface="Courier"/>
              </a:rPr>
              <a:t>,</a:t>
            </a:r>
            <a:r>
              <a:rPr dirty="0">
                <a:solidFill>
                  <a:srgbClr val="4070A0"/>
                </a:solidFill>
                <a:latin typeface="Courier"/>
              </a:rPr>
              <a:t>"Female"</a:t>
            </a:r>
            <a:r>
              <a:rPr dirty="0">
                <a:latin typeface="Courier"/>
              </a:rPr>
              <a:t>),</a:t>
            </a:r>
            <a:r>
              <a:rPr dirty="0">
                <a:solidFill>
                  <a:srgbClr val="7D9029"/>
                </a:solidFill>
                <a:latin typeface="Courier"/>
              </a:rPr>
              <a:t>y=</a:t>
            </a:r>
            <a:r>
              <a:rPr dirty="0" err="1">
                <a:latin typeface="Courier"/>
              </a:rPr>
              <a:t>age,</a:t>
            </a:r>
            <a:r>
              <a:rPr dirty="0" err="1">
                <a:solidFill>
                  <a:srgbClr val="7D9029"/>
                </a:solidFill>
                <a:latin typeface="Courier"/>
              </a:rPr>
              <a:t>fill</a:t>
            </a:r>
            <a:r>
              <a:rPr dirty="0">
                <a:solidFill>
                  <a:srgbClr val="7D9029"/>
                </a:solidFill>
                <a:latin typeface="Courier"/>
              </a:rPr>
              <a:t>=</a:t>
            </a:r>
            <a:r>
              <a:rPr dirty="0" err="1">
                <a:solidFill>
                  <a:srgbClr val="06287E"/>
                </a:solidFill>
                <a:latin typeface="Courier"/>
              </a:rPr>
              <a:t>ifelse</a:t>
            </a:r>
            <a:r>
              <a:rPr dirty="0">
                <a:latin typeface="Courier"/>
              </a:rPr>
              <a:t>(sex</a:t>
            </a:r>
            <a:r>
              <a:rPr dirty="0">
                <a:solidFill>
                  <a:srgbClr val="4070A0"/>
                </a:solidFill>
                <a:latin typeface="Courier"/>
              </a:rPr>
              <a:t>==</a:t>
            </a:r>
            <a:r>
              <a:rPr dirty="0">
                <a:solidFill>
                  <a:srgbClr val="40A070"/>
                </a:solidFill>
                <a:latin typeface="Courier"/>
              </a:rPr>
              <a:t>1</a:t>
            </a:r>
            <a:r>
              <a:rPr dirty="0">
                <a:latin typeface="Courier"/>
              </a:rPr>
              <a:t>,</a:t>
            </a:r>
            <a:r>
              <a:rPr dirty="0">
                <a:solidFill>
                  <a:srgbClr val="4070A0"/>
                </a:solidFill>
                <a:latin typeface="Courier"/>
              </a:rPr>
              <a:t>"Male"</a:t>
            </a:r>
            <a:r>
              <a:rPr dirty="0">
                <a:latin typeface="Courier"/>
              </a:rPr>
              <a:t>,</a:t>
            </a:r>
            <a:r>
              <a:rPr dirty="0">
                <a:solidFill>
                  <a:srgbClr val="4070A0"/>
                </a:solidFill>
                <a:latin typeface="Courier"/>
              </a:rPr>
              <a:t>"Female"</a:t>
            </a:r>
            <a:r>
              <a:rPr dirty="0">
                <a:latin typeface="Courier"/>
              </a:rPr>
              <a:t>))) </a:t>
            </a:r>
            <a:r>
              <a:rPr dirty="0">
                <a:solidFill>
                  <a:srgbClr val="4070A0"/>
                </a:solidFill>
                <a:latin typeface="Courier"/>
              </a:rPr>
              <a:t>+</a:t>
            </a:r>
            <a:br>
              <a:rPr dirty="0"/>
            </a:br>
            <a:r>
              <a:rPr dirty="0">
                <a:latin typeface="Courier"/>
              </a:rPr>
              <a:t>  </a:t>
            </a:r>
            <a:r>
              <a:rPr dirty="0" err="1">
                <a:solidFill>
                  <a:srgbClr val="06287E"/>
                </a:solidFill>
                <a:latin typeface="Courier"/>
              </a:rPr>
              <a:t>scale_fill_manual</a:t>
            </a:r>
            <a:r>
              <a:rPr dirty="0">
                <a:latin typeface="Courier"/>
              </a:rPr>
              <a:t>(</a:t>
            </a:r>
            <a:r>
              <a:rPr dirty="0">
                <a:solidFill>
                  <a:srgbClr val="7D9029"/>
                </a:solidFill>
                <a:latin typeface="Courier"/>
              </a:rPr>
              <a:t>values=</a:t>
            </a:r>
            <a:r>
              <a:rPr dirty="0">
                <a:solidFill>
                  <a:srgbClr val="06287E"/>
                </a:solidFill>
                <a:latin typeface="Courier"/>
              </a:rPr>
              <a:t>c</a:t>
            </a:r>
            <a:r>
              <a:rPr dirty="0">
                <a:latin typeface="Courier"/>
              </a:rPr>
              <a:t>(</a:t>
            </a:r>
            <a:r>
              <a:rPr dirty="0">
                <a:solidFill>
                  <a:srgbClr val="4070A0"/>
                </a:solidFill>
                <a:latin typeface="Courier"/>
              </a:rPr>
              <a:t>"</a:t>
            </a:r>
            <a:r>
              <a:rPr dirty="0" err="1">
                <a:solidFill>
                  <a:srgbClr val="4070A0"/>
                </a:solidFill>
                <a:latin typeface="Courier"/>
              </a:rPr>
              <a:t>steelblue</a:t>
            </a:r>
            <a:r>
              <a:rPr dirty="0">
                <a:solidFill>
                  <a:srgbClr val="4070A0"/>
                </a:solidFill>
                <a:latin typeface="Courier"/>
              </a:rPr>
              <a:t>"</a:t>
            </a:r>
            <a:r>
              <a:rPr dirty="0">
                <a:latin typeface="Courier"/>
              </a:rPr>
              <a:t>,</a:t>
            </a:r>
            <a:r>
              <a:rPr dirty="0">
                <a:solidFill>
                  <a:srgbClr val="4070A0"/>
                </a:solidFill>
                <a:latin typeface="Courier"/>
              </a:rPr>
              <a:t>"orange"</a:t>
            </a:r>
            <a:r>
              <a:rPr dirty="0">
                <a:latin typeface="Courier"/>
              </a:rPr>
              <a:t>),</a:t>
            </a:r>
            <a:r>
              <a:rPr dirty="0">
                <a:solidFill>
                  <a:srgbClr val="7D9029"/>
                </a:solidFill>
                <a:latin typeface="Courier"/>
              </a:rPr>
              <a:t>name=</a:t>
            </a:r>
            <a:r>
              <a:rPr dirty="0">
                <a:solidFill>
                  <a:srgbClr val="4070A0"/>
                </a:solidFill>
                <a:latin typeface="Courier"/>
              </a:rPr>
              <a:t>"Sex"</a:t>
            </a:r>
            <a:r>
              <a:rPr dirty="0">
                <a:latin typeface="Courier"/>
              </a:rPr>
              <a:t>) </a:t>
            </a:r>
            <a:r>
              <a:rPr dirty="0">
                <a:solidFill>
                  <a:srgbClr val="4070A0"/>
                </a:solidFill>
                <a:latin typeface="Courier"/>
              </a:rPr>
              <a:t>+</a:t>
            </a:r>
            <a:br>
              <a:rPr dirty="0"/>
            </a:br>
            <a:r>
              <a:rPr dirty="0">
                <a:latin typeface="Courier"/>
              </a:rPr>
              <a:t>  </a:t>
            </a:r>
            <a:r>
              <a:rPr dirty="0" err="1">
                <a:solidFill>
                  <a:srgbClr val="06287E"/>
                </a:solidFill>
                <a:latin typeface="Courier"/>
              </a:rPr>
              <a:t>geom_boxplot</a:t>
            </a:r>
            <a:r>
              <a:rPr dirty="0">
                <a:latin typeface="Courier"/>
              </a:rPr>
              <a:t>()</a:t>
            </a:r>
          </a:p>
        </p:txBody>
      </p:sp>
      <p:pic>
        <p:nvPicPr>
          <p:cNvPr id="3" name="Picture 1" descr="MLW_KUHES_RandStatsWorkshops_Session4_files/figure-pptx/unnamed-chunk-6-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20000"/>
          </a:bodyPr>
          <a:lstStyle/>
          <a:p>
            <a:pPr lvl="0" indent="0">
              <a:buNone/>
            </a:pPr>
            <a:r>
              <a:rPr dirty="0" err="1">
                <a:solidFill>
                  <a:srgbClr val="06287E"/>
                </a:solidFill>
                <a:latin typeface="Courier"/>
              </a:rPr>
              <a:t>t.test</a:t>
            </a:r>
            <a:r>
              <a:rPr dirty="0">
                <a:latin typeface="Courier"/>
              </a:rPr>
              <a:t>(</a:t>
            </a:r>
            <a:r>
              <a:rPr dirty="0" err="1">
                <a:latin typeface="Courier"/>
              </a:rPr>
              <a:t>age</a:t>
            </a:r>
            <a:r>
              <a:rPr dirty="0" err="1">
                <a:solidFill>
                  <a:srgbClr val="4070A0"/>
                </a:solidFill>
                <a:latin typeface="Courier"/>
              </a:rPr>
              <a:t>~</a:t>
            </a:r>
            <a:r>
              <a:rPr dirty="0" err="1">
                <a:latin typeface="Courier"/>
              </a:rPr>
              <a:t>sex,</a:t>
            </a:r>
            <a:r>
              <a:rPr dirty="0" err="1">
                <a:solidFill>
                  <a:srgbClr val="7D9029"/>
                </a:solidFill>
                <a:latin typeface="Courier"/>
              </a:rPr>
              <a:t>data</a:t>
            </a:r>
            <a:r>
              <a:rPr dirty="0">
                <a:solidFill>
                  <a:srgbClr val="7D9029"/>
                </a:solidFill>
                <a:latin typeface="Courier"/>
              </a:rPr>
              <a:t>=</a:t>
            </a:r>
            <a:r>
              <a:rPr dirty="0">
                <a:latin typeface="Courier"/>
              </a:rPr>
              <a:t>df1)</a:t>
            </a:r>
          </a:p>
          <a:p>
            <a:pPr lvl="0" indent="0">
              <a:buNone/>
            </a:pPr>
            <a:r>
              <a:rPr dirty="0">
                <a:latin typeface="Courier"/>
              </a:rPr>
              <a:t>## 
##  Welch Two Sample t-test
## 
## data:  age by sex
## t = -0.69127, </a:t>
            </a:r>
            <a:r>
              <a:rPr dirty="0" err="1">
                <a:latin typeface="Courier"/>
              </a:rPr>
              <a:t>df</a:t>
            </a:r>
            <a:r>
              <a:rPr dirty="0">
                <a:latin typeface="Courier"/>
              </a:rPr>
              <a:t> = 2982.6, p-value = 0.4895
## alternative hypothesis: true difference in means between group 1 and group 2 is not equal to 0
## 95 percent confidence interval:
##  -0.4812899  0.2303877
## sample estimates:
## mean in group 1 mean in group 2 
##        32.87585        33.00130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Paired 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a:bodyPr>
          <a:lstStyle/>
          <a:p>
            <a:pPr marL="0" lvl="0" indent="0">
              <a:buNone/>
            </a:pPr>
            <a:r>
              <a:rPr dirty="0"/>
              <a:t>When observations are paired, we cannot use the two-sample t-test (assumption of independent observations in both groups not met). However we can compute the pairwise difference and do a one-sample t-test to test the null hypothesis that the mean of these pairwise differences is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Paired 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85000" lnSpcReduction="20000"/>
              </a:bodyPr>
              <a:lstStyle/>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lang="ar-AE" i="1">
                              <a:latin typeface="Cambria Math" panose="02040503050406030204" pitchFamily="18" charset="0"/>
                            </a:rPr>
                          </m:ctrlPr>
                        </m:mPr>
                        <m:mr>
                          <m:e>
                            <m:sSub>
                              <m:sSubPr>
                                <m:ctrlPr>
                                  <a:rPr lang="ar-AE" i="1">
                                    <a:latin typeface="Cambria Math" panose="02040503050406030204" pitchFamily="18" charset="0"/>
                                  </a:rPr>
                                </m:ctrlPr>
                              </m:sSubPr>
                              <m:e>
                                <m:r>
                                  <a:rPr lang="ar-AE">
                                    <a:latin typeface="Cambria Math" panose="02040503050406030204" pitchFamily="18" charset="0"/>
                                  </a:rPr>
                                  <m:t>𝐻</m:t>
                                </m:r>
                              </m:e>
                              <m:sub>
                                <m:r>
                                  <a:rPr lang="ar-AE">
                                    <a:latin typeface="Cambria Math" panose="02040503050406030204" pitchFamily="18" charset="0"/>
                                  </a:rPr>
                                  <m:t>0</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𝜇</m:t>
                                </m:r>
                              </m:e>
                              <m:sub>
                                <m:r>
                                  <a:rPr lang="ar-AE">
                                    <a:latin typeface="Cambria Math" panose="02040503050406030204" pitchFamily="18" charset="0"/>
                                  </a:rPr>
                                  <m:t>1</m:t>
                                </m:r>
                              </m:sub>
                            </m:sSub>
                          </m:e>
                          <m:e>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𝜇</m:t>
                                </m:r>
                              </m:e>
                              <m:sub>
                                <m:r>
                                  <a:rPr lang="ar-AE">
                                    <a:latin typeface="Cambria Math" panose="02040503050406030204" pitchFamily="18" charset="0"/>
                                  </a:rPr>
                                  <m:t>2</m:t>
                                </m:r>
                              </m:sub>
                            </m:sSub>
                          </m:e>
                        </m:mr>
                        <m:mr>
                          <m:e>
                            <m:sSub>
                              <m:sSubPr>
                                <m:ctrlPr>
                                  <a:rPr lang="ar-AE" i="1">
                                    <a:latin typeface="Cambria Math" panose="02040503050406030204" pitchFamily="18" charset="0"/>
                                  </a:rPr>
                                </m:ctrlPr>
                              </m:sSubPr>
                              <m:e>
                                <m:r>
                                  <a:rPr lang="ar-AE">
                                    <a:latin typeface="Cambria Math" panose="02040503050406030204" pitchFamily="18" charset="0"/>
                                  </a:rPr>
                                  <m:t>𝐻</m:t>
                                </m:r>
                              </m:e>
                              <m:sub>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𝜇</m:t>
                                </m:r>
                              </m:e>
                              <m:sub>
                                <m:r>
                                  <a:rPr lang="ar-AE">
                                    <a:latin typeface="Cambria Math" panose="02040503050406030204" pitchFamily="18" charset="0"/>
                                  </a:rPr>
                                  <m:t>1</m:t>
                                </m:r>
                              </m:sub>
                            </m:sSub>
                          </m:e>
                          <m:e>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𝜇</m:t>
                                </m:r>
                              </m:e>
                              <m:sub>
                                <m:r>
                                  <a:rPr lang="ar-AE">
                                    <a:latin typeface="Cambria Math" panose="02040503050406030204" pitchFamily="18" charset="0"/>
                                  </a:rPr>
                                  <m:t>2</m:t>
                                </m:r>
                              </m:sub>
                            </m:sSub>
                          </m:e>
                        </m:mr>
                      </m:m>
                    </m:oMath>
                  </m:oMathPara>
                </a14:m>
                <a:endParaRPr lang="ar-AE" dirty="0"/>
              </a:p>
              <a:p>
                <a:pPr lvl="0" indent="0">
                  <a:buNone/>
                </a:pPr>
                <a:r>
                  <a:rPr dirty="0" err="1">
                    <a:solidFill>
                      <a:srgbClr val="06287E"/>
                    </a:solidFill>
                    <a:latin typeface="Courier"/>
                  </a:rPr>
                  <a:t>t.test</a:t>
                </a:r>
                <a:r>
                  <a:rPr dirty="0">
                    <a:latin typeface="Courier"/>
                  </a:rPr>
                  <a:t>(df1</a:t>
                </a:r>
                <a:r>
                  <a:rPr dirty="0">
                    <a:solidFill>
                      <a:srgbClr val="4070A0"/>
                    </a:solidFill>
                    <a:latin typeface="Courier"/>
                  </a:rPr>
                  <a:t>$</a:t>
                </a:r>
                <a:r>
                  <a:rPr dirty="0">
                    <a:latin typeface="Courier"/>
                  </a:rPr>
                  <a:t>cd41,df1</a:t>
                </a:r>
                <a:r>
                  <a:rPr dirty="0">
                    <a:solidFill>
                      <a:srgbClr val="4070A0"/>
                    </a:solidFill>
                    <a:latin typeface="Courier"/>
                  </a:rPr>
                  <a:t>$</a:t>
                </a:r>
                <a:r>
                  <a:rPr dirty="0">
                    <a:latin typeface="Courier"/>
                  </a:rPr>
                  <a:t>cd42,</a:t>
                </a:r>
                <a:r>
                  <a:rPr dirty="0">
                    <a:solidFill>
                      <a:srgbClr val="7D9029"/>
                    </a:solidFill>
                    <a:latin typeface="Courier"/>
                  </a:rPr>
                  <a:t>paired =</a:t>
                </a:r>
                <a:r>
                  <a:rPr dirty="0">
                    <a:latin typeface="Courier"/>
                  </a:rPr>
                  <a:t> </a:t>
                </a:r>
                <a:r>
                  <a:rPr dirty="0">
                    <a:solidFill>
                      <a:srgbClr val="880000"/>
                    </a:solidFill>
                    <a:latin typeface="Courier"/>
                  </a:rPr>
                  <a:t>TRUE</a:t>
                </a:r>
                <a:r>
                  <a:rPr dirty="0">
                    <a:latin typeface="Courier"/>
                  </a:rPr>
                  <a:t>)</a:t>
                </a:r>
              </a:p>
              <a:p>
                <a:pPr lvl="0" indent="0">
                  <a:buNone/>
                </a:pPr>
                <a:r>
                  <a:rPr dirty="0">
                    <a:latin typeface="Courier"/>
                  </a:rPr>
                  <a:t>## 
##  Paired t-test
## 
## data:  df1$cd41 and df1$cd42
## t = -98.346, </a:t>
                </a:r>
                <a:r>
                  <a:rPr dirty="0" err="1">
                    <a:latin typeface="Courier"/>
                  </a:rPr>
                  <a:t>df</a:t>
                </a:r>
                <a:r>
                  <a:rPr dirty="0">
                    <a:latin typeface="Courier"/>
                  </a:rPr>
                  <a:t> = 2999, p-value &lt; 2.2e-16
## alternative hypothesis: true mean difference is not equal to 0
## 95 percent confidence interval:
##  -203.1804 -195.2370
## sample estimates:
## mean difference 
##       -199.2087</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t="-131"/>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38</a:t>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Comparing means - more than one group</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dirty="0"/>
              <a:t>Sometimes we want to compare means of a variable in more than 2 groups</a:t>
            </a:r>
          </a:p>
          <a:p>
            <a:pPr lvl="0"/>
            <a:r>
              <a:rPr dirty="0"/>
              <a:t>For example, we might want to compare the mean CD4 among the 5 hospitals.</a:t>
            </a:r>
          </a:p>
          <a:p>
            <a:pPr lvl="0"/>
            <a:r>
              <a:rPr dirty="0"/>
              <a:t>Use one way analysis of variance (</a:t>
            </a:r>
            <a:r>
              <a:rPr dirty="0" err="1"/>
              <a:t>anova</a:t>
            </a:r>
            <a:r>
              <a:rPr dirty="0"/>
              <a:t>)</a:t>
            </a:r>
          </a:p>
          <a:p>
            <a:pPr lvl="0"/>
            <a:r>
              <a:rPr dirty="0"/>
              <a:t>Based on assumptions:</a:t>
            </a:r>
          </a:p>
          <a:p>
            <a:pPr lvl="1"/>
            <a:r>
              <a:rPr dirty="0"/>
              <a:t>Data within the groups follows a normal distribution</a:t>
            </a:r>
          </a:p>
          <a:p>
            <a:pPr lvl="1"/>
            <a:r>
              <a:rPr dirty="0"/>
              <a:t>Equal variation within groups</a:t>
            </a:r>
          </a:p>
          <a:p>
            <a:pPr lvl="1"/>
            <a:r>
              <a:rPr dirty="0"/>
              <a:t>Independent and identically distributed variables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lang="en-GB" dirty="0"/>
              <a:t>Statistical inference</a:t>
            </a:r>
            <a:endParaRPr dirty="0"/>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r>
              <a:rPr lang="en-GB" dirty="0"/>
              <a:t>It is not possible to study the entire population.</a:t>
            </a:r>
          </a:p>
          <a:p>
            <a:r>
              <a:rPr lang="en-GB" dirty="0"/>
              <a:t>In most sample surveys, the population parameter is unknown.</a:t>
            </a:r>
          </a:p>
          <a:p>
            <a:r>
              <a:rPr lang="en-GB" dirty="0"/>
              <a:t>Inference can only be made using sample statistics.</a:t>
            </a:r>
          </a:p>
          <a:p>
            <a:pPr marL="0" lvl="0" indent="0">
              <a:buNone/>
            </a:pPr>
            <a:r>
              <a:rPr lang="en-GB" dirty="0"/>
              <a:t>Definition: Statistical inference is the process of using samples to make inference about a population.</a:t>
            </a:r>
          </a:p>
          <a:p>
            <a:r>
              <a:rPr lang="en-GB" dirty="0"/>
              <a:t>A sample mean </a:t>
            </a:r>
            <a:r>
              <a:rPr lang="en-GB" b="0" i="0" dirty="0">
                <a:solidFill>
                  <a:srgbClr val="202124"/>
                </a:solidFill>
                <a:effectLst/>
                <a:latin typeface="Google Sans"/>
              </a:rPr>
              <a:t>x̅ is a single numeric value called a point estimate, and it is used to estimate the corresponding population mean </a:t>
            </a:r>
            <a:r>
              <a:rPr lang="el-GR" b="0" i="0" dirty="0">
                <a:solidFill>
                  <a:srgbClr val="202124"/>
                </a:solidFill>
                <a:effectLst/>
                <a:latin typeface="Google Sans"/>
              </a:rPr>
              <a:t>μ</a:t>
            </a:r>
            <a:r>
              <a:rPr lang="en-GB" b="0" i="0" dirty="0">
                <a:solidFill>
                  <a:srgbClr val="202124"/>
                </a:solidFill>
                <a:effectLst/>
                <a:latin typeface="Google Sans"/>
              </a:rPr>
              <a:t>.</a:t>
            </a:r>
          </a:p>
          <a:p>
            <a:r>
              <a:rPr lang="en-GB" dirty="0"/>
              <a:t>There are two main areas of statistical inference:</a:t>
            </a:r>
          </a:p>
          <a:p>
            <a:pPr lvl="1"/>
            <a:r>
              <a:rPr lang="en-GB" dirty="0"/>
              <a:t>Estimation.</a:t>
            </a:r>
          </a:p>
          <a:p>
            <a:pPr lvl="1"/>
            <a:r>
              <a:rPr lang="en-GB" dirty="0"/>
              <a:t>Hypothesis testing.</a:t>
            </a:r>
          </a:p>
          <a:p>
            <a:pPr marL="457200" lvl="1" indent="0">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total of 3000 study participants were recruited in 5 hospitals providing ART. Each participant’s CD4 count upon entry into study was measured. We would like to investigate whether there is a difference in mean CD4 count at the entry into the study across the 5 participating facilities. State the hypothesis to be tested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4</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5</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𝑗</m:t>
                                </m:r>
                              </m:sub>
                            </m:sSub>
                            <m:r>
                              <a:rPr>
                                <a:latin typeface="Cambria Math" panose="02040503050406030204" pitchFamily="18" charset="0"/>
                              </a:rPr>
                              <m:t> </m:t>
                            </m:r>
                            <m:r>
                              <m:rPr>
                                <m:nor/>
                              </m:rPr>
                              <a:rPr/>
                              <m:t>for</m:t>
                            </m:r>
                            <m:r>
                              <m:rPr>
                                <m:nor/>
                              </m:rPr>
                              <a:rPr/>
                              <m:t> </m:t>
                            </m:r>
                            <m:r>
                              <m:rPr>
                                <m:nor/>
                              </m:rPr>
                              <a:rPr/>
                              <m:t>some</m:t>
                            </m:r>
                            <m:r>
                              <a:rPr>
                                <a:latin typeface="Cambria Math" panose="02040503050406030204" pitchFamily="18" charset="0"/>
                              </a:rPr>
                              <m:t> </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e>
                        </m:mr>
                      </m:m>
                    </m:oMath>
                  </m:oMathPara>
                </a14:m>
                <a:endParaRPr dirty="0"/>
              </a:p>
              <a:p>
                <a:pPr lvl="0" indent="0">
                  <a:buNone/>
                </a:pPr>
                <a:r>
                  <a:rPr dirty="0" err="1">
                    <a:solidFill>
                      <a:srgbClr val="06287E"/>
                    </a:solidFill>
                    <a:latin typeface="Courier"/>
                  </a:rPr>
                  <a:t>oneway.test</a:t>
                </a:r>
                <a:r>
                  <a:rPr dirty="0">
                    <a:latin typeface="Courier"/>
                  </a:rPr>
                  <a:t>(cd41 </a:t>
                </a:r>
                <a:r>
                  <a:rPr dirty="0">
                    <a:solidFill>
                      <a:srgbClr val="4070A0"/>
                    </a:solidFill>
                    <a:latin typeface="Courier"/>
                  </a:rPr>
                  <a:t>~</a:t>
                </a:r>
                <a:r>
                  <a:rPr dirty="0">
                    <a:latin typeface="Courier"/>
                  </a:rPr>
                  <a:t> </a:t>
                </a:r>
                <a:r>
                  <a:rPr dirty="0" err="1">
                    <a:latin typeface="Courier"/>
                  </a:rPr>
                  <a:t>hosp</a:t>
                </a:r>
                <a:r>
                  <a:rPr dirty="0">
                    <a:latin typeface="Courier"/>
                  </a:rPr>
                  <a:t>, </a:t>
                </a:r>
                <a:r>
                  <a:rPr dirty="0">
                    <a:solidFill>
                      <a:srgbClr val="7D9029"/>
                    </a:solidFill>
                    <a:latin typeface="Courier"/>
                  </a:rPr>
                  <a:t>data =</a:t>
                </a:r>
                <a:r>
                  <a:rPr dirty="0">
                    <a:latin typeface="Courier"/>
                  </a:rPr>
                  <a:t> df1)</a:t>
                </a:r>
              </a:p>
              <a:p>
                <a:pPr lvl="0" indent="0">
                  <a:buNone/>
                </a:pPr>
                <a:r>
                  <a:rPr dirty="0">
                    <a:latin typeface="Courier"/>
                  </a:rPr>
                  <a:t>## 
##  One-way analysis of means (not assuming equal variances)
## 
## data:  cd41 and </a:t>
                </a:r>
                <a:r>
                  <a:rPr dirty="0" err="1">
                    <a:latin typeface="Courier"/>
                  </a:rPr>
                  <a:t>hosp</a:t>
                </a:r>
                <a:r>
                  <a:rPr dirty="0">
                    <a:latin typeface="Courier"/>
                  </a:rPr>
                  <a:t>
## F = 0.22905, num </a:t>
                </a:r>
                <a:r>
                  <a:rPr dirty="0" err="1">
                    <a:latin typeface="Courier"/>
                  </a:rPr>
                  <a:t>df</a:t>
                </a:r>
                <a:r>
                  <a:rPr dirty="0">
                    <a:latin typeface="Courier"/>
                  </a:rPr>
                  <a:t> = 4, </a:t>
                </a:r>
                <a:r>
                  <a:rPr dirty="0" err="1">
                    <a:latin typeface="Courier"/>
                  </a:rPr>
                  <a:t>denom</a:t>
                </a:r>
                <a:r>
                  <a:rPr dirty="0">
                    <a:latin typeface="Courier"/>
                  </a:rPr>
                  <a:t> </a:t>
                </a:r>
                <a:r>
                  <a:rPr dirty="0" err="1">
                    <a:latin typeface="Courier"/>
                  </a:rPr>
                  <a:t>df</a:t>
                </a:r>
                <a:r>
                  <a:rPr dirty="0">
                    <a:latin typeface="Courier"/>
                  </a:rPr>
                  <a:t> = 1496, p-value = 0.9222</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r="-696"/>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41</a:t>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dirty="0" err="1">
                <a:latin typeface="Courier"/>
              </a:rPr>
              <a:t>res.hosp</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aov</a:t>
            </a:r>
            <a:r>
              <a:rPr dirty="0">
                <a:latin typeface="Courier"/>
              </a:rPr>
              <a:t>(cd41 </a:t>
            </a:r>
            <a:r>
              <a:rPr dirty="0">
                <a:solidFill>
                  <a:srgbClr val="4070A0"/>
                </a:solidFill>
                <a:latin typeface="Courier"/>
              </a:rPr>
              <a:t>~</a:t>
            </a:r>
            <a:r>
              <a:rPr dirty="0">
                <a:latin typeface="Courier"/>
              </a:rPr>
              <a:t> </a:t>
            </a:r>
            <a:r>
              <a:rPr dirty="0">
                <a:solidFill>
                  <a:srgbClr val="06287E"/>
                </a:solidFill>
                <a:latin typeface="Courier"/>
              </a:rPr>
              <a:t>factor</a:t>
            </a:r>
            <a:r>
              <a:rPr dirty="0">
                <a:latin typeface="Courier"/>
              </a:rPr>
              <a:t>(</a:t>
            </a:r>
            <a:r>
              <a:rPr dirty="0" err="1">
                <a:latin typeface="Courier"/>
              </a:rPr>
              <a:t>hosp</a:t>
            </a:r>
            <a:r>
              <a:rPr dirty="0">
                <a:latin typeface="Courier"/>
              </a:rPr>
              <a:t>), </a:t>
            </a:r>
            <a:r>
              <a:rPr dirty="0">
                <a:solidFill>
                  <a:srgbClr val="7D9029"/>
                </a:solidFill>
                <a:latin typeface="Courier"/>
              </a:rPr>
              <a:t>data =</a:t>
            </a:r>
            <a:r>
              <a:rPr dirty="0">
                <a:latin typeface="Courier"/>
              </a:rPr>
              <a:t> df1)</a:t>
            </a:r>
            <a:br>
              <a:rPr dirty="0"/>
            </a:br>
            <a:r>
              <a:rPr dirty="0">
                <a:solidFill>
                  <a:srgbClr val="06287E"/>
                </a:solidFill>
                <a:latin typeface="Courier"/>
              </a:rPr>
              <a:t>summary</a:t>
            </a:r>
            <a:r>
              <a:rPr dirty="0">
                <a:latin typeface="Courier"/>
              </a:rPr>
              <a:t>(</a:t>
            </a:r>
            <a:r>
              <a:rPr dirty="0" err="1">
                <a:latin typeface="Courier"/>
              </a:rPr>
              <a:t>res.hosp</a:t>
            </a:r>
            <a:r>
              <a:rPr dirty="0">
                <a:latin typeface="Courier"/>
              </a:rPr>
              <a:t>)</a:t>
            </a:r>
          </a:p>
          <a:p>
            <a:pPr lvl="0" indent="0">
              <a:buNone/>
            </a:pPr>
            <a:r>
              <a:rPr dirty="0">
                <a:latin typeface="Courier"/>
              </a:rPr>
              <a:t>##                </a:t>
            </a:r>
            <a:r>
              <a:rPr dirty="0" err="1">
                <a:latin typeface="Courier"/>
              </a:rPr>
              <a:t>Df</a:t>
            </a:r>
            <a:r>
              <a:rPr dirty="0">
                <a:latin typeface="Courier"/>
              </a:rPr>
              <a:t>  Sum Sq Mean Sq F value </a:t>
            </a:r>
            <a:r>
              <a:rPr dirty="0" err="1">
                <a:latin typeface="Courier"/>
              </a:rPr>
              <a:t>Pr</a:t>
            </a:r>
            <a:r>
              <a:rPr dirty="0">
                <a:latin typeface="Courier"/>
              </a:rPr>
              <a:t>(&gt;F)
## factor(</a:t>
            </a:r>
            <a:r>
              <a:rPr dirty="0" err="1">
                <a:latin typeface="Courier"/>
              </a:rPr>
              <a:t>hosp</a:t>
            </a:r>
            <a:r>
              <a:rPr dirty="0">
                <a:latin typeface="Courier"/>
              </a:rPr>
              <a:t>)    4    2204   551.1   0.229  0.922
## Residuals    2995 7194212  2402.1</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42</a:t>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Chi-squared tests can be used to test whether 2 categorical variables are independent or associated.</a:t>
                </a:r>
              </a:p>
              <a:p>
                <a:pPr marL="0" lvl="0" indent="0">
                  <a:buNone/>
                </a:pPr>
                <a:r>
                  <a:rPr dirty="0"/>
                  <a:t>Given 2 categorical variables </a:t>
                </a:r>
                <a14:m>
                  <m:oMath xmlns:m="http://schemas.openxmlformats.org/officeDocument/2006/math">
                    <m:r>
                      <a:rPr>
                        <a:latin typeface="Cambria Math" panose="02040503050406030204" pitchFamily="18" charset="0"/>
                      </a:rPr>
                      <m:t>𝑉</m:t>
                    </m:r>
                    <m:r>
                      <a:rPr>
                        <a:latin typeface="Cambria Math" panose="02040503050406030204" pitchFamily="18" charset="0"/>
                      </a:rPr>
                      <m:t>1</m:t>
                    </m:r>
                  </m:oMath>
                </a14:m>
                <a:r>
                  <a:rPr dirty="0"/>
                  <a:t> (taking </a:t>
                </a:r>
                <a14:m>
                  <m:oMath xmlns:m="http://schemas.openxmlformats.org/officeDocument/2006/math">
                    <m:r>
                      <a:rPr>
                        <a:latin typeface="Cambria Math" panose="02040503050406030204" pitchFamily="18" charset="0"/>
                      </a:rPr>
                      <m:t>𝑐</m:t>
                    </m:r>
                  </m:oMath>
                </a14:m>
                <a:r>
                  <a:rPr dirty="0"/>
                  <a:t> different values) and </a:t>
                </a:r>
                <a14:m>
                  <m:oMath xmlns:m="http://schemas.openxmlformats.org/officeDocument/2006/math">
                    <m:r>
                      <a:rPr>
                        <a:latin typeface="Cambria Math" panose="02040503050406030204" pitchFamily="18" charset="0"/>
                      </a:rPr>
                      <m:t>𝑉</m:t>
                    </m:r>
                    <m:r>
                      <a:rPr>
                        <a:latin typeface="Cambria Math" panose="02040503050406030204" pitchFamily="18" charset="0"/>
                      </a:rPr>
                      <m:t>2</m:t>
                    </m:r>
                  </m:oMath>
                </a14:m>
                <a:r>
                  <a:rPr dirty="0"/>
                  <a:t> (taking </a:t>
                </a:r>
                <a14:m>
                  <m:oMath xmlns:m="http://schemas.openxmlformats.org/officeDocument/2006/math">
                    <m:r>
                      <a:rPr>
                        <a:latin typeface="Cambria Math" panose="02040503050406030204" pitchFamily="18" charset="0"/>
                      </a:rPr>
                      <m:t>𝑟</m:t>
                    </m:r>
                  </m:oMath>
                </a14:m>
                <a:r>
                  <a:rPr dirty="0"/>
                  <a:t> different values) we can compute an </a:t>
                </a:r>
                <a14:m>
                  <m:oMath xmlns:m="http://schemas.openxmlformats.org/officeDocument/2006/math">
                    <m:r>
                      <a:rPr>
                        <a:latin typeface="Cambria Math" panose="02040503050406030204" pitchFamily="18" charset="0"/>
                      </a:rPr>
                      <m:t>𝑟</m:t>
                    </m:r>
                    <m:r>
                      <a:rPr>
                        <a:latin typeface="Cambria Math" panose="02040503050406030204" pitchFamily="18" charset="0"/>
                      </a:rPr>
                      <m:t>×</m:t>
                    </m:r>
                    <m:r>
                      <a:rPr>
                        <a:latin typeface="Cambria Math" panose="02040503050406030204" pitchFamily="18" charset="0"/>
                      </a:rPr>
                      <m:t>𝑐</m:t>
                    </m:r>
                  </m:oMath>
                </a14:m>
                <a:r>
                  <a:rPr dirty="0"/>
                  <a:t> contingency table (i.e. we cross-tabulate the 2 variables) of the observed values.</a:t>
                </a:r>
              </a:p>
              <a:p>
                <a:pPr marL="0" lvl="0" indent="0">
                  <a:buNone/>
                </a:pPr>
                <a14:m>
                  <m:oMathPara xmlns:m="http://schemas.openxmlformats.org/officeDocument/2006/math">
                    <m:oMathParaPr>
                      <m:jc m:val="center"/>
                    </m:oMathParaPr>
                    <m:oMath xmlns:m="http://schemas.openxmlformats.org/officeDocument/2006/math">
                      <m:m>
                        <m:mPr>
                          <m:mcs>
                            <m:mc>
                              <m:mcPr>
                                <m:count m:val="6"/>
                                <m:mcJc m:val="center"/>
                              </m:mcPr>
                            </m:mc>
                          </m:mcs>
                          <m:ctrlPr>
                            <a:rPr i="1">
                              <a:latin typeface="Cambria Math" panose="02040503050406030204" pitchFamily="18" charset="0"/>
                            </a:rPr>
                          </m:ctrlPr>
                        </m:mPr>
                        <m:mr>
                          <m:e/>
                          <m:e/>
                          <m:e/>
                          <m:e/>
                          <m:e>
                            <m:r>
                              <a:rPr>
                                <a:latin typeface="Cambria Math" panose="02040503050406030204" pitchFamily="18" charset="0"/>
                              </a:rPr>
                              <m:t>𝑉</m:t>
                            </m:r>
                            <m:r>
                              <a:rPr>
                                <a:latin typeface="Cambria Math" panose="02040503050406030204" pitchFamily="18" charset="0"/>
                              </a:rPr>
                              <m:t>1</m:t>
                            </m:r>
                          </m:e>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m:t>
                                </m:r>
                                <m:r>
                                  <a:rPr>
                                    <a:latin typeface="Cambria Math" panose="02040503050406030204" pitchFamily="18" charset="0"/>
                                  </a:rPr>
                                  <m:t>𝑐</m:t>
                                </m:r>
                              </m:sub>
                            </m:sSub>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m:t>
                                </m:r>
                                <m:r>
                                  <a:rPr>
                                    <a:latin typeface="Cambria Math" panose="02040503050406030204" pitchFamily="18" charset="0"/>
                                  </a:rPr>
                                  <m:t>𝑐</m:t>
                                </m:r>
                              </m:sub>
                            </m:sSub>
                          </m:e>
                        </m:mr>
                        <m:mr>
                          <m:e>
                            <m:r>
                              <a:rPr>
                                <a:latin typeface="Cambria Math" panose="02040503050406030204" pitchFamily="18" charset="0"/>
                              </a:rPr>
                              <m:t>𝑉</m:t>
                            </m:r>
                            <m:r>
                              <a:rPr>
                                <a:latin typeface="Cambria Math" panose="02040503050406030204" pitchFamily="18" charset="0"/>
                              </a:rPr>
                              <m:t>2</m:t>
                            </m:r>
                          </m:e>
                          <m:e/>
                          <m:e>
                            <m:r>
                              <a:rPr>
                                <a:latin typeface="Cambria Math" panose="02040503050406030204" pitchFamily="18" charset="0"/>
                              </a:rPr>
                              <m:t>…</m:t>
                            </m:r>
                          </m:e>
                          <m:e/>
                          <m:e>
                            <m:r>
                              <a:rPr>
                                <a:latin typeface="Cambria Math" panose="02040503050406030204" pitchFamily="18" charset="0"/>
                              </a:rPr>
                              <m:t>…</m:t>
                            </m:r>
                          </m:e>
                          <m:e>
                            <m:r>
                              <a:rPr>
                                <a:latin typeface="Cambria Math" panose="02040503050406030204" pitchFamily="18" charset="0"/>
                              </a:rPr>
                              <m:t>…</m:t>
                            </m:r>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m:t>
                                </m:r>
                                <m:r>
                                  <a:rPr>
                                    <a:latin typeface="Cambria Math" panose="02040503050406030204" pitchFamily="18" charset="0"/>
                                  </a:rPr>
                                  <m:t>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m:t>
                                </m:r>
                                <m:r>
                                  <a:rPr>
                                    <a:latin typeface="Cambria Math" panose="02040503050406030204" pitchFamily="18" charset="0"/>
                                  </a:rPr>
                                  <m:t>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𝑟𝑐</m:t>
                                </m:r>
                              </m:sub>
                            </m:sSub>
                          </m:e>
                        </m:mr>
                      </m:m>
                    </m:oMath>
                  </m:oMathPara>
                </a14:m>
                <a:endParaRPr dirty="0"/>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43</a:t>
            </a:fld>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 principle to test whether the 2 variables are associated or not, is to compare the </a:t>
                </a:r>
                <a:r>
                  <a:rPr b="1"/>
                  <a:t>observed</a:t>
                </a:r>
                <a:r>
                  <a:t> counts to the counts </a:t>
                </a:r>
                <a:r>
                  <a:rPr b="1"/>
                  <a:t>expected</a:t>
                </a:r>
                <a:r>
                  <a:t> under the assumption of no association (the null hypothesis).</a:t>
                </a:r>
              </a:p>
              <a:p>
                <a:pPr marL="0" lvl="0" indent="0">
                  <a:buNone/>
                </a:pPr>
                <a:r>
                  <a:t>Define:</a:t>
                </a:r>
              </a:p>
              <a:p>
                <a:pPr lvl="0"/>
                <a14:m>
                  <m:oMath xmlns:m="http://schemas.openxmlformats.org/officeDocument/2006/math">
                    <m:r>
                      <a:rPr>
                        <a:latin typeface="Cambria Math" panose="02040503050406030204" pitchFamily="18" charset="0"/>
                      </a:rPr>
                      <m:t>𝑛</m:t>
                    </m:r>
                    <m:r>
                      <a:rPr>
                        <a:latin typeface="Cambria Math" panose="02040503050406030204" pitchFamily="18" charset="0"/>
                      </a:rPr>
                      <m:t>=</m:t>
                    </m:r>
                  </m:oMath>
                </a14:m>
                <a:r>
                  <a:t> the total number of observations (calculated as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oMath>
                </a14:m>
                <a:r>
                  <a:t> the marginal proportion of row </a:t>
                </a:r>
                <a14:m>
                  <m:oMath xmlns:m="http://schemas.openxmlformats.org/officeDocument/2006/math">
                    <m:r>
                      <a:rPr>
                        <a:latin typeface="Cambria Math" panose="02040503050406030204" pitchFamily="18" charset="0"/>
                      </a:rPr>
                      <m:t>𝑖</m:t>
                    </m:r>
                  </m:oMath>
                </a14:m>
                <a:r>
                  <a:t> (calculated as </a:t>
                </a:r>
                <a14:m>
                  <m:oMath xmlns:m="http://schemas.openxmlformats.org/officeDocument/2006/math">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m:t>
                        </m:r>
                        <m:r>
                          <a:rPr>
                            <a:latin typeface="Cambria Math" panose="02040503050406030204" pitchFamily="18" charset="0"/>
                          </a:rPr>
                          <m:t>𝑗</m:t>
                        </m:r>
                      </m:sub>
                    </m:sSub>
                    <m:r>
                      <a:rPr>
                        <a:latin typeface="Cambria Math" panose="02040503050406030204" pitchFamily="18" charset="0"/>
                      </a:rPr>
                      <m:t>=</m:t>
                    </m:r>
                  </m:oMath>
                </a14:m>
                <a:r>
                  <a:t> the marginal proportion of column </a:t>
                </a:r>
                <a14:m>
                  <m:oMath xmlns:m="http://schemas.openxmlformats.org/officeDocument/2006/math">
                    <m:r>
                      <a:rPr>
                        <a:latin typeface="Cambria Math" panose="02040503050406030204" pitchFamily="18" charset="0"/>
                      </a:rPr>
                      <m:t>𝑗</m:t>
                    </m:r>
                  </m:oMath>
                </a14:m>
                <a:r>
                  <a:t> (calculated as </a:t>
                </a:r>
                <a14:m>
                  <m:oMath xmlns:m="http://schemas.openxmlformats.org/officeDocument/2006/math">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r>
                      <a:rPr>
                        <a:latin typeface="Cambria Math" panose="02040503050406030204" pitchFamily="18" charset="0"/>
                      </a:rPr>
                      <m:t>=</m:t>
                    </m:r>
                  </m:oMath>
                </a14:m>
                <a:r>
                  <a:t> the expected counts in each cell (calculated as </a:t>
                </a:r>
                <a14:m>
                  <m:oMath xmlns:m="http://schemas.openxmlformats.org/officeDocument/2006/math">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𝑗</m:t>
                        </m:r>
                        <m:r>
                          <a:rPr>
                            <a:latin typeface="Cambria Math" panose="02040503050406030204" pitchFamily="18" charset="0"/>
                          </a:rPr>
                          <m:t>.</m:t>
                        </m:r>
                      </m:sub>
                    </m:sSub>
                  </m:oMath>
                </a14:m>
                <a:r>
                  <a: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Note </a:t>
                </a:r>
                <a:r>
                  <a:rPr b="1"/>
                  <a:t>expected counts</a:t>
                </a:r>
                <a:r>
                  <a:t> = expected under the assumption of no association.</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44</a:t>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We can then calculate the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oMath>
                </a14:m>
                <a:r>
                  <a:t> statistic for this table: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f>
                                <m:fPr>
                                  <m:ctrlPr>
                                    <a:rPr i="1">
                                      <a:latin typeface="Cambria Math" panose="02040503050406030204" pitchFamily="18" charset="0"/>
                                    </a:rPr>
                                  </m:ctrlPr>
                                </m:fPr>
                                <m:num>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e>
                                      </m:d>
                                    </m:e>
                                    <m:sup>
                                      <m:r>
                                        <a:rPr>
                                          <a:latin typeface="Cambria Math" panose="02040503050406030204" pitchFamily="18" charset="0"/>
                                        </a:rPr>
                                        <m:t>2</m:t>
                                      </m:r>
                                    </m:sup>
                                  </m:sSup>
                                </m:num>
                                <m:den>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den>
                              </m:f>
                            </m:e>
                          </m:nary>
                        </m:e>
                      </m:nary>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a:t>
                </a:r>
                <a14:m>
                  <m:oMath xmlns:m="http://schemas.openxmlformats.org/officeDocument/2006/math">
                    <m:r>
                      <a:rPr>
                        <a:latin typeface="Cambria Math" panose="02040503050406030204" pitchFamily="18" charset="0"/>
                      </a:rPr>
                      <m:t>𝑖</m:t>
                    </m:r>
                  </m:oMath>
                </a14:m>
                <a:r>
                  <a:t> sums over rows, </a:t>
                </a:r>
                <a14:m>
                  <m:oMath xmlns:m="http://schemas.openxmlformats.org/officeDocument/2006/math">
                    <m:r>
                      <a:rPr>
                        <a:latin typeface="Cambria Math" panose="02040503050406030204" pitchFamily="18" charset="0"/>
                      </a:rPr>
                      <m:t>𝑗</m:t>
                    </m:r>
                  </m:oMath>
                </a14:m>
                <a:r>
                  <a:t> sums over columns)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Under the null hypothesis H</a:t>
                </a:r>
                <a:r>
                  <a:rPr baseline="-25000"/>
                  <a:t>0</a:t>
                </a:r>
                <a:r>
                  <a:t> of no association between the 2 variables,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oMath>
                </a14:m>
                <a:r>
                  <a:t> follows a chi-squared distribution with </a:t>
                </a:r>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𝑟</m:t>
                        </m:r>
                        <m:r>
                          <a:rPr>
                            <a:latin typeface="Cambria Math" panose="02040503050406030204" pitchFamily="18" charset="0"/>
                          </a:rPr>
                          <m:t>−</m:t>
                        </m:r>
                        <m:r>
                          <a:rPr>
                            <a:latin typeface="Cambria Math" panose="02040503050406030204" pitchFamily="18" charset="0"/>
                          </a:rPr>
                          <m:t>1</m:t>
                        </m:r>
                      </m:e>
                    </m:d>
                    <m:d>
                      <m:dPr>
                        <m:ctrlPr>
                          <a:rPr i="1">
                            <a:latin typeface="Cambria Math" panose="02040503050406030204" pitchFamily="18" charset="0"/>
                          </a:rPr>
                        </m:ctrlPr>
                      </m:dPr>
                      <m:e>
                        <m:r>
                          <a:rPr>
                            <a:latin typeface="Cambria Math" panose="02040503050406030204" pitchFamily="18" charset="0"/>
                          </a:rPr>
                          <m:t>𝑐</m:t>
                        </m:r>
                        <m:r>
                          <a:rPr>
                            <a:latin typeface="Cambria Math" panose="02040503050406030204" pitchFamily="18" charset="0"/>
                          </a:rPr>
                          <m:t>−</m:t>
                        </m:r>
                        <m:r>
                          <a:rPr>
                            <a:latin typeface="Cambria Math" panose="02040503050406030204" pitchFamily="18" charset="0"/>
                          </a:rPr>
                          <m:t>1</m:t>
                        </m:r>
                      </m:e>
                    </m:d>
                  </m:oMath>
                </a14:m>
                <a:r>
                  <a:t> degrees of freedom. This can be used to compute p-values.</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r="-1043"/>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45</a:t>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rPr dirty="0"/>
              <a:t>In R, you can do a chi-squared test using the </a:t>
            </a:r>
            <a:r>
              <a:rPr dirty="0" err="1">
                <a:latin typeface="Courier"/>
              </a:rPr>
              <a:t>chisq.test</a:t>
            </a:r>
            <a:r>
              <a:rPr dirty="0">
                <a:latin typeface="Courier"/>
              </a:rPr>
              <a:t>()</a:t>
            </a:r>
            <a:r>
              <a:rPr dirty="0"/>
              <a:t> function.</a:t>
            </a:r>
          </a:p>
          <a:p>
            <a:pPr marL="0" lvl="0" indent="0">
              <a:buNone/>
            </a:pPr>
            <a:r>
              <a:rPr dirty="0"/>
              <a:t>For example we can check if there is an association between stunting and mortality in the adolescent dataset:</a:t>
            </a:r>
          </a:p>
          <a:p>
            <a:pPr lvl="0" indent="0">
              <a:buNone/>
            </a:pPr>
            <a:r>
              <a:rPr dirty="0" err="1">
                <a:latin typeface="Courier"/>
              </a:rPr>
              <a:t>ctest</a:t>
            </a:r>
            <a:r>
              <a:rPr dirty="0">
                <a:solidFill>
                  <a:srgbClr val="007020"/>
                </a:solidFill>
                <a:latin typeface="Courier"/>
              </a:rPr>
              <a:t>&lt;-</a:t>
            </a:r>
            <a:r>
              <a:rPr dirty="0" err="1">
                <a:solidFill>
                  <a:srgbClr val="06287E"/>
                </a:solidFill>
                <a:latin typeface="Courier"/>
              </a:rPr>
              <a:t>chisq.test</a:t>
            </a:r>
            <a:r>
              <a:rPr dirty="0">
                <a:latin typeface="Courier"/>
              </a:rPr>
              <a:t>(</a:t>
            </a:r>
            <a:r>
              <a:rPr dirty="0">
                <a:solidFill>
                  <a:srgbClr val="06287E"/>
                </a:solidFill>
                <a:latin typeface="Courier"/>
              </a:rPr>
              <a:t>table</a:t>
            </a:r>
            <a:r>
              <a:rPr dirty="0">
                <a:latin typeface="Courier"/>
              </a:rPr>
              <a:t>(df2</a:t>
            </a:r>
            <a:r>
              <a:rPr dirty="0">
                <a:solidFill>
                  <a:srgbClr val="4070A0"/>
                </a:solidFill>
                <a:latin typeface="Courier"/>
              </a:rPr>
              <a:t>$</a:t>
            </a:r>
            <a:r>
              <a:rPr dirty="0">
                <a:latin typeface="Courier"/>
              </a:rPr>
              <a:t>stunt,df2</a:t>
            </a:r>
            <a:r>
              <a:rPr dirty="0">
                <a:solidFill>
                  <a:srgbClr val="4070A0"/>
                </a:solidFill>
                <a:latin typeface="Courier"/>
              </a:rPr>
              <a:t>$</a:t>
            </a:r>
            <a:r>
              <a:rPr dirty="0">
                <a:latin typeface="Courier"/>
              </a:rPr>
              <a:t>died))</a:t>
            </a:r>
            <a:br>
              <a:rPr dirty="0"/>
            </a:br>
            <a:r>
              <a:rPr dirty="0" err="1">
                <a:latin typeface="Courier"/>
              </a:rPr>
              <a:t>ctest</a:t>
            </a:r>
            <a:endParaRPr dirty="0">
              <a:latin typeface="Courier"/>
            </a:endParaRPr>
          </a:p>
          <a:p>
            <a:pPr lvl="0" indent="0">
              <a:buNone/>
            </a:pPr>
            <a:r>
              <a:rPr dirty="0">
                <a:latin typeface="Courier"/>
              </a:rPr>
              <a:t>## 
##  Pearson's Chi-squared test with Yates' continuity correction
## 
## data:  table(df2$stunt, df2$died)
## X-squared = 7.0641, </a:t>
            </a:r>
            <a:r>
              <a:rPr dirty="0" err="1">
                <a:latin typeface="Courier"/>
              </a:rPr>
              <a:t>df</a:t>
            </a:r>
            <a:r>
              <a:rPr dirty="0">
                <a:latin typeface="Courier"/>
              </a:rPr>
              <a:t> = 1, p-value = 0.007864</a:t>
            </a:r>
          </a:p>
          <a:p>
            <a:pPr marL="0" lvl="0" indent="0">
              <a:buNone/>
            </a:pPr>
            <a:r>
              <a:rPr dirty="0"/>
              <a:t>The p-value is 0.0078644 &lt; 0.05, so we reject the null hypothesis of no association at the 5% significance level.</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46</a:t>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Or we can test the null hypothesis of no association between socio-economic status and hospital in the Blantyre TB dataset:</a:t>
            </a:r>
          </a:p>
          <a:p>
            <a:pPr lvl="0" indent="0">
              <a:buNone/>
            </a:pPr>
            <a:r>
              <a:rPr dirty="0" err="1">
                <a:latin typeface="Courier"/>
              </a:rPr>
              <a:t>ctest</a:t>
            </a:r>
            <a:r>
              <a:rPr dirty="0">
                <a:solidFill>
                  <a:srgbClr val="007020"/>
                </a:solidFill>
                <a:latin typeface="Courier"/>
              </a:rPr>
              <a:t>&lt;-</a:t>
            </a:r>
            <a:r>
              <a:rPr dirty="0" err="1">
                <a:solidFill>
                  <a:srgbClr val="06287E"/>
                </a:solidFill>
                <a:latin typeface="Courier"/>
              </a:rPr>
              <a:t>chisq.test</a:t>
            </a:r>
            <a:r>
              <a:rPr dirty="0">
                <a:latin typeface="Courier"/>
              </a:rPr>
              <a:t>(</a:t>
            </a:r>
            <a:r>
              <a:rPr dirty="0">
                <a:solidFill>
                  <a:srgbClr val="06287E"/>
                </a:solidFill>
                <a:latin typeface="Courier"/>
              </a:rPr>
              <a:t>table</a:t>
            </a:r>
            <a:r>
              <a:rPr dirty="0">
                <a:latin typeface="Courier"/>
              </a:rPr>
              <a:t>(df1</a:t>
            </a:r>
            <a:r>
              <a:rPr dirty="0">
                <a:solidFill>
                  <a:srgbClr val="4070A0"/>
                </a:solidFill>
                <a:latin typeface="Courier"/>
              </a:rPr>
              <a:t>$</a:t>
            </a:r>
            <a:r>
              <a:rPr dirty="0">
                <a:latin typeface="Courier"/>
              </a:rPr>
              <a:t>ses,df1</a:t>
            </a:r>
            <a:r>
              <a:rPr dirty="0">
                <a:solidFill>
                  <a:srgbClr val="4070A0"/>
                </a:solidFill>
                <a:latin typeface="Courier"/>
              </a:rPr>
              <a:t>$</a:t>
            </a:r>
            <a:r>
              <a:rPr dirty="0">
                <a:latin typeface="Courier"/>
              </a:rPr>
              <a:t>hosp))</a:t>
            </a:r>
            <a:br>
              <a:rPr dirty="0"/>
            </a:br>
            <a:r>
              <a:rPr dirty="0" err="1">
                <a:latin typeface="Courier"/>
              </a:rPr>
              <a:t>ctest</a:t>
            </a:r>
            <a:endParaRPr dirty="0">
              <a:latin typeface="Courier"/>
            </a:endParaRPr>
          </a:p>
          <a:p>
            <a:pPr lvl="0" indent="0">
              <a:buNone/>
            </a:pPr>
            <a:r>
              <a:rPr dirty="0">
                <a:latin typeface="Courier"/>
              </a:rPr>
              <a:t>## 
##  Pearson's Chi-squared test
## 
## data:  table(df1$ses, df1$hosp)
## X-squared = 7.864, </a:t>
            </a:r>
            <a:r>
              <a:rPr dirty="0" err="1">
                <a:latin typeface="Courier"/>
              </a:rPr>
              <a:t>df</a:t>
            </a:r>
            <a:r>
              <a:rPr dirty="0">
                <a:latin typeface="Courier"/>
              </a:rPr>
              <a:t> = 16, p-value = 0.9528</a:t>
            </a:r>
          </a:p>
          <a:p>
            <a:pPr marL="0" lvl="0" indent="0">
              <a:buNone/>
            </a:pPr>
            <a:r>
              <a:rPr dirty="0"/>
              <a:t>Note how the degrees of freedom has changed now. Here the p-value is 0.9528113 &gt; 0.05, so we do not reject H</a:t>
            </a:r>
            <a:r>
              <a:rPr baseline="-25000" dirty="0"/>
              <a:t>0</a:t>
            </a:r>
            <a:r>
              <a:rPr dirty="0"/>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47</a:t>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estimate a proportion (e.g. a prevalence) in a study population, and then want to test the null hypothesis that this proportion is equal to a specific a prior known proportion, we can proceed in 2 ways: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457200" lvl="0" indent="-457200">
                  <a:buAutoNum type="arabicPeriod"/>
                </a:pPr>
                <a:r>
                  <a:t>Use a normal approximation test - </a:t>
                </a:r>
                <a:r>
                  <a:rPr>
                    <a:latin typeface="Courier"/>
                  </a:rPr>
                  <a:t>prop.test()</a:t>
                </a:r>
                <a:r>
                  <a:t> in R.</a:t>
                </a:r>
              </a:p>
              <a:p>
                <a:pPr marL="457200" lvl="0" indent="-457200">
                  <a:buAutoNum type="arabicPeriod"/>
                </a:pPr>
                <a:r>
                  <a:t>Use an exact binomial test - </a:t>
                </a:r>
                <a:r>
                  <a:rPr>
                    <a:latin typeface="Courier"/>
                  </a:rPr>
                  <a:t>binom.test()</a:t>
                </a:r>
                <a:r>
                  <a:t> in R.</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The null and alternative hypotheses are the same for both tests. For example for a two-sided alternative:</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812" t="-1567" r="-928"/>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48</a:t>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The normal approximation test uses the following test statistic:</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num>
                        <m:den>
                          <m:rad>
                            <m:radPr>
                              <m:ctrlPr>
                                <a:rPr i="1">
                                  <a:latin typeface="Cambria Math" panose="02040503050406030204" pitchFamily="18" charset="0"/>
                                </a:rPr>
                              </m:ctrlPr>
                            </m:radPr>
                            <m:deg/>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r>
                                <a:rPr>
                                  <a:latin typeface="Cambria Math" panose="02040503050406030204" pitchFamily="18" charset="0"/>
                                </a:rPr>
                                <m:t>𝑛</m:t>
                              </m:r>
                            </m:e>
                          </m:rad>
                        </m:den>
                      </m:f>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m:t>
                          </m:r>
                          <m:r>
                            <a:rPr>
                              <a:latin typeface="Cambria Math" panose="02040503050406030204" pitchFamily="18" charset="0"/>
                            </a:rPr>
                            <m:t>,</m:t>
                          </m:r>
                          <m:r>
                            <a:rPr>
                              <a:latin typeface="Cambria Math" panose="02040503050406030204" pitchFamily="18" charset="0"/>
                            </a:rPr>
                            <m:t>1</m:t>
                          </m:r>
                        </m:e>
                      </m:d>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dirty="0"/>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49</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lgn="ctr">
              <a:buNone/>
            </a:pPr>
            <a:r>
              <a:rPr lang="en-GB" dirty="0"/>
              <a:t>Estimation</a:t>
            </a:r>
            <a:endParaRPr dirty="0"/>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5</a:t>
            </a:fld>
            <a:endParaRPr lang="en-GB"/>
          </a:p>
        </p:txBody>
      </p:sp>
    </p:spTree>
    <p:extLst>
      <p:ext uri="{BB962C8B-B14F-4D97-AF65-F5344CB8AC3E}">
        <p14:creationId xmlns:p14="http://schemas.microsoft.com/office/powerpoint/2010/main" val="3187654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estimate a proportion, we observe </a:t>
                </a:r>
                <a14:m>
                  <m:oMath xmlns:m="http://schemas.openxmlformats.org/officeDocument/2006/math">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𝑘</m:t>
                    </m:r>
                  </m:oMath>
                </a14:m>
                <a:r>
                  <a:t> events / successes / outcomes in the </a:t>
                </a:r>
                <a14:m>
                  <m:oMath xmlns:m="http://schemas.openxmlformats.org/officeDocument/2006/math">
                    <m:r>
                      <a:rPr>
                        <a:latin typeface="Cambria Math" panose="02040503050406030204" pitchFamily="18" charset="0"/>
                      </a:rPr>
                      <m:t>𝑛</m:t>
                    </m:r>
                  </m:oMath>
                </a14:m>
                <a:r>
                  <a:t> units that we sampled, each success having a probbility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a14:m>
                <a:r>
                  <a:t> to occur. This is a binomial distribution:</a:t>
                </a:r>
              </a:p>
              <a:p>
                <a:pPr marL="0" lvl="0" indent="0">
                  <a:buNone/>
                </a:pPr>
                <a14:m>
                  <m:oMath xmlns:m="http://schemas.openxmlformats.org/officeDocument/2006/math">
                    <m:r>
                      <a:rPr>
                        <a:latin typeface="Cambria Math" panose="02040503050406030204" pitchFamily="18" charset="0"/>
                      </a:rPr>
                      <m:t>𝑋</m:t>
                    </m:r>
                    <m:r>
                      <a:rPr>
                        <a:latin typeface="Cambria Math" panose="02040503050406030204" pitchFamily="18" charset="0"/>
                      </a:rPr>
                      <m:t>∼</m:t>
                    </m:r>
                    <m:r>
                      <m:rPr>
                        <m:nor/>
                      </m:rPr>
                      <a:rPr/>
                      <m:t>Binom</m:t>
                    </m:r>
                    <m:d>
                      <m:dPr>
                        <m:ctrlPr>
                          <a:rPr i="1">
                            <a:latin typeface="Cambria Math" panose="02040503050406030204" pitchFamily="18" charset="0"/>
                          </a:rPr>
                        </m:ctrlPr>
                      </m:dPr>
                      <m:e>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a:t>
                </a:r>
              </a:p>
              <a:p>
                <a:pPr marL="0" lvl="0" indent="0">
                  <a:buNone/>
                </a:pPr>
                <a:r>
                  <a:t>The exact binomial test makes use of this and directly computes p-values from the binomial distribution:</a:t>
                </a:r>
              </a:p>
              <a:p>
                <a:pPr lvl="0"/>
                <a:r>
                  <a:t>Two-sided case: p-value =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𝐼</m:t>
                        </m:r>
                      </m:sub>
                      <m:sup>
                        <m:r>
                          <a:rPr>
                            <a:latin typeface="Cambria Math" panose="02040503050406030204" pitchFamily="18" charset="0"/>
                          </a:rPr>
                          <m:t>​</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where </a:t>
                </a:r>
                <a14:m>
                  <m:oMath xmlns:m="http://schemas.openxmlformats.org/officeDocument/2006/math">
                    <m:r>
                      <a:rPr>
                        <a:latin typeface="Cambria Math" panose="02040503050406030204" pitchFamily="18" charset="0"/>
                      </a:rPr>
                      <m:t>𝐼</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oMath>
                </a14:m>
                <a:r>
                  <a:t>.</a:t>
                </a:r>
              </a:p>
              <a:p>
                <a:pPr lvl="0"/>
                <a:r>
                  <a:t>One-sided case: p-value =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0</m:t>
                        </m:r>
                      </m:sub>
                      <m:sup>
                        <m:r>
                          <a:rPr>
                            <a:latin typeface="Cambria Math" panose="02040503050406030204" pitchFamily="18" charset="0"/>
                          </a:rPr>
                          <m:t>𝑘</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or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𝑘</m:t>
                        </m:r>
                      </m:sub>
                      <m:sup>
                        <m:r>
                          <a:rPr>
                            <a:latin typeface="Cambria Math" panose="02040503050406030204" pitchFamily="18" charset="0"/>
                          </a:rPr>
                          <m:t>𝑛</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depending on the direction.</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r="-1043"/>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50</a:t>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51</a:t>
            </a:fld>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0</m:t>
                      </m:r>
                      <m:r>
                        <a:rPr>
                          <a:latin typeface="Cambria Math" panose="02040503050406030204" pitchFamily="18" charset="0"/>
                        </a:rPr>
                        <m:t>.</m:t>
                      </m:r>
                      <m:r>
                        <a:rPr>
                          <a:latin typeface="Cambria Math" panose="02040503050406030204" pitchFamily="18" charset="0"/>
                        </a:rPr>
                        <m:t>23</m:t>
                      </m:r>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&gt;</m:t>
                      </m:r>
                      <m:r>
                        <a:rPr>
                          <a:latin typeface="Cambria Math" panose="02040503050406030204" pitchFamily="18" charset="0"/>
                        </a:rPr>
                        <m:t>0</m:t>
                      </m:r>
                      <m:r>
                        <a:rPr>
                          <a:latin typeface="Cambria Math" panose="02040503050406030204" pitchFamily="18" charset="0"/>
                        </a:rPr>
                        <m:t>.</m:t>
                      </m:r>
                      <m:r>
                        <a:rPr>
                          <a:latin typeface="Cambria Math" panose="02040503050406030204" pitchFamily="18" charset="0"/>
                        </a:rPr>
                        <m:t>23</m:t>
                      </m:r>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52</a:t>
            </a:fld>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dirty="0" err="1">
                <a:solidFill>
                  <a:srgbClr val="06287E"/>
                </a:solidFill>
                <a:latin typeface="Courier"/>
              </a:rPr>
              <a:t>prop.test</a:t>
            </a:r>
            <a:r>
              <a:rPr dirty="0">
                <a:latin typeface="Courier"/>
              </a:rPr>
              <a:t>(</a:t>
            </a:r>
            <a:r>
              <a:rPr dirty="0">
                <a:solidFill>
                  <a:srgbClr val="40A070"/>
                </a:solidFill>
                <a:latin typeface="Courier"/>
              </a:rPr>
              <a:t>560</a:t>
            </a:r>
            <a:r>
              <a:rPr dirty="0">
                <a:latin typeface="Courier"/>
              </a:rPr>
              <a:t>,</a:t>
            </a:r>
            <a:r>
              <a:rPr dirty="0">
                <a:solidFill>
                  <a:srgbClr val="40A070"/>
                </a:solidFill>
                <a:latin typeface="Courier"/>
              </a:rPr>
              <a:t>3000</a:t>
            </a:r>
            <a:r>
              <a:rPr dirty="0">
                <a:latin typeface="Courier"/>
              </a:rPr>
              <a:t>,</a:t>
            </a:r>
            <a:r>
              <a:rPr dirty="0">
                <a:solidFill>
                  <a:srgbClr val="40A070"/>
                </a:solidFill>
                <a:latin typeface="Courier"/>
              </a:rPr>
              <a:t>0.23</a:t>
            </a:r>
            <a:r>
              <a:rPr dirty="0">
                <a:latin typeface="Courier"/>
              </a:rPr>
              <a:t>,</a:t>
            </a:r>
            <a:r>
              <a:rPr dirty="0">
                <a:solidFill>
                  <a:srgbClr val="7D9029"/>
                </a:solidFill>
                <a:latin typeface="Courier"/>
              </a:rPr>
              <a:t>alternative =</a:t>
            </a:r>
            <a:r>
              <a:rPr dirty="0">
                <a:latin typeface="Courier"/>
              </a:rPr>
              <a:t> </a:t>
            </a:r>
            <a:r>
              <a:rPr dirty="0">
                <a:solidFill>
                  <a:srgbClr val="4070A0"/>
                </a:solidFill>
                <a:latin typeface="Courier"/>
              </a:rPr>
              <a:t>"greater"</a:t>
            </a:r>
            <a:r>
              <a:rPr dirty="0">
                <a:latin typeface="Courier"/>
              </a:rPr>
              <a:t>)</a:t>
            </a:r>
          </a:p>
          <a:p>
            <a:pPr lvl="0" indent="0">
              <a:buNone/>
            </a:pPr>
            <a:r>
              <a:rPr dirty="0">
                <a:latin typeface="Courier"/>
              </a:rPr>
              <a:t>## 
##  1-sample proportions test with continuity correction
## 
## data:  560 out of 3000, null probability 0.23
## X-squared = 31.565, </a:t>
            </a:r>
            <a:r>
              <a:rPr dirty="0" err="1">
                <a:latin typeface="Courier"/>
              </a:rPr>
              <a:t>df</a:t>
            </a:r>
            <a:r>
              <a:rPr dirty="0">
                <a:latin typeface="Courier"/>
              </a:rPr>
              <a:t> = 1, p-value = 1
## alternative hypothesis: true p is greater than 0.23
## 95 percent confidence interval:
##  0.1750871 1.0000000
## sample estimates:
##         p 
## 0.1866667</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collect data on 2 groups and want to compare proportions for an outcome of interest in these 2 groups, then we need to use a normal approximation test. Let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r>
                  <a:t> be the proportions in the 2 groups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oMath>
                </a14:m>
                <a:r>
                  <a:t> the sample sizes we collected from each group. Let </a:t>
                </a:r>
                <a14:m>
                  <m:oMath xmlns:m="http://schemas.openxmlformats.org/officeDocument/2006/math">
                    <m:r>
                      <a:rPr>
                        <a:latin typeface="Cambria Math" panose="02040503050406030204" pitchFamily="18" charset="0"/>
                      </a:rPr>
                      <m:t>𝑝</m:t>
                    </m:r>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e>
                    </m:d>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d>
                  </m:oMath>
                </a14:m>
                <a:r>
                  <a:t>, the proportion in the 2 groups combined.</a:t>
                </a:r>
              </a:p>
              <a:p>
                <a:pPr lvl="0"/>
                <a:r>
                  <a:t>Hypotheses</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endParaRPr/>
              </a:p>
              <a:p>
                <a:pPr lvl="0"/>
                <a:r>
                  <a:t>Test statistic</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num>
                        <m:den>
                          <m:rad>
                            <m:radPr>
                              <m:ctrlPr>
                                <a:rPr i="1">
                                  <a:latin typeface="Cambria Math" panose="02040503050406030204" pitchFamily="18" charset="0"/>
                                </a:rPr>
                              </m:ctrlPr>
                            </m:radPr>
                            <m:deg/>
                            <m:e>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𝑝</m:t>
                                  </m:r>
                                </m:e>
                              </m:d>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1</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d>
                            </m:e>
                          </m:rad>
                        </m:den>
                      </m:f>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m:t>
                          </m:r>
                          <m:r>
                            <a:rPr>
                              <a:latin typeface="Cambria Math" panose="02040503050406030204" pitchFamily="18" charset="0"/>
                            </a:rPr>
                            <m:t>,</m:t>
                          </m:r>
                          <m:r>
                            <a:rPr>
                              <a:latin typeface="Cambria Math" panose="02040503050406030204" pitchFamily="18" charset="0"/>
                            </a:rPr>
                            <m:t>1</m:t>
                          </m:r>
                        </m:e>
                      </m:d>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 In R: we still use </a:t>
                </a:r>
                <a:r>
                  <a:rPr>
                    <a:latin typeface="Courier"/>
                  </a:rPr>
                  <a:t>prop.test()</a:t>
                </a:r>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54</a:t>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 We would like to investigate whether there is enough evidence that the proportion of HIV cases is different between men</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m:oMathPara>
                </a14:m>
                <a:endParaRPr/>
              </a:p>
              <a:p>
                <a:pPr lvl="0"/>
                <a:r>
                  <a:t>We need to calculate the proportions in each group before doing the test.</a:t>
                </a:r>
              </a:p>
              <a:p>
                <a:pPr lvl="0"/>
                <a:r>
                  <a:t>Proportion of men that tested positive;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oMath>
                </a14:m>
                <a:endParaRPr/>
              </a:p>
              <a:p>
                <a:pPr lvl="0"/>
                <a:r>
                  <a:t>Proportion of women that tested positive;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oMath>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55</a:t>
            </a:fld>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55000" lnSpcReduction="20000"/>
          </a:bodyPr>
          <a:lstStyle/>
          <a:p>
            <a:pPr lvl="0" indent="0">
              <a:buNone/>
            </a:pPr>
            <a:r>
              <a:rPr dirty="0">
                <a:solidFill>
                  <a:srgbClr val="06287E"/>
                </a:solidFill>
                <a:latin typeface="Courier"/>
              </a:rPr>
              <a:t>table</a:t>
            </a:r>
            <a:r>
              <a:rPr dirty="0">
                <a:latin typeface="Courier"/>
              </a:rPr>
              <a:t>(df1</a:t>
            </a:r>
            <a:r>
              <a:rPr dirty="0">
                <a:solidFill>
                  <a:srgbClr val="4070A0"/>
                </a:solidFill>
                <a:latin typeface="Courier"/>
              </a:rPr>
              <a:t>$</a:t>
            </a:r>
            <a:r>
              <a:rPr dirty="0">
                <a:latin typeface="Courier"/>
              </a:rPr>
              <a:t>sex,df1</a:t>
            </a:r>
            <a:r>
              <a:rPr dirty="0">
                <a:solidFill>
                  <a:srgbClr val="4070A0"/>
                </a:solidFill>
                <a:latin typeface="Courier"/>
              </a:rPr>
              <a:t>$</a:t>
            </a:r>
            <a:r>
              <a:rPr dirty="0">
                <a:latin typeface="Courier"/>
              </a:rPr>
              <a:t>hiv)</a:t>
            </a:r>
          </a:p>
          <a:p>
            <a:pPr lvl="0" indent="0">
              <a:buNone/>
            </a:pPr>
            <a:r>
              <a:rPr dirty="0">
                <a:latin typeface="Courier"/>
              </a:rPr>
              <a:t>##    
##        0    1
##   1 1204  262
##   2 1236  298</a:t>
            </a:r>
          </a:p>
          <a:p>
            <a:pPr lvl="0" indent="0">
              <a:buNone/>
            </a:pPr>
            <a:r>
              <a:rPr dirty="0" err="1">
                <a:solidFill>
                  <a:srgbClr val="06287E"/>
                </a:solidFill>
                <a:latin typeface="Courier"/>
              </a:rPr>
              <a:t>prop.test</a:t>
            </a:r>
            <a:r>
              <a:rPr dirty="0">
                <a:latin typeface="Courier"/>
              </a:rPr>
              <a:t>(</a:t>
            </a:r>
            <a:r>
              <a:rPr dirty="0">
                <a:solidFill>
                  <a:srgbClr val="7D9029"/>
                </a:solidFill>
                <a:latin typeface="Courier"/>
              </a:rPr>
              <a:t>x=</a:t>
            </a:r>
            <a:r>
              <a:rPr dirty="0">
                <a:solidFill>
                  <a:srgbClr val="06287E"/>
                </a:solidFill>
                <a:latin typeface="Courier"/>
              </a:rPr>
              <a:t>c</a:t>
            </a:r>
            <a:r>
              <a:rPr dirty="0">
                <a:latin typeface="Courier"/>
              </a:rPr>
              <a:t>(</a:t>
            </a:r>
            <a:r>
              <a:rPr dirty="0">
                <a:solidFill>
                  <a:srgbClr val="40A070"/>
                </a:solidFill>
                <a:latin typeface="Courier"/>
              </a:rPr>
              <a:t>262</a:t>
            </a:r>
            <a:r>
              <a:rPr dirty="0">
                <a:latin typeface="Courier"/>
              </a:rPr>
              <a:t>,</a:t>
            </a:r>
            <a:r>
              <a:rPr dirty="0">
                <a:solidFill>
                  <a:srgbClr val="40A070"/>
                </a:solidFill>
                <a:latin typeface="Courier"/>
              </a:rPr>
              <a:t>298</a:t>
            </a:r>
            <a:r>
              <a:rPr dirty="0">
                <a:latin typeface="Courier"/>
              </a:rPr>
              <a:t>),</a:t>
            </a:r>
            <a:r>
              <a:rPr dirty="0">
                <a:solidFill>
                  <a:srgbClr val="7D9029"/>
                </a:solidFill>
                <a:latin typeface="Courier"/>
              </a:rPr>
              <a:t>n=</a:t>
            </a:r>
            <a:r>
              <a:rPr dirty="0">
                <a:solidFill>
                  <a:srgbClr val="06287E"/>
                </a:solidFill>
                <a:latin typeface="Courier"/>
              </a:rPr>
              <a:t>c</a:t>
            </a:r>
            <a:r>
              <a:rPr dirty="0">
                <a:latin typeface="Courier"/>
              </a:rPr>
              <a:t>(</a:t>
            </a:r>
            <a:r>
              <a:rPr dirty="0">
                <a:solidFill>
                  <a:srgbClr val="40A070"/>
                </a:solidFill>
                <a:latin typeface="Courier"/>
              </a:rPr>
              <a:t>1466</a:t>
            </a:r>
            <a:r>
              <a:rPr dirty="0">
                <a:latin typeface="Courier"/>
              </a:rPr>
              <a:t>,</a:t>
            </a:r>
            <a:r>
              <a:rPr dirty="0">
                <a:solidFill>
                  <a:srgbClr val="40A070"/>
                </a:solidFill>
                <a:latin typeface="Courier"/>
              </a:rPr>
              <a:t>1534</a:t>
            </a:r>
            <a:r>
              <a:rPr dirty="0">
                <a:latin typeface="Courier"/>
              </a:rPr>
              <a:t>))</a:t>
            </a:r>
          </a:p>
          <a:p>
            <a:pPr lvl="0" indent="0">
              <a:buNone/>
            </a:pPr>
            <a:r>
              <a:rPr dirty="0">
                <a:latin typeface="Courier"/>
              </a:rPr>
              <a:t>## 
##  2-sample test for equality of proportions with continuity correction
## 
## data:  c(262, 298) out of c(1466, 1534)
## X-squared = 1.093, </a:t>
            </a:r>
            <a:r>
              <a:rPr dirty="0" err="1">
                <a:latin typeface="Courier"/>
              </a:rPr>
              <a:t>df</a:t>
            </a:r>
            <a:r>
              <a:rPr dirty="0">
                <a:latin typeface="Courier"/>
              </a:rPr>
              <a:t> = 1, p-value = 0.2958
## alternative hypothesis: </a:t>
            </a:r>
            <a:r>
              <a:rPr dirty="0" err="1">
                <a:latin typeface="Courier"/>
              </a:rPr>
              <a:t>two.sided</a:t>
            </a:r>
            <a:r>
              <a:rPr dirty="0">
                <a:latin typeface="Courier"/>
              </a:rPr>
              <a:t>
## 95 percent confidence interval:
##  -0.04408002  0.01298849
## sample estimates:
##    prop 1    prop 2 
## 0.1787176 0.1942634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56</a:t>
            </a:fld>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lgn="ctr">
              <a:buNone/>
            </a:pPr>
            <a:r>
              <a:rPr dirty="0"/>
              <a:t>Non-parametric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57</a:t>
            </a:fld>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Non-parametric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When we cannot make distributional assumptions about the test statistic (i.e. typically when the assumption of normality is not met).</a:t>
            </a:r>
          </a:p>
          <a:p>
            <a:pPr lvl="0"/>
            <a:r>
              <a:t>Have non-parametric equivalent for most parametric tests.</a:t>
            </a:r>
          </a:p>
          <a:p>
            <a:pPr lvl="0"/>
            <a:r>
              <a:t>These tests still assume randomly sampled, independent and identically distributed observations. It is only the distributional assumption that is no longer made.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58</a:t>
            </a:fld>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When assumption of normality of sample mean in the one-sample t-test is violated.</a:t>
                </a:r>
              </a:p>
              <a:p>
                <a:pPr lvl="0"/>
                <a:r>
                  <a:t>This test compares the median (not the mean) against a fixed value.</a:t>
                </a:r>
              </a:p>
              <a:p>
                <a:pPr lvl="0"/>
                <a:r>
                  <a:t>Hypotheses (two-sided case):</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median</m:t>
                    </m:r>
                    <m:r>
                      <a:rPr>
                        <a:latin typeface="Cambria Math" panose="02040503050406030204" pitchFamily="18" charset="0"/>
                      </a:rPr>
                      <m:t>=</m:t>
                    </m:r>
                    <m:r>
                      <a:rPr>
                        <a:latin typeface="Cambria Math" panose="02040503050406030204" pitchFamily="18" charset="0"/>
                      </a:rPr>
                      <m:t>𝑚</m:t>
                    </m:r>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median</m:t>
                    </m:r>
                    <m:r>
                      <a:rPr>
                        <a:latin typeface="Cambria Math" panose="02040503050406030204" pitchFamily="18" charset="0"/>
                      </a:rPr>
                      <m:t>≠</m:t>
                    </m:r>
                    <m:r>
                      <a:rPr>
                        <a:latin typeface="Cambria Math" panose="02040503050406030204" pitchFamily="18" charset="0"/>
                      </a:rPr>
                      <m:t>𝑚</m:t>
                    </m:r>
                  </m:oMath>
                </a14:m>
                <a:endParaRPr/>
              </a:p>
              <a:p>
                <a:pPr lvl="0"/>
                <a:r>
                  <a:t>In R: </a:t>
                </a:r>
                <a:r>
                  <a:rPr>
                    <a:latin typeface="Courier"/>
                  </a:rPr>
                  <a:t>wilcox.test()</a:t>
                </a:r>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59</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lang="en-GB" dirty="0"/>
              <a:t>Estimation</a:t>
            </a:r>
            <a:endParaRPr dirty="0"/>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r>
              <a:rPr lang="en-GB" dirty="0"/>
              <a:t>If we repeatedly sample from the same population, population parameter will not be exactly equal to the point estimate.</a:t>
            </a:r>
          </a:p>
          <a:p>
            <a:r>
              <a:rPr lang="en-GB" dirty="0"/>
              <a:t>It will be more meaningful:</a:t>
            </a:r>
          </a:p>
          <a:p>
            <a:pPr lvl="1"/>
            <a:r>
              <a:rPr lang="en-GB" dirty="0"/>
              <a:t>To calculate limits between which the population parameter will lie.</a:t>
            </a:r>
          </a:p>
          <a:p>
            <a:pPr lvl="1"/>
            <a:r>
              <a:rPr lang="en-GB" dirty="0"/>
              <a:t>To estimate the population mean to lie in the interval with a specific degree of confidence.</a:t>
            </a:r>
          </a:p>
          <a:p>
            <a:pPr marL="0" indent="0">
              <a:buNone/>
            </a:pPr>
            <a:r>
              <a:rPr lang="en-GB" b="1" dirty="0"/>
              <a:t>Confidence Interval (CI)</a:t>
            </a:r>
          </a:p>
          <a:p>
            <a:r>
              <a:rPr lang="en-GB" dirty="0"/>
              <a:t>Gives a range around the sample statistic which is likely to include an unknown population parameter.</a:t>
            </a:r>
          </a:p>
        </p:txBody>
      </p:sp>
    </p:spTree>
    <p:extLst>
      <p:ext uri="{BB962C8B-B14F-4D97-AF65-F5344CB8AC3E}">
        <p14:creationId xmlns:p14="http://schemas.microsoft.com/office/powerpoint/2010/main" val="1246606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To compute the test statistic, we first need to rank the data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𝑛</m:t>
                        </m:r>
                      </m:sub>
                    </m:sSub>
                  </m:oMath>
                </a14:m>
                <a:r>
                  <a:t> from smallest to largest and assign the corresponding ranks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𝑛</m:t>
                        </m:r>
                      </m:sub>
                    </m:sSub>
                  </m:oMath>
                </a14:m>
                <a:r>
                  <a:t>.</a:t>
                </a:r>
              </a:p>
              <a:p>
                <a:pPr marL="0" lvl="0" indent="0">
                  <a:buNone/>
                </a:pPr>
                <a:r>
                  <a:t>The test statistic is then:</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r>
                            <m:rPr>
                              <m:nor/>
                            </m:rPr>
                            <a:rPr/>
                            <m:t>sgn</m:t>
                          </m:r>
                        </m:e>
                      </m:nary>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𝑚</m:t>
                          </m:r>
                        </m:e>
                      </m:d>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𝐹</m:t>
                      </m:r>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The distribution </a:t>
                </a:r>
                <a14:m>
                  <m:oMath xmlns:m="http://schemas.openxmlformats.org/officeDocument/2006/math">
                    <m:r>
                      <a:rPr>
                        <a:latin typeface="Cambria Math" panose="02040503050406030204" pitchFamily="18" charset="0"/>
                      </a:rPr>
                      <m:t>𝐹</m:t>
                    </m:r>
                  </m:oMath>
                </a14:m>
                <a:r>
                  <a:t> of the test statistic has no closed form solution and p-values need to be computed using a computer. The main feature is that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observations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smaller than </a:t>
                </a:r>
                <a14:m>
                  <m:oMath xmlns:m="http://schemas.openxmlformats.org/officeDocument/2006/math">
                    <m:r>
                      <a:rPr>
                        <a:latin typeface="Cambria Math" panose="02040503050406030204" pitchFamily="18" charset="0"/>
                      </a:rPr>
                      <m:t>𝑚</m:t>
                    </m:r>
                  </m:oMath>
                </a14:m>
                <a:r>
                  <a:t> should have ranks that are on average similar to those from observations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larger than </a:t>
                </a:r>
                <a14:m>
                  <m:oMath xmlns:m="http://schemas.openxmlformats.org/officeDocument/2006/math">
                    <m:r>
                      <a:rPr>
                        <a:latin typeface="Cambria Math" panose="02040503050406030204" pitchFamily="18" charset="0"/>
                      </a:rPr>
                      <m:t>𝑚</m:t>
                    </m:r>
                  </m:oMath>
                </a14:m>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60</a:t>
            </a:fld>
            <a:endParaRPr lang="en-GB"/>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For example, for the adolescent dataset, we can test the null hypothesis that the median weight in the study population is 38kg.</a:t>
            </a:r>
          </a:p>
          <a:p>
            <a:pPr lvl="0" indent="0">
              <a:buNone/>
            </a:pPr>
            <a:r>
              <a:rPr>
                <a:solidFill>
                  <a:srgbClr val="06287E"/>
                </a:solidFill>
                <a:latin typeface="Courier"/>
              </a:rPr>
              <a:t>wilcox.test</a:t>
            </a:r>
            <a:r>
              <a:rPr>
                <a:latin typeface="Courier"/>
              </a:rPr>
              <a:t>(df2</a:t>
            </a:r>
            <a:r>
              <a:rPr>
                <a:solidFill>
                  <a:srgbClr val="4070A0"/>
                </a:solidFill>
                <a:latin typeface="Courier"/>
              </a:rPr>
              <a:t>$</a:t>
            </a:r>
            <a:r>
              <a:rPr>
                <a:latin typeface="Courier"/>
              </a:rPr>
              <a:t>a104wt,</a:t>
            </a:r>
            <a:r>
              <a:rPr>
                <a:solidFill>
                  <a:srgbClr val="7D9029"/>
                </a:solidFill>
                <a:latin typeface="Courier"/>
              </a:rPr>
              <a:t>mu=</a:t>
            </a:r>
            <a:r>
              <a:rPr>
                <a:solidFill>
                  <a:srgbClr val="40A070"/>
                </a:solidFill>
                <a:latin typeface="Courier"/>
              </a:rPr>
              <a:t>38</a:t>
            </a:r>
            <a:r>
              <a:rPr>
                <a:latin typeface="Courier"/>
              </a:rPr>
              <a:t>)</a:t>
            </a:r>
          </a:p>
          <a:p>
            <a:pPr lvl="0" indent="0">
              <a:buNone/>
            </a:pPr>
            <a:r>
              <a:rPr>
                <a:latin typeface="Courier"/>
              </a:rPr>
              <a:t>## 
##  Wilcoxon signed rank test with continuity correction
## 
## data:  df2$a104wt
## V = 12805, p-value = 0.0001147
## alternative hypothesis: true location is not equal to 38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61</a:t>
            </a:fld>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want to compare 2 groups, we can use Wilcoxon’s rank-sum test as an alternative to the parametric two-sample t-test. This test is also kown as the Mann-Whitney U test.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It is important that this test compares the entire distribution of values in each of the groups. It is most sensitive to changes in the median, so is often interpreted as a test for the medians, but this is not fully correct.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r="-1159"/>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62</a:t>
            </a:fld>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Hypotheses:</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Groups</m:t>
                    </m:r>
                    <m:r>
                      <m:rPr>
                        <m:nor/>
                      </m:rPr>
                      <a:rPr/>
                      <m:t> </m:t>
                    </m:r>
                    <m:r>
                      <m:rPr>
                        <m:nor/>
                      </m:rPr>
                      <a:rPr/>
                      <m:t>1 </m:t>
                    </m:r>
                    <m:r>
                      <m:rPr>
                        <m:nor/>
                      </m:rPr>
                      <a:rPr/>
                      <m:t>and</m:t>
                    </m:r>
                    <m:r>
                      <m:rPr>
                        <m:nor/>
                      </m:rPr>
                      <a:rPr/>
                      <m:t> </m:t>
                    </m:r>
                    <m:r>
                      <m:rPr>
                        <m:nor/>
                      </m:rPr>
                      <a:rPr/>
                      <m:t>2 </m:t>
                    </m:r>
                    <m:r>
                      <m:rPr>
                        <m:nor/>
                      </m:rPr>
                      <a:rPr/>
                      <m:t>have</m:t>
                    </m:r>
                    <m:r>
                      <m:rPr>
                        <m:nor/>
                      </m:rPr>
                      <a:rPr/>
                      <m:t> </m:t>
                    </m:r>
                    <m:r>
                      <m:rPr>
                        <m:nor/>
                      </m:rPr>
                      <a:rPr/>
                      <m:t>the</m:t>
                    </m:r>
                    <m:r>
                      <m:rPr>
                        <m:nor/>
                      </m:rPr>
                      <a:rPr/>
                      <m:t> </m:t>
                    </m:r>
                    <m:r>
                      <m:rPr>
                        <m:nor/>
                      </m:rPr>
                      <a:rPr/>
                      <m:t>same</m:t>
                    </m:r>
                    <m:r>
                      <m:rPr>
                        <m:nor/>
                      </m:rPr>
                      <a:rPr/>
                      <m:t> </m:t>
                    </m:r>
                    <m:r>
                      <m:rPr>
                        <m:nor/>
                      </m:rPr>
                      <a:rPr/>
                      <m:t>distribution</m:t>
                    </m:r>
                    <m:r>
                      <m:rPr>
                        <m:nor/>
                      </m:rPr>
                      <a:rPr/>
                      <m:t> </m:t>
                    </m:r>
                    <m:r>
                      <m:rPr>
                        <m:nor/>
                      </m:rPr>
                      <a:rPr/>
                      <m:t>for</m:t>
                    </m:r>
                    <m:r>
                      <m:rPr>
                        <m:nor/>
                      </m:rPr>
                      <a:rPr/>
                      <m:t> </m:t>
                    </m:r>
                    <m:r>
                      <m:rPr>
                        <m:nor/>
                      </m:rPr>
                      <a:rPr/>
                      <m:t>variable</m:t>
                    </m:r>
                    <m:r>
                      <m:rPr>
                        <m:nor/>
                      </m:rPr>
                      <a:rPr/>
                      <m:t> </m:t>
                    </m:r>
                    <m:r>
                      <m:rPr>
                        <m:nor/>
                      </m:rPr>
                      <a:rPr/>
                      <m:t>X</m:t>
                    </m:r>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Groups</m:t>
                    </m:r>
                    <m:r>
                      <m:rPr>
                        <m:nor/>
                      </m:rPr>
                      <a:rPr/>
                      <m:t> </m:t>
                    </m:r>
                    <m:r>
                      <m:rPr>
                        <m:nor/>
                      </m:rPr>
                      <a:rPr/>
                      <m:t>1 </m:t>
                    </m:r>
                    <m:r>
                      <m:rPr>
                        <m:nor/>
                      </m:rPr>
                      <a:rPr/>
                      <m:t>and</m:t>
                    </m:r>
                    <m:r>
                      <m:rPr>
                        <m:nor/>
                      </m:rPr>
                      <a:rPr/>
                      <m:t> </m:t>
                    </m:r>
                    <m:r>
                      <m:rPr>
                        <m:nor/>
                      </m:rPr>
                      <a:rPr/>
                      <m:t>2 </m:t>
                    </m:r>
                    <m:r>
                      <m:rPr>
                        <m:nor/>
                      </m:rPr>
                      <a:rPr/>
                      <m:t>have</m:t>
                    </m:r>
                    <m:r>
                      <m:rPr>
                        <m:nor/>
                      </m:rPr>
                      <a:rPr/>
                      <m:t> </m:t>
                    </m:r>
                    <m:r>
                      <m:rPr>
                        <m:nor/>
                      </m:rPr>
                      <a:rPr/>
                      <m:t>different</m:t>
                    </m:r>
                    <m:r>
                      <m:rPr>
                        <m:nor/>
                      </m:rPr>
                      <a:rPr/>
                      <m:t> </m:t>
                    </m:r>
                    <m:r>
                      <m:rPr>
                        <m:nor/>
                      </m:rPr>
                      <a:rPr/>
                      <m:t>distributions</m:t>
                    </m:r>
                    <m:r>
                      <m:rPr>
                        <m:nor/>
                      </m:rPr>
                      <a:rPr/>
                      <m:t> </m:t>
                    </m:r>
                    <m:r>
                      <m:rPr>
                        <m:nor/>
                      </m:rPr>
                      <a:rPr/>
                      <m:t>for</m:t>
                    </m:r>
                    <m:r>
                      <m:rPr>
                        <m:nor/>
                      </m:rPr>
                      <a:rPr/>
                      <m:t> </m:t>
                    </m:r>
                    <m:r>
                      <m:rPr>
                        <m:nor/>
                      </m:rPr>
                      <a:rPr/>
                      <m:t>variable</m:t>
                    </m:r>
                    <m:r>
                      <m:rPr>
                        <m:nor/>
                      </m:rPr>
                      <a:rPr/>
                      <m:t> </m:t>
                    </m:r>
                    <m:r>
                      <m:rPr>
                        <m:nor/>
                      </m:rPr>
                      <a:rPr/>
                      <m:t>X</m:t>
                    </m:r>
                  </m:oMath>
                </a14:m>
                <a:endParaRPr/>
              </a:p>
              <a:p>
                <a:pPr lvl="0"/>
                <a:r>
                  <a:t>Test statistic</a:t>
                </a:r>
              </a:p>
              <a:p>
                <a:pPr marL="457200" lvl="1" indent="0">
                  <a:buNone/>
                </a:pPr>
                <a:r>
                  <a:t>This one is a bit technical to derive. The test starts by ranking all observations across both groups together. It then compares the sums of ranks in both groups (accounting for potentially different sample sizes in the 2 groups). Under the null hypothesis of equal distributions, the ranks in each group should on average be similar – i.e. the sums of ranks in the 2 groups should be similar.</a:t>
                </a:r>
              </a:p>
              <a:p>
                <a:pPr marL="457200" lvl="1" indent="0">
                  <a:buNone/>
                </a:pPr>
                <a:r>
                  <a:t>The p-value needs to be derived using a computer.</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63</a:t>
            </a:fld>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a:t>
            </a:r>
          </a:p>
          <a:p>
            <a:pPr lvl="0"/>
            <a:r>
              <a:t>Let’s test the null hypothesis that males and females have equal weight distributions in the study population from the adolescent dataset.</a:t>
            </a:r>
          </a:p>
          <a:p>
            <a:pPr lvl="0" indent="0">
              <a:buNone/>
            </a:pPr>
            <a:r>
              <a:rPr>
                <a:solidFill>
                  <a:srgbClr val="06287E"/>
                </a:solidFill>
                <a:latin typeface="Courier"/>
              </a:rPr>
              <a:t>wilcox.test</a:t>
            </a:r>
            <a:r>
              <a:rPr>
                <a:latin typeface="Courier"/>
              </a:rPr>
              <a:t>(a104wt </a:t>
            </a:r>
            <a:r>
              <a:rPr>
                <a:solidFill>
                  <a:srgbClr val="4070A0"/>
                </a:solidFill>
                <a:latin typeface="Courier"/>
              </a:rPr>
              <a:t>~</a:t>
            </a:r>
            <a:r>
              <a:rPr>
                <a:latin typeface="Courier"/>
              </a:rPr>
              <a:t> a13sex,</a:t>
            </a:r>
            <a:r>
              <a:rPr>
                <a:solidFill>
                  <a:srgbClr val="7D9029"/>
                </a:solidFill>
                <a:latin typeface="Courier"/>
              </a:rPr>
              <a:t>data =</a:t>
            </a:r>
            <a:r>
              <a:rPr>
                <a:latin typeface="Courier"/>
              </a:rPr>
              <a:t> df2)</a:t>
            </a:r>
          </a:p>
          <a:p>
            <a:pPr lvl="0" indent="0">
              <a:buNone/>
            </a:pPr>
            <a:r>
              <a:rPr>
                <a:latin typeface="Courier"/>
              </a:rPr>
              <a:t>## 
##  Wilcoxon rank sum test with continuity correction
## 
## data:  a104wt by a13sex
## W = 9650.5, p-value = 0.1475
## alternative hypothesis: true location shift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64</a:t>
            </a:fld>
            <a:endParaRPr lang="en-GB"/>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paired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55000" lnSpcReduction="20000"/>
          </a:bodyPr>
          <a:lstStyle/>
          <a:p>
            <a:pPr marL="0" lvl="0" indent="0">
              <a:buNone/>
            </a:pPr>
            <a:r>
              <a:t>For paired data, we reduce the problem to a one-sample test by computing the pairwise differences and testing the null hypothesis that the median differences is 0.</a:t>
            </a:r>
          </a:p>
          <a:p>
            <a:pPr marL="0" lvl="0" indent="0">
              <a:buNone/>
            </a:pPr>
            <a:r>
              <a:t>Example:</a:t>
            </a:r>
          </a:p>
          <a:p>
            <a:pPr lvl="0"/>
            <a:r>
              <a:t>Test the hypothesis that the CD4 counts are the same at the two time points</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cd41.sk,df1</a:t>
            </a:r>
            <a:r>
              <a:rPr>
                <a:solidFill>
                  <a:srgbClr val="4070A0"/>
                </a:solidFill>
                <a:latin typeface="Courier"/>
              </a:rPr>
              <a:t>$</a:t>
            </a:r>
            <a:r>
              <a:rPr>
                <a:latin typeface="Courier"/>
              </a:rPr>
              <a:t>cd42.sk,</a:t>
            </a:r>
            <a:r>
              <a:rPr>
                <a:solidFill>
                  <a:srgbClr val="7D9029"/>
                </a:solidFill>
                <a:latin typeface="Courier"/>
              </a:rPr>
              <a:t>paired=</a:t>
            </a:r>
            <a:r>
              <a:rPr>
                <a:solidFill>
                  <a:srgbClr val="880000"/>
                </a:solidFill>
                <a:latin typeface="Courier"/>
              </a:rPr>
              <a:t>TRUE</a:t>
            </a:r>
            <a:r>
              <a:rPr>
                <a:latin typeface="Courier"/>
              </a:rPr>
              <a:t>)</a:t>
            </a:r>
          </a:p>
          <a:p>
            <a:pPr lvl="0" indent="0">
              <a:buNone/>
            </a:pPr>
            <a:r>
              <a:rPr>
                <a:latin typeface="Courier"/>
              </a:rPr>
              <a:t>## 
##  Wilcoxon signed rank test with continuity correction
## 
## data:  df1$cd41.sk and df1$cd42.sk
## V = 782047, p-value &lt; 2.2e-16
## alternative hypothesis: true location shift is not equal to 0</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a:t>
            </a:r>
            <a:r>
              <a:rPr>
                <a:solidFill>
                  <a:srgbClr val="4070A0"/>
                </a:solidFill>
                <a:latin typeface="Courier"/>
              </a:rPr>
              <a:t>-</a:t>
            </a:r>
            <a:r>
              <a:rPr>
                <a:latin typeface="Courier"/>
              </a:rPr>
              <a:t>df1</a:t>
            </a:r>
            <a:r>
              <a:rPr>
                <a:solidFill>
                  <a:srgbClr val="4070A0"/>
                </a:solidFill>
                <a:latin typeface="Courier"/>
              </a:rPr>
              <a:t>$</a:t>
            </a:r>
            <a:r>
              <a:rPr>
                <a:latin typeface="Courier"/>
              </a:rPr>
              <a:t>cd42.sk) </a:t>
            </a:r>
            <a:r>
              <a:rPr i="1">
                <a:solidFill>
                  <a:srgbClr val="60A0B0"/>
                </a:solidFill>
                <a:latin typeface="Courier"/>
              </a:rPr>
              <a:t># equivalent</a:t>
            </a:r>
          </a:p>
          <a:p>
            <a:pPr lvl="0" indent="0">
              <a:buNone/>
            </a:pPr>
            <a:r>
              <a:rPr>
                <a:latin typeface="Courier"/>
              </a:rPr>
              <a:t>## 
##  Wilcoxon signed rank test with continuity correction
## 
## data:  df1$cd41.sk - df1$cd42.sk
## V = 782047, p-value &lt; 2.2e-16
## alternative hypothesis: true location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65</a:t>
            </a:fld>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Kruskal-Wallis test – more than 2 groups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Analogous to one way ANOVA.</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Like the Wilcoxon signed rank and rank-sum test, this test first ranks all observations across all groups. It then compares the between groups rank differences to the within group rank differences.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In R: </a:t>
                </a:r>
                <a:r>
                  <a:rPr>
                    <a:latin typeface="Courier"/>
                  </a:rPr>
                  <a:t>kruskal.test()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66</a:t>
            </a:fld>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Kruskal-Wallis test – more than 2 groups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Example:</a:t>
            </a:r>
          </a:p>
          <a:p>
            <a:pPr marL="0" lvl="0" indent="0">
              <a:buNone/>
            </a:pPr>
            <a:r>
              <a:rPr dirty="0"/>
              <a:t>It is claimed that differences exist in the mean weight between the different conditions (excellent, fair, good and poor)</a:t>
            </a:r>
          </a:p>
          <a:p>
            <a:pPr lvl="0" indent="0">
              <a:buNone/>
            </a:pPr>
            <a:r>
              <a:rPr dirty="0" err="1">
                <a:solidFill>
                  <a:srgbClr val="06287E"/>
                </a:solidFill>
                <a:latin typeface="Courier"/>
              </a:rPr>
              <a:t>kruskal.test</a:t>
            </a:r>
            <a:r>
              <a:rPr dirty="0">
                <a:latin typeface="Courier"/>
              </a:rPr>
              <a:t>(a104wt </a:t>
            </a:r>
            <a:r>
              <a:rPr dirty="0">
                <a:solidFill>
                  <a:srgbClr val="4070A0"/>
                </a:solidFill>
                <a:latin typeface="Courier"/>
              </a:rPr>
              <a:t>~</a:t>
            </a:r>
            <a:r>
              <a:rPr dirty="0">
                <a:latin typeface="Courier"/>
              </a:rPr>
              <a:t> a63well,</a:t>
            </a:r>
            <a:r>
              <a:rPr dirty="0">
                <a:solidFill>
                  <a:srgbClr val="7D9029"/>
                </a:solidFill>
                <a:latin typeface="Courier"/>
              </a:rPr>
              <a:t>data =</a:t>
            </a:r>
            <a:r>
              <a:rPr dirty="0">
                <a:latin typeface="Courier"/>
              </a:rPr>
              <a:t> df2)</a:t>
            </a:r>
          </a:p>
          <a:p>
            <a:pPr lvl="0" indent="0">
              <a:buNone/>
            </a:pPr>
            <a:r>
              <a:rPr dirty="0">
                <a:latin typeface="Courier"/>
              </a:rPr>
              <a:t>## 
##  Kruskal-Wallis rank sum test
## 
## data:  a104wt by a63well
## Kruskal-Wallis </a:t>
            </a:r>
            <a:endParaRPr lang="en-GB" dirty="0">
              <a:latin typeface="Courier"/>
            </a:endParaRPr>
          </a:p>
          <a:p>
            <a:pPr lvl="0" indent="0">
              <a:buNone/>
            </a:pPr>
            <a:endParaRPr lang="en-GB" dirty="0">
              <a:latin typeface="Courier"/>
            </a:endParaRPr>
          </a:p>
          <a:p>
            <a:pPr lvl="0" indent="0">
              <a:buNone/>
            </a:pPr>
            <a:r>
              <a:rPr dirty="0">
                <a:latin typeface="Courier"/>
              </a:rPr>
              <a:t>-squared = 70.206, </a:t>
            </a:r>
            <a:r>
              <a:rPr dirty="0" err="1">
                <a:latin typeface="Courier"/>
              </a:rPr>
              <a:t>df</a:t>
            </a:r>
            <a:r>
              <a:rPr dirty="0">
                <a:latin typeface="Courier"/>
              </a:rPr>
              <a:t> = 3, p-value = 3.855e-15</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67</a:t>
            </a:fld>
            <a:endParaRPr lang="en-GB"/>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When we compare categorical variables, we saw that we can use the chi-square test which relies on approximating the squared differences between observed and expected counts by chi-squared distributions. For this approximation, all expected cell counts need to be large enough (typically, the minimum expected cell count should be 5, 6 or larger).</a:t>
            </a:r>
          </a:p>
          <a:p>
            <a:pPr marL="0" lvl="0" indent="0">
              <a:buNone/>
            </a:pPr>
            <a:r>
              <a:rPr dirty="0"/>
              <a:t>Fisher’s test is computationally intensive: for a given null hypothesis, it derives all cross-tabulation tables that are as extreme or more extreme than the observed table.</a:t>
            </a:r>
          </a:p>
          <a:p>
            <a:pPr marL="0" lvl="0" indent="0">
              <a:buNone/>
            </a:pPr>
            <a:r>
              <a:rPr dirty="0"/>
              <a:t>For example we can revisit the test we did when we checked if there is an association between stunting and mortality in the adolescent dataset: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68</a:t>
            </a:fld>
            <a:endParaRPr lang="en-GB"/>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dirty="0" err="1">
                <a:solidFill>
                  <a:srgbClr val="06287E"/>
                </a:solidFill>
                <a:latin typeface="Courier"/>
              </a:rPr>
              <a:t>fisher.test</a:t>
            </a:r>
            <a:r>
              <a:rPr dirty="0">
                <a:latin typeface="Courier"/>
              </a:rPr>
              <a:t>(</a:t>
            </a:r>
            <a:r>
              <a:rPr dirty="0">
                <a:solidFill>
                  <a:srgbClr val="06287E"/>
                </a:solidFill>
                <a:latin typeface="Courier"/>
              </a:rPr>
              <a:t>table</a:t>
            </a:r>
            <a:r>
              <a:rPr dirty="0">
                <a:latin typeface="Courier"/>
              </a:rPr>
              <a:t>(df2</a:t>
            </a:r>
            <a:r>
              <a:rPr dirty="0">
                <a:solidFill>
                  <a:srgbClr val="4070A0"/>
                </a:solidFill>
                <a:latin typeface="Courier"/>
              </a:rPr>
              <a:t>$</a:t>
            </a:r>
            <a:r>
              <a:rPr dirty="0">
                <a:latin typeface="Courier"/>
              </a:rPr>
              <a:t>stunt,df2</a:t>
            </a:r>
            <a:r>
              <a:rPr dirty="0">
                <a:solidFill>
                  <a:srgbClr val="4070A0"/>
                </a:solidFill>
                <a:latin typeface="Courier"/>
              </a:rPr>
              <a:t>$</a:t>
            </a:r>
            <a:r>
              <a:rPr dirty="0">
                <a:latin typeface="Courier"/>
              </a:rPr>
              <a:t>died))</a:t>
            </a:r>
          </a:p>
          <a:p>
            <a:pPr lvl="0" indent="0">
              <a:buNone/>
            </a:pPr>
            <a:r>
              <a:rPr dirty="0">
                <a:latin typeface="Courier"/>
              </a:rPr>
              <a:t>## 
##  Fisher's Exact Test for Count Data
## 
## data:  table(df2$stunt, df2$died)
## p-value = 0.006215
## alternative hypothesis: true odds ratio is not equal to 1
## 95 percent confidence interval:
##  1.296104 7.696201
## sample estimates:
## odds ratio 
##   3.096198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69</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lang="en-GB" dirty="0"/>
              <a:t>Confidence interval</a:t>
            </a:r>
            <a:endParaRP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indent="0">
                  <a:buNone/>
                </a:pPr>
                <a:r>
                  <a:rPr lang="en-GB" dirty="0"/>
                  <a:t>Example:  The interval </a:t>
                </a:r>
                <a14:m>
                  <m:oMath xmlns:m="http://schemas.openxmlformats.org/officeDocument/2006/math">
                    <m:acc>
                      <m:accPr>
                        <m:chr m:val="̅"/>
                        <m:ctrlPr>
                          <a:rPr lang="ar-AE" i="1" smtClean="0">
                            <a:latin typeface="Cambria Math" panose="02040503050406030204" pitchFamily="18" charset="0"/>
                          </a:rPr>
                        </m:ctrlPr>
                      </m:accPr>
                      <m:e>
                        <m:r>
                          <a:rPr lang="ar-AE" b="0" i="1" smtClean="0">
                            <a:latin typeface="Cambria Math" panose="02040503050406030204" pitchFamily="18" charset="0"/>
                          </a:rPr>
                          <m:t>𝑥</m:t>
                        </m:r>
                      </m:e>
                    </m:acc>
                    <m:r>
                      <a:rPr lang="ar-AE" b="0" i="1" smtClean="0">
                        <a:latin typeface="Cambria Math" panose="02040503050406030204" pitchFamily="18" charset="0"/>
                      </a:rPr>
                      <m:t> </m:t>
                    </m:r>
                    <m:r>
                      <a:rPr lang="ar-AE" b="0" i="1" smtClean="0">
                        <a:latin typeface="Cambria Math" panose="02040503050406030204" pitchFamily="18" charset="0"/>
                        <a:ea typeface="Cambria Math" panose="02040503050406030204" pitchFamily="18" charset="0"/>
                      </a:rPr>
                      <m:t>±</m:t>
                    </m:r>
                    <m:r>
                      <a:rPr lang="ar-AE" b="0" i="1" smtClean="0">
                        <a:latin typeface="Cambria Math" panose="02040503050406030204" pitchFamily="18" charset="0"/>
                        <a:ea typeface="Cambria Math" panose="02040503050406030204" pitchFamily="18" charset="0"/>
                      </a:rPr>
                      <m:t>1</m:t>
                    </m:r>
                    <m:r>
                      <a:rPr lang="ar-AE" b="0" i="1" smtClean="0">
                        <a:latin typeface="Cambria Math" panose="02040503050406030204" pitchFamily="18" charset="0"/>
                        <a:ea typeface="Cambria Math" panose="02040503050406030204" pitchFamily="18" charset="0"/>
                      </a:rPr>
                      <m:t>.</m:t>
                    </m:r>
                    <m:r>
                      <a:rPr lang="ar-AE" b="0" i="1" smtClean="0">
                        <a:latin typeface="Cambria Math" panose="02040503050406030204" pitchFamily="18" charset="0"/>
                        <a:ea typeface="Cambria Math" panose="02040503050406030204" pitchFamily="18" charset="0"/>
                      </a:rPr>
                      <m:t>96</m:t>
                    </m:r>
                    <m:d>
                      <m:dPr>
                        <m:ctrlPr>
                          <a:rPr lang="ar-AE" b="0" i="1" smtClean="0">
                            <a:latin typeface="Cambria Math" panose="02040503050406030204" pitchFamily="18" charset="0"/>
                            <a:ea typeface="Cambria Math" panose="02040503050406030204" pitchFamily="18" charset="0"/>
                          </a:rPr>
                        </m:ctrlPr>
                      </m:dPr>
                      <m:e>
                        <m:f>
                          <m:fPr>
                            <m:ctrlPr>
                              <a:rPr lang="ar-AE" b="0" i="1" smtClean="0">
                                <a:latin typeface="Cambria Math" panose="02040503050406030204" pitchFamily="18" charset="0"/>
                                <a:ea typeface="Cambria Math" panose="02040503050406030204" pitchFamily="18" charset="0"/>
                              </a:rPr>
                            </m:ctrlPr>
                          </m:fPr>
                          <m:num>
                            <m:r>
                              <a:rPr lang="ar-AE" b="0" i="1" smtClean="0">
                                <a:latin typeface="Cambria Math" panose="02040503050406030204" pitchFamily="18" charset="0"/>
                                <a:ea typeface="Cambria Math" panose="02040503050406030204" pitchFamily="18" charset="0"/>
                              </a:rPr>
                              <m:t>𝑠</m:t>
                            </m:r>
                          </m:num>
                          <m:den>
                            <m:r>
                              <a:rPr lang="ar-AE" b="0" i="1" smtClean="0">
                                <a:latin typeface="Cambria Math" panose="02040503050406030204" pitchFamily="18" charset="0"/>
                                <a:ea typeface="Cambria Math" panose="02040503050406030204" pitchFamily="18" charset="0"/>
                              </a:rPr>
                              <m:t>√</m:t>
                            </m:r>
                            <m:r>
                              <a:rPr lang="ar-AE" b="0" i="1" smtClean="0">
                                <a:latin typeface="Cambria Math" panose="02040503050406030204" pitchFamily="18" charset="0"/>
                                <a:ea typeface="Cambria Math" panose="02040503050406030204" pitchFamily="18" charset="0"/>
                              </a:rPr>
                              <m:t>𝑛</m:t>
                            </m:r>
                          </m:den>
                        </m:f>
                      </m:e>
                    </m:d>
                  </m:oMath>
                </a14:m>
                <a:r>
                  <a:rPr lang="ar-AE" dirty="0"/>
                  <a:t> </a:t>
                </a:r>
                <a:r>
                  <a:rPr lang="en-GB" dirty="0"/>
                  <a:t>is called the 95% CI for the population mean.</a:t>
                </a:r>
              </a:p>
              <a:p>
                <a:pPr marL="0" indent="0">
                  <a:buNone/>
                </a:pPr>
                <a:r>
                  <a:rPr lang="en-GB" dirty="0"/>
                  <a:t>Where </a:t>
                </a:r>
                <a14:m>
                  <m:oMath xmlns:m="http://schemas.openxmlformats.org/officeDocument/2006/math">
                    <m:r>
                      <a:rPr lang="en-GB" b="0" i="1" smtClean="0">
                        <a:latin typeface="Cambria Math" panose="02040503050406030204" pitchFamily="18" charset="0"/>
                        <a:ea typeface="Cambria Math" panose="02040503050406030204" pitchFamily="18" charset="0"/>
                      </a:rPr>
                      <m:t>𝑠</m:t>
                    </m:r>
                  </m:oMath>
                </a14:m>
                <a:r>
                  <a:rPr lang="en-GB" dirty="0"/>
                  <a:t> is the standard deviation, </a:t>
                </a:r>
                <a14:m>
                  <m:oMath xmlns:m="http://schemas.openxmlformats.org/officeDocument/2006/math">
                    <m:r>
                      <a:rPr lang="en-GB" i="1">
                        <a:latin typeface="Cambria Math" panose="02040503050406030204" pitchFamily="18" charset="0"/>
                        <a:ea typeface="Cambria Math" panose="02040503050406030204" pitchFamily="18" charset="0"/>
                      </a:rPr>
                      <m:t>𝑛</m:t>
                    </m:r>
                  </m:oMath>
                </a14:m>
                <a:r>
                  <a:rPr lang="en-GB" dirty="0"/>
                  <a:t> is the sample size.</a:t>
                </a:r>
              </a:p>
              <a:p>
                <a:pPr marL="0" indent="0">
                  <a:buNone/>
                </a:pPr>
                <a:endParaRPr lang="en-GB" dirty="0"/>
              </a:p>
              <a:p>
                <a:pPr marL="0" indent="0">
                  <a:buNone/>
                </a:pPr>
                <a:r>
                  <a:rPr lang="en-GB" b="1" dirty="0"/>
                  <a:t>Probabilistic interpretation</a:t>
                </a:r>
              </a:p>
              <a:p>
                <a:pPr marL="0" indent="0">
                  <a:buNone/>
                </a:pPr>
                <a:r>
                  <a:rPr lang="en-GB" dirty="0"/>
                  <a:t>In repeated sampling, from a normally distributed population, 95% of all intervals will in the long run include the population mean (</a:t>
                </a:r>
                <a:r>
                  <a:rPr lang="el-GR" b="0" i="0" dirty="0">
                    <a:solidFill>
                      <a:srgbClr val="202124"/>
                    </a:solidFill>
                    <a:effectLst/>
                    <a:latin typeface="Google Sans"/>
                  </a:rPr>
                  <a:t>μ</a:t>
                </a:r>
                <a:r>
                  <a:rPr lang="en-GB" dirty="0"/>
                  <a:t>).</a:t>
                </a:r>
              </a:p>
              <a:p>
                <a:pPr marL="0" indent="0">
                  <a:buNone/>
                </a:pPr>
                <a:endParaRPr lang="en-GB" dirty="0"/>
              </a:p>
              <a:p>
                <a:pPr marL="0" indent="0">
                  <a:buNone/>
                </a:pPr>
                <a:r>
                  <a:rPr lang="en-GB" b="1" dirty="0"/>
                  <a:t>Practical interpretation</a:t>
                </a:r>
              </a:p>
              <a:p>
                <a:pPr marL="0" indent="0">
                  <a:buNone/>
                </a:pPr>
                <a:r>
                  <a:rPr lang="en-GB" dirty="0"/>
                  <a:t> We are 95% confident that the interval will include the true population mean.</a:t>
                </a:r>
              </a:p>
              <a:p>
                <a:pPr marL="0" indent="0">
                  <a:buNone/>
                </a:pPr>
                <a:endParaRPr lang="en-GB" dirty="0"/>
              </a:p>
              <a:p>
                <a:pPr marL="0" indent="0">
                  <a:buNone/>
                </a:pPr>
                <a:r>
                  <a:rPr lang="en-GB" dirty="0"/>
                  <a:t> </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653"/>
                </a:stretch>
              </a:blipFill>
            </p:spPr>
            <p:txBody>
              <a:bodyPr/>
              <a:lstStyle/>
              <a:p>
                <a:r>
                  <a:rPr lang="en-GB">
                    <a:noFill/>
                  </a:rPr>
                  <a:t> </a:t>
                </a:r>
              </a:p>
            </p:txBody>
          </p:sp>
        </mc:Fallback>
      </mc:AlternateContent>
    </p:spTree>
    <p:extLst>
      <p:ext uri="{BB962C8B-B14F-4D97-AF65-F5344CB8AC3E}">
        <p14:creationId xmlns:p14="http://schemas.microsoft.com/office/powerpoint/2010/main" val="34406511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However, when we revisit the test for the null hypothesis of no association between socio-economic status and hospital in the Blantyre TB dataset, we run out of memory for Fisher’s exact test – the table is too large with too many alternatives.</a:t>
            </a:r>
          </a:p>
          <a:p>
            <a:pPr lvl="0" indent="0">
              <a:buNone/>
            </a:pPr>
            <a:r>
              <a:rPr>
                <a:solidFill>
                  <a:srgbClr val="06287E"/>
                </a:solidFill>
                <a:latin typeface="Courier"/>
              </a:rPr>
              <a:t>try</a:t>
            </a:r>
            <a:r>
              <a:rPr>
                <a:latin typeface="Courier"/>
              </a:rPr>
              <a:t>(</a:t>
            </a:r>
            <a:br/>
            <a:r>
              <a:rPr>
                <a:latin typeface="Courier"/>
              </a:rPr>
              <a:t>  </a:t>
            </a:r>
            <a:r>
              <a:rPr>
                <a:solidFill>
                  <a:srgbClr val="06287E"/>
                </a:solidFill>
                <a:latin typeface="Courier"/>
              </a:rPr>
              <a:t>fisher.test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  )</a:t>
            </a:r>
          </a:p>
          <a:p>
            <a:pPr lvl="0" indent="0">
              <a:buNone/>
            </a:pPr>
            <a:r>
              <a:rPr>
                <a:latin typeface="Courier"/>
              </a:rPr>
              <a:t>## Error in fisher.test(table(df1$ses, df1$hosp)) : FEXACT error 5.
## The hash table key cannot be computed because the largest key
## is larger than the largest representable int.
## The algorithm cannot proceed.
## Reduce the workspace, consider using 'simulate.p.value=TRUE' or another algorithm.</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70</a:t>
            </a:fld>
            <a:endParaRPr lang="en-GB"/>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Use of p-values in statistics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71</a:t>
            </a:fld>
            <a:endParaRPr lang="en-GB"/>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A statement on statistical significance and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P-values indicate degree to which data are incompatible with a given statistical model.</a:t>
            </a:r>
          </a:p>
          <a:p>
            <a:pPr lvl="0"/>
            <a:r>
              <a:t>P-values do not measure the probability of H</a:t>
            </a:r>
            <a:r>
              <a:rPr baseline="-25000"/>
              <a:t>0</a:t>
            </a:r>
            <a:r>
              <a:t> being true.</a:t>
            </a:r>
          </a:p>
          <a:p>
            <a:pPr lvl="0"/>
            <a:r>
              <a:t>Decision-making should not be based solely on whether a p-value is below a certain threshold.</a:t>
            </a:r>
          </a:p>
          <a:p>
            <a:pPr lvl="0"/>
            <a:r>
              <a:t>Proper inference requires full reporting and transparency.</a:t>
            </a:r>
          </a:p>
          <a:p>
            <a:pPr lvl="0"/>
            <a:r>
              <a:t>A p-value does not measure the size of an effect / importance of a result.</a:t>
            </a:r>
          </a:p>
          <a:p>
            <a:pPr marL="0" lvl="0" indent="0">
              <a:buNone/>
            </a:pPr>
            <a:r>
              <a:t>Context matters: a p-value by itself does not provide a good measure of evidence regarding a model or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72</a:t>
            </a:fld>
            <a:endParaRPr lang="en-GB"/>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Note on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Stop the use of P-values in the conventional, dichotomous way.</a:t>
            </a:r>
          </a:p>
          <a:p>
            <a:pPr lvl="0"/>
            <a:r>
              <a:rPr dirty="0"/>
              <a:t>P-values alone should not be used to refute or support a scientific hypothesis.</a:t>
            </a:r>
          </a:p>
          <a:p>
            <a:pPr lvl="0"/>
            <a:r>
              <a:rPr dirty="0"/>
              <a:t>Rebrand confidence intervals to “compatibility intervals”.</a:t>
            </a:r>
          </a:p>
          <a:p>
            <a:pPr lvl="0"/>
            <a:r>
              <a:rPr dirty="0"/>
              <a:t>Discuss all values that fall within the confidence interval / are compatible with the data.</a:t>
            </a:r>
          </a:p>
          <a:p>
            <a:pPr lvl="0"/>
            <a:r>
              <a:rPr dirty="0"/>
              <a:t>Do acknowledge that the point estimates and values close to it are more compatible than values at the extremes of the interval.</a:t>
            </a:r>
          </a:p>
          <a:p>
            <a:pPr lvl="0"/>
            <a:r>
              <a:rPr dirty="0"/>
              <a:t>Emphasize / embrace uncertainty.</a:t>
            </a:r>
          </a:p>
          <a:p>
            <a:pPr marL="0" lvl="0" indent="0">
              <a:buNone/>
            </a:pPr>
            <a:r>
              <a:rPr dirty="0"/>
              <a:t>Please read </a:t>
            </a:r>
            <a:r>
              <a:rPr dirty="0">
                <a:hlinkClick r:id="rId2"/>
              </a:rPr>
              <a:t>https://doi.org/10.1080/00031305.2019.1583913</a:t>
            </a:r>
            <a:r>
              <a:rPr dirty="0"/>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73</a:t>
            </a:fld>
            <a:endParaRPr lang="en-GB"/>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dirty="0"/>
              </a:p>
              <a:p>
                <a:pPr marL="0" lvl="0" indent="0">
                  <a:buNone/>
                </a:pPr>
                <a:r>
                  <a:rPr dirty="0"/>
                  <a:t>[end of Session]</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74</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19263"/>
            <a:ext cx="10515600" cy="2852737"/>
          </a:xfrm>
        </p:spPr>
        <p:txBody>
          <a:bodyPr/>
          <a:lstStyle/>
          <a:p>
            <a:pPr marL="0" lvl="0" indent="0" algn="ctr">
              <a:buNone/>
            </a:pPr>
            <a:r>
              <a:rPr dirty="0"/>
              <a:t>Hypothesis testing</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8</a:t>
            </a:fld>
            <a:endParaRPr lang="en-GB"/>
          </a:p>
        </p:txBody>
      </p:sp>
    </p:spTree>
    <p:extLst>
      <p:ext uri="{BB962C8B-B14F-4D97-AF65-F5344CB8AC3E}">
        <p14:creationId xmlns:p14="http://schemas.microsoft.com/office/powerpoint/2010/main" val="372271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Definition:</a:t>
            </a:r>
          </a:p>
          <a:p>
            <a:pPr lvl="1"/>
            <a:r>
              <a:t>A supposition, arrived at from observation or reflection, that leads to refutable predictions.</a:t>
            </a:r>
          </a:p>
          <a:p>
            <a:pPr lvl="1"/>
            <a:r>
              <a:t>Any claim cast in a form that will allow it to be tested and refuted if necessary.</a:t>
            </a:r>
          </a:p>
          <a:p>
            <a:pPr marL="0" lvl="0" indent="0">
              <a:buNone/>
            </a:pPr>
            <a:r>
              <a:t>Example:</a:t>
            </a:r>
          </a:p>
          <a:p>
            <a:pPr marL="0" lvl="0" indent="0">
              <a:buNone/>
            </a:pPr>
            <a:r>
              <a:t>Suppose we believe that everybody who lives up to age 90 or more is a non-smoker. We could investigate this in two ways:-</a:t>
            </a:r>
          </a:p>
          <a:p>
            <a:pPr lvl="1"/>
            <a:r>
              <a:t>Prove the hypothesis by finding every single person aged 90 or more and checking that they are all non-smokers.</a:t>
            </a:r>
          </a:p>
          <a:p>
            <a:pPr lvl="1"/>
            <a:r>
              <a:t>Disprove the hypothesis by finding just one person aged 90 or more who smokes.</a:t>
            </a:r>
          </a:p>
        </p:txBody>
      </p:sp>
    </p:spTree>
    <p:extLst>
      <p:ext uri="{BB962C8B-B14F-4D97-AF65-F5344CB8AC3E}">
        <p14:creationId xmlns:p14="http://schemas.microsoft.com/office/powerpoint/2010/main" val="3285509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5595</TotalTime>
  <Words>5619</Words>
  <Application>Microsoft Office PowerPoint</Application>
  <PresentationFormat>Widescreen</PresentationFormat>
  <Paragraphs>439</Paragraphs>
  <Slides>74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Calibri Light</vt:lpstr>
      <vt:lpstr>Cambria Math</vt:lpstr>
      <vt:lpstr>Courier</vt:lpstr>
      <vt:lpstr>Google Sans</vt:lpstr>
      <vt:lpstr>Office Theme</vt:lpstr>
      <vt:lpstr>Statistics and R short course</vt:lpstr>
      <vt:lpstr>Basic statistics</vt:lpstr>
      <vt:lpstr>Data for the session</vt:lpstr>
      <vt:lpstr>Statistical inference</vt:lpstr>
      <vt:lpstr>Estimation</vt:lpstr>
      <vt:lpstr>Estimation</vt:lpstr>
      <vt:lpstr>Confidence interval</vt:lpstr>
      <vt:lpstr>Hypothesis testing</vt:lpstr>
      <vt:lpstr>Hypothesis</vt:lpstr>
      <vt:lpstr>When can hypothesis testing be used</vt:lpstr>
      <vt:lpstr>Null Hypothesis</vt:lpstr>
      <vt:lpstr>Alternative hypothesis</vt:lpstr>
      <vt:lpstr>Null and alternative hypotheses</vt:lpstr>
      <vt:lpstr>Statistical hypothesis</vt:lpstr>
      <vt:lpstr>Statistical null hypothesis testing</vt:lpstr>
      <vt:lpstr>One and Two tailed Hypotheses</vt:lpstr>
      <vt:lpstr>Type I and Type II Errors</vt:lpstr>
      <vt:lpstr>Errors in hypothesis testing</vt:lpstr>
      <vt:lpstr>Alpha and Beta</vt:lpstr>
      <vt:lpstr>Sample size considerations</vt:lpstr>
      <vt:lpstr>Word of warning: to p or not to p</vt:lpstr>
      <vt:lpstr>Parametric tests</vt:lpstr>
      <vt:lpstr>A note on hypothesis testing</vt:lpstr>
      <vt:lpstr>A note on hypothesis testing</vt:lpstr>
      <vt:lpstr>One-sample t test</vt:lpstr>
      <vt:lpstr>One-sample t test</vt:lpstr>
      <vt:lpstr>One-sample t test</vt:lpstr>
      <vt:lpstr>Check the assumptions</vt:lpstr>
      <vt:lpstr>One sample t-test</vt:lpstr>
      <vt:lpstr>One sample t-test - one sided</vt:lpstr>
      <vt:lpstr>Two sample t-test</vt:lpstr>
      <vt:lpstr>Two sample t-test</vt:lpstr>
      <vt:lpstr>Two sample t-test</vt:lpstr>
      <vt:lpstr>Assumptions</vt:lpstr>
      <vt:lpstr>Assumptions</vt:lpstr>
      <vt:lpstr>Two sample t-test</vt:lpstr>
      <vt:lpstr>Paired t test</vt:lpstr>
      <vt:lpstr>Paired t-test</vt:lpstr>
      <vt:lpstr>Comparing means - more than one group</vt:lpstr>
      <vt:lpstr>One-way anova</vt:lpstr>
      <vt:lpstr>One-way anova</vt:lpstr>
      <vt:lpstr>One-way anova</vt:lpstr>
      <vt:lpstr>Chi-squared test</vt:lpstr>
      <vt:lpstr>Chi-squared test</vt:lpstr>
      <vt:lpstr>Chi-squared test</vt:lpstr>
      <vt:lpstr>Chi-squared test</vt:lpstr>
      <vt:lpstr>Chi-squared test</vt:lpstr>
      <vt:lpstr>Tests for proportions - one sample test</vt:lpstr>
      <vt:lpstr>Tests for proportions - one sample test</vt:lpstr>
      <vt:lpstr>Tests for proportions - one sample test</vt:lpstr>
      <vt:lpstr>Tests for proportions – one sample test</vt:lpstr>
      <vt:lpstr>Tests for proportions – one sample test</vt:lpstr>
      <vt:lpstr>Tests for proportions – one sample test</vt:lpstr>
      <vt:lpstr>Test of proportion – Two sample tests</vt:lpstr>
      <vt:lpstr>Test of proportion – Two sample tests</vt:lpstr>
      <vt:lpstr>Test of proportion – Two sample tests</vt:lpstr>
      <vt:lpstr>Non-parametric tests</vt:lpstr>
      <vt:lpstr>Non-parametric tests</vt:lpstr>
      <vt:lpstr>Wilcoxon one-sample signed rank test</vt:lpstr>
      <vt:lpstr>Wilcoxon one-sample signed rank test</vt:lpstr>
      <vt:lpstr>Wilcoxon one-sample signed rank test</vt:lpstr>
      <vt:lpstr>Wilcoxon two-sample rank-sum test</vt:lpstr>
      <vt:lpstr>Wilcoxon two-sample rank-sum test</vt:lpstr>
      <vt:lpstr>Wilcoxon two-sample rank-sum test</vt:lpstr>
      <vt:lpstr>Wilcoxon paired signed rank test</vt:lpstr>
      <vt:lpstr>Kruskal-Wallis test – more than 2 groups</vt:lpstr>
      <vt:lpstr>Kruskal-Wallis test – more than 2 groups</vt:lpstr>
      <vt:lpstr>Fisher’s exact test</vt:lpstr>
      <vt:lpstr>Fisher’s exact test</vt:lpstr>
      <vt:lpstr>Fisher’s exact test</vt:lpstr>
      <vt:lpstr>Use of p-values in statistics</vt:lpstr>
      <vt:lpstr>A statement on statistical significance and p-values</vt:lpstr>
      <vt:lpstr>Note on p-values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and statistics course</dc:title>
  <dc:creator>James Chirombo and Evaristar Kudowa</dc:creator>
  <cp:keywords/>
  <cp:lastModifiedBy>Evaristar Kudowa</cp:lastModifiedBy>
  <cp:revision>5</cp:revision>
  <dcterms:created xsi:type="dcterms:W3CDTF">2022-11-04T05:56:14Z</dcterms:created>
  <dcterms:modified xsi:type="dcterms:W3CDTF">2023-05-30T04:49:09Z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4 November 2022</vt:lpwstr>
  </property>
  <property fmtid="{D5CDD505-2E9C-101B-9397-08002B2CF9AE}" pid="3" name="output">
    <vt:lpwstr/>
  </property>
</Properties>
</file>