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1" autoAdjust="0"/>
    <p:restoredTop sz="94660"/>
  </p:normalViewPr>
  <p:slideViewPr>
    <p:cSldViewPr snapToGrid="0">
      <p:cViewPr varScale="1">
        <p:scale>
          <a:sx n="124" d="100"/>
          <a:sy n="124" d="100"/>
        </p:scale>
        <p:origin x="45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nchor="b">
            <a:normAutofit/>
          </a:bodyPr>
          <a:lstStyle>
            <a:lvl1pPr algn="ctr">
              <a:defRPr sz="5400" b="1">
                <a:solidFill>
                  <a:srgbClr val="C00000"/>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a:t>
            </a:fld>
            <a:endParaRPr lang="en-GB"/>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vert="horz" lIns="91440" tIns="45720" rIns="91440" bIns="45720" rtlCol="0" anchor="ctr"/>
          <a:lstStyle>
            <a:lvl1pPr algn="ctr">
              <a:defRPr sz="1200">
                <a:solidFill>
                  <a:schemeClr val="bg2">
                    <a:lumMod val="50000"/>
                  </a:schemeClr>
                </a:solidFill>
              </a:defRPr>
            </a:lvl1pPr>
          </a:lstStyle>
          <a:p>
            <a:fld id="{C2113EE3-8373-4C14-933F-C1E589D5B246}" type="datetime1">
              <a:rPr lang="en-GB" smtClean="0"/>
              <a:t>29/11/2023</a:t>
            </a:fld>
            <a:endParaRPr lang="en-GB" dirty="0"/>
          </a:p>
        </p:txBody>
      </p:sp>
    </p:spTree>
    <p:extLst>
      <p:ext uri="{BB962C8B-B14F-4D97-AF65-F5344CB8AC3E}">
        <p14:creationId xmlns:p14="http://schemas.microsoft.com/office/powerpoint/2010/main" val="29120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10A-D0D2-45E6-B04B-900AFC2806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9A6CE9-1503-44AE-9C80-F0F8D874EA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C35A2AA1-1B6B-4E88-A09D-356FC68522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94442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5E3CF-3D05-44C8-88C8-D98ADD5B83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F504C6-15EF-447C-AD59-74FEC0CCC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1767EC9-ADE0-4807-A12B-A966A05B8BB9}"/>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607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lvl2pPr marL="685800" indent="-228600">
              <a:buClr>
                <a:srgbClr val="C00000"/>
              </a:buClr>
              <a:buFont typeface="Arial" panose="020B0604020202020204" pitchFamily="34" charset="0"/>
              <a:buChar char="•"/>
              <a:defRPr/>
            </a:lvl2pPr>
            <a:lvl3pPr marL="1143000" indent="-228600">
              <a:buClrTx/>
              <a:buFont typeface="Arial" panose="020B0604020202020204" pitchFamily="34" charset="0"/>
              <a:buChar char="•"/>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99003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nchor="b">
            <a:normAutofit/>
          </a:bodyPr>
          <a:lstStyle>
            <a:lvl1pPr>
              <a:defRPr sz="4400" b="1">
                <a:solidFill>
                  <a:srgbClr val="C00000"/>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E6FC57D-47CF-4AB3-8F41-D74240EA1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0486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E89358A-6410-47DE-B7D5-0F708CD13DF5}"/>
              </a:ext>
            </a:extLst>
          </p:cNvPr>
          <p:cNvSpPr>
            <a:spLocks noGrp="1"/>
          </p:cNvSpPr>
          <p:nvPr>
            <p:ph sz="half" idx="1"/>
          </p:nvPr>
        </p:nvSpPr>
        <p:spPr>
          <a:xfrm>
            <a:off x="838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94B0D16-5BFA-42AC-ADC2-646F18F108D0}"/>
              </a:ext>
            </a:extLst>
          </p:cNvPr>
          <p:cNvSpPr>
            <a:spLocks noGrp="1"/>
          </p:cNvSpPr>
          <p:nvPr>
            <p:ph sz="half" idx="2"/>
          </p:nvPr>
        </p:nvSpPr>
        <p:spPr>
          <a:xfrm>
            <a:off x="6172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a:extLst>
              <a:ext uri="{FF2B5EF4-FFF2-40B4-BE49-F238E27FC236}">
                <a16:creationId xmlns:a16="http://schemas.microsoft.com/office/drawing/2014/main" id="{5392B6E7-0296-4DDC-8A37-ADBF03312730}"/>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2399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E6CF-0013-49C7-AEB8-8E91374711D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3B4A6D-F116-4484-8C9C-A4639CC18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21EE16-2CAA-4269-9363-D2817EE0DF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C135FF5-1094-4B0C-B250-AD8B448C6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D47F8F-0A27-4035-ACD4-A78ECFE4A2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a:extLst>
              <a:ext uri="{FF2B5EF4-FFF2-40B4-BE49-F238E27FC236}">
                <a16:creationId xmlns:a16="http://schemas.microsoft.com/office/drawing/2014/main" id="{26EF0084-C4B2-4571-BB9F-0F21077EB4E6}"/>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05271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37DD-A251-437C-AEDD-CB5B4426A930}"/>
              </a:ext>
            </a:extLst>
          </p:cNvPr>
          <p:cNvSpPr>
            <a:spLocks noGrp="1"/>
          </p:cNvSpPr>
          <p:nvPr>
            <p:ph type="title"/>
          </p:nvPr>
        </p:nvSpPr>
        <p:spPr/>
        <p:txBody>
          <a:body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77CF1F1D-CD28-4160-A015-F8A9E022CFE3}"/>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6919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68FEFF-33E8-4DF3-9F82-C8924C647AEE}"/>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6861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18A54E-07B9-4B62-B101-F97969B04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9302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806B-9951-41F8-8355-56988956D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42C372-A8E3-48FB-BC6D-03E9BE45A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7AF29B-6E7F-438B-A4F0-E7B08FC24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1CB0398-38BC-4D55-98B4-91433EB43C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021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1289F0-EB91-42F5-8365-E3427F55C1DD}"/>
              </a:ext>
            </a:extLst>
          </p:cNvPr>
          <p:cNvSpPr>
            <a:spLocks noChangeAspect="1"/>
          </p:cNvSpPr>
          <p:nvPr userDrawn="1"/>
        </p:nvSpPr>
        <p:spPr>
          <a:xfrm>
            <a:off x="2262487" y="581720"/>
            <a:ext cx="7667022" cy="5935758"/>
          </a:xfrm>
          <a:prstGeom prst="rect">
            <a:avLst/>
          </a:prstGeom>
          <a:blipFill dpi="0" rotWithShape="1">
            <a:blip r:embed="rId13">
              <a:alphaModFix amt="25000"/>
              <a:extLst>
                <a:ext uri="{96DAC541-7B7A-43D3-8B79-37D633B846F1}">
                  <asvg:svgBlip xmlns:asvg="http://schemas.microsoft.com/office/drawing/2016/SVG/main" r:embed="rId14"/>
                </a:ext>
              </a:extLst>
            </a:blip>
            <a:srcRect/>
            <a:stretch>
              <a:fillRect/>
            </a:stretch>
          </a:blip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GB" sz="1400" dirty="0" err="1">
              <a:solidFill>
                <a:schemeClr val="tx1"/>
              </a:solidFill>
            </a:endParaRPr>
          </a:p>
        </p:txBody>
      </p:sp>
      <p:sp>
        <p:nvSpPr>
          <p:cNvPr id="2" name="Title Placeholder 1">
            <a:extLst>
              <a:ext uri="{FF2B5EF4-FFF2-40B4-BE49-F238E27FC236}">
                <a16:creationId xmlns:a16="http://schemas.microsoft.com/office/drawing/2014/main" id="{1C1E1190-2136-48F0-AC05-CF8B70904B38}"/>
              </a:ext>
            </a:extLst>
          </p:cNvPr>
          <p:cNvSpPr>
            <a:spLocks noGrp="1"/>
          </p:cNvSpPr>
          <p:nvPr>
            <p:ph type="title"/>
          </p:nvPr>
        </p:nvSpPr>
        <p:spPr>
          <a:xfrm>
            <a:off x="949720" y="365125"/>
            <a:ext cx="10333113"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345448-651E-4B5A-868C-102A5658F70B}"/>
              </a:ext>
            </a:extLst>
          </p:cNvPr>
          <p:cNvSpPr>
            <a:spLocks noGrp="1"/>
          </p:cNvSpPr>
          <p:nvPr>
            <p:ph type="body" idx="1"/>
          </p:nvPr>
        </p:nvSpPr>
        <p:spPr>
          <a:xfrm>
            <a:off x="838200" y="1825624"/>
            <a:ext cx="10515600" cy="46672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9A570DB5-9A54-43D6-A1BD-EE919D586D51}"/>
              </a:ext>
            </a:extLst>
          </p:cNvPr>
          <p:cNvSpPr>
            <a:spLocks noGrp="1"/>
          </p:cNvSpPr>
          <p:nvPr>
            <p:ph type="sldNum" sz="quarter" idx="4"/>
          </p:nvPr>
        </p:nvSpPr>
        <p:spPr>
          <a:xfrm>
            <a:off x="9448799" y="6542081"/>
            <a:ext cx="2743200" cy="315919"/>
          </a:xfrm>
          <a:prstGeom prst="rect">
            <a:avLst/>
          </a:prstGeom>
        </p:spPr>
        <p:txBody>
          <a:bodyPr vert="horz" lIns="91440" tIns="45720" rIns="91440" bIns="45720" rtlCol="0" anchor="ctr"/>
          <a:lstStyle>
            <a:lvl1pPr algn="r">
              <a:defRPr sz="1200">
                <a:solidFill>
                  <a:schemeClr val="tx1">
                    <a:tint val="75000"/>
                  </a:schemeClr>
                </a:solidFill>
              </a:defRPr>
            </a:lvl1pPr>
          </a:lstStyle>
          <a:p>
            <a:fld id="{E1C5CB42-CF14-4293-8971-6DCD1AAE8BE7}" type="slidenum">
              <a:rPr lang="en-GB" smtClean="0"/>
              <a:t>‹#›</a:t>
            </a:fld>
            <a:endParaRPr lang="en-GB"/>
          </a:p>
        </p:txBody>
      </p:sp>
      <p:sp>
        <p:nvSpPr>
          <p:cNvPr id="7" name="Rectangle 2">
            <a:extLst>
              <a:ext uri="{FF2B5EF4-FFF2-40B4-BE49-F238E27FC236}">
                <a16:creationId xmlns:a16="http://schemas.microsoft.com/office/drawing/2014/main" id="{9B768418-2B2A-4DD4-AF20-A6EC6C03C465}"/>
              </a:ext>
            </a:extLst>
          </p:cNvPr>
          <p:cNvSpPr>
            <a:spLocks noChangeArrowheads="1"/>
          </p:cNvSpPr>
          <p:nvPr userDrawn="1"/>
        </p:nvSpPr>
        <p:spPr bwMode="auto">
          <a:xfrm>
            <a:off x="-2" y="86916"/>
            <a:ext cx="12192001" cy="228029"/>
          </a:xfrm>
          <a:prstGeom prst="rect">
            <a:avLst/>
          </a:prstGeom>
          <a:solidFill>
            <a:srgbClr val="B0120E"/>
          </a:solidFill>
          <a:ln>
            <a:noFill/>
          </a:ln>
          <a:extLst>
            <a:ext uri="{91240B29-F687-4f45-9708-019B960494DF}">
              <a14:hiddenLine xmlns:a14="http://schemas.microsoft.com/office/drawing/2010/main" xmlns="" w="0">
                <a:solidFill>
                  <a:srgbClr val="000000"/>
                </a:solidFill>
                <a:miter lim="800000"/>
                <a:headEnd/>
                <a:tailEnd/>
              </a14:hiddenLine>
            </a:ext>
          </a:extLst>
        </p:spPr>
        <p:txBody>
          <a:bodyPr wrap="none" lIns="77925" tIns="38963" rIns="77925" bIns="38963" anchor="ctr"/>
          <a:lstStyle/>
          <a:p>
            <a:endParaRPr lang="en-US">
              <a:latin typeface="Calibri" pitchFamily="34" charset="0"/>
            </a:endParaRPr>
          </a:p>
        </p:txBody>
      </p:sp>
      <p:pic>
        <p:nvPicPr>
          <p:cNvPr id="9" name="Picture 8" descr="logo.pdf">
            <a:extLst>
              <a:ext uri="{FF2B5EF4-FFF2-40B4-BE49-F238E27FC236}">
                <a16:creationId xmlns:a16="http://schemas.microsoft.com/office/drawing/2014/main" id="{102BA6D8-072F-4F9F-A5A0-82DCD1210E27}"/>
              </a:ext>
            </a:extLst>
          </p:cNvPr>
          <p:cNvPicPr>
            <a:picLocks/>
          </p:cNvPicPr>
          <p:nvPr userDrawn="1"/>
        </p:nvPicPr>
        <p:blipFill>
          <a:blip r:embed="rId15" cstate="print">
            <a:extLst>
              <a:ext uri="{28A0092B-C50C-407E-A947-70E740481C1C}">
                <a14:useLocalDpi xmlns:a14="http://schemas.microsoft.com/office/drawing/2010/main" val="0"/>
              </a:ext>
            </a:extLst>
          </a:blip>
          <a:stretch>
            <a:fillRect/>
          </a:stretch>
        </p:blipFill>
        <p:spPr>
          <a:xfrm>
            <a:off x="11367532" y="326042"/>
            <a:ext cx="708279" cy="972000"/>
          </a:xfrm>
          <a:prstGeom prst="rect">
            <a:avLst/>
          </a:prstGeom>
        </p:spPr>
      </p:pic>
      <p:sp>
        <p:nvSpPr>
          <p:cNvPr id="4" name="Rectangle 3">
            <a:extLst>
              <a:ext uri="{FF2B5EF4-FFF2-40B4-BE49-F238E27FC236}">
                <a16:creationId xmlns:a16="http://schemas.microsoft.com/office/drawing/2014/main" id="{0530C013-6450-9241-806F-A84F38C100C4}"/>
              </a:ext>
            </a:extLst>
          </p:cNvPr>
          <p:cNvSpPr/>
          <p:nvPr userDrawn="1"/>
        </p:nvSpPr>
        <p:spPr>
          <a:xfrm>
            <a:off x="1069560" y="6618679"/>
            <a:ext cx="11678081" cy="276999"/>
          </a:xfrm>
          <a:prstGeom prst="rect">
            <a:avLst/>
          </a:prstGeom>
        </p:spPr>
        <p:txBody>
          <a:bodyPr wrap="square">
            <a:spAutoFit/>
          </a:bodyPr>
          <a:lstStyle/>
          <a:p>
            <a:r>
              <a:rPr lang="en-GB" sz="1200" b="1" dirty="0">
                <a:solidFill>
                  <a:schemeClr val="bg2">
                    <a:lumMod val="50000"/>
                  </a:schemeClr>
                </a:solidFill>
              </a:rPr>
              <a:t>Except where otherwise noted, these slides are licensed under a Creative Commons Attribution 4.0 License: http://</a:t>
            </a:r>
            <a:r>
              <a:rPr lang="en-GB" sz="1200" b="1" dirty="0" err="1">
                <a:solidFill>
                  <a:schemeClr val="bg2">
                    <a:lumMod val="50000"/>
                  </a:schemeClr>
                </a:solidFill>
              </a:rPr>
              <a:t>creativecommons.org</a:t>
            </a:r>
            <a:r>
              <a:rPr lang="en-GB" sz="1200" b="1" dirty="0">
                <a:solidFill>
                  <a:schemeClr val="bg2">
                    <a:lumMod val="50000"/>
                  </a:schemeClr>
                </a:solidFill>
              </a:rPr>
              <a:t>/by/4.0</a:t>
            </a:r>
            <a:endParaRPr lang="en-MW" sz="1200" b="1" dirty="0">
              <a:solidFill>
                <a:schemeClr val="bg2">
                  <a:lumMod val="50000"/>
                </a:schemeClr>
              </a:solidFill>
            </a:endParaRPr>
          </a:p>
        </p:txBody>
      </p:sp>
      <p:pic>
        <p:nvPicPr>
          <p:cNvPr id="11" name="Picture 10" descr="A drawing of a face  Description automatically generated">
            <a:extLst>
              <a:ext uri="{FF2B5EF4-FFF2-40B4-BE49-F238E27FC236}">
                <a16:creationId xmlns:a16="http://schemas.microsoft.com/office/drawing/2014/main" id="{EE356342-7E80-AD4B-BA14-513E4B339F25}"/>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0" y="6478840"/>
            <a:ext cx="1103012" cy="379160"/>
          </a:xfrm>
          <a:prstGeom prst="rect">
            <a:avLst/>
          </a:prstGeom>
        </p:spPr>
      </p:pic>
      <p:pic>
        <p:nvPicPr>
          <p:cNvPr id="5" name="Picture 4">
            <a:extLst>
              <a:ext uri="{FF2B5EF4-FFF2-40B4-BE49-F238E27FC236}">
                <a16:creationId xmlns:a16="http://schemas.microsoft.com/office/drawing/2014/main" id="{A2FC20B2-B48A-0EAE-CC08-D1D6081FDD9D}"/>
              </a:ext>
            </a:extLst>
          </p:cNvPr>
          <p:cNvPicPr>
            <a:picLocks noChangeAspect="1"/>
          </p:cNvPicPr>
          <p:nvPr userDrawn="1"/>
        </p:nvPicPr>
        <p:blipFill>
          <a:blip r:embed="rId17"/>
          <a:stretch>
            <a:fillRect/>
          </a:stretch>
        </p:blipFill>
        <p:spPr>
          <a:xfrm>
            <a:off x="24491" y="365125"/>
            <a:ext cx="953649" cy="932917"/>
          </a:xfrm>
          <a:prstGeom prst="rect">
            <a:avLst/>
          </a:prstGeom>
        </p:spPr>
      </p:pic>
    </p:spTree>
    <p:extLst>
      <p:ext uri="{BB962C8B-B14F-4D97-AF65-F5344CB8AC3E}">
        <p14:creationId xmlns:p14="http://schemas.microsoft.com/office/powerpoint/2010/main" val="29747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openscienceasap.org/open-scienc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zenodo.org" TargetMode="External"/><Relationship Id="rId2" Type="http://schemas.openxmlformats.org/officeDocument/2006/relationships/hyperlink" Target="https://figshare.co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opensource.org/licenses/alphabetical" TargetMode="External"/><Relationship Id="rId1" Type="http://schemas.openxmlformats.org/officeDocument/2006/relationships/slideLayout" Target="../slideLayouts/slideLayout2.xml"/><Relationship Id="rId4" Type="http://schemas.openxmlformats.org/officeDocument/2006/relationships/hyperlink" Target="http://unlicense.or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r4ds.had.co.nz" TargetMode="External"/><Relationship Id="rId2" Type="http://schemas.openxmlformats.org/officeDocument/2006/relationships/hyperlink" Target="https://www.sciencemag.org/site/special/h5n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mlw-stats/R_And_Statistics_Training_Autumn2023"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rmarkdown.rstudio.com/articles.html" TargetMode="External"/><Relationship Id="rId2" Type="http://schemas.openxmlformats.org/officeDocument/2006/relationships/hyperlink" Target="https://quarto.org/docs/computations/r.html" TargetMode="External"/><Relationship Id="rId1" Type="http://schemas.openxmlformats.org/officeDocument/2006/relationships/slideLayout" Target="../slideLayouts/slideLayout2.xml"/><Relationship Id="rId6" Type="http://schemas.openxmlformats.org/officeDocument/2006/relationships/hyperlink" Target="https://guides.github.com/introduction/git-handbook" TargetMode="External"/><Relationship Id="rId5" Type="http://schemas.openxmlformats.org/officeDocument/2006/relationships/hyperlink" Target="https://guides.github.com/activities/hello-world" TargetMode="External"/><Relationship Id="rId4" Type="http://schemas.openxmlformats.org/officeDocument/2006/relationships/hyperlink" Target="https://www.youtube.com/githubguid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hyperlink" Target="http://opendefinition.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lstStyle/>
          <a:p>
            <a:pPr marL="0" lvl="0" indent="0">
              <a:buNone/>
            </a:pPr>
            <a:r>
              <a:t>Statistics and R short course</a:t>
            </a:r>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p>
            <a:pPr marL="0" lvl="0" indent="0">
              <a:buNone/>
            </a:pPr>
            <a:r>
              <a:t>Session 6: Reproducible research with R</a:t>
            </a:r>
            <a:br/>
            <a:br/>
            <a:r>
              <a:t>Marc Henrion, James Chirombo, Eva Kudowa</a:t>
            </a:r>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a:lstStyle/>
          <a:p>
            <a:pPr marL="0" lvl="0" indent="0">
              <a:buNone/>
            </a:pPr>
            <a:r>
              <a:t>2023-11-29</a:t>
            </a:r>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1</a:t>
            </a:fld>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Open Science</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6 principles:</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457200" lvl="0" indent="-457200">
              <a:buAutoNum type="arabicPeriod"/>
            </a:pPr>
            <a:r>
              <a:rPr b="1"/>
              <a:t>Open methodology</a:t>
            </a:r>
            <a:r>
              <a:t> - document the entire research process.</a:t>
            </a:r>
          </a:p>
          <a:p>
            <a:pPr marL="457200" lvl="0" indent="-457200">
              <a:buAutoNum type="arabicPeriod"/>
            </a:pPr>
            <a:r>
              <a:rPr b="1"/>
              <a:t>Open source</a:t>
            </a:r>
            <a:r>
              <a:t> - use open source technology only.</a:t>
            </a:r>
          </a:p>
          <a:p>
            <a:pPr marL="457200" lvl="0" indent="-457200">
              <a:buAutoNum type="arabicPeriod"/>
            </a:pPr>
            <a:r>
              <a:rPr b="1"/>
              <a:t>Open data</a:t>
            </a:r>
            <a:r>
              <a:t> - make generated data publicly available.</a:t>
            </a:r>
          </a:p>
          <a:p>
            <a:pPr marL="457200" lvl="0" indent="-457200">
              <a:buAutoNum type="arabicPeriod"/>
            </a:pPr>
            <a:r>
              <a:rPr b="1"/>
              <a:t>Open access</a:t>
            </a:r>
            <a:r>
              <a:t> - make results and data accessible by anybody.</a:t>
            </a:r>
          </a:p>
          <a:p>
            <a:pPr marL="457200" lvl="0" indent="-457200">
              <a:buAutoNum type="arabicPeriod"/>
            </a:pPr>
            <a:r>
              <a:rPr b="1"/>
              <a:t>Open peer review</a:t>
            </a:r>
            <a:r>
              <a:t> - transparent, published quality assurance.</a:t>
            </a:r>
          </a:p>
          <a:p>
            <a:pPr marL="457200" lvl="0" indent="-457200">
              <a:buAutoNum type="arabicPeriod"/>
            </a:pPr>
            <a:r>
              <a:rPr b="1"/>
              <a:t>Open educational resources</a:t>
            </a:r>
            <a:r>
              <a:t> - use / generate free, open training resources.</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rPr>
                <a:hlinkClick r:id="rId2"/>
              </a:rPr>
              <a:t>http://openscienceasap.org/open-science</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10</a:t>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Open Science</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Limits (?)</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lvl="0"/>
            <a:r>
              <a:t>Confidential, sensitive, identifiable data –&gt; GDPR, HIPAA etc. Some data may need to access controlled (e.g. human genomic data –&gt; dbGaP).</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lvl="0"/>
            <a:r>
              <a:t>Dangerous technology liable to misuse (e.g. H5N1 transmission studies in ferrets</a:t>
            </a:r>
            <a:r>
              <a:rPr baseline="30000">
                <a:hlinkClick r:id="rId2" action="ppaction://hlinksldjump"/>
              </a:rPr>
              <a:t>2</a:t>
            </a:r>
            <a:r>
              <a:t>) - a false argument?</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lvl="0"/>
            <a:r>
              <a:t>After fake news, fake science?</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11</a:t>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marL="0" lvl="0" indent="0">
              <a:buNone/>
            </a:pPr>
            <a:r>
              <a:t>Quarto / R markdown</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12</a:t>
            </a:fld>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Quarto / R markdown</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As a researcher it is important that you can effectively </a:t>
            </a:r>
            <a:r>
              <a:rPr b="1"/>
              <a:t>communicate</a:t>
            </a:r>
            <a:r>
              <a:t> your results.</a:t>
            </a:r>
          </a:p>
          <a:p>
            <a:pPr marL="0" lvl="0" indent="0">
              <a:buNone/>
            </a:pPr>
            <a:r>
              <a:t>Quarto and R markdown are open-source science and technical publishing systems, both relying on Pandoc (a universal document converter). Both are markdown languages.</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Quarto and R markdown allow creating reports that combine R code with the analysis output. R markdown, and quarto, is a “unified authoring framework for data science, combining your code, its results and your prose commentary”</a:t>
            </a:r>
            <a:r>
              <a:rPr baseline="30000">
                <a:hlinkClick r:id="rId2" action="ppaction://hlinksldjump"/>
              </a:rPr>
              <a:t>3</a:t>
            </a:r>
            <a:r>
              <a: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13</a:t>
            </a:fld>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Quarto / R markdown</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Quarto allows you to tell a story and share a report that transparently lists the code the generated your results. Markdown documents are fully reproducible (up to a point!) and support a number of output format: html, pdf, docx, pptx…</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Quarto is meant to achieve 3 things:</a:t>
            </a:r>
          </a:p>
          <a:p>
            <a:pPr lvl="0"/>
            <a:r>
              <a:t>Communicate with stakeholders.</a:t>
            </a:r>
          </a:p>
          <a:p>
            <a:pPr lvl="0"/>
            <a:r>
              <a:t>Collaborate with other researchers.</a:t>
            </a:r>
          </a:p>
          <a:p>
            <a:pPr lvl="0"/>
            <a:r>
              <a:t>A framework within which to do data science (like a modern-day lab notebook).</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14</a:t>
            </a:fld>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Quarto / R mardown</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Main differences between quarto and R markdown:</a:t>
            </a:r>
          </a:p>
          <a:p>
            <a:pPr lvl="0"/>
            <a:r>
              <a:t>Quarto is newer and will probably supersede R markdown - so best to just learn quarto (but both are almost identical to use).</a:t>
            </a:r>
          </a:p>
          <a:p>
            <a:pPr lvl="0"/>
            <a:r>
              <a:t>Quarto is independent of R and works with many other programming languages (python, Julia, …)</a:t>
            </a:r>
          </a:p>
          <a:p>
            <a:pPr lvl="0"/>
            <a:r>
              <a:t>Slight differences in YAML header specification.</a:t>
            </a:r>
          </a:p>
          <a:p>
            <a:pPr lvl="0"/>
            <a:r>
              <a:t>Slightly different layout &amp; style of final document.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15</a:t>
            </a:fld>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pPr marL="0" lvl="0" indent="0">
              <a:buNone/>
            </a:pPr>
            <a:r>
              <a:t>Quarto / R markdown</a:t>
            </a:r>
          </a:p>
        </p:txBody>
      </p:sp>
      <p:sp>
        <p:nvSpPr>
          <p:cNvPr id="3" name="Content Placeholder 2">
            <a:extLst>
              <a:ext uri="{FF2B5EF4-FFF2-40B4-BE49-F238E27FC236}">
                <a16:creationId xmlns:a16="http://schemas.microsoft.com/office/drawing/2014/main" id="{7E89358A-6410-47DE-B7D5-0F708CD13DF5}"/>
              </a:ext>
            </a:extLst>
          </p:cNvPr>
          <p:cNvSpPr>
            <a:spLocks noGrp="1"/>
          </p:cNvSpPr>
          <p:nvPr>
            <p:ph sz="half" idx="1"/>
          </p:nvPr>
        </p:nvSpPr>
        <p:spPr/>
        <p:txBody>
          <a:bodyPr/>
          <a:lstStyle/>
          <a:p>
            <a:pPr marL="0" lvl="0" indent="0">
              <a:buNone/>
            </a:pPr>
            <a:r>
              <a:t>There are 3 building blocks to a markdown document:</a:t>
            </a:r>
          </a:p>
          <a:p>
            <a:pPr marL="457200" lvl="0" indent="-457200">
              <a:buAutoNum type="arabicPeriod"/>
            </a:pPr>
            <a:r>
              <a:t>A YAML header.</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457200" lvl="0" indent="-457200">
              <a:buAutoNum type="arabicPeriod" startAt="2"/>
            </a:pPr>
            <a:r>
              <a:t>Chunks of R code (if you want to strip out all chunks of R code within a markdown document to write a pure R script, you can use the </a:t>
            </a:r>
            <a:r>
              <a:rPr>
                <a:latin typeface="Courier"/>
              </a:rPr>
              <a:t>purl()</a:t>
            </a:r>
            <a:r>
              <a:t> function from the </a:t>
            </a:r>
            <a:r>
              <a:rPr>
                <a:latin typeface="Courier"/>
              </a:rPr>
              <a:t>knitr</a:t>
            </a:r>
            <a:r>
              <a:t> package).</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457200" lvl="0" indent="-457200">
              <a:buAutoNum type="arabicPeriod" startAt="3"/>
            </a:pPr>
            <a:r>
              <a:t>Narrative, formatted text.</a:t>
            </a:r>
          </a:p>
        </p:txBody>
      </p:sp>
      <p:pic>
        <p:nvPicPr>
          <p:cNvPr id="4" name="Picture 1" descr="dataAndSupportDocs/yaml_chunk_text.png"/>
          <p:cNvPicPr>
            <a:picLocks noGrp="1" noChangeAspect="1"/>
          </p:cNvPicPr>
          <p:nvPr/>
        </p:nvPicPr>
        <p:blipFill>
          <a:blip r:embed="rId2"/>
          <a:stretch>
            <a:fillRect/>
          </a:stretch>
        </p:blipFill>
        <p:spPr bwMode="auto">
          <a:xfrm>
            <a:off x="6172200" y="2108200"/>
            <a:ext cx="5181600" cy="3759200"/>
          </a:xfrm>
          <a:prstGeom prst="rect">
            <a:avLst/>
          </a:prstGeom>
          <a:noFill/>
          <a:ln w="9525">
            <a:noFill/>
            <a:headEnd/>
            <a:tailEnd/>
          </a:ln>
        </p:spPr>
      </p:pic>
      <p:sp>
        <p:nvSpPr>
          <p:cNvPr id="7" name="Slide Number Placeholder 6">
            <a:extLst>
              <a:ext uri="{FF2B5EF4-FFF2-40B4-BE49-F238E27FC236}">
                <a16:creationId xmlns:a16="http://schemas.microsoft.com/office/drawing/2014/main" id="{5392B6E7-0296-4DDC-8A37-ADBF03312730}"/>
              </a:ext>
            </a:extLst>
          </p:cNvPr>
          <p:cNvSpPr>
            <a:spLocks noGrp="1"/>
          </p:cNvSpPr>
          <p:nvPr>
            <p:ph type="sldNum" sz="quarter" idx="12"/>
          </p:nvPr>
        </p:nvSpPr>
        <p:spPr/>
        <p:txBody>
          <a:bodyPr/>
          <a:lstStyle/>
          <a:p>
            <a:fld id="{E1C5CB42-CF14-4293-8971-6DCD1AAE8BE7}" type="slidenum">
              <a:rPr lang="en-GB" smtClean="0"/>
              <a:t>16</a:t>
            </a:fld>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Quarto / R markdown</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rPr b="1"/>
              <a:t>Exercise</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b="1"/>
          </a:p>
          <a:p>
            <a:pPr marL="457200" lvl="0" indent="-457200">
              <a:buAutoNum type="arabicPeriod"/>
            </a:pPr>
            <a:r>
              <a:t>Simulate a dataset and save it as a binary R data file (*.rda or *.RData).</a:t>
            </a:r>
          </a:p>
          <a:p>
            <a:pPr marL="457200" lvl="0" indent="-457200">
              <a:buAutoNum type="arabicPeriod"/>
            </a:pPr>
            <a:r>
              <a:t>(In RStudio): File –&gt; New File –&gt; Quarto document… –&gt; (select type of output; choose html; untick the ‘use visual markdown editor’ box), then click on ‘Render’ in the script editor panel.</a:t>
            </a:r>
          </a:p>
          <a:p>
            <a:pPr marL="457200" lvl="0" indent="-457200">
              <a:buAutoNum type="arabicPeriod"/>
            </a:pPr>
            <a:r>
              <a:t>Write a new quarto document which:</a:t>
            </a:r>
          </a:p>
          <a:p>
            <a:pPr lvl="0"/>
            <a:r>
              <a:t>Loads the simulated data.</a:t>
            </a:r>
          </a:p>
          <a:p>
            <a:pPr lvl="0"/>
            <a:r>
              <a:t>Performs a basic analysis and produces a table with results.</a:t>
            </a:r>
          </a:p>
          <a:p>
            <a:pPr lvl="0"/>
            <a:r>
              <a:t>Displays a graph.</a:t>
            </a:r>
          </a:p>
          <a:p>
            <a:pPr marL="0" lvl="0" indent="0">
              <a:buNone/>
            </a:pPr>
            <a:r>
              <a:t>Make sure to use quarto’s capability of providing a </a:t>
            </a:r>
            <a:r>
              <a:rPr i="1"/>
              <a:t>commentary</a:t>
            </a:r>
            <a:r>
              <a:t> along with your analysis.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17</a:t>
            </a:fld>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Quarto / R markdown</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Simulated data (as an example):</a:t>
            </a:r>
          </a:p>
          <a:p>
            <a:pPr lvl="0" indent="0">
              <a:buNone/>
            </a:pPr>
            <a:r>
              <a:rPr>
                <a:solidFill>
                  <a:srgbClr val="003B4F"/>
                </a:solidFill>
                <a:latin typeface="Courier"/>
              </a:rPr>
              <a:t>dat&lt;-</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type=</a:t>
            </a:r>
            <a:r>
              <a:rPr>
                <a:solidFill>
                  <a:srgbClr val="4758AB"/>
                </a:solidFill>
                <a:latin typeface="Courier"/>
              </a:rPr>
              <a:t>sample</a:t>
            </a:r>
            <a:r>
              <a:rPr>
                <a:solidFill>
                  <a:srgbClr val="003B4F"/>
                </a:solidFill>
                <a:latin typeface="Courier"/>
              </a:rPr>
              <a:t>(</a:t>
            </a:r>
            <a:r>
              <a:rPr>
                <a:solidFill>
                  <a:srgbClr val="4758AB"/>
                </a:solidFill>
                <a:latin typeface="Courier"/>
              </a:rPr>
              <a:t>c</a:t>
            </a:r>
            <a:r>
              <a:rPr>
                <a:solidFill>
                  <a:srgbClr val="003B4F"/>
                </a:solidFill>
                <a:latin typeface="Courier"/>
              </a:rPr>
              <a:t>(</a:t>
            </a:r>
            <a:r>
              <a:rPr>
                <a:solidFill>
                  <a:srgbClr val="20794D"/>
                </a:solidFill>
                <a:latin typeface="Courier"/>
              </a:rPr>
              <a:t>"A"</a:t>
            </a:r>
            <a:r>
              <a:rPr>
                <a:solidFill>
                  <a:srgbClr val="003B4F"/>
                </a:solidFill>
                <a:latin typeface="Courier"/>
              </a:rPr>
              <a:t>,</a:t>
            </a:r>
            <a:r>
              <a:rPr>
                <a:solidFill>
                  <a:srgbClr val="20794D"/>
                </a:solidFill>
                <a:latin typeface="Courier"/>
              </a:rPr>
              <a:t>"B"</a:t>
            </a:r>
            <a:r>
              <a:rPr>
                <a:solidFill>
                  <a:srgbClr val="003B4F"/>
                </a:solidFill>
                <a:latin typeface="Courier"/>
              </a:rPr>
              <a:t>),</a:t>
            </a:r>
            <a:r>
              <a:rPr>
                <a:solidFill>
                  <a:srgbClr val="657422"/>
                </a:solidFill>
                <a:latin typeface="Courier"/>
              </a:rPr>
              <a:t>size=</a:t>
            </a:r>
            <a:r>
              <a:rPr>
                <a:solidFill>
                  <a:srgbClr val="AD0000"/>
                </a:solidFill>
                <a:latin typeface="Courier"/>
              </a:rPr>
              <a:t>100</a:t>
            </a:r>
            <a:r>
              <a:rPr>
                <a:solidFill>
                  <a:srgbClr val="003B4F"/>
                </a:solidFill>
                <a:latin typeface="Courier"/>
              </a:rPr>
              <a:t>,</a:t>
            </a:r>
            <a:r>
              <a:rPr>
                <a:solidFill>
                  <a:srgbClr val="657422"/>
                </a:solidFill>
                <a:latin typeface="Courier"/>
              </a:rPr>
              <a:t>prob=</a:t>
            </a:r>
            <a:r>
              <a:rPr>
                <a:solidFill>
                  <a:srgbClr val="4758AB"/>
                </a:solidFill>
                <a:latin typeface="Courier"/>
              </a:rPr>
              <a:t>c</a:t>
            </a:r>
            <a:r>
              <a:rPr>
                <a:solidFill>
                  <a:srgbClr val="003B4F"/>
                </a:solidFill>
                <a:latin typeface="Courier"/>
              </a:rPr>
              <a:t>(</a:t>
            </a:r>
            <a:r>
              <a:rPr>
                <a:solidFill>
                  <a:srgbClr val="AD0000"/>
                </a:solidFill>
                <a:latin typeface="Courier"/>
              </a:rPr>
              <a:t>0.6</a:t>
            </a:r>
            <a:r>
              <a:rPr>
                <a:solidFill>
                  <a:srgbClr val="003B4F"/>
                </a:solidFill>
                <a:latin typeface="Courier"/>
              </a:rPr>
              <a:t>,</a:t>
            </a:r>
            <a:r>
              <a:rPr>
                <a:solidFill>
                  <a:srgbClr val="AD0000"/>
                </a:solidFill>
                <a:latin typeface="Courier"/>
              </a:rPr>
              <a:t>0.4</a:t>
            </a:r>
            <a:r>
              <a:rPr>
                <a:solidFill>
                  <a:srgbClr val="003B4F"/>
                </a:solidFill>
                <a:latin typeface="Courier"/>
              </a:rPr>
              <a:t>),</a:t>
            </a:r>
            <a:r>
              <a:rPr>
                <a:solidFill>
                  <a:srgbClr val="657422"/>
                </a:solidFill>
                <a:latin typeface="Courier"/>
              </a:rPr>
              <a:t>replace=</a:t>
            </a:r>
            <a:r>
              <a:rPr>
                <a:solidFill>
                  <a:srgbClr val="003B4F"/>
                </a:solidFill>
                <a:latin typeface="Courier"/>
              </a:rPr>
              <a:t>T),</a:t>
            </a:r>
            <a:br/>
            <a:r>
              <a:rPr>
                <a:solidFill>
                  <a:srgbClr val="003B4F"/>
                </a:solidFill>
                <a:latin typeface="Courier"/>
              </a:rPr>
              <a:t>  </a:t>
            </a:r>
            <a:r>
              <a:rPr>
                <a:solidFill>
                  <a:srgbClr val="657422"/>
                </a:solidFill>
                <a:latin typeface="Courier"/>
              </a:rPr>
              <a:t>x=</a:t>
            </a:r>
            <a:r>
              <a:rPr>
                <a:solidFill>
                  <a:srgbClr val="4758AB"/>
                </a:solidFill>
                <a:latin typeface="Courier"/>
              </a:rPr>
              <a:t>rnorm</a:t>
            </a:r>
            <a:r>
              <a:rPr>
                <a:solidFill>
                  <a:srgbClr val="003B4F"/>
                </a:solidFill>
                <a:latin typeface="Courier"/>
              </a:rPr>
              <a:t>(</a:t>
            </a:r>
            <a:r>
              <a:rPr>
                <a:solidFill>
                  <a:srgbClr val="AD0000"/>
                </a:solidFill>
                <a:latin typeface="Courier"/>
              </a:rPr>
              <a:t>100</a:t>
            </a:r>
            <a:r>
              <a:rPr>
                <a:solidFill>
                  <a:srgbClr val="003B4F"/>
                </a:solidFill>
                <a:latin typeface="Courier"/>
              </a:rPr>
              <a:t>,</a:t>
            </a:r>
            <a:r>
              <a:rPr>
                <a:solidFill>
                  <a:srgbClr val="657422"/>
                </a:solidFill>
                <a:latin typeface="Courier"/>
              </a:rPr>
              <a:t>sd=</a:t>
            </a:r>
            <a:r>
              <a:rPr>
                <a:solidFill>
                  <a:srgbClr val="AD0000"/>
                </a:solidFill>
                <a:latin typeface="Courier"/>
              </a:rPr>
              <a:t>5</a:t>
            </a:r>
            <a:r>
              <a:rPr>
                <a:solidFill>
                  <a:srgbClr val="003B4F"/>
                </a:solidFill>
                <a:latin typeface="Courier"/>
              </a:rPr>
              <a:t>),</a:t>
            </a:r>
            <a:br/>
            <a:r>
              <a:rPr>
                <a:solidFill>
                  <a:srgbClr val="003B4F"/>
                </a:solidFill>
                <a:latin typeface="Courier"/>
              </a:rPr>
              <a:t>  </a:t>
            </a:r>
            <a:r>
              <a:rPr>
                <a:solidFill>
                  <a:srgbClr val="657422"/>
                </a:solidFill>
                <a:latin typeface="Courier"/>
              </a:rPr>
              <a:t>y=</a:t>
            </a:r>
            <a:r>
              <a:rPr>
                <a:solidFill>
                  <a:srgbClr val="4758AB"/>
                </a:solidFill>
                <a:latin typeface="Courier"/>
              </a:rPr>
              <a:t>rexp</a:t>
            </a:r>
            <a:r>
              <a:rPr>
                <a:solidFill>
                  <a:srgbClr val="003B4F"/>
                </a:solidFill>
                <a:latin typeface="Courier"/>
              </a:rPr>
              <a:t>(</a:t>
            </a:r>
            <a:r>
              <a:rPr>
                <a:solidFill>
                  <a:srgbClr val="AD0000"/>
                </a:solidFill>
                <a:latin typeface="Courier"/>
              </a:rPr>
              <a:t>100</a:t>
            </a:r>
            <a:r>
              <a:rPr>
                <a:solidFill>
                  <a:srgbClr val="003B4F"/>
                </a:solidFill>
                <a:latin typeface="Courier"/>
              </a:rPr>
              <a:t>)</a:t>
            </a:r>
            <a:br/>
            <a:r>
              <a:rPr>
                <a:solidFill>
                  <a:srgbClr val="003B4F"/>
                </a:solidFill>
                <a:latin typeface="Courier"/>
              </a:rPr>
              <a:t>) </a:t>
            </a:r>
            <a:r>
              <a:rPr>
                <a:solidFill>
                  <a:srgbClr val="5E5E5E"/>
                </a:solidFill>
                <a:latin typeface="Courier"/>
              </a:rPr>
              <a:t>%&gt;%</a:t>
            </a:r>
            <a:br/>
            <a:r>
              <a:rPr>
                <a:solidFill>
                  <a:srgbClr val="003B4F"/>
                </a:solidFill>
                <a:latin typeface="Courier"/>
              </a:rPr>
              <a:t>  dplyr</a:t>
            </a:r>
            <a:r>
              <a:rPr>
                <a:solidFill>
                  <a:srgbClr val="5E5E5E"/>
                </a:solidFill>
                <a:latin typeface="Courier"/>
              </a:rPr>
              <a:t>::</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z=</a:t>
            </a:r>
            <a:r>
              <a:rPr>
                <a:solidFill>
                  <a:srgbClr val="4758AB"/>
                </a:solidFill>
                <a:latin typeface="Courier"/>
              </a:rPr>
              <a:t>ifelse</a:t>
            </a:r>
            <a:r>
              <a:rPr>
                <a:solidFill>
                  <a:srgbClr val="003B4F"/>
                </a:solidFill>
                <a:latin typeface="Courier"/>
              </a:rPr>
              <a:t>(type</a:t>
            </a:r>
            <a:r>
              <a:rPr>
                <a:solidFill>
                  <a:srgbClr val="5E5E5E"/>
                </a:solidFill>
                <a:latin typeface="Courier"/>
              </a:rPr>
              <a:t>==</a:t>
            </a:r>
            <a:r>
              <a:rPr>
                <a:solidFill>
                  <a:srgbClr val="20794D"/>
                </a:solidFill>
                <a:latin typeface="Courier"/>
              </a:rPr>
              <a:t>"A"</a:t>
            </a:r>
            <a:r>
              <a:rPr>
                <a:solidFill>
                  <a:srgbClr val="003B4F"/>
                </a:solidFill>
                <a:latin typeface="Courier"/>
              </a:rPr>
              <a:t>, </a:t>
            </a:r>
            <a:r>
              <a:rPr>
                <a:solidFill>
                  <a:srgbClr val="AD0000"/>
                </a:solidFill>
                <a:latin typeface="Courier"/>
              </a:rPr>
              <a:t>2</a:t>
            </a:r>
            <a:r>
              <a:rPr>
                <a:solidFill>
                  <a:srgbClr val="5E5E5E"/>
                </a:solidFill>
                <a:latin typeface="Courier"/>
              </a:rPr>
              <a:t>*</a:t>
            </a:r>
            <a:r>
              <a:rPr>
                <a:solidFill>
                  <a:srgbClr val="003B4F"/>
                </a:solidFill>
                <a:latin typeface="Courier"/>
              </a:rPr>
              <a:t>x</a:t>
            </a:r>
            <a:r>
              <a:rPr>
                <a:solidFill>
                  <a:srgbClr val="5E5E5E"/>
                </a:solidFill>
                <a:latin typeface="Courier"/>
              </a:rPr>
              <a:t>-</a:t>
            </a:r>
            <a:r>
              <a:rPr>
                <a:solidFill>
                  <a:srgbClr val="003B4F"/>
                </a:solidFill>
                <a:latin typeface="Courier"/>
              </a:rPr>
              <a:t>y</a:t>
            </a:r>
            <a:r>
              <a:rPr>
                <a:solidFill>
                  <a:srgbClr val="5E5E5E"/>
                </a:solidFill>
                <a:latin typeface="Courier"/>
              </a:rPr>
              <a:t>+</a:t>
            </a:r>
            <a:r>
              <a:rPr>
                <a:solidFill>
                  <a:srgbClr val="AD0000"/>
                </a:solidFill>
                <a:latin typeface="Courier"/>
              </a:rPr>
              <a:t>5</a:t>
            </a:r>
            <a:r>
              <a:rPr>
                <a:solidFill>
                  <a:srgbClr val="003B4F"/>
                </a:solidFill>
                <a:latin typeface="Courier"/>
              </a:rPr>
              <a:t>, </a:t>
            </a:r>
            <a:r>
              <a:rPr>
                <a:solidFill>
                  <a:srgbClr val="AD0000"/>
                </a:solidFill>
                <a:latin typeface="Courier"/>
              </a:rPr>
              <a:t>1.25</a:t>
            </a:r>
            <a:r>
              <a:rPr>
                <a:solidFill>
                  <a:srgbClr val="5E5E5E"/>
                </a:solidFill>
                <a:latin typeface="Courier"/>
              </a:rPr>
              <a:t>*</a:t>
            </a:r>
            <a:r>
              <a:rPr>
                <a:solidFill>
                  <a:srgbClr val="003B4F"/>
                </a:solidFill>
                <a:latin typeface="Courier"/>
              </a:rPr>
              <a:t>x</a:t>
            </a:r>
            <a:r>
              <a:rPr>
                <a:solidFill>
                  <a:srgbClr val="AD0000"/>
                </a:solidFill>
                <a:latin typeface="Courier"/>
              </a:rPr>
              <a:t>-0.5</a:t>
            </a:r>
            <a:r>
              <a:rPr>
                <a:solidFill>
                  <a:srgbClr val="5E5E5E"/>
                </a:solidFill>
                <a:latin typeface="Courier"/>
              </a:rPr>
              <a:t>*</a:t>
            </a:r>
            <a:r>
              <a:rPr>
                <a:solidFill>
                  <a:srgbClr val="003B4F"/>
                </a:solidFill>
                <a:latin typeface="Courier"/>
              </a:rPr>
              <a:t>y</a:t>
            </a:r>
            <a:r>
              <a:rPr>
                <a:solidFill>
                  <a:srgbClr val="5E5E5E"/>
                </a:solidFill>
                <a:latin typeface="Courier"/>
              </a:rPr>
              <a:t>+</a:t>
            </a:r>
            <a:r>
              <a:rPr>
                <a:solidFill>
                  <a:srgbClr val="AD0000"/>
                </a:solidFill>
                <a:latin typeface="Courier"/>
              </a:rPr>
              <a:t>1</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4758AB"/>
                </a:solidFill>
                <a:latin typeface="Courier"/>
              </a:rPr>
              <a:t>rnorm</a:t>
            </a:r>
            <a:r>
              <a:rPr>
                <a:solidFill>
                  <a:srgbClr val="003B4F"/>
                </a:solidFill>
                <a:latin typeface="Courier"/>
              </a:rPr>
              <a:t>(</a:t>
            </a:r>
            <a:r>
              <a:rPr>
                <a:solidFill>
                  <a:srgbClr val="AD0000"/>
                </a:solidFill>
                <a:latin typeface="Courier"/>
              </a:rPr>
              <a:t>100</a:t>
            </a:r>
            <a:r>
              <a:rPr>
                <a:solidFill>
                  <a:srgbClr val="003B4F"/>
                </a:solidFill>
                <a:latin typeface="Courier"/>
              </a:rPr>
              <a:t>,</a:t>
            </a:r>
            <a:r>
              <a:rPr>
                <a:solidFill>
                  <a:srgbClr val="657422"/>
                </a:solidFill>
                <a:latin typeface="Courier"/>
              </a:rPr>
              <a:t>sd=</a:t>
            </a:r>
            <a:r>
              <a:rPr>
                <a:solidFill>
                  <a:srgbClr val="AD0000"/>
                </a:solidFill>
                <a:latin typeface="Courier"/>
              </a:rPr>
              <a:t>1.25</a:t>
            </a:r>
            <a:r>
              <a:rPr>
                <a:solidFill>
                  <a:srgbClr val="003B4F"/>
                </a:solidFill>
                <a:latin typeface="Courier"/>
              </a:rPr>
              <a:t>)</a:t>
            </a:r>
            <a:br/>
            <a:r>
              <a:rPr>
                <a:solidFill>
                  <a:srgbClr val="003B4F"/>
                </a:solidFill>
                <a:latin typeface="Courier"/>
              </a:rPr>
              <a:t>  )</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18</a:t>
            </a:fld>
            <a:endParaRPr 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Quarto / R markdown</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Analysis (as an example):</a:t>
            </a:r>
          </a:p>
          <a:p>
            <a:pPr lvl="0"/>
            <a:r>
              <a:t>t-test comparing variable z between types A &amp; B.</a:t>
            </a:r>
          </a:p>
          <a:p>
            <a:pPr lvl="0"/>
            <a:r>
              <a:t>Linear regression of z against x.</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Graph (as an example):</a:t>
            </a:r>
          </a:p>
          <a:p>
            <a:pPr lvl="0"/>
            <a:r>
              <a:t>Scatterplot of z against x, stratified by type.</a:t>
            </a:r>
          </a:p>
          <a:p>
            <a:pPr lvl="0"/>
            <a:r>
              <a:t>Boxplot of z values by type.</a:t>
            </a:r>
          </a:p>
          <a:p>
            <a:pPr lvl="0"/>
            <a:r>
              <a:t>Barplot of type.</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19</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marL="0" lvl="0" indent="0">
              <a:buNone/>
            </a:pPr>
            <a:r>
              <a:t>Introduction</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2</a:t>
            </a:fld>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marL="0" lvl="0" indent="0">
              <a:buNone/>
            </a:pPr>
            <a:r>
              <a:t>GitHub</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20</a:t>
            </a:fld>
            <a:endParaRPr lang="en-GB"/>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GitHub</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While you can use markdown document and R packages as part of your own workflow, if you want to use them as part of an Open Science paradigm, then you really need to </a:t>
            </a:r>
            <a:r>
              <a:rPr b="1"/>
              <a:t>publish</a:t>
            </a:r>
            <a:r>
              <a:t> them.</a:t>
            </a:r>
          </a:p>
          <a:p>
            <a:pPr marL="0" lvl="0" indent="0">
              <a:buNone/>
            </a:pPr>
            <a:r>
              <a:t>The easiest way to do this is using </a:t>
            </a:r>
            <a:r>
              <a:rPr b="1"/>
              <a:t>GitHub</a:t>
            </a:r>
            <a:r>
              <a:t>.</a:t>
            </a:r>
          </a:p>
          <a:p>
            <a:pPr marL="0" lvl="0" indent="0">
              <a:buNone/>
            </a:pPr>
            <a:r>
              <a:t>GitHub is a hosting service for software development and fully integrates with </a:t>
            </a:r>
            <a:r>
              <a:rPr>
                <a:latin typeface="Courier"/>
              </a:rPr>
              <a:t>git</a:t>
            </a:r>
            <a:r>
              <a:t> a powerful, open source version control software (you are </a:t>
            </a:r>
            <a:r>
              <a:rPr i="1"/>
              <a:t>highly</a:t>
            </a:r>
            <a:r>
              <a:t> encouraged to use git, but we will not cover that here).</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21</a:t>
            </a:fld>
            <a:endParaRPr lang="en-GB"/>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GitHub</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To use GitHub:</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lvl="0"/>
            <a:r>
              <a:t>Create a GitHub account if you have not done so already.</a:t>
            </a:r>
          </a:p>
          <a:p>
            <a:pPr lvl="0"/>
            <a:r>
              <a:t>Create a repository on GitHub and upload your package files (either using </a:t>
            </a:r>
            <a:r>
              <a:rPr>
                <a:latin typeface="Courier"/>
              </a:rPr>
              <a:t>git</a:t>
            </a:r>
            <a:r>
              <a:t> or through the GitHub direct website upload feature).</a:t>
            </a:r>
          </a:p>
          <a:p>
            <a:pPr lvl="0"/>
            <a:r>
              <a:t>Make sure your branch is called </a:t>
            </a:r>
            <a:r>
              <a:rPr b="1"/>
              <a:t>main</a:t>
            </a:r>
            <a:r>
              <a:t> (previously the main branch was called </a:t>
            </a:r>
            <a:r>
              <a:rPr i="1"/>
              <a:t>master</a:t>
            </a:r>
            <a:r>
              <a:t>).</a:t>
            </a:r>
          </a:p>
          <a:p>
            <a:pPr lvl="0"/>
            <a:r>
              <a:t>Upload files using either the upload function or using git directly on your computer.</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22</a:t>
            </a:fld>
            <a:endParaRPr 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GitHub</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Alternatives:</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You can also publish markdown documents, script files and data using repositories such as</a:t>
            </a:r>
          </a:p>
          <a:p>
            <a:pPr lvl="0"/>
            <a:r>
              <a:rPr>
                <a:hlinkClick r:id="rId2"/>
              </a:rPr>
              <a:t>figshare</a:t>
            </a:r>
          </a:p>
          <a:p>
            <a:pPr lvl="0"/>
            <a:r>
              <a:rPr>
                <a:hlinkClick r:id="rId3"/>
              </a:rPr>
              <a:t>Zenodo</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23</a:t>
            </a:fld>
            <a:endParaRPr lang="en-GB"/>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marL="0" lvl="0" indent="0">
              <a:buNone/>
            </a:pPr>
            <a:r>
              <a:t>Licenses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24</a:t>
            </a:fld>
            <a:endParaRPr lang="en-GB"/>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Licenses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Discuss:</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Why should you use a license to publish content or software?</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25</a:t>
            </a:fld>
            <a:endParaRPr lang="en-GB"/>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Licenses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spcBef>
                <a:spcPts val="3000"/>
              </a:spcBef>
              <a:buNone/>
            </a:pPr>
            <a:r>
              <a:rPr b="1"/>
              <a:t>Why use licenses?</a:t>
            </a:r>
          </a:p>
          <a:p>
            <a:pPr marL="0" lvl="0" indent="0">
              <a:buNone/>
            </a:pPr>
            <a:r>
              <a:t>A license is a legal document that will provide you and your institution some protection regarding how your content or software can be used and what attribution / credit needs to be given to your and your co-authors.</a:t>
            </a:r>
          </a:p>
          <a:p>
            <a:pPr marL="0" lvl="0" indent="0">
              <a:buNone/>
            </a:pPr>
            <a:r>
              <a:t>While a license or a copyright license can obviously be used to restrict usage, you should still use one for open source documents to clarify wheher your work can be used for commercial purposes, how you should be given credit for your work, etc.</a:t>
            </a:r>
          </a:p>
          <a:p>
            <a:pPr marL="0" lvl="0" indent="0">
              <a:buNone/>
            </a:pPr>
            <a:r>
              <a:t>For software, it is generally recommended to have a no-warranty / AS-IS statement in the license to protect you and your organisation from lawsuits from users of your software.</a:t>
            </a:r>
          </a:p>
          <a:p>
            <a:pPr marL="0" lvl="0" indent="0">
              <a:spcBef>
                <a:spcPts val="3000"/>
              </a:spcBef>
              <a:buNone/>
            </a:pPr>
            <a:r>
              <a:rPr b="1"/>
              <a:t>Software vs content</a:t>
            </a:r>
          </a:p>
          <a:p>
            <a:pPr marL="0" lvl="0" indent="0">
              <a:buNone/>
            </a:pPr>
            <a:r>
              <a:t>You can use the same license for content and software but it is generally recommended to use content-specific licenses for content and software-specific licenses for computer code.</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26</a:t>
            </a:fld>
            <a:endParaRPr 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Licenses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spcBef>
                <a:spcPts val="3000"/>
              </a:spcBef>
              <a:buNone/>
            </a:pPr>
            <a:r>
              <a:rPr b="1"/>
              <a:t>Common open source software licenses:</a:t>
            </a:r>
          </a:p>
          <a:p>
            <a:pPr lvl="0"/>
            <a:r>
              <a:t>MIT</a:t>
            </a:r>
          </a:p>
          <a:p>
            <a:pPr lvl="0"/>
            <a:r>
              <a:t>GPL-3.0</a:t>
            </a:r>
          </a:p>
          <a:p>
            <a:pPr lvl="0"/>
            <a:r>
              <a:t>See </a:t>
            </a:r>
            <a:r>
              <a:rPr>
                <a:hlinkClick r:id="rId2"/>
              </a:rPr>
              <a:t>https://opensource.org/licenses/alphabetical</a:t>
            </a:r>
            <a:r>
              <a:t> for OSI approved licenses.</a:t>
            </a:r>
          </a:p>
          <a:p>
            <a:pPr lvl="0"/>
            <a:r>
              <a:t>You can select one of several standard licenses on GitHub or upload your own.</a:t>
            </a:r>
          </a:p>
          <a:p>
            <a:pPr marL="0" lvl="0" indent="0">
              <a:spcBef>
                <a:spcPts val="3000"/>
              </a:spcBef>
              <a:buNone/>
            </a:pPr>
            <a:r>
              <a:rPr b="1"/>
              <a:t>Content licenses</a:t>
            </a:r>
          </a:p>
          <a:p>
            <a:pPr marL="0" lvl="0" indent="0">
              <a:buNone/>
            </a:pPr>
            <a:r>
              <a:t>The most common here is the Creative Commons Attribution International license, </a:t>
            </a:r>
            <a:r>
              <a:rPr>
                <a:hlinkClick r:id="rId3"/>
              </a:rPr>
              <a:t>CC BY 4.0</a:t>
            </a:r>
            <a:r>
              <a:t>. Wellcome funded research needs to be published using this license.</a:t>
            </a:r>
          </a:p>
          <a:p>
            <a:pPr marL="0" lvl="0" indent="0">
              <a:spcBef>
                <a:spcPts val="3000"/>
              </a:spcBef>
              <a:buNone/>
            </a:pPr>
            <a:r>
              <a:rPr b="1"/>
              <a:t>The Unlicense</a:t>
            </a:r>
          </a:p>
          <a:p>
            <a:pPr marL="0" lvl="0" indent="0">
              <a:buNone/>
            </a:pPr>
            <a:r>
              <a:t>This is a public-domain equivalent license, without an attribution clause but with a no-warranty statement. See </a:t>
            </a:r>
            <a:r>
              <a:rPr>
                <a:hlinkClick r:id="rId4"/>
              </a:rPr>
              <a:t>http://unlicense.org</a:t>
            </a:r>
            <a:r>
              <a: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27</a:t>
            </a:fld>
            <a:endParaRPr lang="en-GB"/>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[end of Session 6]</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28</a:t>
            </a:fld>
            <a:endParaRPr lang="en-GB"/>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Notes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rPr sz="1800"/>
              <a:t>1. Machado, J., </a:t>
            </a:r>
            <a:r>
              <a:rPr sz="1800" i="1"/>
              <a:t>“Open data and open science”</a:t>
            </a:r>
            <a:r>
              <a:rPr sz="1800"/>
              <a:t>. In Albagli, Maciel &amp; Abdo, </a:t>
            </a:r>
            <a:r>
              <a:rPr sz="1800" i="1"/>
              <a:t>“Open Science, Open Questions”</a:t>
            </a:r>
            <a:r>
              <a:rPr sz="1800"/>
              <a:t> 2015.</a:t>
            </a:r>
          </a:p>
          <a:p>
            <a:pPr marL="0" lvl="0" indent="0">
              <a:buNone/>
            </a:pPr>
            <a:r>
              <a:rPr sz="1800"/>
              <a:t>2. </a:t>
            </a:r>
            <a:r>
              <a:rPr sz="1800">
                <a:hlinkClick r:id="rId2"/>
              </a:rPr>
              <a:t>https://www.sciencemag.org/site/special/h5n1</a:t>
            </a:r>
          </a:p>
          <a:p>
            <a:pPr marL="0" lvl="0" indent="0">
              <a:buNone/>
            </a:pPr>
            <a:r>
              <a:rPr sz="1800"/>
              <a:t>3. </a:t>
            </a:r>
            <a:r>
              <a:rPr sz="1800">
                <a:hlinkClick r:id="rId3"/>
              </a:rPr>
              <a:t>https://r4ds.had.co.nz</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29</a:t>
            </a:fld>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Preliminaries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a:bodyPr>
              <a:lstStyle/>
              <a:p>
                <a:pPr lvl="0"/>
                <a:r>
                  <a:rPr dirty="0"/>
                  <a:t>Certificates of attendance</a:t>
                </a:r>
              </a:p>
              <a:p>
                <a:pPr lvl="1"/>
                <a:r>
                  <a:rPr dirty="0"/>
                  <a:t>You need to attend all 6 sessions.</a:t>
                </a:r>
              </a:p>
              <a:p>
                <a:pPr lvl="1"/>
                <a:r>
                  <a:rPr dirty="0"/>
                  <a:t>Sign in &amp; check spelling of name on the sign-in sheet!</a:t>
                </a:r>
              </a:p>
              <a:p>
                <a:pPr lvl="1"/>
                <a:r>
                  <a:rPr dirty="0"/>
                  <a:t>Only issued if paid-up and in exchange for completed feedback form.</a:t>
                </a:r>
              </a:p>
              <a:p>
                <a:pPr marL="0" lvl="0" indent="0">
                  <a:buNone/>
                </a:pPr>
                <a14:m>
                  <m:oMathPara xmlns:m="http://schemas.openxmlformats.org/officeDocument/2006/math">
                    <m:oMathParaPr>
                      <m:jc m:val="center"/>
                    </m:oMathParaPr>
                    <m:oMath xmlns:m="http://schemas.openxmlformats.org/officeDocument/2006/math">
                      <m:r>
                        <a:rPr sz="400">
                          <a:latin typeface="Cambria Math" panose="02040503050406030204" pitchFamily="18" charset="0"/>
                        </a:rPr>
                        <m:t> </m:t>
                      </m:r>
                    </m:oMath>
                  </m:oMathPara>
                </a14:m>
                <a:endParaRPr sz="400" dirty="0"/>
              </a:p>
              <a:p>
                <a:pPr lvl="0"/>
                <a:r>
                  <a:rPr dirty="0"/>
                  <a:t>Course website / GitHub: </a:t>
                </a:r>
                <a:r>
                  <a:rPr dirty="0">
                    <a:hlinkClick r:id="rId2"/>
                  </a:rPr>
                  <a:t>https://github.com/mlw-stats/R_And_Statistics_Training_Autumn2023</a:t>
                </a:r>
              </a:p>
              <a:p>
                <a:pPr marL="0" lvl="0" indent="0">
                  <a:buNone/>
                </a:pPr>
                <a14:m>
                  <m:oMathPara xmlns:m="http://schemas.openxmlformats.org/officeDocument/2006/math">
                    <m:oMathParaPr>
                      <m:jc m:val="center"/>
                    </m:oMathParaPr>
                    <m:oMath xmlns:m="http://schemas.openxmlformats.org/officeDocument/2006/math">
                      <m:r>
                        <a:rPr sz="400">
                          <a:latin typeface="Cambria Math" panose="02040503050406030204" pitchFamily="18" charset="0"/>
                        </a:rPr>
                        <m:t> </m:t>
                      </m:r>
                    </m:oMath>
                  </m:oMathPara>
                </a14:m>
                <a:endParaRPr sz="400" dirty="0">
                  <a:hlinkClick r:id="rId2"/>
                </a:endParaRPr>
              </a:p>
              <a:p>
                <a:pPr lvl="0"/>
                <a:r>
                  <a:rPr dirty="0"/>
                  <a:t>Office hours</a:t>
                </a:r>
              </a:p>
              <a:p>
                <a:pPr lvl="1"/>
                <a:r>
                  <a:rPr dirty="0"/>
                  <a:t>James - Wednesdays 2.00pm-3.00pm</a:t>
                </a:r>
              </a:p>
              <a:p>
                <a:pPr lvl="1"/>
                <a:r>
                  <a:rPr dirty="0"/>
                  <a:t>Eva - Wednesdays 3.00pm-4.00pm</a:t>
                </a:r>
              </a:p>
              <a:p>
                <a:pPr lvl="1"/>
                <a:r>
                  <a:rPr dirty="0"/>
                  <a:t>Marc - Tuesdays 9.00am-10.00am</a:t>
                </a:r>
              </a:p>
              <a:p>
                <a:pPr marL="0" lvl="0" indent="0">
                  <a:buNone/>
                </a:pPr>
                <a14:m>
                  <m:oMathPara xmlns:m="http://schemas.openxmlformats.org/officeDocument/2006/math">
                    <m:oMathParaPr>
                      <m:jc m:val="center"/>
                    </m:oMathParaPr>
                    <m:oMath xmlns:m="http://schemas.openxmlformats.org/officeDocument/2006/math">
                      <m:r>
                        <a:rPr sz="400">
                          <a:latin typeface="Cambria Math" panose="02040503050406030204" pitchFamily="18" charset="0"/>
                        </a:rPr>
                        <m:t> </m:t>
                      </m:r>
                    </m:oMath>
                  </m:oMathPara>
                </a14:m>
                <a:endParaRPr sz="400" dirty="0"/>
              </a:p>
              <a:p>
                <a:pPr lvl="0"/>
                <a:r>
                  <a:rPr dirty="0"/>
                  <a:t>Housekeeping</a:t>
                </a:r>
              </a:p>
              <a:p>
                <a:pPr lvl="1"/>
                <a:r>
                  <a:rPr dirty="0"/>
                  <a:t>Refreshments (no lunch - sorry)</a:t>
                </a:r>
              </a:p>
              <a:p>
                <a:pPr lvl="1"/>
                <a:r>
                  <a:rPr dirty="0"/>
                  <a:t>Fire exits &amp; bathrooms</a:t>
                </a:r>
              </a:p>
            </p:txBody>
          </p:sp>
        </mc:Choice>
        <mc:Fallback>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3"/>
                <a:stretch>
                  <a:fillRect l="-603" t="-1355"/>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Learning outcomes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lnSpcReduction="10000"/>
          </a:bodyPr>
          <a:lstStyle/>
          <a:p>
            <a:pPr marL="457200" lvl="0" indent="-457200">
              <a:buAutoNum type="arabicPeriod"/>
            </a:pPr>
            <a:r>
              <a:rPr b="1"/>
              <a:t>KNOW R</a:t>
            </a:r>
            <a:r>
              <a:t>: Explain know what R is &amp; what it can do.</a:t>
            </a:r>
          </a:p>
          <a:p>
            <a:pPr marL="457200" lvl="0" indent="-457200">
              <a:buAutoNum type="arabicPeriod"/>
            </a:pPr>
            <a:r>
              <a:rPr b="1"/>
              <a:t>KNOW R RESOURCES</a:t>
            </a:r>
            <a:r>
              <a:t>: List useful R resources and access them.</a:t>
            </a:r>
          </a:p>
          <a:p>
            <a:pPr marL="457200" lvl="0" indent="-457200">
              <a:buAutoNum type="arabicPeriod"/>
            </a:pPr>
            <a:r>
              <a:rPr b="1"/>
              <a:t>DO R</a:t>
            </a:r>
            <a:r>
              <a:t>: Perform basic operations relevant for your research in R:</a:t>
            </a:r>
          </a:p>
          <a:p>
            <a:pPr marL="914400" lvl="1" indent="-457200">
              <a:buAutoNum type="alphaLcPeriod"/>
            </a:pPr>
            <a:r>
              <a:t>Read data into R &amp; write data or results to the harddrive.</a:t>
            </a:r>
          </a:p>
          <a:p>
            <a:pPr marL="914400" lvl="1" indent="-457200">
              <a:buAutoNum type="alphaLcPeriod"/>
            </a:pPr>
            <a:r>
              <a:t>Manipulate &amp; use different object types.</a:t>
            </a:r>
          </a:p>
          <a:p>
            <a:pPr marL="914400" lvl="1" indent="-457200">
              <a:buAutoNum type="alphaLcPeriod"/>
            </a:pPr>
            <a:r>
              <a:t>Write &amp; use functions in R</a:t>
            </a:r>
          </a:p>
          <a:p>
            <a:pPr marL="914400" lvl="1" indent="-457200">
              <a:buAutoNum type="alphaLcPeriod"/>
            </a:pPr>
            <a:r>
              <a:t>Perform basic analyses on a dataset: mean, standard deviation, linear regression.</a:t>
            </a:r>
          </a:p>
          <a:p>
            <a:pPr marL="914400" lvl="1" indent="-457200">
              <a:buAutoNum type="alphaLcPeriod"/>
            </a:pPr>
            <a:r>
              <a:t>Produce various standard graphs and tables</a:t>
            </a:r>
          </a:p>
          <a:p>
            <a:pPr marL="457200" lvl="0" indent="-457200">
              <a:buAutoNum type="arabicPeriod"/>
            </a:pPr>
            <a:r>
              <a:rPr b="1"/>
              <a:t>UNDERSTAND BASICS OF STATISTICS</a:t>
            </a:r>
            <a:r>
              <a:t>: Explain basic statistical theory: common distributions, standard statistical techniques, common study designs, assumptions behind common statistical tests and regression models.</a:t>
            </a:r>
          </a:p>
          <a:p>
            <a:pPr marL="457200" lvl="0" indent="-457200">
              <a:buAutoNum type="arabicPeriod"/>
            </a:pPr>
            <a:r>
              <a:rPr b="1"/>
              <a:t>UNDERSTAND STUDY DESIGNS</a:t>
            </a:r>
            <a:r>
              <a:t>: Recommend appropriate designs &amp; analyses.</a:t>
            </a:r>
          </a:p>
          <a:p>
            <a:pPr marL="457200" lvl="0" indent="-457200">
              <a:buAutoNum type="arabicPeriod"/>
            </a:pPr>
            <a:r>
              <a:rPr b="1"/>
              <a:t>COMPREHEND OPEN SCIENCE</a:t>
            </a:r>
            <a:r>
              <a:t>: Summarise principles of open, reproducible research.</a:t>
            </a:r>
          </a:p>
          <a:p>
            <a:pPr marL="457200" lvl="0" indent="-457200">
              <a:buAutoNum type="arabicPeriod"/>
            </a:pPr>
            <a:r>
              <a:rPr b="1"/>
              <a:t>DO OPEN SCIENCE WITH R</a:t>
            </a:r>
            <a:r>
              <a:t>: Use R scripts, R markdown, packages &amp; GitHub.</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a:t>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marL="0" lvl="0" indent="0">
              <a:buNone/>
            </a:pPr>
            <a:r>
              <a:t>Resources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5</a:t>
            </a:fld>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Resources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Quarto &amp; R markdown</a:t>
            </a:r>
          </a:p>
          <a:p>
            <a:pPr marL="0" lvl="0" indent="0">
              <a:buNone/>
            </a:pPr>
            <a:r>
              <a:rPr>
                <a:hlinkClick r:id="rId2"/>
              </a:rPr>
              <a:t>https://quarto.org/docs/computations/r.html</a:t>
            </a:r>
          </a:p>
          <a:p>
            <a:pPr marL="0" lvl="0" indent="0">
              <a:buNone/>
            </a:pPr>
            <a:r>
              <a:rPr>
                <a:hlinkClick r:id="rId3"/>
              </a:rPr>
              <a:t>https://rmarkdown.rstudio.com/articles.html</a:t>
            </a:r>
          </a:p>
          <a:p>
            <a:pPr lvl="0"/>
            <a:r>
              <a:t>GitHub &amp; git</a:t>
            </a:r>
          </a:p>
          <a:p>
            <a:pPr marL="0" lvl="0" indent="0">
              <a:buNone/>
            </a:pPr>
            <a:r>
              <a:rPr>
                <a:hlinkClick r:id="rId4"/>
              </a:rPr>
              <a:t>https://www.youtube.com/githubguides</a:t>
            </a:r>
          </a:p>
          <a:p>
            <a:pPr marL="0" lvl="0" indent="0">
              <a:buNone/>
            </a:pPr>
            <a:r>
              <a:rPr>
                <a:hlinkClick r:id="rId5"/>
              </a:rPr>
              <a:t>https://guides.github.com/activities/hello-world</a:t>
            </a:r>
          </a:p>
          <a:p>
            <a:pPr marL="0" lvl="0" indent="0">
              <a:buNone/>
            </a:pPr>
            <a:r>
              <a:rPr>
                <a:hlinkClick r:id="rId6"/>
              </a:rPr>
              <a:t>https://guides.github.com/introduction/git-handbook</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6</a:t>
            </a:fld>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marL="0" lvl="0" indent="0">
              <a:buNone/>
            </a:pPr>
            <a:r>
              <a:t>Open Science</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7</a:t>
            </a:fld>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Open Science</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Discuss:</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lvl="0"/>
            <a:r>
              <a:t>What do you understand by Open Science?</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lvl="0"/>
            <a:r>
              <a:t>Why is Open Science important?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8</a:t>
            </a:fld>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Open Science</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Scientific outputs are freely available to anybody - policymakers, professional and amateur researchers, lay public.</a:t>
            </a:r>
          </a:p>
          <a:p>
            <a:pPr lvl="1"/>
            <a:r>
              <a:t>Research findings.</a:t>
            </a:r>
          </a:p>
          <a:p>
            <a:pPr lvl="1"/>
            <a:r>
              <a:t>Datasets.</a:t>
            </a:r>
          </a:p>
          <a:p>
            <a:pPr lvl="1"/>
            <a:r>
              <a:t>Methods.</a:t>
            </a:r>
          </a:p>
          <a:p>
            <a:pPr lvl="1"/>
            <a:r>
              <a:t>Other resources.</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lvl="0"/>
            <a:r>
              <a:t>Science is transparent &amp; reproducible.</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Part of a wider movement for open data, content, knowledge </a:t>
            </a:r>
            <a:r>
              <a:rPr>
                <a:hlinkClick r:id="rId2"/>
              </a:rPr>
              <a:t>http://opendefinition.org</a:t>
            </a:r>
            <a:r>
              <a:t>. Started in the 17th century with the advent of the academic journal</a:t>
            </a:r>
            <a:r>
              <a:rPr baseline="30000">
                <a:hlinkClick r:id="rId3" action="ppaction://hlinksldjump"/>
              </a:rPr>
              <a:t>1</a:t>
            </a:r>
            <a:r>
              <a: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9</a:t>
            </a:fld>
            <a:endParaRPr lang="en-GB"/>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1691</Words>
  <Application>Microsoft Macintosh PowerPoint</Application>
  <PresentationFormat>Widescreen</PresentationFormat>
  <Paragraphs>203</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Cambria Math</vt:lpstr>
      <vt:lpstr>Courier</vt:lpstr>
      <vt:lpstr>Office Theme</vt:lpstr>
      <vt:lpstr>Statistics and R short course</vt:lpstr>
      <vt:lpstr>Introduction</vt:lpstr>
      <vt:lpstr>Preliminaries</vt:lpstr>
      <vt:lpstr>Learning outcomes</vt:lpstr>
      <vt:lpstr>Resources</vt:lpstr>
      <vt:lpstr>Resources</vt:lpstr>
      <vt:lpstr>Open Science</vt:lpstr>
      <vt:lpstr>Open Science</vt:lpstr>
      <vt:lpstr>Open Science</vt:lpstr>
      <vt:lpstr>Open Science</vt:lpstr>
      <vt:lpstr>Open Science</vt:lpstr>
      <vt:lpstr>Quarto / R markdown</vt:lpstr>
      <vt:lpstr>Quarto / R markdown</vt:lpstr>
      <vt:lpstr>Quarto / R markdown</vt:lpstr>
      <vt:lpstr>Quarto / R mardown</vt:lpstr>
      <vt:lpstr>Quarto / R markdown</vt:lpstr>
      <vt:lpstr>Quarto / R markdown</vt:lpstr>
      <vt:lpstr>Quarto / R markdown</vt:lpstr>
      <vt:lpstr>Quarto / R markdown</vt:lpstr>
      <vt:lpstr>GitHub</vt:lpstr>
      <vt:lpstr>GitHub</vt:lpstr>
      <vt:lpstr>GitHub</vt:lpstr>
      <vt:lpstr>GitHub</vt:lpstr>
      <vt:lpstr>Licenses</vt:lpstr>
      <vt:lpstr>Licenses</vt:lpstr>
      <vt:lpstr>Licenses</vt:lpstr>
      <vt:lpstr>Licenses</vt:lpstr>
      <vt:lpstr>PowerPoint Presentation</vt:lpstr>
      <vt:lpstr>Notes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22</TotalTime>
  <Words>2</Words>
  <Application>Microsoft Macintosh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and R short course</dc:title>
  <dc:creator>Marc Henrion, James Chirombo, Eva Kudowa</dc:creator>
  <cp:keywords/>
  <cp:lastModifiedBy>Marc Henrion</cp:lastModifiedBy>
  <cp:revision>1</cp:revision>
  <dcterms:created xsi:type="dcterms:W3CDTF">2023-11-29T10:18:49Z</dcterms:created>
  <dcterms:modified xsi:type="dcterms:W3CDTF">2023-11-29T10:19:33Z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ate">
    <vt:lpwstr>2023-11-29</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subtitle">
    <vt:lpwstr>Session 6: Reproducible research with R</vt:lpwstr>
  </property>
  <property fmtid="{D5CDD505-2E9C-101B-9397-08002B2CF9AE}" pid="11" name="toc-title">
    <vt:lpwstr>Table of contents</vt:lpwstr>
  </property>
</Properties>
</file>