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4" d="100"/>
          <a:sy n="124" d="100"/>
        </p:scale>
        <p:origin x="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22/11/2023</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Creative Commons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w-stats/R_And_Statistics_Training_2022" TargetMode="External"/><Relationship Id="rId2" Type="http://schemas.openxmlformats.org/officeDocument/2006/relationships/hyperlink" Target="https://github.com/mlw-stats/R_And_Statistics_Training_Autumn202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i.org/10.1080/00031305.2019.1583913"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R and statistics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br/>
            <a:r>
              <a:t>James Chirombo and Evaristar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rPr lang="en-GB" dirty="0"/>
              <a:t>22</a:t>
            </a:r>
            <a:r>
              <a:rPr dirty="0"/>
              <a:t> November 202</a:t>
            </a:r>
            <a:r>
              <a:rPr lang="en-GB"/>
              <a:t>3</a:t>
            </a:r>
            <a:endParaRPr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0"/>
            <a:r>
              <a:t>Definition: A supposition, arrived at from observation or reflection, that leads to refutable predictions</a:t>
            </a:r>
          </a:p>
          <a:p>
            <a:pPr lvl="0"/>
            <a:r>
              <a:t>Any claim cast in a form that will allow it to be tested and refuted</a:t>
            </a:r>
          </a:p>
          <a:p>
            <a:pPr lvl="0"/>
            <a:r>
              <a:t>A statement that we make about a population parameter that can be tested after drawing a sample.</a:t>
            </a:r>
          </a:p>
          <a:p>
            <a:pPr lvl="0"/>
            <a:r>
              <a:t>For example, one can hypothesize that the average age at first marriage among girls in Blantyre rural is 20.</a:t>
            </a:r>
          </a:p>
          <a:p>
            <a:pPr lvl="0"/>
            <a:r>
              <a:t>A new mosquito trap is more effective than the standard trap.</a:t>
            </a:r>
          </a:p>
          <a:p>
            <a:pPr lvl="0"/>
            <a:r>
              <a:t>This hypothesis has to be tested and conclusion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Steps in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Come up with the hypothesis</a:t>
            </a:r>
          </a:p>
          <a:p>
            <a:pPr lvl="0"/>
            <a:r>
              <a:t>Formulate the hypothesis – both null and alternative</a:t>
            </a:r>
          </a:p>
          <a:p>
            <a:pPr lvl="0"/>
            <a:r>
              <a:t>Set the decision rule</a:t>
            </a:r>
          </a:p>
          <a:p>
            <a:pPr lvl="0"/>
            <a:r>
              <a:t>Collect data</a:t>
            </a:r>
          </a:p>
          <a:p>
            <a:pPr lvl="0"/>
            <a:r>
              <a:t>Calculate the test statistics.</a:t>
            </a:r>
          </a:p>
          <a:p>
            <a:pPr lvl="0"/>
            <a:r>
              <a:t>Construct rejection regions.</a:t>
            </a:r>
          </a:p>
          <a:p>
            <a:pPr lvl="0"/>
            <a:r>
              <a:t>Obtain p-value based on a known distribution and make decision.</a:t>
            </a:r>
          </a:p>
          <a:p>
            <a:pPr lvl="0"/>
            <a:r>
              <a:t>Interpret p-value and make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Is there a statistically significant “difference”?</a:t>
            </a:r>
          </a:p>
          <a:p>
            <a:pPr lvl="1"/>
            <a:r>
              <a:t>OR “effect”, or “association” or “relationship”.</a:t>
            </a:r>
          </a:p>
          <a:p>
            <a:pPr lvl="1"/>
            <a:r>
              <a:t>Is the observed difference due to chance?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Two approaches to testing: critical regions and p-values approaches</a:t>
                </a:r>
              </a:p>
              <a:p>
                <a:pPr lvl="0"/>
                <a:r>
                  <a:t>In the critical region approach, we determine whether the observed test statistic is more extreme that a defined critical value</a:t>
                </a:r>
              </a:p>
              <a:p>
                <a:pPr lvl="0"/>
                <a:r>
                  <a:t>If the test statistic is more extreme than the critical value, we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If the test statistic is not more extreme than the critical value, we fail to reject the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In this session, we will focus on the p-value approach</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r="-40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pic>
        <p:nvPicPr>
          <p:cNvPr id="3" name="Picture 1" descr="fig:  images/critical_regions.png"/>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This test is used to check whether a sample mean is different from a known/hypothesized mean</a:t>
            </a:r>
          </a:p>
          <a:p>
            <a:pPr lvl="1"/>
            <a:r>
              <a:t>How different is the sample mean from the true population mean</a:t>
            </a:r>
          </a:p>
          <a:p>
            <a:pPr lvl="0"/>
            <a:r>
              <a:t>Continuous data</a:t>
            </a:r>
          </a:p>
          <a:p>
            <a:pPr marL="0" lvl="0" indent="0">
              <a:buNone/>
            </a:pPr>
            <a:r>
              <a:t>Assumptions:</a:t>
            </a:r>
          </a:p>
          <a:p>
            <a:pPr lvl="0"/>
            <a:r>
              <a:t>Random sample from the population</a:t>
            </a:r>
          </a:p>
          <a:p>
            <a:pPr lvl="0"/>
            <a:r>
              <a:t>The data must be continuous</a:t>
            </a:r>
          </a:p>
          <a:p>
            <a:pPr lvl="0"/>
            <a: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Session 4: 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Let </a:t>
                </a:r>
                <a14:m>
                  <m:oMath xmlns:m="http://schemas.openxmlformats.org/officeDocument/2006/math">
                    <m:r>
                      <a:rPr>
                        <a:latin typeface="Cambria Math" panose="02040503050406030204" pitchFamily="18" charset="0"/>
                      </a:rPr>
                      <m:t>𝑋</m:t>
                    </m:r>
                  </m:oMath>
                </a14:m>
                <a:r>
                  <a:t> be the random variable for data that we wish to observe. Let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𝜇</m:t>
                    </m:r>
                  </m:oMath>
                </a14:m>
                <a:r>
                  <a:t>. Let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t> be the sample mean of the observed data, </a:t>
                </a:r>
                <a14:m>
                  <m:oMath xmlns:m="http://schemas.openxmlformats.org/officeDocument/2006/math">
                    <m:r>
                      <a:rPr>
                        <a:latin typeface="Cambria Math" panose="02040503050406030204" pitchFamily="18" charset="0"/>
                      </a:rPr>
                      <m:t>𝑠</m:t>
                    </m:r>
                  </m:oMath>
                </a14:m>
                <a:r>
                  <a:t> the sample standard deviation and </a:t>
                </a:r>
                <a14:m>
                  <m:oMath xmlns:m="http://schemas.openxmlformats.org/officeDocument/2006/math">
                    <m:r>
                      <a:rPr>
                        <a:latin typeface="Cambria Math" panose="02040503050406030204" pitchFamily="18" charset="0"/>
                      </a:rPr>
                      <m:t>𝑛</m:t>
                    </m:r>
                  </m:oMath>
                </a14:m>
                <a:r>
                  <a:t> the number of observations.</a:t>
                </a:r>
              </a:p>
              <a:p>
                <a:pPr lvl="0"/>
                <a:r>
                  <a:t>The hypothesis is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
                    </m:oMath>
                  </m:oMathPara>
                </a14:m>
                <a:endParaRPr/>
              </a:p>
              <a:p>
                <a:pPr lvl="0"/>
                <a:r>
                  <a:t>The test statistic is give by</a:t>
                </a:r>
              </a:p>
              <a:p>
                <a:pPr lvl="0"/>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num>
                      <m:den>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𝑛</m:t>
                        </m:r>
                        <m:r>
                          <a:rPr>
                            <a:latin typeface="Cambria Math" panose="02040503050406030204" pitchFamily="18" charset="0"/>
                          </a:rPr>
                          <m:t>−1</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we want to test the hypothesis that the mean age is 24</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lvl="0"/>
                <a:r>
                  <a:t>This is a two-sided 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Histogram to check 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id="3" name="Picture 1" descr="MLW_KUHES_RandStatsWorkshops_Session4_files/figure-pptx/unnamed-chunk-2-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r>
              <a:t>Specift “greater” or “less”</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t>We now have 2 samples (or 1 sample with 2 groups of observations) and we compare the sample means.</a:t>
                </a:r>
              </a:p>
              <a:p>
                <a:pPr lvl="0"/>
                <a:r>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sub>
                    </m:sSub>
                  </m:oMath>
                </a14:m>
                <a:r>
                  <a:t> be the random variables for data that we wish to observe. Let </a:t>
                </a:r>
                <a14:m>
                  <m:oMath xmlns:m="http://schemas.openxmlformats.org/officeDocument/2006/math">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oMath>
                </a14:m>
                <a:r>
                  <a:t> be the sample means of the observed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the sample standard deviations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numbers of observations in each group..</a:t>
                </a:r>
              </a:p>
              <a:p>
                <a:pPr lvl="0"/>
                <a:r>
                  <a:t>The hypotheses: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a:r>
                  <a:t>Test statistic: difference between sample means scaled by the standard error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num>
                        <m:den>
                          <m:rad>
                            <m:radPr>
                              <m:ctrlPr>
                                <a:rPr i="1">
                                  <a:latin typeface="Cambria Math" panose="02040503050406030204" pitchFamily="18" charset="0"/>
                                </a:rPr>
                              </m:ctrlPr>
                            </m:radPr>
                            <m:deg/>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1</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2</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𝑘</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The degrees of freedom needs to be computed using an approximation. There is a simpler expression for the standard error if you assume equal variances (</a:t>
                </a:r>
                <a:r>
                  <a:rPr>
                    <a:latin typeface="Courier"/>
                  </a:rPr>
                  <a:t>t.test()</a:t>
                </a:r>
                <a:r>
                  <a:t> has an argument var.equal that you could specify).</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24" t="-2168" r="-844"/>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Assumptions</a:t>
            </a:r>
          </a:p>
          <a:p>
            <a:pPr lvl="0"/>
            <a:r>
              <a:rPr dirty="0"/>
              <a:t>The data are continuous</a:t>
            </a:r>
          </a:p>
          <a:p>
            <a:pPr lvl="0"/>
            <a:r>
              <a:rPr dirty="0"/>
              <a:t>The </a:t>
            </a:r>
            <a:r>
              <a:rPr lang="en-GB" dirty="0"/>
              <a:t>sample means</a:t>
            </a:r>
            <a:r>
              <a:rPr dirty="0"/>
              <a:t> must follow a normal distribution</a:t>
            </a:r>
          </a:p>
          <a:p>
            <a:pPr lvl="0"/>
            <a:r>
              <a:rPr dirty="0"/>
              <a:t>The two samples are independent</a:t>
            </a:r>
          </a:p>
          <a:p>
            <a:pPr lvl="0"/>
            <a:r>
              <a:rPr dirty="0"/>
              <a:t>Both samples are random samples of the respective underlying population</a:t>
            </a:r>
          </a:p>
          <a:p>
            <a:pPr lvl="0"/>
            <a:r>
              <a:rPr dirty="0"/>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In the dataset provided, it is hypothesized that the mean age is the same for both men and women.</a:t>
                </a:r>
              </a:p>
              <a:p>
                <a:pPr lvl="0"/>
                <a:r>
                  <a:rPr dirty="0"/>
                  <a:t>We can test this hypothesis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69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two populations are normally distributed.</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id="3" name="Picture 1" descr="MLW_KUHES_RandStatsWorkshops_Session4_files/figure-pptx/unnamed-chunk-5-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variances are the same</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id="3" name="Picture 1" descr="MLW_KUHES_RandStatsWorkshops_Session4_files/figure-pptx/unnamed-chunk-6-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rPr dirty="0"/>
              <a:t>Certificates of attendance</a:t>
            </a:r>
          </a:p>
          <a:p>
            <a:pPr lvl="1"/>
            <a:r>
              <a:rPr dirty="0"/>
              <a:t>You need to attend all 6 sessions.</a:t>
            </a:r>
          </a:p>
          <a:p>
            <a:pPr lvl="1"/>
            <a:r>
              <a:rPr dirty="0"/>
              <a:t>Sign in &amp; check spelling of name on the sign-in sheet!</a:t>
            </a:r>
          </a:p>
          <a:p>
            <a:pPr lvl="1"/>
            <a:r>
              <a:rPr dirty="0"/>
              <a:t>Only issued if paid-up and in exchange for completed feedback form.</a:t>
            </a:r>
          </a:p>
          <a:p>
            <a:pPr lvl="0"/>
            <a:r>
              <a:rPr dirty="0"/>
              <a:t>Course website / GitHub: </a:t>
            </a:r>
            <a:r>
              <a:rPr lang="en-US" dirty="0">
                <a:hlinkClick r:id="rId2"/>
              </a:rPr>
              <a:t>https://github.com/mlw-stats/R_And_Statistics_Training_Autumn2023</a:t>
            </a:r>
            <a:r>
              <a:rPr lang="en-US" dirty="0"/>
              <a:t> </a:t>
            </a:r>
            <a:endParaRPr dirty="0">
              <a:hlinkClick r:id="rId3"/>
            </a:endParaRPr>
          </a:p>
          <a:p>
            <a:pPr lvl="0"/>
            <a:r>
              <a:rPr dirty="0"/>
              <a:t>Office hours</a:t>
            </a:r>
          </a:p>
          <a:p>
            <a:pPr lvl="1"/>
            <a:r>
              <a:rPr lang="en-US" dirty="0"/>
              <a:t>Marc</a:t>
            </a:r>
            <a:r>
              <a:rPr dirty="0"/>
              <a:t> - Tuesdays </a:t>
            </a:r>
            <a:r>
              <a:rPr lang="en-US" dirty="0"/>
              <a:t>9-10 am</a:t>
            </a:r>
            <a:endParaRPr dirty="0"/>
          </a:p>
          <a:p>
            <a:pPr lvl="1"/>
            <a:r>
              <a:rPr lang="en-US" dirty="0"/>
              <a:t>James</a:t>
            </a:r>
            <a:r>
              <a:rPr dirty="0"/>
              <a:t> - </a:t>
            </a:r>
            <a:r>
              <a:rPr lang="en-US" dirty="0"/>
              <a:t>Wednesday</a:t>
            </a:r>
            <a:r>
              <a:rPr dirty="0"/>
              <a:t> </a:t>
            </a:r>
            <a:r>
              <a:rPr lang="en-US" dirty="0"/>
              <a:t>2-3 pm</a:t>
            </a:r>
          </a:p>
          <a:p>
            <a:pPr lvl="1"/>
            <a:r>
              <a:rPr lang="en-US" dirty="0"/>
              <a:t>Evaristar – Wednesday 3-4 pm</a:t>
            </a:r>
            <a:endParaRPr dirty="0"/>
          </a:p>
          <a:p>
            <a:pPr lvl="0"/>
            <a:r>
              <a:rPr dirty="0"/>
              <a:t>Housekeeping</a:t>
            </a:r>
          </a:p>
          <a:p>
            <a:pPr lvl="1"/>
            <a:r>
              <a:rPr dirty="0"/>
              <a:t>Refreshments </a:t>
            </a:r>
          </a:p>
          <a:p>
            <a:pPr lvl="1"/>
            <a:r>
              <a:rPr dirty="0"/>
              <a:t>Fire exits &amp; bathrooms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40000" lnSpcReduction="20000"/>
              </a:bodyPr>
              <a:lstStyle/>
              <a:p>
                <a:pPr marL="0" lvl="0" indent="0">
                  <a:buNone/>
                </a:pPr>
                <a:r>
                  <a:rPr sz="6000" dirty="0"/>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endParaRPr lang="en-GB" sz="6000" dirty="0"/>
              </a:p>
              <a:p>
                <a:pPr marL="0" lvl="0" indent="0">
                  <a:buNone/>
                </a:pPr>
                <a:endParaRPr sz="3500" dirty="0"/>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sz="4000" i="1">
                              <a:latin typeface="Cambria Math" panose="02040503050406030204" pitchFamily="18" charset="0"/>
                            </a:rPr>
                          </m:ctrlPr>
                        </m:mPr>
                        <m:mr>
                          <m:e>
                            <m:sSub>
                              <m:sSubPr>
                                <m:ctrlPr>
                                  <a:rPr sz="4000" i="1">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0</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r>
                          <m:e>
                            <m:sSub>
                              <m:sSubPr>
                                <m:ctrlPr>
                                  <a:rPr sz="4000" i="1">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1</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
                    </m:oMath>
                  </m:oMathPara>
                </a14:m>
                <a:endParaRPr sz="2800" dirty="0"/>
              </a:p>
              <a:p>
                <a:pPr lvl="0" indent="0">
                  <a:buNone/>
                </a:pPr>
                <a:r>
                  <a:rPr sz="2800" dirty="0" err="1">
                    <a:solidFill>
                      <a:srgbClr val="06287E"/>
                    </a:solidFill>
                    <a:latin typeface="Courier"/>
                  </a:rPr>
                  <a:t>t.test</a:t>
                </a:r>
                <a:r>
                  <a:rPr sz="2800" dirty="0">
                    <a:latin typeface="Courier"/>
                  </a:rPr>
                  <a:t>(df1</a:t>
                </a:r>
                <a:r>
                  <a:rPr sz="2800" dirty="0">
                    <a:solidFill>
                      <a:srgbClr val="4070A0"/>
                    </a:solidFill>
                    <a:latin typeface="Courier"/>
                  </a:rPr>
                  <a:t>$</a:t>
                </a:r>
                <a:r>
                  <a:rPr sz="2800" dirty="0">
                    <a:latin typeface="Courier"/>
                  </a:rPr>
                  <a:t>cd41,df1</a:t>
                </a:r>
                <a:r>
                  <a:rPr sz="2800" dirty="0">
                    <a:solidFill>
                      <a:srgbClr val="4070A0"/>
                    </a:solidFill>
                    <a:latin typeface="Courier"/>
                  </a:rPr>
                  <a:t>$</a:t>
                </a:r>
                <a:r>
                  <a:rPr sz="2800" dirty="0">
                    <a:latin typeface="Courier"/>
                  </a:rPr>
                  <a:t>cd42,</a:t>
                </a:r>
                <a:r>
                  <a:rPr sz="2800" dirty="0">
                    <a:solidFill>
                      <a:srgbClr val="7D9029"/>
                    </a:solidFill>
                    <a:latin typeface="Courier"/>
                  </a:rPr>
                  <a:t>paired =</a:t>
                </a:r>
                <a:r>
                  <a:rPr sz="2800" dirty="0">
                    <a:latin typeface="Courier"/>
                  </a:rPr>
                  <a:t> </a:t>
                </a:r>
                <a:r>
                  <a:rPr sz="2800" dirty="0">
                    <a:solidFill>
                      <a:srgbClr val="880000"/>
                    </a:solidFill>
                    <a:latin typeface="Courier"/>
                  </a:rPr>
                  <a:t>TRUE</a:t>
                </a:r>
                <a:r>
                  <a:rPr sz="2800"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965" t="-2981" r="-1327"/>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77500" lnSpcReduction="20000"/>
              </a:bodyPr>
              <a:lstStyle/>
              <a:p>
                <a:pPr marL="0" lvl="0" indent="0">
                  <a:buNone/>
                </a:pPr>
                <a:endParaRPr lang="en-GB"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lang="en-MW">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cd41,df1</a:t>
                </a:r>
                <a:r>
                  <a:rPr dirty="0">
                    <a:solidFill>
                      <a:srgbClr val="4070A0"/>
                    </a:solidFill>
                    <a:latin typeface="Courier"/>
                  </a:rPr>
                  <a:t>$</a:t>
                </a:r>
                <a:r>
                  <a:rPr dirty="0">
                    <a:latin typeface="Courier"/>
                  </a:rPr>
                  <a:t>cd42,</a:t>
                </a:r>
                <a:r>
                  <a:rPr dirty="0">
                    <a:solidFill>
                      <a:srgbClr val="7D9029"/>
                    </a:solidFill>
                    <a:latin typeface="Courier"/>
                  </a:rPr>
                  <a:t>paired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Comparing means - more than </a:t>
            </a:r>
            <a:r>
              <a:rPr lang="en-GB" dirty="0"/>
              <a:t>two</a:t>
            </a:r>
            <a:r>
              <a:rPr dirty="0"/>
              <a:t> group</a:t>
            </a:r>
            <a:r>
              <a:rPr lang="en-GB" dirty="0"/>
              <a:t>s</a:t>
            </a:r>
            <a:endParaRPr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Sometimes we want to compare means of a variable in more than 2 groups</a:t>
            </a:r>
          </a:p>
          <a:p>
            <a:pPr lvl="0"/>
            <a:r>
              <a:rPr dirty="0"/>
              <a:t>For example, we might want to compare the mean CD4 among the 5 hospitals.</a:t>
            </a:r>
          </a:p>
          <a:p>
            <a:pPr lvl="0"/>
            <a:r>
              <a:rPr dirty="0"/>
              <a:t>Use one way analysis of variance (</a:t>
            </a:r>
            <a:r>
              <a:rPr dirty="0" err="1"/>
              <a:t>anova</a:t>
            </a:r>
            <a:r>
              <a:rPr dirty="0"/>
              <a:t>)</a:t>
            </a:r>
          </a:p>
          <a:p>
            <a:pPr lvl="0"/>
            <a:r>
              <a:rPr dirty="0"/>
              <a:t>Based on assumptions:</a:t>
            </a:r>
          </a:p>
          <a:p>
            <a:pPr lvl="1"/>
            <a:r>
              <a:rPr lang="en-GB" dirty="0"/>
              <a:t>Sample means</a:t>
            </a:r>
            <a:r>
              <a:rPr dirty="0"/>
              <a:t> </a:t>
            </a:r>
            <a:r>
              <a:rPr lang="en-GB" dirty="0"/>
              <a:t>for</a:t>
            </a:r>
            <a:r>
              <a:rPr dirty="0"/>
              <a:t> the </a:t>
            </a:r>
            <a:r>
              <a:rPr lang="en-GB" dirty="0"/>
              <a:t>different </a:t>
            </a:r>
            <a:r>
              <a:rPr dirty="0"/>
              <a:t>groups follow a normal distribution</a:t>
            </a:r>
          </a:p>
          <a:p>
            <a:pPr lvl="1"/>
            <a:r>
              <a:rPr dirty="0"/>
              <a:t>Equal variation within groups</a:t>
            </a:r>
          </a:p>
          <a:p>
            <a:pPr lvl="1"/>
            <a:r>
              <a:rPr dirty="0"/>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5</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m:rPr>
                                <m:nor/>
                              </m:rPr>
                              <a:rPr/>
                              <m:t>for</m:t>
                            </m:r>
                            <m:r>
                              <m:rPr>
                                <m:nor/>
                              </m:rPr>
                              <a:rPr/>
                              <m:t> </m:t>
                            </m:r>
                            <m:r>
                              <m:rPr>
                                <m:nor/>
                              </m:rPr>
                              <a:rPr/>
                              <m:t>some</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e>
                        </m:mr>
                      </m:m>
                    </m:oMath>
                  </m:oMathPara>
                </a14:m>
                <a:endParaRPr/>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r="-69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Chi-squared tests can be used to test whether 2 categorical variables are independent or associated.</a:t>
                </a:r>
              </a:p>
              <a:p>
                <a:pPr marL="0" lvl="0" indent="0">
                  <a:buNone/>
                </a:pPr>
                <a:r>
                  <a:t>Given 2 categorical variables </a:t>
                </a:r>
                <a14:m>
                  <m:oMath xmlns:m="http://schemas.openxmlformats.org/officeDocument/2006/math">
                    <m:r>
                      <a:rPr>
                        <a:latin typeface="Cambria Math" panose="02040503050406030204" pitchFamily="18" charset="0"/>
                      </a:rPr>
                      <m:t>𝑉</m:t>
                    </m:r>
                    <m:r>
                      <a:rPr>
                        <a:latin typeface="Cambria Math" panose="02040503050406030204" pitchFamily="18" charset="0"/>
                      </a:rPr>
                      <m:t>1</m:t>
                    </m:r>
                  </m:oMath>
                </a14:m>
                <a:r>
                  <a:t> (taking </a:t>
                </a:r>
                <a14:m>
                  <m:oMath xmlns:m="http://schemas.openxmlformats.org/officeDocument/2006/math">
                    <m:r>
                      <a:rPr>
                        <a:latin typeface="Cambria Math" panose="02040503050406030204" pitchFamily="18" charset="0"/>
                      </a:rPr>
                      <m:t>𝑐</m:t>
                    </m:r>
                  </m:oMath>
                </a14:m>
                <a:r>
                  <a:t> different values) and </a:t>
                </a:r>
                <a14:m>
                  <m:oMath xmlns:m="http://schemas.openxmlformats.org/officeDocument/2006/math">
                    <m:r>
                      <a:rPr>
                        <a:latin typeface="Cambria Math" panose="02040503050406030204" pitchFamily="18" charset="0"/>
                      </a:rPr>
                      <m:t>𝑉</m:t>
                    </m:r>
                    <m:r>
                      <a:rPr>
                        <a:latin typeface="Cambria Math" panose="02040503050406030204" pitchFamily="18" charset="0"/>
                      </a:rPr>
                      <m:t>2</m:t>
                    </m:r>
                  </m:oMath>
                </a14:m>
                <a:r>
                  <a:t> (taking </a:t>
                </a:r>
                <a14:m>
                  <m:oMath xmlns:m="http://schemas.openxmlformats.org/officeDocument/2006/math">
                    <m:r>
                      <a:rPr>
                        <a:latin typeface="Cambria Math" panose="02040503050406030204" pitchFamily="18" charset="0"/>
                      </a:rPr>
                      <m:t>𝑟</m:t>
                    </m:r>
                  </m:oMath>
                </a14:m>
                <a:r>
                  <a:t> different values) we can compute an </a:t>
                </a:r>
                <a14:m>
                  <m:oMath xmlns:m="http://schemas.openxmlformats.org/officeDocument/2006/math">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𝑐</m:t>
                    </m:r>
                  </m:oMath>
                </a14:m>
                <a:r>
                  <a:t> contingency table (i.e. we cross-tabulate the 2 variables) of the observed values.</a:t>
                </a:r>
              </a:p>
              <a:p>
                <a:pPr marL="0" lvl="0" indent="0">
                  <a:buNone/>
                </a:pPr>
                <a14:m>
                  <m:oMathPara xmlns:m="http://schemas.openxmlformats.org/officeDocument/2006/math">
                    <m:oMathParaPr>
                      <m:jc m:val="center"/>
                    </m:oMathParaPr>
                    <m:oMath xmlns:m="http://schemas.openxmlformats.org/officeDocument/2006/math">
                      <m:m>
                        <m:mPr>
                          <m:mcs>
                            <m:mc>
                              <m:mcPr>
                                <m:count m:val="6"/>
                                <m:mcJc m:val="center"/>
                              </m:mcPr>
                            </m:mc>
                          </m:mcs>
                          <m:ctrlPr>
                            <a:rPr i="1">
                              <a:latin typeface="Cambria Math" panose="02040503050406030204" pitchFamily="18" charset="0"/>
                            </a:rPr>
                          </m:ctrlPr>
                        </m:mPr>
                        <m:mr>
                          <m:e/>
                          <m:e/>
                          <m:e/>
                          <m:e/>
                          <m:e>
                            <m:r>
                              <a:rPr>
                                <a:latin typeface="Cambria Math" panose="02040503050406030204" pitchFamily="18" charset="0"/>
                              </a:rPr>
                              <m:t>𝑉</m:t>
                            </m:r>
                            <m:r>
                              <a:rPr>
                                <a:latin typeface="Cambria Math" panose="02040503050406030204" pitchFamily="18" charset="0"/>
                              </a:rPr>
                              <m:t>1</m:t>
                            </m:r>
                          </m:e>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m:t>
                                </m:r>
                                <m:r>
                                  <a:rPr>
                                    <a:latin typeface="Cambria Math" panose="02040503050406030204" pitchFamily="18" charset="0"/>
                                  </a:rPr>
                                  <m:t>𝑐</m:t>
                                </m:r>
                              </m:sub>
                            </m:sSub>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m:t>
                                </m:r>
                                <m:r>
                                  <a:rPr>
                                    <a:latin typeface="Cambria Math" panose="02040503050406030204" pitchFamily="18" charset="0"/>
                                  </a:rPr>
                                  <m:t>𝑐</m:t>
                                </m:r>
                              </m:sub>
                            </m:sSub>
                          </m:e>
                        </m:mr>
                        <m:mr>
                          <m:e>
                            <m:r>
                              <a:rPr>
                                <a:latin typeface="Cambria Math" panose="02040503050406030204" pitchFamily="18" charset="0"/>
                              </a:rPr>
                              <m:t>𝑉</m:t>
                            </m:r>
                            <m:r>
                              <a:rPr>
                                <a:latin typeface="Cambria Math" panose="02040503050406030204" pitchFamily="18" charset="0"/>
                              </a:rPr>
                              <m:t>2</m:t>
                            </m:r>
                          </m:e>
                          <m:e/>
                          <m:e>
                            <m:r>
                              <a:rPr>
                                <a:latin typeface="Cambria Math" panose="02040503050406030204" pitchFamily="18" charset="0"/>
                              </a:rPr>
                              <m:t>…</m:t>
                            </m:r>
                          </m:e>
                          <m:e/>
                          <m:e>
                            <m:r>
                              <a:rPr>
                                <a:latin typeface="Cambria Math" panose="02040503050406030204" pitchFamily="18" charset="0"/>
                              </a:rPr>
                              <m:t>…</m:t>
                            </m:r>
                          </m:e>
                          <m:e>
                            <m:r>
                              <a:rPr>
                                <a:latin typeface="Cambria Math" panose="02040503050406030204" pitchFamily="18" charset="0"/>
                              </a:rPr>
                              <m:t>…</m:t>
                            </m:r>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𝑟𝑐</m:t>
                                </m:r>
                              </m:sub>
                            </m:sSub>
                          </m:e>
                        </m:mr>
                      </m:m>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principle to test whether the 2 variables are associated or not, is to compare the </a:t>
                </a:r>
                <a:r>
                  <a:rPr b="1"/>
                  <a:t>observed</a:t>
                </a:r>
                <a:r>
                  <a:t> counts to the counts </a:t>
                </a:r>
                <a:r>
                  <a:rPr b="1"/>
                  <a:t>expected</a:t>
                </a:r>
                <a:r>
                  <a:t> under the assumption of no association (the null hypothesis).</a:t>
                </a:r>
              </a:p>
              <a:p>
                <a:pPr marL="0" lvl="0" indent="0">
                  <a:buNone/>
                </a:pPr>
                <a:r>
                  <a:t>Define:</a:t>
                </a:r>
              </a:p>
              <a:p>
                <a:pPr lvl="0"/>
                <a14:m>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r>
                  <a:t> the total number of observations (calculated as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oMath>
                </a14:m>
                <a:r>
                  <a:t> the marginal proportion of row </a:t>
                </a:r>
                <a14:m>
                  <m:oMath xmlns:m="http://schemas.openxmlformats.org/officeDocument/2006/math">
                    <m:r>
                      <a:rPr>
                        <a:latin typeface="Cambria Math" panose="02040503050406030204" pitchFamily="18" charset="0"/>
                      </a:rPr>
                      <m:t>𝑖</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m:t>
                        </m:r>
                        <m:r>
                          <a:rPr>
                            <a:latin typeface="Cambria Math" panose="02040503050406030204" pitchFamily="18" charset="0"/>
                          </a:rPr>
                          <m:t>𝑗</m:t>
                        </m:r>
                      </m:sub>
                    </m:sSub>
                    <m:r>
                      <a:rPr>
                        <a:latin typeface="Cambria Math" panose="02040503050406030204" pitchFamily="18" charset="0"/>
                      </a:rPr>
                      <m:t>=</m:t>
                    </m:r>
                  </m:oMath>
                </a14:m>
                <a:r>
                  <a:t> the marginal proportion of column </a:t>
                </a:r>
                <a14:m>
                  <m:oMath xmlns:m="http://schemas.openxmlformats.org/officeDocument/2006/math">
                    <m:r>
                      <a:rPr>
                        <a:latin typeface="Cambria Math" panose="02040503050406030204" pitchFamily="18" charset="0"/>
                      </a:rPr>
                      <m:t>𝑗</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r>
                      <a:rPr>
                        <a:latin typeface="Cambria Math" panose="02040503050406030204" pitchFamily="18" charset="0"/>
                      </a:rPr>
                      <m:t>=</m:t>
                    </m:r>
                  </m:oMath>
                </a14:m>
                <a:r>
                  <a:t> the expected counts in each cell (calculated as </a:t>
                </a:r>
                <a14:m>
                  <m:oMath xmlns:m="http://schemas.openxmlformats.org/officeDocument/2006/math">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𝑗</m:t>
                        </m:r>
                        <m:r>
                          <a:rPr>
                            <a:latin typeface="Cambria Math" panose="02040503050406030204" pitchFamily="18" charset="0"/>
                          </a:rPr>
                          <m:t>.</m:t>
                        </m:r>
                      </m:sub>
                    </m:sSub>
                  </m:oMath>
                </a14:m>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Note </a:t>
                </a:r>
                <a:r>
                  <a:rPr b="1"/>
                  <a:t>expected counts</a:t>
                </a:r>
                <a:r>
                  <a:t> = expected under the assumption of no association.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We can then calculate the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statistic for this table: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e>
                                      </m:d>
                                    </m:e>
                                    <m:sup>
                                      <m:r>
                                        <a:rPr>
                                          <a:latin typeface="Cambria Math" panose="02040503050406030204" pitchFamily="18" charset="0"/>
                                        </a:rPr>
                                        <m:t>2</m:t>
                                      </m:r>
                                    </m:sup>
                                  </m:sSup>
                                </m:num>
                                <m:den>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den>
                              </m:f>
                            </m:e>
                          </m:nary>
                        </m:e>
                      </m:nary>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a:t>
                </a:r>
                <a14:m>
                  <m:oMath xmlns:m="http://schemas.openxmlformats.org/officeDocument/2006/math">
                    <m:r>
                      <a:rPr>
                        <a:latin typeface="Cambria Math" panose="02040503050406030204" pitchFamily="18" charset="0"/>
                      </a:rPr>
                      <m:t>𝑖</m:t>
                    </m:r>
                  </m:oMath>
                </a14:m>
                <a:r>
                  <a:t> sums over rows, </a:t>
                </a:r>
                <a14:m>
                  <m:oMath xmlns:m="http://schemas.openxmlformats.org/officeDocument/2006/math">
                    <m:r>
                      <a:rPr>
                        <a:latin typeface="Cambria Math" panose="02040503050406030204" pitchFamily="18" charset="0"/>
                      </a:rPr>
                      <m:t>𝑗</m:t>
                    </m:r>
                  </m:oMath>
                </a14:m>
                <a:r>
                  <a:t> sums over columns)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Under the null hypothesis H</a:t>
                </a:r>
                <a:r>
                  <a:rPr baseline="-25000"/>
                  <a:t>0</a:t>
                </a:r>
                <a:r>
                  <a:t> of no association between the 2 variables,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follows a chi-squared distribution with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𝑟</m:t>
                        </m:r>
                        <m:r>
                          <a:rPr>
                            <a:latin typeface="Cambria Math" panose="02040503050406030204" pitchFamily="18" charset="0"/>
                          </a:rPr>
                          <m:t>−1</m:t>
                        </m:r>
                      </m:e>
                    </m:d>
                    <m:d>
                      <m:dPr>
                        <m:ctrlPr>
                          <a:rPr i="1">
                            <a:latin typeface="Cambria Math" panose="02040503050406030204" pitchFamily="18" charset="0"/>
                          </a:rPr>
                        </m:ctrlPr>
                      </m:dPr>
                      <m:e>
                        <m:r>
                          <a:rPr>
                            <a:latin typeface="Cambria Math" panose="02040503050406030204" pitchFamily="18" charset="0"/>
                          </a:rPr>
                          <m:t>𝑐</m:t>
                        </m:r>
                        <m:r>
                          <a:rPr>
                            <a:latin typeface="Cambria Math" panose="02040503050406030204" pitchFamily="18" charset="0"/>
                          </a:rPr>
                          <m:t>−1</m:t>
                        </m:r>
                      </m:e>
                    </m:d>
                  </m:oMath>
                </a14:m>
                <a:r>
                  <a:t> degrees of freedom. This can be used to compute p-values.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Read in the data that was previously shared:</a:t>
            </a:r>
          </a:p>
          <a:p>
            <a:pPr lvl="1"/>
            <a:r>
              <a:t>btTBreg.csv</a:t>
            </a:r>
          </a:p>
          <a:p>
            <a:pPr lvl="1"/>
            <a:r>
              <a:t>adolescent_small.csv</a:t>
            </a:r>
          </a:p>
          <a:p>
            <a:pPr lvl="0"/>
            <a:r>
              <a:t>The data are in CSV format</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In R, you can do a chi-squared test using the </a:t>
            </a:r>
            <a:r>
              <a:rPr>
                <a:latin typeface="Courier"/>
              </a:rPr>
              <a:t>chisq.test()</a:t>
            </a:r>
            <a:r>
              <a:t> function.</a:t>
            </a:r>
          </a:p>
          <a:p>
            <a:pPr marL="0" lvl="0" indent="0">
              <a:buNone/>
            </a:pPr>
            <a: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marL="0" lvl="0" indent="0">
              <a:buNone/>
            </a:pPr>
            <a:r>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marL="0" lvl="0" indent="0">
              <a:buNone/>
            </a:pPr>
            <a:r>
              <a:t>Note how the degrees of freedom has changed now. Here the p-value is 0.9528113 &gt; 0.05, so we do not reject H</a:t>
            </a:r>
            <a:r>
              <a:rPr baseline="-25000"/>
              <a:t>0</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(e.g. a prevalence) in a study population, and then want to test the null hypothesis that this proportion is equal to a specific a prior known proportion, we can proceed in 2 ways: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Use a normal approximation test - </a:t>
                </a:r>
                <a:r>
                  <a:rPr>
                    <a:latin typeface="Courier"/>
                  </a:rPr>
                  <a:t>prop.test()</a:t>
                </a:r>
                <a:r>
                  <a:t> in R.</a:t>
                </a:r>
              </a:p>
              <a:p>
                <a:pPr marL="457200" lvl="0" indent="-457200">
                  <a:buAutoNum type="arabicPeriod"/>
                </a:pPr>
                <a:r>
                  <a:t>Use an exact binomial test - </a:t>
                </a:r>
                <a:r>
                  <a:rPr>
                    <a:latin typeface="Courier"/>
                  </a:rPr>
                  <a:t>binom.test()</a:t>
                </a:r>
                <a:r>
                  <a:t> in 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null and alternative hypotheses are the same for both tests. For example for a two-sided alternative:</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812" t="-1567" r="-92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normal approximation test uses the following 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num>
                        <m:den>
                          <m:rad>
                            <m:radPr>
                              <m:ctrlPr>
                                <a:rPr i="1">
                                  <a:latin typeface="Cambria Math" panose="02040503050406030204" pitchFamily="18" charset="0"/>
                                </a:rPr>
                              </m:ctrlPr>
                            </m:radPr>
                            <m:deg/>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𝑛</m:t>
                              </m:r>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we observe </a:t>
                </a:r>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oMath>
                </a14:m>
                <a:r>
                  <a:t> events / successes / outcomes in the </a:t>
                </a:r>
                <a14:m>
                  <m:oMath xmlns:m="http://schemas.openxmlformats.org/officeDocument/2006/math">
                    <m:r>
                      <a:rPr>
                        <a:latin typeface="Cambria Math" panose="02040503050406030204" pitchFamily="18" charset="0"/>
                      </a:rPr>
                      <m:t>𝑛</m:t>
                    </m:r>
                  </m:oMath>
                </a14:m>
                <a:r>
                  <a:t> units that we sampled, each success having a probbility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to occur. This is a binomial distribution:</a:t>
                </a:r>
              </a:p>
              <a:p>
                <a:pPr marL="0" lvl="0" indent="0">
                  <a:buNone/>
                </a:pPr>
                <a14:m>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Binom</m:t>
                    </m:r>
                    <m:d>
                      <m:dPr>
                        <m:ctrlPr>
                          <a:rPr i="1">
                            <a:latin typeface="Cambria Math" panose="02040503050406030204" pitchFamily="18" charset="0"/>
                          </a:rPr>
                        </m:ctrlPr>
                      </m:dPr>
                      <m:e>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a:t>
                </a:r>
              </a:p>
              <a:p>
                <a:pPr marL="0" lvl="0" indent="0">
                  <a:buNone/>
                </a:pPr>
                <a:r>
                  <a:t>The exact binomial test makes use of this and directly computes p-values from the binomial distribution:</a:t>
                </a:r>
              </a:p>
              <a:p>
                <a:pPr lvl="0"/>
                <a:r>
                  <a:t>Two-sided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𝐼</m:t>
                        </m:r>
                      </m:sub>
                      <m:sup>
                        <m:r>
                          <a:rPr>
                            <a:latin typeface="Cambria Math" panose="02040503050406030204" pitchFamily="18" charset="0"/>
                          </a:rPr>
                          <m:t>​</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where </a:t>
                </a:r>
                <a14:m>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oMath>
                </a14:m>
                <a:r>
                  <a:t>.</a:t>
                </a:r>
              </a:p>
              <a:p>
                <a:pPr lvl="0"/>
                <a:r>
                  <a:t>One-sided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𝑘</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or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𝑘</m:t>
                        </m:r>
                      </m:sub>
                      <m:sup>
                        <m:r>
                          <a:rPr>
                            <a:latin typeface="Cambria Math" panose="02040503050406030204" pitchFamily="18" charset="0"/>
                          </a:rPr>
                          <m:t>𝑛</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depending on the direction.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≤0.23</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&gt;0.23</m:t>
                      </m:r>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prop.test</a:t>
            </a:r>
            <a:r>
              <a:rPr>
                <a:latin typeface="Courier"/>
              </a:rPr>
              <a:t>(</a:t>
            </a:r>
            <a:r>
              <a:rPr>
                <a:solidFill>
                  <a:srgbClr val="40A070"/>
                </a:solidFill>
                <a:latin typeface="Courier"/>
              </a:rPr>
              <a:t>560</a:t>
            </a:r>
            <a:r>
              <a:rPr>
                <a:latin typeface="Courier"/>
              </a:rPr>
              <a:t>,</a:t>
            </a:r>
            <a:r>
              <a:rPr>
                <a:solidFill>
                  <a:srgbClr val="40A070"/>
                </a:solidFill>
                <a:latin typeface="Courier"/>
              </a:rPr>
              <a:t>3000</a:t>
            </a:r>
            <a:r>
              <a:rPr>
                <a:latin typeface="Courier"/>
              </a:rPr>
              <a:t>,</a:t>
            </a:r>
            <a:r>
              <a:rPr>
                <a:solidFill>
                  <a:srgbClr val="40A070"/>
                </a:solidFill>
                <a:latin typeface="Courier"/>
              </a:rPr>
              <a:t>0.23</a:t>
            </a:r>
            <a:r>
              <a:rPr>
                <a:latin typeface="Courier"/>
              </a:rPr>
              <a:t>,</a:t>
            </a:r>
            <a:r>
              <a:rPr>
                <a:solidFill>
                  <a:srgbClr val="7D9029"/>
                </a:solidFill>
                <a:latin typeface="Courier"/>
              </a:rPr>
              <a:t>alternative =</a:t>
            </a:r>
            <a:r>
              <a:rPr>
                <a:latin typeface="Courier"/>
              </a:rPr>
              <a:t> </a:t>
            </a:r>
            <a:r>
              <a:rPr>
                <a:solidFill>
                  <a:srgbClr val="4070A0"/>
                </a:solidFill>
                <a:latin typeface="Courier"/>
              </a:rPr>
              <a:t>"greater"</a:t>
            </a:r>
            <a:r>
              <a:rPr>
                <a:latin typeface="Courier"/>
              </a:rPr>
              <a:t>)</a:t>
            </a:r>
          </a:p>
          <a:p>
            <a:pPr lvl="0" indent="0">
              <a:buNone/>
            </a:pPr>
            <a:r>
              <a:rPr>
                <a:latin typeface="Courier"/>
              </a:rPr>
              <a:t>## 
##  1-sample proportions test with continuity correction
## 
## data:  560 out of 3000, null probability 0.23
## X-squared = 31.565, df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collect data on 2 groups and want to compare proportions for an outcome of interest in these 2 groups, then we need to use a normal approximation test. 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r>
                  <a:t> be the proportions in the 2 groups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sample sizes we collected from each group. Let </a:t>
                </a:r>
                <a14:m>
                  <m:oMath xmlns:m="http://schemas.openxmlformats.org/officeDocument/2006/math">
                    <m:r>
                      <a:rPr>
                        <a:latin typeface="Cambria Math" panose="02040503050406030204" pitchFamily="18" charset="0"/>
                      </a:rPr>
                      <m:t>𝑝</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oMath>
                </a14:m>
                <a:r>
                  <a:t>, the proportion in the 2 groups combined.</a:t>
                </a:r>
              </a:p>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0"/>
                <a:r>
                  <a:t>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num>
                        <m:den>
                          <m:rad>
                            <m:radPr>
                              <m:ctrlPr>
                                <a:rPr i="1">
                                  <a:latin typeface="Cambria Math" panose="02040503050406030204" pitchFamily="18" charset="0"/>
                                </a:rPr>
                              </m:ctrlPr>
                            </m:radPr>
                            <m:deg/>
                            <m:e>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𝑝</m:t>
                                  </m:r>
                                </m:e>
                              </m:d>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In R: we still use </a:t>
                </a:r>
                <a:r>
                  <a:rPr>
                    <a:latin typeface="Courier"/>
                  </a:rPr>
                  <a:t>prop.test()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 We would like to investigate whether there is enough evidence that the proportion of HIV cases is different between men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lvl="0"/>
                <a:r>
                  <a:t>We need to calculate the proportions in each group before doing the test.</a:t>
                </a:r>
              </a:p>
              <a:p>
                <a:pPr lvl="0"/>
                <a:r>
                  <a:t>Proportion of 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oMath>
                </a14:m>
                <a:endParaRPr/>
              </a:p>
              <a:p>
                <a:pPr lvl="0"/>
                <a:r>
                  <a:t>Proportion of women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a:r>
              <a:rPr dirty="0"/>
              <a:t>Key principles</a:t>
            </a:r>
          </a:p>
          <a:p>
            <a:pPr lvl="0"/>
            <a:r>
              <a:rPr dirty="0"/>
              <a:t>Parametric tests</a:t>
            </a:r>
          </a:p>
          <a:p>
            <a:pPr lvl="1"/>
            <a:r>
              <a:rPr dirty="0"/>
              <a:t>One- and two-sample t-test</a:t>
            </a:r>
          </a:p>
          <a:p>
            <a:pPr lvl="1"/>
            <a:r>
              <a:rPr dirty="0"/>
              <a:t>Paired t-test</a:t>
            </a:r>
          </a:p>
          <a:p>
            <a:pPr lvl="1"/>
            <a:r>
              <a:rPr dirty="0"/>
              <a:t>One-way analysis of variance (ANOVA)</a:t>
            </a:r>
          </a:p>
          <a:p>
            <a:pPr lvl="1"/>
            <a:r>
              <a:rPr dirty="0"/>
              <a:t>Chi-squared test</a:t>
            </a:r>
          </a:p>
          <a:p>
            <a:pPr lvl="1"/>
            <a:r>
              <a:rPr dirty="0"/>
              <a:t>One- and two-sample tests for proportions</a:t>
            </a:r>
          </a:p>
          <a:p>
            <a:pPr lvl="0"/>
            <a:r>
              <a:rPr dirty="0"/>
              <a:t>Non-parametric tests</a:t>
            </a:r>
          </a:p>
          <a:p>
            <a:pPr lvl="1"/>
            <a:r>
              <a:rPr dirty="0"/>
              <a:t>Wilcoxon one-sample signed rank and two-sample rank-sum test</a:t>
            </a:r>
          </a:p>
          <a:p>
            <a:pPr lvl="1"/>
            <a:r>
              <a:rPr dirty="0"/>
              <a:t>Paired Wilcoxon signed rank test</a:t>
            </a:r>
          </a:p>
          <a:p>
            <a:pPr lvl="1"/>
            <a:r>
              <a:rPr dirty="0"/>
              <a:t>Kruskal-Wallis test</a:t>
            </a:r>
          </a:p>
          <a:p>
            <a:pPr lvl="1"/>
            <a:r>
              <a:rPr dirty="0"/>
              <a:t>Fisher’s exact test</a:t>
            </a:r>
          </a:p>
          <a:p>
            <a:pPr lvl="0"/>
            <a:r>
              <a:rPr dirty="0"/>
              <a:t>Permutation tests</a:t>
            </a:r>
          </a:p>
          <a:p>
            <a:pPr lvl="0"/>
            <a:r>
              <a:rPr dirty="0"/>
              <a:t>Use of p-values in statistics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we cannot make distributional assumptions about the test statistic (i.e. typically when the assumption of normality is not met).</a:t>
            </a:r>
          </a:p>
          <a:p>
            <a:pPr lvl="0"/>
            <a:r>
              <a:t>Have non-parametric equivalent for most parametric tests.</a:t>
            </a:r>
          </a:p>
          <a:p>
            <a:pPr lvl="0"/>
            <a: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assumption of normality of sample mean in the one-sample t-test is violated.</a:t>
                </a:r>
              </a:p>
              <a:p>
                <a:pPr lvl="0"/>
                <a:r>
                  <a:t>This test compares the median (not the mean) against a fixed value.</a:t>
                </a:r>
              </a:p>
              <a:p>
                <a:pPr lvl="0"/>
                <a:r>
                  <a:t>Hypotheses (two-sided case):</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0"/>
                <a:r>
                  <a:t>In R: </a:t>
                </a:r>
                <a:r>
                  <a:rPr>
                    <a:latin typeface="Courier"/>
                  </a:rPr>
                  <a:t>wilcox.test()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compute the test statistic, we first need to rank the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oMath>
                </a14:m>
                <a:r>
                  <a:t> from smallest to largest and assign the corresponding ranks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𝑛</m:t>
                        </m:r>
                      </m:sub>
                    </m:sSub>
                  </m:oMath>
                </a14:m>
                <a:r>
                  <a:t>.</a:t>
                </a:r>
              </a:p>
              <a:p>
                <a:pPr marL="0" lvl="0" indent="0">
                  <a:buNone/>
                </a:pPr>
                <a:r>
                  <a:t>The test statistic is then: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r>
                            <m:rPr>
                              <m:nor/>
                            </m:rPr>
                            <a:rPr/>
                            <m:t>sgn</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𝑚</m:t>
                          </m:r>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𝐹</m:t>
                      </m:r>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The distribution </a:t>
                </a:r>
                <a14:m>
                  <m:oMath xmlns:m="http://schemas.openxmlformats.org/officeDocument/2006/math">
                    <m:r>
                      <a:rPr>
                        <a:latin typeface="Cambria Math" panose="02040503050406030204" pitchFamily="18" charset="0"/>
                      </a:rPr>
                      <m:t>𝐹</m:t>
                    </m:r>
                  </m:oMath>
                </a14:m>
                <a:r>
                  <a:t> of the test statistic has no closed form solution and p-values need to be computed using a computer. The main feature is that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smaller than </a:t>
                </a:r>
                <a14:m>
                  <m:oMath xmlns:m="http://schemas.openxmlformats.org/officeDocument/2006/math">
                    <m:r>
                      <a:rPr>
                        <a:latin typeface="Cambria Math" panose="02040503050406030204" pitchFamily="18" charset="0"/>
                      </a:rPr>
                      <m:t>𝑚</m:t>
                    </m:r>
                  </m:oMath>
                </a14:m>
                <a:r>
                  <a:t> should have ranks that are on average similar to those from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larger than </a:t>
                </a:r>
                <a14:m>
                  <m:oMath xmlns:m="http://schemas.openxmlformats.org/officeDocument/2006/math">
                    <m:r>
                      <a:rPr>
                        <a:latin typeface="Cambria Math" panose="02040503050406030204" pitchFamily="18" charset="0"/>
                      </a:rPr>
                      <m:t>𝑚</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want to compare 2 groups, we can use Wilcoxon’s rank-sum test as an alternative to the parametric two-sample t-test. This test is also kown as the Mann-Whitney U test.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It is important that this test compares the entire distribution of values in each of the groups. It is most sensitive to changes in the median, so is often interpreted as a test for the medians, but this is not fully correct.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115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the</m:t>
                    </m:r>
                    <m:r>
                      <m:rPr>
                        <m:nor/>
                      </m:rPr>
                      <a:rPr/>
                      <m:t> </m:t>
                    </m:r>
                    <m:r>
                      <m:rPr>
                        <m:nor/>
                      </m:rPr>
                      <a:rPr/>
                      <m:t>same</m:t>
                    </m:r>
                    <m:r>
                      <m:rPr>
                        <m:nor/>
                      </m:rPr>
                      <a:rPr/>
                      <m:t> </m:t>
                    </m:r>
                    <m:r>
                      <m:rPr>
                        <m:nor/>
                      </m:rPr>
                      <a:rPr/>
                      <m:t>distribution</m:t>
                    </m:r>
                    <m:r>
                      <m:rPr>
                        <m:nor/>
                      </m:rPr>
                      <a:rPr/>
                      <m:t> </m:t>
                    </m:r>
                    <m:r>
                      <m:rPr>
                        <m:nor/>
                      </m:rPr>
                      <a:rPr/>
                      <m:t>for</m:t>
                    </m:r>
                    <m:r>
                      <m:rPr>
                        <m:nor/>
                      </m:rPr>
                      <a:rPr/>
                      <m:t> </m:t>
                    </m:r>
                    <m:r>
                      <m:rPr>
                        <m:nor/>
                      </m:rPr>
                      <a:rPr/>
                      <m:t>variable</m:t>
                    </m:r>
                    <m:r>
                      <m:rPr>
                        <m:nor/>
                      </m:rPr>
                      <a:rPr/>
                      <m:t> </m:t>
                    </m:r>
                    <m:r>
                      <m:rPr>
                        <m:nor/>
                      </m:rPr>
                      <a:rPr/>
                      <m:t>X</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different</m:t>
                    </m:r>
                    <m:r>
                      <m:rPr>
                        <m:nor/>
                      </m:rPr>
                      <a:rPr/>
                      <m:t> </m:t>
                    </m:r>
                    <m:r>
                      <m:rPr>
                        <m:nor/>
                      </m:rPr>
                      <a:rPr/>
                      <m:t>distributions</m:t>
                    </m:r>
                    <m:r>
                      <m:rPr>
                        <m:nor/>
                      </m:rPr>
                      <a:rPr/>
                      <m:t> </m:t>
                    </m:r>
                    <m:r>
                      <m:rPr>
                        <m:nor/>
                      </m:rPr>
                      <a:rPr/>
                      <m:t>for</m:t>
                    </m:r>
                    <m:r>
                      <m:rPr>
                        <m:nor/>
                      </m:rPr>
                      <a:rPr/>
                      <m:t> </m:t>
                    </m:r>
                    <m:r>
                      <m:rPr>
                        <m:nor/>
                      </m:rPr>
                      <a:rPr/>
                      <m:t>variable</m:t>
                    </m:r>
                    <m:r>
                      <m:rPr>
                        <m:nor/>
                      </m:rPr>
                      <a:rPr/>
                      <m:t> </m:t>
                    </m:r>
                    <m:r>
                      <m:rPr>
                        <m:nor/>
                      </m:rPr>
                      <a:rPr/>
                      <m:t>X</m:t>
                    </m:r>
                  </m:oMath>
                </a14:m>
                <a:endParaRPr/>
              </a:p>
              <a:p>
                <a:pPr lvl="0"/>
                <a:r>
                  <a:t>Test statistic</a:t>
                </a:r>
              </a:p>
              <a:p>
                <a:pPr marL="457200" lvl="1" indent="0">
                  <a:buNone/>
                </a:pPr>
                <a: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marL="457200" lvl="1" indent="0">
                  <a:buNone/>
                </a:pPr>
                <a:r>
                  <a:t>The p-value needs to be derived using a computer.</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lvl="0"/>
            <a: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marL="0" lvl="0" indent="0">
              <a:buNone/>
            </a:pPr>
            <a:r>
              <a:t>For paired data, we reduce the problem to a one-sample test by computing the pairwise differences and testing the null hypothesis that the median differences is 0.</a:t>
            </a:r>
          </a:p>
          <a:p>
            <a:pPr marL="0" lvl="0" indent="0">
              <a:buNone/>
            </a:pPr>
            <a:r>
              <a:t>Example:</a:t>
            </a:r>
          </a:p>
          <a:p>
            <a:pPr lvl="0"/>
            <a: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Key principles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Analogous to one way ANOVA.</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Like the Wilcoxon signed rank and rank-sum test, this test first ranks all observations across all groups. It then compares the between groups rank differences to the within group rank differences.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In R: </a:t>
                </a:r>
                <a:r>
                  <a:rPr>
                    <a:latin typeface="Courier"/>
                  </a:rPr>
                  <a:t>kruskal.test()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marL="0" lvl="0" indent="0">
              <a:buNone/>
            </a:pPr>
            <a: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marL="0" lvl="0" indent="0">
              <a:buNone/>
            </a:pPr>
            <a:r>
              <a:t>Fisher’s test is computationally intensive: for a given null hypothesis, it derives all cross-tabulation tables that are as extreme or more extreme than the observed table.</a:t>
            </a:r>
          </a:p>
          <a:p>
            <a:pPr marL="0" lvl="0" indent="0">
              <a:buNone/>
            </a:pPr>
            <a:r>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Permutation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0"/>
            <a:r>
              <a:t>Calculate the test statistics.</a:t>
            </a:r>
          </a:p>
          <a:p>
            <a:pPr lvl="0"/>
            <a:r>
              <a:t>Repeat many times:</a:t>
            </a:r>
          </a:p>
          <a:p>
            <a:pPr lvl="1"/>
            <a:r>
              <a:t>Randomly allocate individuals to one of the groups being compared - this will by definition mean that the outcome is independent of the grouping variable.</a:t>
            </a:r>
          </a:p>
          <a:p>
            <a:pPr lvl="1"/>
            <a:r>
              <a:t>Compute the test statistic for the resampled data and store this.</a:t>
            </a:r>
          </a:p>
          <a:p>
            <a:pPr lvl="0"/>
            <a: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0"/>
            <a:r>
              <a:t>We illustrate permutation tests here as an alternative to the t-test, but they can be used in many other situations.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0.4936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ASA statement on statistical signigicance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P-values indicate degree to which data are incompatible with a given statistical model.</a:t>
            </a:r>
          </a:p>
          <a:p>
            <a:pPr lvl="0"/>
            <a:r>
              <a:t>P-values do not measure the probability of H</a:t>
            </a:r>
            <a:r>
              <a:rPr baseline="-25000"/>
              <a:t>0</a:t>
            </a:r>
            <a:r>
              <a:t> being true.</a:t>
            </a:r>
          </a:p>
          <a:p>
            <a:pPr lvl="0"/>
            <a:r>
              <a:t>Decision-making should not be based solely on whether a p-value is below a certain threshold.</a:t>
            </a:r>
          </a:p>
          <a:p>
            <a:pPr lvl="0"/>
            <a:r>
              <a:t>Proper inference requires full reporting and transparency.</a:t>
            </a:r>
          </a:p>
          <a:p>
            <a:pPr lvl="0"/>
            <a:r>
              <a:t>A p-value does not measure the size of an effect / importance of a result.</a:t>
            </a:r>
          </a:p>
          <a:p>
            <a:pPr marL="0" lvl="0" indent="0">
              <a:buNone/>
            </a:pPr>
            <a: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Uncertainity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Any data we collect is noisy: inherent uncertainty, measurement error, unobserved latent factors, …</a:t>
            </a:r>
          </a:p>
          <a:p>
            <a:pPr lvl="0"/>
            <a:r>
              <a:t>If we want to do statistical inference, we need to quantify the uncertainty so that we can assess whether any effects we see are likely to be real or simply due to random error / chance.</a:t>
            </a:r>
          </a:p>
          <a:p>
            <a:pPr lvl="0"/>
            <a: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0"/>
            <a:r>
              <a:t>This is where we use the tools of probability theory.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Stop the use of P-values in the conventional, dichotomous way.</a:t>
            </a:r>
          </a:p>
          <a:p>
            <a:pPr lvl="0"/>
            <a:r>
              <a:t>P-values alone should not be used to refute or support a scientific hypothesis.</a:t>
            </a:r>
          </a:p>
          <a:p>
            <a:pPr lvl="0"/>
            <a:r>
              <a:t>Rebrand confidence intervals to “compatibility intervals”.</a:t>
            </a:r>
          </a:p>
          <a:p>
            <a:pPr lvl="0"/>
            <a:r>
              <a:t>Discuss all values that fall within the confidence interval / are compatible with the data.</a:t>
            </a:r>
          </a:p>
          <a:p>
            <a:pPr lvl="0"/>
            <a:r>
              <a:t>Do acknowledge that the point estimates and values close to it are more compatible than values at the extremes of the interval.</a:t>
            </a:r>
          </a:p>
          <a:p>
            <a:pPr lvl="0"/>
            <a:r>
              <a:t>Emphasize / embrace uncertainty.</a:t>
            </a:r>
          </a:p>
          <a:p>
            <a:pPr marL="0" lvl="0" indent="0">
              <a:buNone/>
            </a:pPr>
            <a:r>
              <a:t>Please read </a:t>
            </a:r>
            <a:r>
              <a:rPr>
                <a:hlinkClick r:id="rId2"/>
              </a:rPr>
              <a:t>https://doi.org/10.1080/00031305.2019.1583913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[end of Session 4]</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71</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General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There are many different statistical tests and we will cover several today. The general procedure / algorithm for all of these is the same:</a:t>
                </a:r>
              </a:p>
              <a:p>
                <a:pPr lvl="0"/>
                <a:r>
                  <a:t>Formulate a (narrow) null hypothesis H0 and a (wide)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a:t>
                </a:r>
              </a:p>
              <a:p>
                <a:pPr lvl="0"/>
                <a:r>
                  <a:t>Define the decision rule:</a:t>
                </a:r>
              </a:p>
              <a:p>
                <a:pPr lvl="1"/>
                <a:r>
                  <a:t>Define a test statistic.</a:t>
                </a:r>
              </a:p>
              <a:p>
                <a:pPr lvl="1"/>
                <a:r>
                  <a:t>Derive the distribution of the test statistics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a:t>
                </a:r>
              </a:p>
              <a:p>
                <a:pPr lvl="1"/>
                <a:r>
                  <a:t>Derive the decision rule (either based on a rejection region or p-value) for a chosen significance level.</a:t>
                </a:r>
              </a:p>
              <a:p>
                <a:pPr lvl="0"/>
                <a:r>
                  <a:t>Collect data.</a:t>
                </a:r>
              </a:p>
              <a:p>
                <a:pPr lvl="0"/>
                <a:r>
                  <a:t>Calculate the test statistic, rejection region and/or p-value.</a:t>
                </a:r>
              </a:p>
              <a:p>
                <a:pPr lvl="0"/>
                <a:r>
                  <a:t>Make a decision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in favour of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 or not.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a:p>
            <a:pPr lvl="0"/>
            <a:r>
              <a:t>Is a slope of a regression line different from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5316</Words>
  <Application>Microsoft Macintosh PowerPoint</Application>
  <PresentationFormat>Widescreen</PresentationFormat>
  <Paragraphs>447</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 Math</vt:lpstr>
      <vt:lpstr>Courier</vt:lpstr>
      <vt:lpstr>Office Theme</vt:lpstr>
      <vt:lpstr>R and statistics course</vt:lpstr>
      <vt:lpstr>Session 4: Hypothesis testing</vt:lpstr>
      <vt:lpstr>Preliminaries</vt:lpstr>
      <vt:lpstr>Data for the session</vt:lpstr>
      <vt:lpstr>Outline</vt:lpstr>
      <vt:lpstr>Key principles</vt:lpstr>
      <vt:lpstr>Uncertainity</vt:lpstr>
      <vt:lpstr>General procedure</vt:lpstr>
      <vt:lpstr>When can hypothesis testing be used</vt:lpstr>
      <vt:lpstr>Null and alternative hypotheses</vt:lpstr>
      <vt:lpstr>Statistical hypothesis</vt:lpstr>
      <vt:lpstr>Steps in hypothesis testing</vt:lpstr>
      <vt:lpstr>Statistical hypothesis testing</vt:lpstr>
      <vt:lpstr>When can hypothesis testing be used</vt:lpstr>
      <vt:lpstr>Null and alternative hypotheses</vt:lpstr>
      <vt:lpstr>Parametric tests</vt:lpstr>
      <vt:lpstr>A note on hypothesis testing</vt:lpstr>
      <vt:lpstr>A note on hypothesis testing</vt:lpstr>
      <vt:lpstr>One-sample t test</vt:lpstr>
      <vt:lpstr>One-sample t test</vt:lpstr>
      <vt:lpstr>One-sample t test</vt:lpstr>
      <vt:lpstr>Check the assumptions</vt:lpstr>
      <vt:lpstr>One sample t-test</vt:lpstr>
      <vt:lpstr>One sample t-test - one sided</vt:lpstr>
      <vt:lpstr>Two sample t-test</vt:lpstr>
      <vt:lpstr>Two sample t-test</vt:lpstr>
      <vt:lpstr>Two sample t-test</vt:lpstr>
      <vt:lpstr>Assumptions</vt:lpstr>
      <vt:lpstr>Assumptions</vt:lpstr>
      <vt:lpstr>Two sample t-test</vt:lpstr>
      <vt:lpstr>Paired t test</vt:lpstr>
      <vt:lpstr>Paired t-test</vt:lpstr>
      <vt:lpstr>Comparing means - more than two groups</vt:lpstr>
      <vt:lpstr>One-way anova</vt:lpstr>
      <vt:lpstr>One-way anova</vt:lpstr>
      <vt:lpstr>One-way anova</vt:lpstr>
      <vt:lpstr>Chi-squared test</vt:lpstr>
      <vt:lpstr>Chi-squared test</vt:lpstr>
      <vt:lpstr>Chi-squared test</vt:lpstr>
      <vt:lpstr>Chi-squared test</vt:lpstr>
      <vt:lpstr>Chi-squared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 of proportion – Two sample tests</vt:lpstr>
      <vt:lpstr>Test of proportion – Two sample tests</vt:lpstr>
      <vt:lpstr>Test of proportion – Two sample tests</vt:lpstr>
      <vt:lpstr>Non-parametric tests</vt:lpstr>
      <vt:lpstr>Non-parametric tests</vt:lpstr>
      <vt:lpstr>Wilcoxon one-sample signed rank test</vt:lpstr>
      <vt:lpstr>Wilcoxon one-sample signed rank test</vt:lpstr>
      <vt:lpstr>Wilcoxon one-sample signed rank test</vt:lpstr>
      <vt:lpstr>Wilcoxon two-sample rank-sum test</vt:lpstr>
      <vt:lpstr>Wilcoxon two-sample rank-sum test</vt:lpstr>
      <vt:lpstr>Wilcoxon two-sample rank-sum test</vt:lpstr>
      <vt:lpstr>Wilcoxon paired signed rank test</vt:lpstr>
      <vt:lpstr>Kruskal-Wallis test – more than 2 groups</vt:lpstr>
      <vt:lpstr>Kruskal-Wallis test – more than 2 groups</vt:lpstr>
      <vt:lpstr>Fisher’s exact test</vt:lpstr>
      <vt:lpstr>Fisher’s exact test</vt:lpstr>
      <vt:lpstr>Fisher’s exact test</vt:lpstr>
      <vt:lpstr>Permutation tests</vt:lpstr>
      <vt:lpstr>Permutation tests</vt:lpstr>
      <vt:lpstr>Permutation tests</vt:lpstr>
      <vt:lpstr>Use of p-values in statistics</vt:lpstr>
      <vt:lpstr>ASA statement on statistical signigicance and p-values</vt:lpstr>
      <vt:lpstr>Note on p-values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cp:lastModifiedBy>Marc Henrion</cp:lastModifiedBy>
  <cp:revision>5</cp:revision>
  <dcterms:created xsi:type="dcterms:W3CDTF">2022-11-04T05:56:14Z</dcterms:created>
  <dcterms:modified xsi:type="dcterms:W3CDTF">2023-11-22T06:24:30Z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