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emf" ContentType="image/x-emf"/>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16991"/>
    <p:restoredTop sz="94660"/>
  </p:normalViewPr>
  <p:slideViewPr>
    <p:cSldViewPr snapToGrid="0">
      <p:cViewPr varScale="1">
        <p:scale>
          <a:sx d="100" n="124"/>
          <a:sy d="100" n="124"/>
        </p:scale>
        <p:origin x="456" y="168"/>
      </p:cViewPr>
      <p:guideLst/>
    </p:cSldViewPr>
  </p:slid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4" Type="http://schemas.openxmlformats.org/officeDocument/2006/relationships/tableStyles" Target="tableStyles.xml" /><Relationship Id="rId33" Type="http://schemas.openxmlformats.org/officeDocument/2006/relationships/theme" Target="theme/theme1.xml" /><Relationship Id="rId1" Type="http://schemas.openxmlformats.org/officeDocument/2006/relationships/slideMaster" Target="slideMasters/slideMaster1.xml" /><Relationship Id="rId32" Type="http://schemas.openxmlformats.org/officeDocument/2006/relationships/viewProps" Target="viewProps.xml" /><Relationship Id="rId31"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rgbClr val="C00000"/>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07/11/2022</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rgbClr val="C00000"/>
              </a:buClr>
              <a:buFont typeface="Arial" panose="020B0604020202020204" pitchFamily="34" charset="0"/>
              <a:buChar char="•"/>
              <a:defRPr/>
            </a:lvl2pPr>
            <a:lvl3pPr marL="1143000" indent="-228600">
              <a:buClrTx/>
              <a:buFont typeface="Arial" panose="020B0604020202020204" pitchFamily="34" charset="0"/>
              <a:buChar char="•"/>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rgbClr val="C00000"/>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17" Target="../media/image5.png" Type="http://schemas.openxmlformats.org/officeDocument/2006/relationships/image" /><Relationship Id="rId2" Target="../slideLayouts/slideLayout2.xml" Type="http://schemas.openxmlformats.org/officeDocument/2006/relationships/slideLayout" /><Relationship Id="rId16" Target="../media/image4.png" Type="http://schemas.openxmlformats.org/officeDocument/2006/relationships/image"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media/image3.emf" Type="http://schemas.openxmlformats.org/officeDocument/2006/relationships/image"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2.sv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1289F0-EB91-42F5-8365-E3427F55C1DD}"/>
              </a:ext>
            </a:extLst>
          </p:cNvPr>
          <p:cNvSpPr>
            <a:spLocks noChangeAspect="1"/>
          </p:cNvSpPr>
          <p:nvPr userDrawn="1"/>
        </p:nvSpPr>
        <p:spPr>
          <a:xfrm>
            <a:off x="2262487" y="581720"/>
            <a:ext cx="7667022" cy="5935758"/>
          </a:xfrm>
          <a:prstGeom prst="rect">
            <a:avLst/>
          </a:prstGeom>
          <a:blipFill dpi="0" rotWithShape="1">
            <a:blip r:embed="rId13">
              <a:alphaModFix amt="25000"/>
              <a:extLst>
                <a:ext uri="{96DAC541-7B7A-43D3-8B79-37D633B846F1}">
                  <asvg:svgBlip xmlns:asvg="http://schemas.microsoft.com/office/drawing/2016/SVG/main" r:embed="rId14"/>
                </a:ext>
              </a:extLst>
            </a:blip>
            <a:srcRect/>
            <a:stretch>
              <a:fillRect/>
            </a:stretch>
          </a:blip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90000" rtlCol="0" tIns="90000"/>
          <a:lstStyle/>
          <a:p>
            <a:pPr algn="ctr"/>
            <a:endParaRPr dirty="0" err="1" lang="en-GB" sz="1400">
              <a:solidFill>
                <a:schemeClr val="tx1"/>
              </a:solidFill>
            </a:endParaRPr>
          </a:p>
        </p:txBody>
      </p:sp>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anchor="ctr" bIns="45720" lIns="91440" rIns="91440" rtlCol="0" tIns="45720" vert="horz">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idx="1" type="body"/>
          </p:nvPr>
        </p:nvSpPr>
        <p:spPr>
          <a:xfrm>
            <a:off x="838200" y="1825624"/>
            <a:ext cx="10515600" cy="4667250"/>
          </a:xfrm>
          <a:prstGeom prst="rect">
            <a:avLst/>
          </a:prstGeom>
        </p:spPr>
        <p:txBody>
          <a:bodyPr bIns="45720" lIns="91440" rIns="91440" rtlCol="0" tIns="45720" vert="horz">
            <a:normAutofit/>
          </a:bodyPr>
          <a:lstStyle/>
          <a:p>
            <a:pPr lvl="0"/>
            <a:r>
              <a:rPr dirty="0" lang="en-US"/>
              <a:t>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GB"/>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idx="4" sz="quarter" type="sldNum"/>
          </p:nvPr>
        </p:nvSpPr>
        <p:spPr>
          <a:xfrm>
            <a:off x="9448799" y="6542081"/>
            <a:ext cx="2743200" cy="315919"/>
          </a:xfrm>
          <a:prstGeom prst="rect">
            <a:avLst/>
          </a:prstGeom>
        </p:spPr>
        <p:txBody>
          <a:bodyPr anchor="ctr" bIns="45720" lIns="91440" rIns="91440" rtlCol="0" tIns="45720" vert="horz"/>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86916"/>
            <a:ext cx="12192001" cy="228029"/>
          </a:xfrm>
          <a:prstGeom prst="rect">
            <a:avLst/>
          </a:prstGeom>
          <a:solidFill>
            <a:srgbClr val="B0120E"/>
          </a:solidFill>
          <a:ln>
            <a:noFill/>
          </a:ln>
          <a:extLst>
            <a:ext uri="{91240B29-F687-4f45-9708-019B960494DF}">
              <a14:hiddenLine xmlns="" xmlns:a14="http://schemas.microsoft.com/office/drawing/2010/main" w="0">
                <a:solidFill>
                  <a:srgbClr val="000000"/>
                </a:solidFill>
                <a:miter lim="800000"/>
                <a:headEnd/>
                <a:tailEnd/>
              </a14:hiddenLine>
            </a:ext>
          </a:extLst>
        </p:spPr>
        <p:txBody>
          <a:bodyPr anchor="ctr" bIns="38963" lIns="77925" rIns="77925" tIns="38963" wrap="none"/>
          <a:lstStyle/>
          <a:p>
            <a:endParaRPr lang="en-US">
              <a:latin charset="0" pitchFamily="34" typeface="Calibri"/>
            </a:endParaRPr>
          </a:p>
        </p:txBody>
      </p:sp>
      <p:pic>
        <p:nvPicPr>
          <p:cNvPr descr="logo.pdf" id="9" name="Picture 8">
            <a:extLst>
              <a:ext uri="{FF2B5EF4-FFF2-40B4-BE49-F238E27FC236}">
                <a16:creationId xmlns:a16="http://schemas.microsoft.com/office/drawing/2014/main" id="{102BA6D8-072F-4F9F-A5A0-82DCD1210E27}"/>
              </a:ext>
            </a:extLst>
          </p:cNvPr>
          <p:cNvPicPr>
            <a:picLocks/>
          </p:cNvPicPr>
          <p:nvPr userDrawn="1"/>
        </p:nvPicPr>
        <p:blipFill>
          <a:blip cstate="print" r:embed="rId15">
            <a:extLst>
              <a:ext uri="{28A0092B-C50C-407E-A947-70E740481C1C}">
                <a14:useLocalDpi xmlns:a14="http://schemas.microsoft.com/office/drawing/2010/main" val="0"/>
              </a:ext>
            </a:extLst>
          </a:blip>
          <a:stretch>
            <a:fillRect/>
          </a:stretch>
        </p:blipFill>
        <p:spPr>
          <a:xfrm>
            <a:off x="11367532" y="326042"/>
            <a:ext cx="708279" cy="972000"/>
          </a:xfrm>
          <a:prstGeom prst="rect">
            <a:avLst/>
          </a:prstGeom>
        </p:spPr>
      </p:pic>
      <p:sp>
        <p:nvSpPr>
          <p:cNvPr id="4" name="Rectangle 3">
            <a:extLst>
              <a:ext uri="{FF2B5EF4-FFF2-40B4-BE49-F238E27FC236}">
                <a16:creationId xmlns:a16="http://schemas.microsoft.com/office/drawing/2014/main" id="{0530C013-6450-9241-806F-A84F38C100C4}"/>
              </a:ext>
            </a:extLst>
          </p:cNvPr>
          <p:cNvSpPr/>
          <p:nvPr userDrawn="1"/>
        </p:nvSpPr>
        <p:spPr>
          <a:xfrm>
            <a:off x="1069560" y="6618679"/>
            <a:ext cx="11678081" cy="276999"/>
          </a:xfrm>
          <a:prstGeom prst="rect">
            <a:avLst/>
          </a:prstGeom>
        </p:spPr>
        <p:txBody>
          <a:bodyPr wrap="square">
            <a:spAutoFit/>
          </a:bodyPr>
          <a:lstStyle/>
          <a:p>
            <a:r>
              <a:rPr b="1" dirty="0" lang="en-GB" sz="1200">
                <a:solidFill>
                  <a:schemeClr val="bg2">
                    <a:lumMod val="50000"/>
                  </a:schemeClr>
                </a:solidFill>
              </a:rPr>
              <a:t>Except where otherwise noted, these slides are licensed under a Creative Commons Attribution 4.0 License: http://</a:t>
            </a:r>
            <a:r>
              <a:rPr b="1" dirty="0" err="1" lang="en-GB" sz="1200">
                <a:solidFill>
                  <a:schemeClr val="bg2">
                    <a:lumMod val="50000"/>
                  </a:schemeClr>
                </a:solidFill>
              </a:rPr>
              <a:t>creativecommons.org</a:t>
            </a:r>
            <a:r>
              <a:rPr b="1" dirty="0" lang="en-GB" sz="1200">
                <a:solidFill>
                  <a:schemeClr val="bg2">
                    <a:lumMod val="50000"/>
                  </a:schemeClr>
                </a:solidFill>
              </a:rPr>
              <a:t>/by/4.0</a:t>
            </a:r>
            <a:endParaRPr b="1" dirty="0" lang="en-MW" sz="1200">
              <a:solidFill>
                <a:schemeClr val="bg2">
                  <a:lumMod val="50000"/>
                </a:schemeClr>
              </a:solidFill>
            </a:endParaRPr>
          </a:p>
        </p:txBody>
      </p:sp>
      <p:pic>
        <p:nvPicPr>
          <p:cNvPr descr="A drawing of a face  Description automatically generated" id="11" name="Picture 10">
            <a:extLst>
              <a:ext uri="{FF2B5EF4-FFF2-40B4-BE49-F238E27FC236}">
                <a16:creationId xmlns:a16="http://schemas.microsoft.com/office/drawing/2014/main" id="{EE356342-7E80-AD4B-BA14-513E4B339F25}"/>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0" y="6478840"/>
            <a:ext cx="1103012" cy="379160"/>
          </a:xfrm>
          <a:prstGeom prst="rect">
            <a:avLst/>
          </a:prstGeom>
        </p:spPr>
      </p:pic>
      <p:pic>
        <p:nvPicPr>
          <p:cNvPr id="5" name="Picture 4">
            <a:extLst>
              <a:ext uri="{FF2B5EF4-FFF2-40B4-BE49-F238E27FC236}">
                <a16:creationId xmlns:a16="http://schemas.microsoft.com/office/drawing/2014/main" id="{A2FC20B2-B48A-0EAE-CC08-D1D6081FDD9D}"/>
              </a:ext>
            </a:extLst>
          </p:cNvPr>
          <p:cNvPicPr>
            <a:picLocks noChangeAspect="1"/>
          </p:cNvPicPr>
          <p:nvPr userDrawn="1"/>
        </p:nvPicPr>
        <p:blipFill>
          <a:blip r:embed="rId17"/>
          <a:stretch>
            <a:fillRect/>
          </a:stretch>
        </p:blipFill>
        <p:spPr>
          <a:xfrm>
            <a:off x="24491" y="365125"/>
            <a:ext cx="953649" cy="932917"/>
          </a:xfrm>
          <a:prstGeom prst="rect">
            <a:avLst/>
          </a:prstGeom>
        </p:spPr>
      </p:pic>
    </p:spTree>
    <p:extLst>
      <p:ext uri="{BB962C8B-B14F-4D97-AF65-F5344CB8AC3E}">
        <p14:creationId xmlns:p14="http://schemas.microsoft.com/office/powerpoint/2010/main" val="29747758"/>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0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4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openscienceasap.org/open-science"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29.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29.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figshare.com" TargetMode="External" /><Relationship Id="rId3" Type="http://schemas.openxmlformats.org/officeDocument/2006/relationships/hyperlink" Target="https://zenodo.org" TargetMode="External" /></Relationships>
</file>

<file path=ppt/slides/_rels/slide2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opensource.org/licenses/alphabetical" TargetMode="External" /><Relationship Id="rId3" Type="http://schemas.openxmlformats.org/officeDocument/2006/relationships/hyperlink" Target="https://creativecommons.org/licenses/by/4.0" TargetMode="External" /><Relationship Id="rId4" Type="http://schemas.openxmlformats.org/officeDocument/2006/relationships/hyperlink" Target="http://unlicense.org" TargetMode="Externa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mag.org/site/special/h5n1" TargetMode="External" /><Relationship Id="rId3" Type="http://schemas.openxmlformats.org/officeDocument/2006/relationships/hyperlink" Target="https://r4ds.had.co.nz"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mlw-stats/R_And_Statistics_Training_Autumn2023"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computations/r.html" TargetMode="External" /><Relationship Id="rId3" Type="http://schemas.openxmlformats.org/officeDocument/2006/relationships/hyperlink" Target="https://rmarkdown.rstudio.com/articles.html" TargetMode="External" /><Relationship Id="rId4" Type="http://schemas.openxmlformats.org/officeDocument/2006/relationships/hyperlink" Target="https://www.youtube.com/githubguides" TargetMode="External" /><Relationship Id="rId5" Type="http://schemas.openxmlformats.org/officeDocument/2006/relationships/hyperlink" Target="https://guides.github.com/activities/hello-world" TargetMode="External" /><Relationship Id="rId6" Type="http://schemas.openxmlformats.org/officeDocument/2006/relationships/hyperlink" Target="https://guides.github.com/introduction/git-handbook"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opendefinition.org" TargetMode="External" /><Relationship Id="rId3" Type="http://schemas.openxmlformats.org/officeDocument/2006/relationships/slide" Target="slide2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lvl="0" indent="0" marL="0">
              <a:buNone/>
            </a:pPr>
            <a:r>
              <a:rPr/>
              <a:t>Statistics and R short course</a:t>
            </a:r>
          </a:p>
        </p:txBody>
      </p:sp>
      <p:sp>
        <p:nvSpPr>
          <p:cNvPr id="3" name="Subtitle 2">
            <a:extLst>
              <a:ext uri="{FF2B5EF4-FFF2-40B4-BE49-F238E27FC236}">
                <a16:creationId xmlns:a16="http://schemas.microsoft.com/office/drawing/2014/main" id="{4E8C47A7-1C60-48ED-9106-1A4E50CD85F0}"/>
              </a:ext>
            </a:extLst>
          </p:cNvPr>
          <p:cNvSpPr>
            <a:spLocks noGrp="1"/>
          </p:cNvSpPr>
          <p:nvPr>
            <p:ph idx="1" type="subTitle"/>
          </p:nvPr>
        </p:nvSpPr>
        <p:spPr>
          <a:xfrm>
            <a:off x="1524000" y="4026500"/>
            <a:ext cx="9144000" cy="1231300"/>
          </a:xfrm>
        </p:spPr>
        <p:txBody>
          <a:bodyPr/>
          <a:lstStyle/>
          <a:p>
            <a:pPr lvl="0" indent="0" marL="0">
              <a:buNone/>
            </a:pPr>
            <a:r>
              <a:rPr/>
              <a:t>Session 6: Reproducible research with R</a:t>
            </a:r>
            <a:br/>
            <a:br/>
            <a:r>
              <a:rPr/>
              <a:t>Marc Henrion, James Chirombo, Eva Kudowa</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idx="2" sz="half" type="dt"/>
          </p:nvPr>
        </p:nvSpPr>
        <p:spPr>
          <a:xfrm>
            <a:off x="4724400" y="5580025"/>
            <a:ext cx="2743200" cy="311224"/>
          </a:xfrm>
          <a:prstGeom prst="rect">
            <a:avLst/>
          </a:prstGeom>
        </p:spPr>
        <p:txBody>
          <a:bodyPr/>
          <a:lstStyle/>
          <a:p>
            <a:pPr lvl="0" indent="0" marL="0">
              <a:buNone/>
            </a:pPr>
            <a:r>
              <a:rPr/>
              <a:t>2023-11-29</a:t>
            </a:r>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Open Science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6 principles:</a:t>
                </a:r>
              </a:p>
              <a:p>
                <a:pPr lvl="0" indent="0" marL="0">
                  <a:buNone/>
                </a:pPr>
                <a14:m>
                  <m:oMathPara xmlns:m="http://schemas.openxmlformats.org/officeDocument/2006/math">
                    <m:oMathParaPr>
                      <m:jc m:val="center"/>
                    </m:oMathParaPr>
                    <m:oMath>
                      <m:r>
                        <m:t> </m:t>
                      </m:r>
                    </m:oMath>
                  </m:oMathPara>
                </a14:m>
              </a:p>
              <a:p>
                <a:pPr lvl="0" indent="-457200" marL="457200">
                  <a:buAutoNum type="arabicPeriod"/>
                </a:pPr>
                <a:r>
                  <a:rPr b="1"/>
                  <a:t>Open methodology</a:t>
                </a:r>
                <a:r>
                  <a:rPr/>
                  <a:t> - document the entire research process.</a:t>
                </a:r>
              </a:p>
              <a:p>
                <a:pPr lvl="0" indent="-457200" marL="457200">
                  <a:buAutoNum type="arabicPeriod"/>
                </a:pPr>
                <a:r>
                  <a:rPr b="1"/>
                  <a:t>Open source</a:t>
                </a:r>
                <a:r>
                  <a:rPr/>
                  <a:t> - use open source technology only.</a:t>
                </a:r>
              </a:p>
              <a:p>
                <a:pPr lvl="0" indent="-457200" marL="457200">
                  <a:buAutoNum type="arabicPeriod"/>
                </a:pPr>
                <a:r>
                  <a:rPr b="1"/>
                  <a:t>Open data</a:t>
                </a:r>
                <a:r>
                  <a:rPr/>
                  <a:t> - make generated data publicly available.</a:t>
                </a:r>
              </a:p>
              <a:p>
                <a:pPr lvl="0" indent="-457200" marL="457200">
                  <a:buAutoNum type="arabicPeriod"/>
                </a:pPr>
                <a:r>
                  <a:rPr b="1"/>
                  <a:t>Open access</a:t>
                </a:r>
                <a:r>
                  <a:rPr/>
                  <a:t> - make results and data accessible by anybody.</a:t>
                </a:r>
              </a:p>
              <a:p>
                <a:pPr lvl="0" indent="-457200" marL="457200">
                  <a:buAutoNum type="arabicPeriod"/>
                </a:pPr>
                <a:r>
                  <a:rPr b="1"/>
                  <a:t>Open peer review</a:t>
                </a:r>
                <a:r>
                  <a:rPr/>
                  <a:t> - transparent, published quality assurance.</a:t>
                </a:r>
              </a:p>
              <a:p>
                <a:pPr lvl="0" indent="-457200" marL="457200">
                  <a:buAutoNum type="arabicPeriod"/>
                </a:pPr>
                <a:r>
                  <a:rPr b="1"/>
                  <a:t>Open educational resources</a:t>
                </a:r>
                <a:r>
                  <a:rPr/>
                  <a:t> - use / generate free, open training resources.</a:t>
                </a:r>
              </a:p>
              <a:p>
                <a:pPr lvl="0" indent="0" marL="0">
                  <a:buNone/>
                </a:pPr>
                <a14:m>
                  <m:oMathPara xmlns:m="http://schemas.openxmlformats.org/officeDocument/2006/math">
                    <m:oMathParaPr>
                      <m:jc m:val="center"/>
                    </m:oMathParaPr>
                    <m:oMath>
                      <m:r>
                        <m:t> </m:t>
                      </m:r>
                    </m:oMath>
                  </m:oMathPara>
                </a14:m>
              </a:p>
              <a:p>
                <a:pPr lvl="0" indent="0" marL="0">
                  <a:buNone/>
                </a:pPr>
                <a:r>
                  <a:rPr>
                    <a:hlinkClick r:id="rId2"/>
                  </a:rPr>
                  <a:t>http://openscienceasap.org/open-science</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Open Science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Limits (?)</a:t>
                </a:r>
              </a:p>
              <a:p>
                <a:pPr lvl="0" indent="0" marL="0">
                  <a:buNone/>
                </a:pPr>
                <a14:m>
                  <m:oMathPara xmlns:m="http://schemas.openxmlformats.org/officeDocument/2006/math">
                    <m:oMathParaPr>
                      <m:jc m:val="center"/>
                    </m:oMathParaPr>
                    <m:oMath>
                      <m:r>
                        <m:t> </m:t>
                      </m:r>
                    </m:oMath>
                  </m:oMathPara>
                </a14:m>
              </a:p>
              <a:p>
                <a:pPr lvl="0"/>
                <a:r>
                  <a:rPr/>
                  <a:t>Confidential, sensitive, identifiable data –&gt; GDPR, HIPAA etc. Some data may need to access controlled (e.g. human genomic data –&gt; dbGaP).</a:t>
                </a:r>
              </a:p>
              <a:p>
                <a:pPr lvl="0" indent="0" marL="0">
                  <a:buNone/>
                </a:pPr>
                <a14:m>
                  <m:oMathPara xmlns:m="http://schemas.openxmlformats.org/officeDocument/2006/math">
                    <m:oMathParaPr>
                      <m:jc m:val="center"/>
                    </m:oMathParaPr>
                    <m:oMath>
                      <m:r>
                        <m:t> </m:t>
                      </m:r>
                    </m:oMath>
                  </m:oMathPara>
                </a14:m>
              </a:p>
              <a:p>
                <a:pPr lvl="0"/>
                <a:r>
                  <a:rPr/>
                  <a:t>Dangerous technology liable to misuse (e.g. H5N1 transmission studies in ferrets</a:t>
                </a:r>
                <a:r>
                  <a:rPr baseline="30000">
                    <a:hlinkClick r:id="rId2" action="ppaction://hlinksldjump"/>
                  </a:rPr>
                  <a:t>2</a:t>
                </a:r>
                <a:r>
                  <a:rPr/>
                  <a:t>) - a false argument?</a:t>
                </a:r>
              </a:p>
              <a:p>
                <a:pPr lvl="0" indent="0" marL="0">
                  <a:buNone/>
                </a:pPr>
                <a14:m>
                  <m:oMathPara xmlns:m="http://schemas.openxmlformats.org/officeDocument/2006/math">
                    <m:oMathParaPr>
                      <m:jc m:val="center"/>
                    </m:oMathParaPr>
                    <m:oMath>
                      <m:r>
                        <m:t> </m:t>
                      </m:r>
                    </m:oMath>
                  </m:oMathPara>
                </a14:m>
              </a:p>
              <a:p>
                <a:pPr lvl="0"/>
                <a:r>
                  <a:rPr/>
                  <a:t>After fake news, fake science?</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indent="0" marL="0">
              <a:buNone/>
            </a:pPr>
            <a:r>
              <a:rPr/>
              <a:t>Quarto / R markdown</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Quarto / R markdown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As a researcher it is important that you can effectively </a:t>
                </a:r>
                <a:r>
                  <a:rPr b="1"/>
                  <a:t>communicate</a:t>
                </a:r>
                <a:r>
                  <a:rPr/>
                  <a:t> your results.</a:t>
                </a:r>
              </a:p>
              <a:p>
                <a:pPr lvl="0" indent="0" marL="0">
                  <a:buNone/>
                </a:pPr>
                <a:r>
                  <a:rPr/>
                  <a:t>Quarto and R markdown are open-source science and technical publishing systems, both relying on Pandoc (a universal document converter). Both are markdown languages.</a:t>
                </a:r>
              </a:p>
              <a:p>
                <a:pPr lvl="0" indent="0" marL="0">
                  <a:buNone/>
                </a:pPr>
                <a14:m>
                  <m:oMathPara xmlns:m="http://schemas.openxmlformats.org/officeDocument/2006/math">
                    <m:oMathParaPr>
                      <m:jc m:val="center"/>
                    </m:oMathParaPr>
                    <m:oMath>
                      <m:r>
                        <m:t> </m:t>
                      </m:r>
                    </m:oMath>
                  </m:oMathPara>
                </a14:m>
              </a:p>
              <a:p>
                <a:pPr lvl="0" indent="0" marL="0">
                  <a:buNone/>
                </a:pPr>
                <a:r>
                  <a:rPr/>
                  <a:t>Quarto and R markdown allow creating reports that combine R code with the analysis output. R markdown, and quarto, is a “unified authoring framework for data science, combining your code, its results and your prose commentary”</a:t>
                </a:r>
                <a:r>
                  <a:rPr baseline="30000">
                    <a:hlinkClick r:id="rId2" action="ppaction://hlinksldjump"/>
                  </a:rPr>
                  <a:t>3</a:t>
                </a:r>
                <a:r>
                  <a:rPr/>
                  <a:t>.</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Quarto / R markdown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Quarto allows you to tell a story and share a report that transparently lists the code the generated your results. Markdown documents are fully reproducible (up to a point!) and support a number of output format: html, pdf, docx, pptx…</a:t>
                </a:r>
              </a:p>
              <a:p>
                <a:pPr lvl="0" indent="0" marL="0">
                  <a:buNone/>
                </a:pPr>
                <a14:m>
                  <m:oMathPara xmlns:m="http://schemas.openxmlformats.org/officeDocument/2006/math">
                    <m:oMathParaPr>
                      <m:jc m:val="center"/>
                    </m:oMathParaPr>
                    <m:oMath>
                      <m:r>
                        <m:t> </m:t>
                      </m:r>
                    </m:oMath>
                  </m:oMathPara>
                </a14:m>
              </a:p>
              <a:p>
                <a:pPr lvl="0" indent="0" marL="0">
                  <a:buNone/>
                </a:pPr>
                <a:r>
                  <a:rPr/>
                  <a:t>Quarto is meant to achieve 3 things:</a:t>
                </a:r>
              </a:p>
              <a:p>
                <a:pPr lvl="0"/>
                <a:r>
                  <a:rPr/>
                  <a:t>Communicate with stakeholders.</a:t>
                </a:r>
              </a:p>
              <a:p>
                <a:pPr lvl="0"/>
                <a:r>
                  <a:rPr/>
                  <a:t>Collaborate with other researchers.</a:t>
                </a:r>
              </a:p>
              <a:p>
                <a:pPr lvl="0"/>
                <a:r>
                  <a:rPr/>
                  <a:t>A framework within which to do data science (like a modern-day lab notebook).</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Quarto / R mardown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Main differences between quarto and R markdown:</a:t>
            </a:r>
          </a:p>
          <a:p>
            <a:pPr lvl="0"/>
            <a:r>
              <a:rPr/>
              <a:t>Quarto is newer and will probably supersede R markdown - so best to just learn quarto (but both are almost identical to use).</a:t>
            </a:r>
          </a:p>
          <a:p>
            <a:pPr lvl="0"/>
            <a:r>
              <a:rPr/>
              <a:t>Quarto is independent of R and works with many other programming languages (python, Julia, …)</a:t>
            </a:r>
          </a:p>
          <a:p>
            <a:pPr lvl="0"/>
            <a:r>
              <a:rPr/>
              <a:t>Slight differences in YAML header specification.</a:t>
            </a:r>
          </a:p>
          <a:p>
            <a:pPr lvl="0"/>
            <a:r>
              <a:rPr/>
              <a:t>Slightly different layout &amp; style of final document.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pPr lvl="0" indent="0" marL="0">
              <a:buNone/>
            </a:pPr>
            <a:r>
              <a:rPr/>
              <a:t>Quarto / R markdown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89358A-6410-47DE-B7D5-0F708CD13DF5}"/>
                  </a:ext>
                </a:extLst>
              </p:cNvPr>
              <p:cNvSpPr>
                <a:spLocks noGrp="1"/>
              </p:cNvSpPr>
              <p:nvPr>
                <p:ph idx="1" sz="half"/>
              </p:nvPr>
            </p:nvSpPr>
            <p:spPr/>
            <p:txBody>
              <a:bodyPr/>
              <a:lstStyle/>
              <a:p>
                <a:pPr lvl="0" indent="0" marL="0">
                  <a:buNone/>
                </a:pPr>
                <a:r>
                  <a:rPr/>
                  <a:t>There are 3 building blocks to a markdown document:</a:t>
                </a:r>
              </a:p>
              <a:p>
                <a:pPr lvl="0" indent="-457200" marL="457200">
                  <a:buAutoNum type="arabicPeriod"/>
                </a:pPr>
                <a:r>
                  <a:rPr/>
                  <a:t>A YAML header.</a:t>
                </a:r>
              </a:p>
              <a:p>
                <a:pPr lvl="0" indent="0" marL="0">
                  <a:buNone/>
                </a:pPr>
                <a14:m>
                  <m:oMathPara xmlns:m="http://schemas.openxmlformats.org/officeDocument/2006/math">
                    <m:oMathParaPr>
                      <m:jc m:val="center"/>
                    </m:oMathParaPr>
                    <m:oMath>
                      <m:r>
                        <m:t> </m:t>
                      </m:r>
                    </m:oMath>
                  </m:oMathPara>
                </a14:m>
              </a:p>
              <a:p>
                <a:pPr lvl="0" indent="-457200" marL="457200">
                  <a:buAutoNum startAt="2" type="arabicPeriod"/>
                </a:pPr>
                <a:r>
                  <a:rPr/>
                  <a:t>Chunks of R code (if you want to strip out all chunks of R code within a markdown document to write a pure R script, you can use the </a:t>
                </a:r>
                <a:r>
                  <a:rPr>
                    <a:latin typeface="Courier"/>
                  </a:rPr>
                  <a:t>purl()</a:t>
                </a:r>
                <a:r>
                  <a:rPr/>
                  <a:t> function from the </a:t>
                </a:r>
                <a:r>
                  <a:rPr>
                    <a:latin typeface="Courier"/>
                  </a:rPr>
                  <a:t>knitr</a:t>
                </a:r>
                <a:r>
                  <a:rPr/>
                  <a:t> package).</a:t>
                </a:r>
              </a:p>
              <a:p>
                <a:pPr lvl="0" indent="0" marL="0">
                  <a:buNone/>
                </a:pPr>
                <a14:m>
                  <m:oMathPara xmlns:m="http://schemas.openxmlformats.org/officeDocument/2006/math">
                    <m:oMathParaPr>
                      <m:jc m:val="center"/>
                    </m:oMathParaPr>
                    <m:oMath>
                      <m:r>
                        <m:t> </m:t>
                      </m:r>
                    </m:oMath>
                  </m:oMathPara>
                </a14:m>
              </a:p>
              <a:p>
                <a:pPr lvl="0" indent="-457200" marL="457200">
                  <a:buAutoNum startAt="3" type="arabicPeriod"/>
                </a:pPr>
                <a:r>
                  <a:rPr/>
                  <a:t>Narrative, formatted text.</a:t>
                </a:r>
              </a:p>
            </p:txBody>
          </p:sp>
        </mc:Choice>
      </mc:AlternateContent>
      <p:pic>
        <p:nvPicPr>
          <p:cNvPr descr="dataAndSupportDocs/yaml_chunk_text.png" id="0" name="Picture 1"/>
          <p:cNvPicPr>
            <a:picLocks noGrp="1" noChangeAspect="1"/>
          </p:cNvPicPr>
          <p:nvPr/>
        </p:nvPicPr>
        <p:blipFill>
          <a:blip r:embed="rId2"/>
          <a:stretch>
            <a:fillRect/>
          </a:stretch>
        </p:blipFill>
        <p:spPr bwMode="auto">
          <a:xfrm>
            <a:off x="6172200" y="2108200"/>
            <a:ext cx="5181600" cy="3759200"/>
          </a:xfrm>
          <a:prstGeom prst="rect">
            <a:avLst/>
          </a:prstGeom>
          <a:noFill/>
          <a:ln w="9525">
            <a:noFill/>
            <a:headEnd/>
            <a:tailEnd/>
          </a:ln>
        </p:spPr>
      </p:pic>
      <p:sp>
        <p:nvSpPr>
          <p:cNvPr id="7" name="Slide Number Placeholder 6">
            <a:extLst>
              <a:ext uri="{FF2B5EF4-FFF2-40B4-BE49-F238E27FC236}">
                <a16:creationId xmlns:a16="http://schemas.microsoft.com/office/drawing/2014/main" id="{5392B6E7-0296-4DDC-8A37-ADBF03312730}"/>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Quarto / R markdown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14:m>
                  <m:oMathPara xmlns:m="http://schemas.openxmlformats.org/officeDocument/2006/math">
                    <m:oMathParaPr>
                      <m:jc m:val="center"/>
                    </m:oMathParaPr>
                    <m:oMath>
                      <m:r>
                        <m:t> </m:t>
                      </m:r>
                    </m:oMath>
                  </m:oMathPara>
                </a14:m>
              </a:p>
              <a:p>
                <a:pPr lvl="0" indent="0" marL="0">
                  <a:buNone/>
                </a:pPr>
                <a:r>
                  <a:rPr b="1"/>
                  <a:t>Exercise</a:t>
                </a:r>
              </a:p>
              <a:p>
                <a:pPr lvl="0" indent="0" marL="0">
                  <a:buNone/>
                </a:pPr>
                <a14:m>
                  <m:oMathPara xmlns:m="http://schemas.openxmlformats.org/officeDocument/2006/math">
                    <m:oMathParaPr>
                      <m:jc m:val="center"/>
                    </m:oMathParaPr>
                    <m:oMath>
                      <m:r>
                        <m:t> </m:t>
                      </m:r>
                    </m:oMath>
                  </m:oMathPara>
                </a14:m>
              </a:p>
              <a:p>
                <a:pPr lvl="0" indent="-457200" marL="457200">
                  <a:buAutoNum type="arabicPeriod"/>
                </a:pPr>
                <a:r>
                  <a:rPr/>
                  <a:t>Simulate a dataset and save it as a binary R data file (*.rda or *.RData).</a:t>
                </a:r>
              </a:p>
              <a:p>
                <a:pPr lvl="0" indent="-457200" marL="457200">
                  <a:buAutoNum type="arabicPeriod"/>
                </a:pPr>
                <a:r>
                  <a:rPr/>
                  <a:t>(In RStudio): File –&gt; New File –&gt; Quarto document… –&gt; (select type of output; choose html; untick the ‘use visual markdown editor’ box), then click on ‘Render’ in the script editor panel.</a:t>
                </a:r>
              </a:p>
              <a:p>
                <a:pPr lvl="0" indent="-457200" marL="457200">
                  <a:buAutoNum type="arabicPeriod"/>
                </a:pPr>
                <a:r>
                  <a:rPr/>
                  <a:t>Write a new quarto document which:</a:t>
                </a:r>
              </a:p>
              <a:p>
                <a:pPr lvl="0"/>
                <a:r>
                  <a:rPr/>
                  <a:t>Loads the simulated data.</a:t>
                </a:r>
              </a:p>
              <a:p>
                <a:pPr lvl="0"/>
                <a:r>
                  <a:rPr/>
                  <a:t>Performs a basic analysis and produces a table with results.</a:t>
                </a:r>
              </a:p>
              <a:p>
                <a:pPr lvl="0"/>
                <a:r>
                  <a:rPr/>
                  <a:t>Displays a graph.</a:t>
                </a:r>
              </a:p>
              <a:p>
                <a:pPr lvl="0" indent="0" marL="0">
                  <a:buNone/>
                </a:pPr>
                <a:r>
                  <a:rPr/>
                  <a:t>Make sure to use quarto’s capability of providing a </a:t>
                </a:r>
                <a:r>
                  <a:rPr i="1"/>
                  <a:t>commentary</a:t>
                </a:r>
                <a:r>
                  <a:rPr/>
                  <a:t> along with your analysis.</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Quarto / R markdown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Simulated data (as an example):</a:t>
            </a:r>
          </a:p>
          <a:p>
            <a:pPr lvl="0" indent="0">
              <a:buNone/>
            </a:pPr>
            <a:r>
              <a:rPr>
                <a:solidFill>
                  <a:srgbClr val="003B4F"/>
                </a:solidFill>
                <a:latin typeface="Courier"/>
              </a:rPr>
              <a:t>dat&lt;-</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type=</a:t>
            </a:r>
            <a:r>
              <a:rPr>
                <a:solidFill>
                  <a:srgbClr val="4758AB"/>
                </a:solidFill>
                <a:latin typeface="Courier"/>
              </a:rPr>
              <a:t>sample</a:t>
            </a:r>
            <a:r>
              <a:rPr>
                <a:solidFill>
                  <a:srgbClr val="003B4F"/>
                </a:solidFill>
                <a:latin typeface="Courier"/>
              </a:rPr>
              <a:t>(</a:t>
            </a:r>
            <a:r>
              <a:rPr>
                <a:solidFill>
                  <a:srgbClr val="4758AB"/>
                </a:solidFill>
                <a:latin typeface="Courier"/>
              </a:rPr>
              <a:t>c</a:t>
            </a:r>
            <a:r>
              <a:rPr>
                <a:solidFill>
                  <a:srgbClr val="003B4F"/>
                </a:solidFill>
                <a:latin typeface="Courier"/>
              </a:rPr>
              <a:t>(</a:t>
            </a:r>
            <a:r>
              <a:rPr>
                <a:solidFill>
                  <a:srgbClr val="20794D"/>
                </a:solidFill>
                <a:latin typeface="Courier"/>
              </a:rPr>
              <a:t>"A"</a:t>
            </a:r>
            <a:r>
              <a:rPr>
                <a:solidFill>
                  <a:srgbClr val="003B4F"/>
                </a:solidFill>
                <a:latin typeface="Courier"/>
              </a:rPr>
              <a:t>,</a:t>
            </a:r>
            <a:r>
              <a:rPr>
                <a:solidFill>
                  <a:srgbClr val="20794D"/>
                </a:solidFill>
                <a:latin typeface="Courier"/>
              </a:rPr>
              <a:t>"B"</a:t>
            </a:r>
            <a:r>
              <a:rPr>
                <a:solidFill>
                  <a:srgbClr val="003B4F"/>
                </a:solidFill>
                <a:latin typeface="Courier"/>
              </a:rPr>
              <a:t>),</a:t>
            </a:r>
            <a:r>
              <a:rPr>
                <a:solidFill>
                  <a:srgbClr val="657422"/>
                </a:solidFill>
                <a:latin typeface="Courier"/>
              </a:rPr>
              <a:t>size=</a:t>
            </a:r>
            <a:r>
              <a:rPr>
                <a:solidFill>
                  <a:srgbClr val="AD0000"/>
                </a:solidFill>
                <a:latin typeface="Courier"/>
              </a:rPr>
              <a:t>100</a:t>
            </a:r>
            <a:r>
              <a:rPr>
                <a:solidFill>
                  <a:srgbClr val="003B4F"/>
                </a:solidFill>
                <a:latin typeface="Courier"/>
              </a:rPr>
              <a:t>,</a:t>
            </a:r>
            <a:r>
              <a:rPr>
                <a:solidFill>
                  <a:srgbClr val="657422"/>
                </a:solidFill>
                <a:latin typeface="Courier"/>
              </a:rPr>
              <a:t>prob=</a:t>
            </a:r>
            <a:r>
              <a:rPr>
                <a:solidFill>
                  <a:srgbClr val="4758AB"/>
                </a:solidFill>
                <a:latin typeface="Courier"/>
              </a:rPr>
              <a:t>c</a:t>
            </a:r>
            <a:r>
              <a:rPr>
                <a:solidFill>
                  <a:srgbClr val="003B4F"/>
                </a:solidFill>
                <a:latin typeface="Courier"/>
              </a:rPr>
              <a:t>(</a:t>
            </a:r>
            <a:r>
              <a:rPr>
                <a:solidFill>
                  <a:srgbClr val="AD0000"/>
                </a:solidFill>
                <a:latin typeface="Courier"/>
              </a:rPr>
              <a:t>0.6</a:t>
            </a:r>
            <a:r>
              <a:rPr>
                <a:solidFill>
                  <a:srgbClr val="003B4F"/>
                </a:solidFill>
                <a:latin typeface="Courier"/>
              </a:rPr>
              <a:t>,</a:t>
            </a:r>
            <a:r>
              <a:rPr>
                <a:solidFill>
                  <a:srgbClr val="AD0000"/>
                </a:solidFill>
                <a:latin typeface="Courier"/>
              </a:rPr>
              <a:t>0.4</a:t>
            </a:r>
            <a:r>
              <a:rPr>
                <a:solidFill>
                  <a:srgbClr val="003B4F"/>
                </a:solidFill>
                <a:latin typeface="Courier"/>
              </a:rPr>
              <a:t>),</a:t>
            </a:r>
            <a:r>
              <a:rPr>
                <a:solidFill>
                  <a:srgbClr val="657422"/>
                </a:solidFill>
                <a:latin typeface="Courier"/>
              </a:rPr>
              <a:t>replace=</a:t>
            </a:r>
            <a:r>
              <a:rPr>
                <a:solidFill>
                  <a:srgbClr val="003B4F"/>
                </a:solidFill>
                <a:latin typeface="Courier"/>
              </a:rPr>
              <a:t>T),</a:t>
            </a:r>
            <a:br/>
            <a:r>
              <a:rPr>
                <a:solidFill>
                  <a:srgbClr val="003B4F"/>
                </a:solidFill>
                <a:latin typeface="Courier"/>
              </a:rPr>
              <a:t>  x&lt;-</a:t>
            </a:r>
            <a:r>
              <a:rPr>
                <a:solidFill>
                  <a:srgbClr val="4758AB"/>
                </a:solidFill>
                <a:latin typeface="Courier"/>
              </a:rPr>
              <a:t>rnorm</a:t>
            </a:r>
            <a:r>
              <a:rPr>
                <a:solidFill>
                  <a:srgbClr val="003B4F"/>
                </a:solidFill>
                <a:latin typeface="Courier"/>
              </a:rPr>
              <a:t>(</a:t>
            </a:r>
            <a:r>
              <a:rPr>
                <a:solidFill>
                  <a:srgbClr val="AD0000"/>
                </a:solidFill>
                <a:latin typeface="Courier"/>
              </a:rPr>
              <a:t>100</a:t>
            </a:r>
            <a:r>
              <a:rPr>
                <a:solidFill>
                  <a:srgbClr val="003B4F"/>
                </a:solidFill>
                <a:latin typeface="Courier"/>
              </a:rPr>
              <a:t>,</a:t>
            </a:r>
            <a:r>
              <a:rPr>
                <a:solidFill>
                  <a:srgbClr val="657422"/>
                </a:solidFill>
                <a:latin typeface="Courier"/>
              </a:rPr>
              <a:t>sd=</a:t>
            </a:r>
            <a:r>
              <a:rPr>
                <a:solidFill>
                  <a:srgbClr val="AD0000"/>
                </a:solidFill>
                <a:latin typeface="Courier"/>
              </a:rPr>
              <a:t>5</a:t>
            </a:r>
            <a:r>
              <a:rPr>
                <a:solidFill>
                  <a:srgbClr val="003B4F"/>
                </a:solidFill>
                <a:latin typeface="Courier"/>
              </a:rPr>
              <a:t>),</a:t>
            </a:r>
            <a:br/>
            <a:r>
              <a:rPr>
                <a:solidFill>
                  <a:srgbClr val="003B4F"/>
                </a:solidFill>
                <a:latin typeface="Courier"/>
              </a:rPr>
              <a:t>  y&lt;-</a:t>
            </a:r>
            <a:r>
              <a:rPr>
                <a:solidFill>
                  <a:srgbClr val="4758AB"/>
                </a:solidFill>
                <a:latin typeface="Courier"/>
              </a:rPr>
              <a:t>rexp</a:t>
            </a:r>
            <a:r>
              <a:rPr>
                <a:solidFill>
                  <a:srgbClr val="003B4F"/>
                </a:solidFill>
                <a:latin typeface="Courier"/>
              </a:rPr>
              <a:t>(</a:t>
            </a:r>
            <a:r>
              <a:rPr>
                <a:solidFill>
                  <a:srgbClr val="AD0000"/>
                </a:solidFill>
                <a:latin typeface="Courier"/>
              </a:rPr>
              <a:t>100</a:t>
            </a:r>
            <a:r>
              <a:rPr>
                <a:solidFill>
                  <a:srgbClr val="003B4F"/>
                </a:solidFill>
                <a:latin typeface="Courier"/>
              </a:rPr>
              <a:t>)</a:t>
            </a:r>
            <a:br/>
            <a:r>
              <a:rPr>
                <a:solidFill>
                  <a:srgbClr val="003B4F"/>
                </a:solidFill>
                <a:latin typeface="Courier"/>
              </a:rPr>
              <a:t>)</a:t>
            </a:r>
            <a:br/>
            <a:br/>
            <a:r>
              <a:rPr>
                <a:solidFill>
                  <a:srgbClr val="003B4F"/>
                </a:solidFill>
                <a:latin typeface="Courier"/>
              </a:rPr>
              <a:t>dat</a:t>
            </a:r>
            <a:r>
              <a:rPr>
                <a:solidFill>
                  <a:srgbClr val="5E5E5E"/>
                </a:solidFill>
                <a:latin typeface="Courier"/>
              </a:rPr>
              <a:t>$</a:t>
            </a:r>
            <a:r>
              <a:rPr>
                <a:solidFill>
                  <a:srgbClr val="003B4F"/>
                </a:solidFill>
                <a:latin typeface="Courier"/>
              </a:rPr>
              <a:t>z&lt;-</a:t>
            </a:r>
            <a:r>
              <a:rPr>
                <a:solidFill>
                  <a:srgbClr val="4758AB"/>
                </a:solidFill>
                <a:latin typeface="Courier"/>
              </a:rPr>
              <a:t>ifelse</a:t>
            </a:r>
            <a:r>
              <a:rPr>
                <a:solidFill>
                  <a:srgbClr val="003B4F"/>
                </a:solidFill>
                <a:latin typeface="Courier"/>
              </a:rPr>
              <a:t>(dat</a:t>
            </a:r>
            <a:r>
              <a:rPr>
                <a:solidFill>
                  <a:srgbClr val="5E5E5E"/>
                </a:solidFill>
                <a:latin typeface="Courier"/>
              </a:rPr>
              <a:t>$</a:t>
            </a:r>
            <a:r>
              <a:rPr>
                <a:solidFill>
                  <a:srgbClr val="003B4F"/>
                </a:solidFill>
                <a:latin typeface="Courier"/>
              </a:rPr>
              <a:t>type</a:t>
            </a:r>
            <a:r>
              <a:rPr>
                <a:solidFill>
                  <a:srgbClr val="5E5E5E"/>
                </a:solidFill>
                <a:latin typeface="Courier"/>
              </a:rPr>
              <a:t>==</a:t>
            </a:r>
            <a:r>
              <a:rPr>
                <a:solidFill>
                  <a:srgbClr val="20794D"/>
                </a:solidFill>
                <a:latin typeface="Courier"/>
              </a:rPr>
              <a:t>"A"</a:t>
            </a:r>
            <a:r>
              <a:rPr>
                <a:solidFill>
                  <a:srgbClr val="003B4F"/>
                </a:solidFill>
                <a:latin typeface="Courier"/>
              </a:rPr>
              <a:t>, </a:t>
            </a:r>
            <a:r>
              <a:rPr>
                <a:solidFill>
                  <a:srgbClr val="AD0000"/>
                </a:solidFill>
                <a:latin typeface="Courier"/>
              </a:rPr>
              <a:t>2</a:t>
            </a:r>
            <a:r>
              <a:rPr>
                <a:solidFill>
                  <a:srgbClr val="5E5E5E"/>
                </a:solidFill>
                <a:latin typeface="Courier"/>
              </a:rPr>
              <a:t>*</a:t>
            </a:r>
            <a:r>
              <a:rPr>
                <a:solidFill>
                  <a:srgbClr val="003B4F"/>
                </a:solidFill>
                <a:latin typeface="Courier"/>
              </a:rPr>
              <a:t>x</a:t>
            </a:r>
            <a:r>
              <a:rPr>
                <a:solidFill>
                  <a:srgbClr val="5E5E5E"/>
                </a:solidFill>
                <a:latin typeface="Courier"/>
              </a:rPr>
              <a:t>-</a:t>
            </a:r>
            <a:r>
              <a:rPr>
                <a:solidFill>
                  <a:srgbClr val="003B4F"/>
                </a:solidFill>
                <a:latin typeface="Courier"/>
              </a:rPr>
              <a:t>y</a:t>
            </a:r>
            <a:r>
              <a:rPr>
                <a:solidFill>
                  <a:srgbClr val="5E5E5E"/>
                </a:solidFill>
                <a:latin typeface="Courier"/>
              </a:rPr>
              <a:t>+</a:t>
            </a:r>
            <a:r>
              <a:rPr>
                <a:solidFill>
                  <a:srgbClr val="AD0000"/>
                </a:solidFill>
                <a:latin typeface="Courier"/>
              </a:rPr>
              <a:t>5</a:t>
            </a:r>
            <a:r>
              <a:rPr>
                <a:solidFill>
                  <a:srgbClr val="003B4F"/>
                </a:solidFill>
                <a:latin typeface="Courier"/>
              </a:rPr>
              <a:t>, </a:t>
            </a:r>
            <a:r>
              <a:rPr>
                <a:solidFill>
                  <a:srgbClr val="AD0000"/>
                </a:solidFill>
                <a:latin typeface="Courier"/>
              </a:rPr>
              <a:t>1.25</a:t>
            </a:r>
            <a:r>
              <a:rPr>
                <a:solidFill>
                  <a:srgbClr val="5E5E5E"/>
                </a:solidFill>
                <a:latin typeface="Courier"/>
              </a:rPr>
              <a:t>*</a:t>
            </a:r>
            <a:r>
              <a:rPr>
                <a:solidFill>
                  <a:srgbClr val="003B4F"/>
                </a:solidFill>
                <a:latin typeface="Courier"/>
              </a:rPr>
              <a:t>x</a:t>
            </a:r>
            <a:r>
              <a:rPr>
                <a:solidFill>
                  <a:srgbClr val="AD0000"/>
                </a:solidFill>
                <a:latin typeface="Courier"/>
              </a:rPr>
              <a:t>-0.5</a:t>
            </a:r>
            <a:r>
              <a:rPr>
                <a:solidFill>
                  <a:srgbClr val="5E5E5E"/>
                </a:solidFill>
                <a:latin typeface="Courier"/>
              </a:rPr>
              <a:t>*</a:t>
            </a:r>
            <a:r>
              <a:rPr>
                <a:solidFill>
                  <a:srgbClr val="003B4F"/>
                </a:solidFill>
                <a:latin typeface="Courier"/>
              </a:rPr>
              <a:t>y</a:t>
            </a:r>
            <a:r>
              <a:rPr>
                <a:solidFill>
                  <a:srgbClr val="5E5E5E"/>
                </a:solidFill>
                <a:latin typeface="Courier"/>
              </a:rPr>
              <a:t>+</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4758AB"/>
                </a:solidFill>
                <a:latin typeface="Courier"/>
              </a:rPr>
              <a:t>rnorm</a:t>
            </a:r>
            <a:r>
              <a:rPr>
                <a:solidFill>
                  <a:srgbClr val="003B4F"/>
                </a:solidFill>
                <a:latin typeface="Courier"/>
              </a:rPr>
              <a:t>(</a:t>
            </a:r>
            <a:r>
              <a:rPr>
                <a:solidFill>
                  <a:srgbClr val="AD0000"/>
                </a:solidFill>
                <a:latin typeface="Courier"/>
              </a:rPr>
              <a:t>100</a:t>
            </a:r>
            <a:r>
              <a:rPr>
                <a:solidFill>
                  <a:srgbClr val="003B4F"/>
                </a:solidFill>
                <a:latin typeface="Courier"/>
              </a:rPr>
              <a:t>,</a:t>
            </a:r>
            <a:r>
              <a:rPr>
                <a:solidFill>
                  <a:srgbClr val="657422"/>
                </a:solidFill>
                <a:latin typeface="Courier"/>
              </a:rPr>
              <a:t>sd=</a:t>
            </a:r>
            <a:r>
              <a:rPr>
                <a:solidFill>
                  <a:srgbClr val="AD0000"/>
                </a:solidFill>
                <a:latin typeface="Courier"/>
              </a:rPr>
              <a:t>1.25</a:t>
            </a:r>
            <a:r>
              <a:rPr>
                <a:solidFill>
                  <a:srgbClr val="003B4F"/>
                </a:solidFill>
                <a:latin typeface="Courier"/>
              </a:rPr>
              <a: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Quarto / R markdown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Analysis (as an example):</a:t>
                </a:r>
              </a:p>
              <a:p>
                <a:pPr lvl="0"/>
                <a:r>
                  <a:rPr/>
                  <a:t>t-test comparing variable z between types A &amp; B.</a:t>
                </a:r>
              </a:p>
              <a:p>
                <a:pPr lvl="0"/>
                <a:r>
                  <a:rPr/>
                  <a:t>Linear regression of z against x.</a:t>
                </a:r>
              </a:p>
              <a:p>
                <a:pPr lvl="0" indent="0" marL="0">
                  <a:buNone/>
                </a:pPr>
                <a14:m>
                  <m:oMathPara xmlns:m="http://schemas.openxmlformats.org/officeDocument/2006/math">
                    <m:oMathParaPr>
                      <m:jc m:val="center"/>
                    </m:oMathParaPr>
                    <m:oMath>
                      <m:r>
                        <m:t> </m:t>
                      </m:r>
                    </m:oMath>
                  </m:oMathPara>
                </a14:m>
              </a:p>
              <a:p>
                <a:pPr lvl="0" indent="0" marL="0">
                  <a:buNone/>
                </a:pPr>
                <a:r>
                  <a:rPr/>
                  <a:t>Graph (as an example):</a:t>
                </a:r>
              </a:p>
              <a:p>
                <a:pPr lvl="0"/>
                <a:r>
                  <a:rPr/>
                  <a:t>Scatterplot of z against x, stratified by type.</a:t>
                </a:r>
              </a:p>
              <a:p>
                <a:pPr lvl="0"/>
                <a:r>
                  <a:rPr/>
                  <a:t>Boxplot of z values by type.</a:t>
                </a:r>
              </a:p>
              <a:p>
                <a:pPr lvl="0"/>
                <a:r>
                  <a:rPr/>
                  <a:t>Barplot of type.</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indent="0" marL="0">
              <a:buNone/>
            </a:pPr>
            <a:r>
              <a:rPr/>
              <a:t>Introduction</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indent="0" marL="0">
              <a:buNone/>
            </a:pPr>
            <a:r>
              <a:rPr/>
              <a:t>GitHub</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GitHub</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While you can use markdown document and R packages as part of your own workflow, if you want to use them as part of an Open Science paradigm, then you really need to </a:t>
            </a:r>
            <a:r>
              <a:rPr b="1"/>
              <a:t>publish</a:t>
            </a:r>
            <a:r>
              <a:rPr/>
              <a:t> them.</a:t>
            </a:r>
          </a:p>
          <a:p>
            <a:pPr lvl="0" indent="0" marL="0">
              <a:buNone/>
            </a:pPr>
            <a:r>
              <a:rPr/>
              <a:t>The easiest way to do this is using </a:t>
            </a:r>
            <a:r>
              <a:rPr b="1"/>
              <a:t>GitHub</a:t>
            </a:r>
            <a:r>
              <a:rPr/>
              <a:t>.</a:t>
            </a:r>
          </a:p>
          <a:p>
            <a:pPr lvl="0" indent="0" marL="0">
              <a:buNone/>
            </a:pPr>
            <a:r>
              <a:rPr/>
              <a:t>GitHub is a hosting service for software development and fully integrates with </a:t>
            </a:r>
            <a:r>
              <a:rPr>
                <a:latin typeface="Courier"/>
              </a:rPr>
              <a:t>git</a:t>
            </a:r>
            <a:r>
              <a:rPr/>
              <a:t> a powerful, open source version control software (you are </a:t>
            </a:r>
            <a:r>
              <a:rPr i="1"/>
              <a:t>highly</a:t>
            </a:r>
            <a:r>
              <a:rPr/>
              <a:t> encouraged to use git, but we will not cover that here).</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GitHub</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To use GitHub:</a:t>
                </a:r>
              </a:p>
              <a:p>
                <a:pPr lvl="0" indent="0" marL="0">
                  <a:buNone/>
                </a:pPr>
                <a14:m>
                  <m:oMathPara xmlns:m="http://schemas.openxmlformats.org/officeDocument/2006/math">
                    <m:oMathParaPr>
                      <m:jc m:val="center"/>
                    </m:oMathParaPr>
                    <m:oMath>
                      <m:r>
                        <m:t> </m:t>
                      </m:r>
                    </m:oMath>
                  </m:oMathPara>
                </a14:m>
              </a:p>
              <a:p>
                <a:pPr lvl="0"/>
                <a:r>
                  <a:rPr/>
                  <a:t>Create a GitHub account if you have not done so already.</a:t>
                </a:r>
              </a:p>
              <a:p>
                <a:pPr lvl="0"/>
                <a:r>
                  <a:rPr/>
                  <a:t>Create a repository on GitHub and upload your package files (either using </a:t>
                </a:r>
                <a:r>
                  <a:rPr>
                    <a:latin typeface="Courier"/>
                  </a:rPr>
                  <a:t>git</a:t>
                </a:r>
                <a:r>
                  <a:rPr/>
                  <a:t> or through the GitHub direct website upload feature).</a:t>
                </a:r>
              </a:p>
              <a:p>
                <a:pPr lvl="0"/>
                <a:r>
                  <a:rPr/>
                  <a:t>Make sure your branch is called </a:t>
                </a:r>
                <a:r>
                  <a:rPr b="1"/>
                  <a:t>main</a:t>
                </a:r>
                <a:r>
                  <a:rPr/>
                  <a:t> (previously the main branch was called </a:t>
                </a:r>
                <a:r>
                  <a:rPr i="1"/>
                  <a:t>master</a:t>
                </a:r>
                <a:r>
                  <a:rPr/>
                  <a:t>).</a:t>
                </a:r>
              </a:p>
              <a:p>
                <a:pPr lvl="0"/>
                <a:r>
                  <a:rPr/>
                  <a:t>Upload files using either the upload function or using git directly on your computer.</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GitHub</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Alternatives:</a:t>
                </a:r>
              </a:p>
              <a:p>
                <a:pPr lvl="0" indent="0" marL="0">
                  <a:buNone/>
                </a:pPr>
                <a14:m>
                  <m:oMathPara xmlns:m="http://schemas.openxmlformats.org/officeDocument/2006/math">
                    <m:oMathParaPr>
                      <m:jc m:val="center"/>
                    </m:oMathParaPr>
                    <m:oMath>
                      <m:r>
                        <m:t> </m:t>
                      </m:r>
                    </m:oMath>
                  </m:oMathPara>
                </a14:m>
              </a:p>
              <a:p>
                <a:pPr lvl="0" indent="0" marL="0">
                  <a:buNone/>
                </a:pPr>
                <a:r>
                  <a:rPr/>
                  <a:t>You can also publish markdown documents, script files and data using repositories such as</a:t>
                </a:r>
              </a:p>
              <a:p>
                <a:pPr lvl="0"/>
                <a:r>
                  <a:rPr>
                    <a:hlinkClick r:id="rId2"/>
                  </a:rPr>
                  <a:t>figshare</a:t>
                </a:r>
              </a:p>
              <a:p>
                <a:pPr lvl="0"/>
                <a:r>
                  <a:rPr>
                    <a:hlinkClick r:id="rId3"/>
                  </a:rPr>
                  <a:t>Zenodo</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indent="0" marL="0">
              <a:buNone/>
            </a:pPr>
            <a:r>
              <a:rPr/>
              <a:t>Licenses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Licenses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14:m>
                  <m:oMathPara xmlns:m="http://schemas.openxmlformats.org/officeDocument/2006/math">
                    <m:oMathParaPr>
                      <m:jc m:val="center"/>
                    </m:oMathParaPr>
                    <m:oMath>
                      <m:r>
                        <m:t> </m:t>
                      </m:r>
                    </m:oMath>
                  </m:oMathPara>
                </a14:m>
              </a:p>
              <a:p>
                <a:pPr lvl="0" indent="0" marL="0">
                  <a:buNone/>
                </a:pPr>
                <a:r>
                  <a:rPr/>
                  <a:t>Discuss:</a:t>
                </a:r>
              </a:p>
              <a:p>
                <a:pPr lvl="0" indent="0" marL="0">
                  <a:buNone/>
                </a:pPr>
                <a14:m>
                  <m:oMathPara xmlns:m="http://schemas.openxmlformats.org/officeDocument/2006/math">
                    <m:oMathParaPr>
                      <m:jc m:val="center"/>
                    </m:oMathParaPr>
                    <m:oMath>
                      <m:r>
                        <m:t> </m:t>
                      </m:r>
                    </m:oMath>
                  </m:oMathPara>
                </a14:m>
              </a:p>
              <a:p>
                <a:pPr lvl="0" indent="0" marL="0">
                  <a:buNone/>
                </a:pPr>
                <a:r>
                  <a:rPr/>
                  <a:t>Why should you use a license to publish content or software?</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Licenses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spcBef>
                <a:spcPts val="3000"/>
              </a:spcBef>
              <a:buNone/>
            </a:pPr>
            <a:r>
              <a:rPr b="1"/>
              <a:t>Why use licenses?</a:t>
            </a:r>
          </a:p>
          <a:p>
            <a:pPr lvl="0" indent="0" marL="0">
              <a:buNone/>
            </a:pPr>
            <a:r>
              <a:rPr/>
              <a:t>A license is a legal document that will provide you and your institution some protection regarding how your content or software can be used and what attribution / credit needs to be given to your and your co-authors.</a:t>
            </a:r>
          </a:p>
          <a:p>
            <a:pPr lvl="0" indent="0" marL="0">
              <a:buNone/>
            </a:pPr>
            <a:r>
              <a:rPr/>
              <a:t>While a license or a copyright license can obviously be used to restrict usage, you should still use one for open source documents to clarify wheher your work can be used for commercial purposes, how you should be given credit for your work, etc.</a:t>
            </a:r>
          </a:p>
          <a:p>
            <a:pPr lvl="0" indent="0" marL="0">
              <a:buNone/>
            </a:pPr>
            <a:r>
              <a:rPr/>
              <a:t>For software, it is generally recommended to have a no-warranty / AS-IS statement in the license to protect you and your organisation from lawsuits from users of your software.</a:t>
            </a:r>
          </a:p>
          <a:p>
            <a:pPr lvl="0" indent="0" marL="0">
              <a:spcBef>
                <a:spcPts val="3000"/>
              </a:spcBef>
              <a:buNone/>
            </a:pPr>
            <a:r>
              <a:rPr b="1"/>
              <a:t>Software vs content</a:t>
            </a:r>
          </a:p>
          <a:p>
            <a:pPr lvl="0" indent="0" marL="0">
              <a:buNone/>
            </a:pPr>
            <a:r>
              <a:rPr/>
              <a:t>You can use the same license for content and software but it is generally recommended to use content-specific licenses for content and software-specific licenses for computer code.</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Licenses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spcBef>
                <a:spcPts val="3000"/>
              </a:spcBef>
              <a:buNone/>
            </a:pPr>
            <a:r>
              <a:rPr b="1"/>
              <a:t>Common open source software licenses:</a:t>
            </a:r>
          </a:p>
          <a:p>
            <a:pPr lvl="0"/>
            <a:r>
              <a:rPr/>
              <a:t>MIT</a:t>
            </a:r>
          </a:p>
          <a:p>
            <a:pPr lvl="0"/>
            <a:r>
              <a:rPr/>
              <a:t>GPL-3.0</a:t>
            </a:r>
          </a:p>
          <a:p>
            <a:pPr lvl="0"/>
            <a:r>
              <a:rPr/>
              <a:t>See </a:t>
            </a:r>
            <a:r>
              <a:rPr>
                <a:hlinkClick r:id="rId2"/>
              </a:rPr>
              <a:t>https://opensource.org/licenses/alphabetical</a:t>
            </a:r>
            <a:r>
              <a:rPr/>
              <a:t> for OSI approved licenses.</a:t>
            </a:r>
          </a:p>
          <a:p>
            <a:pPr lvl="0"/>
            <a:r>
              <a:rPr/>
              <a:t>You can select one of several standard licenses on GitHub or upload your own.</a:t>
            </a:r>
          </a:p>
          <a:p>
            <a:pPr lvl="0" indent="0" marL="0">
              <a:spcBef>
                <a:spcPts val="3000"/>
              </a:spcBef>
              <a:buNone/>
            </a:pPr>
            <a:r>
              <a:rPr b="1"/>
              <a:t>Content licenses</a:t>
            </a:r>
          </a:p>
          <a:p>
            <a:pPr lvl="0" indent="0" marL="0">
              <a:buNone/>
            </a:pPr>
            <a:r>
              <a:rPr/>
              <a:t>The most common here is the Creative Commons Attribution International license, </a:t>
            </a:r>
            <a:r>
              <a:rPr>
                <a:hlinkClick r:id="rId3"/>
              </a:rPr>
              <a:t>CC BY 4.0</a:t>
            </a:r>
            <a:r>
              <a:rPr/>
              <a:t>. Wellcome funded research needs to be published using this license.</a:t>
            </a:r>
          </a:p>
          <a:p>
            <a:pPr lvl="0" indent="0" marL="0">
              <a:spcBef>
                <a:spcPts val="3000"/>
              </a:spcBef>
              <a:buNone/>
            </a:pPr>
            <a:r>
              <a:rPr b="1"/>
              <a:t>The Unlicense</a:t>
            </a:r>
          </a:p>
          <a:p>
            <a:pPr lvl="0" indent="0" marL="0">
              <a:buNone/>
            </a:pPr>
            <a:r>
              <a:rPr/>
              <a:t>This is a public-domain equivalent license, without an attribution clause but with a no-warranty statement. See </a:t>
            </a:r>
            <a:r>
              <a:rPr>
                <a:hlinkClick r:id="rId4"/>
              </a:rPr>
              <a:t>http://unlicense.org</a:t>
            </a:r>
            <a:r>
              <a:rPr/>
              <a: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[end of Session 6]</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Notes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sz="1800"/>
              <a:t>1. Machado, J., </a:t>
            </a:r>
            <a:r>
              <a:rPr sz="1800" i="1"/>
              <a:t>“Open data and open science”</a:t>
            </a:r>
            <a:r>
              <a:rPr sz="1800"/>
              <a:t>. In Albagli, Maciel &amp; Abdo, </a:t>
            </a:r>
            <a:r>
              <a:rPr sz="1800" i="1"/>
              <a:t>“Open Science, Open Questions”</a:t>
            </a:r>
            <a:r>
              <a:rPr sz="1800"/>
              <a:t> 2015.</a:t>
            </a:r>
          </a:p>
          <a:p>
            <a:pPr lvl="0" indent="0" marL="0">
              <a:buNone/>
            </a:pPr>
            <a:r>
              <a:rPr sz="1800"/>
              <a:t>2. </a:t>
            </a:r>
            <a:r>
              <a:rPr sz="1800">
                <a:hlinkClick r:id="rId2"/>
              </a:rPr>
              <a:t>https://www.sciencemag.org/site/special/h5n1</a:t>
            </a:r>
          </a:p>
          <a:p>
            <a:pPr lvl="0" indent="0" marL="0">
              <a:buNone/>
            </a:pPr>
            <a:r>
              <a:rPr sz="1800"/>
              <a:t>3. </a:t>
            </a:r>
            <a:r>
              <a:rPr sz="1800">
                <a:hlinkClick r:id="rId3"/>
              </a:rPr>
              <a:t>https://r4ds.had.co.nz</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Preliminaries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rPr/>
                  <a:t>Certificates of attendance</a:t>
                </a:r>
              </a:p>
              <a:p>
                <a:pPr lvl="1"/>
                <a:r>
                  <a:rPr/>
                  <a:t>You need to attend all 6 sessions.</a:t>
                </a:r>
              </a:p>
              <a:p>
                <a:pPr lvl="1"/>
                <a:r>
                  <a:rPr/>
                  <a:t>Sign in &amp; check spelling of name on the sign-in sheet!</a:t>
                </a:r>
              </a:p>
              <a:p>
                <a:pPr lvl="1"/>
                <a:r>
                  <a:rPr/>
                  <a:t>Only issued if paid-up and in exchange for completed feedback form.</a:t>
                </a:r>
              </a:p>
              <a:p>
                <a:pPr lvl="0" indent="0" marL="0">
                  <a:buNone/>
                </a:pPr>
                <a14:m>
                  <m:oMathPara xmlns:m="http://schemas.openxmlformats.org/officeDocument/2006/math">
                    <m:oMathParaPr>
                      <m:jc m:val="center"/>
                    </m:oMathParaPr>
                    <m:oMath>
                      <m:r>
                        <m:t> </m:t>
                      </m:r>
                    </m:oMath>
                  </m:oMathPara>
                </a14:m>
              </a:p>
              <a:p>
                <a:pPr lvl="0"/>
                <a:r>
                  <a:rPr/>
                  <a:t>Course website / GitHub: </a:t>
                </a:r>
                <a:r>
                  <a:rPr>
                    <a:hlinkClick r:id="rId2"/>
                  </a:rPr>
                  <a:t>https://github.com/mlw-stats/R_And_Statistics_Training_Autumn2023</a:t>
                </a:r>
              </a:p>
              <a:p>
                <a:pPr lvl="0" indent="0" marL="0">
                  <a:buNone/>
                </a:pPr>
                <a14:m>
                  <m:oMathPara xmlns:m="http://schemas.openxmlformats.org/officeDocument/2006/math">
                    <m:oMathParaPr>
                      <m:jc m:val="center"/>
                    </m:oMathParaPr>
                    <m:oMath>
                      <m:r>
                        <m:t> </m:t>
                      </m:r>
                    </m:oMath>
                  </m:oMathPara>
                </a14:m>
              </a:p>
              <a:p>
                <a:pPr lvl="0"/>
                <a:r>
                  <a:rPr/>
                  <a:t>Office hours</a:t>
                </a:r>
              </a:p>
              <a:p>
                <a:pPr lvl="1"/>
                <a:r>
                  <a:rPr/>
                  <a:t>James - Wednesdays 2.00pm-3.00pm</a:t>
                </a:r>
              </a:p>
              <a:p>
                <a:pPr lvl="1"/>
                <a:r>
                  <a:rPr/>
                  <a:t>Eva - Wednesdays 3.00pm-4.00pm</a:t>
                </a:r>
              </a:p>
              <a:p>
                <a:pPr lvl="1"/>
                <a:r>
                  <a:rPr/>
                  <a:t>Marc - Tuesdays 9.00am-10.00am</a:t>
                </a:r>
              </a:p>
              <a:p>
                <a:pPr lvl="0" indent="0" marL="0">
                  <a:buNone/>
                </a:pPr>
                <a14:m>
                  <m:oMathPara xmlns:m="http://schemas.openxmlformats.org/officeDocument/2006/math">
                    <m:oMathParaPr>
                      <m:jc m:val="center"/>
                    </m:oMathParaPr>
                    <m:oMath>
                      <m:r>
                        <m:t> </m:t>
                      </m:r>
                    </m:oMath>
                  </m:oMathPara>
                </a14:m>
              </a:p>
              <a:p>
                <a:pPr lvl="0"/>
                <a:r>
                  <a:rPr/>
                  <a:t>Housekeeping</a:t>
                </a:r>
              </a:p>
              <a:p>
                <a:pPr lvl="1"/>
                <a:r>
                  <a:rPr/>
                  <a:t>Refreshments (no lunch - sorry)</a:t>
                </a:r>
              </a:p>
              <a:p>
                <a:pPr lvl="1"/>
                <a:r>
                  <a:rPr/>
                  <a:t>Fire exits &amp; bathrooms</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Learning outcomes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457200" marL="457200">
              <a:buAutoNum type="arabicPeriod"/>
            </a:pPr>
            <a:r>
              <a:rPr b="1"/>
              <a:t>KNOW R</a:t>
            </a:r>
            <a:r>
              <a:rPr/>
              <a:t>: Explain know what R is &amp; what it can do.</a:t>
            </a:r>
          </a:p>
          <a:p>
            <a:pPr lvl="0" indent="-457200" marL="457200">
              <a:buAutoNum type="arabicPeriod"/>
            </a:pPr>
            <a:r>
              <a:rPr b="1"/>
              <a:t>KNOW R RESOURCES</a:t>
            </a:r>
            <a:r>
              <a:rPr/>
              <a:t>: List useful R resources and access them.</a:t>
            </a:r>
          </a:p>
          <a:p>
            <a:pPr lvl="0" indent="-457200" marL="457200">
              <a:buAutoNum type="arabicPeriod"/>
            </a:pPr>
            <a:r>
              <a:rPr b="1"/>
              <a:t>DO R</a:t>
            </a:r>
            <a:r>
              <a:rPr/>
              <a:t>: Perform basic operations relevant for your research in R:</a:t>
            </a:r>
          </a:p>
          <a:p>
            <a:pPr lvl="1" indent="-457200" marL="914400">
              <a:buAutoNum type="alphaLcPeriod"/>
            </a:pPr>
            <a:r>
              <a:rPr/>
              <a:t>Read data into R &amp; write data or results to the harddrive.</a:t>
            </a:r>
          </a:p>
          <a:p>
            <a:pPr lvl="1" indent="-457200" marL="914400">
              <a:buAutoNum type="alphaLcPeriod"/>
            </a:pPr>
            <a:r>
              <a:rPr/>
              <a:t>Manipulate &amp; use different object types.</a:t>
            </a:r>
          </a:p>
          <a:p>
            <a:pPr lvl="1" indent="-457200" marL="914400">
              <a:buAutoNum type="alphaLcPeriod"/>
            </a:pPr>
            <a:r>
              <a:rPr/>
              <a:t>Write &amp; use functions in R</a:t>
            </a:r>
          </a:p>
          <a:p>
            <a:pPr lvl="1" indent="-457200" marL="914400">
              <a:buAutoNum type="alphaLcPeriod"/>
            </a:pPr>
            <a:r>
              <a:rPr/>
              <a:t>Perform basic analyses on a dataset: mean, standard deviation, linear regression.</a:t>
            </a:r>
          </a:p>
          <a:p>
            <a:pPr lvl="1" indent="-457200" marL="914400">
              <a:buAutoNum type="alphaLcPeriod"/>
            </a:pPr>
            <a:r>
              <a:rPr/>
              <a:t>Produce various standard graphs and tables</a:t>
            </a:r>
          </a:p>
          <a:p>
            <a:pPr lvl="0" indent="-457200" marL="457200">
              <a:buAutoNum type="arabicPeriod"/>
            </a:pPr>
            <a:r>
              <a:rPr b="1"/>
              <a:t>UNDERSTAND BASICS OF STATISTICS</a:t>
            </a:r>
            <a:r>
              <a:rPr/>
              <a:t>: Explain basic statistical theory: common distributions, standard statistical techniques, common study designs, assumptions behind common statistical tests and regression models.</a:t>
            </a:r>
          </a:p>
          <a:p>
            <a:pPr lvl="0" indent="-457200" marL="457200">
              <a:buAutoNum type="arabicPeriod"/>
            </a:pPr>
            <a:r>
              <a:rPr b="1"/>
              <a:t>UNDERSTAND STUDY DESIGNS</a:t>
            </a:r>
            <a:r>
              <a:rPr/>
              <a:t>: Recommend appropriate designs &amp; analyses.</a:t>
            </a:r>
          </a:p>
          <a:p>
            <a:pPr lvl="0" indent="-457200" marL="457200">
              <a:buAutoNum type="arabicPeriod"/>
            </a:pPr>
            <a:r>
              <a:rPr b="1"/>
              <a:t>COMPREHEND OPEN SCIENCE</a:t>
            </a:r>
            <a:r>
              <a:rPr/>
              <a:t>: Summarise principles of open, reproducible research.</a:t>
            </a:r>
          </a:p>
          <a:p>
            <a:pPr lvl="0" indent="-457200" marL="457200">
              <a:buAutoNum type="arabicPeriod"/>
            </a:pPr>
            <a:r>
              <a:rPr b="1"/>
              <a:t>DO OPEN SCIENCE WITH R</a:t>
            </a:r>
            <a:r>
              <a:rPr/>
              <a:t>: Use R scripts, R markdown, packages &amp; GitHub.</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indent="0" marL="0">
              <a:buNone/>
            </a:pPr>
            <a:r>
              <a:rPr/>
              <a:t>Resources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Resources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rPr/>
              <a:t>Quarto &amp; R markdown</a:t>
            </a:r>
          </a:p>
          <a:p>
            <a:pPr lvl="0" indent="0" marL="0">
              <a:buNone/>
            </a:pPr>
            <a:r>
              <a:rPr>
                <a:hlinkClick r:id="rId2"/>
              </a:rPr>
              <a:t>https://quarto.org/docs/computations/r.html</a:t>
            </a:r>
          </a:p>
          <a:p>
            <a:pPr lvl="0" indent="0" marL="0">
              <a:buNone/>
            </a:pPr>
            <a:r>
              <a:rPr>
                <a:hlinkClick r:id="rId3"/>
              </a:rPr>
              <a:t>https://rmarkdown.rstudio.com/articles.html</a:t>
            </a:r>
          </a:p>
          <a:p>
            <a:pPr lvl="0"/>
            <a:r>
              <a:rPr/>
              <a:t>GitHub &amp; git</a:t>
            </a:r>
          </a:p>
          <a:p>
            <a:pPr lvl="0" indent="0" marL="0">
              <a:buNone/>
            </a:pPr>
            <a:r>
              <a:rPr>
                <a:hlinkClick r:id="rId4"/>
              </a:rPr>
              <a:t>https://www.youtube.com/githubguides</a:t>
            </a:r>
          </a:p>
          <a:p>
            <a:pPr lvl="0" indent="0" marL="0">
              <a:buNone/>
            </a:pPr>
            <a:r>
              <a:rPr>
                <a:hlinkClick r:id="rId5"/>
              </a:rPr>
              <a:t>https://guides.github.com/activities/hello-world</a:t>
            </a:r>
          </a:p>
          <a:p>
            <a:pPr lvl="0" indent="0" marL="0">
              <a:buNone/>
            </a:pPr>
            <a:r>
              <a:rPr>
                <a:hlinkClick r:id="rId6"/>
              </a:rPr>
              <a:t>https://guides.github.com/introduction/git-handbook</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indent="0" marL="0">
              <a:buNone/>
            </a:pPr>
            <a:r>
              <a:rPr/>
              <a:t>Open Science</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Open Science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14:m>
                  <m:oMathPara xmlns:m="http://schemas.openxmlformats.org/officeDocument/2006/math">
                    <m:oMathParaPr>
                      <m:jc m:val="center"/>
                    </m:oMathParaPr>
                    <m:oMath>
                      <m:r>
                        <m:t> </m:t>
                      </m:r>
                    </m:oMath>
                  </m:oMathPara>
                </a14:m>
              </a:p>
              <a:p>
                <a:pPr lvl="0" indent="0" marL="0">
                  <a:buNone/>
                </a:pPr>
                <a:r>
                  <a:rPr/>
                  <a:t>Discuss:</a:t>
                </a:r>
              </a:p>
              <a:p>
                <a:pPr lvl="0" indent="0" marL="0">
                  <a:buNone/>
                </a:pPr>
                <a14:m>
                  <m:oMathPara xmlns:m="http://schemas.openxmlformats.org/officeDocument/2006/math">
                    <m:oMathParaPr>
                      <m:jc m:val="center"/>
                    </m:oMathParaPr>
                    <m:oMath>
                      <m:r>
                        <m:t> </m:t>
                      </m:r>
                    </m:oMath>
                  </m:oMathPara>
                </a14:m>
              </a:p>
              <a:p>
                <a:pPr lvl="0"/>
                <a:r>
                  <a:rPr/>
                  <a:t>What do you understand by Open Science?</a:t>
                </a:r>
              </a:p>
              <a:p>
                <a:pPr lvl="0" indent="0" marL="0">
                  <a:buNone/>
                </a:pPr>
                <a14:m>
                  <m:oMathPara xmlns:m="http://schemas.openxmlformats.org/officeDocument/2006/math">
                    <m:oMathParaPr>
                      <m:jc m:val="center"/>
                    </m:oMathParaPr>
                    <m:oMath>
                      <m:r>
                        <m:t> </m:t>
                      </m:r>
                    </m:oMath>
                  </m:oMathPara>
                </a14:m>
              </a:p>
              <a:p>
                <a:pPr lvl="0"/>
                <a:r>
                  <a:rPr/>
                  <a:t>Why is Open Science important?</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Open Science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rPr/>
                  <a:t>Scientific outputs are freely available to anybody - policymakers, professional and amateur researchers, lay public.</a:t>
                </a:r>
              </a:p>
              <a:p>
                <a:pPr lvl="1"/>
                <a:r>
                  <a:rPr/>
                  <a:t>Research findings.</a:t>
                </a:r>
              </a:p>
              <a:p>
                <a:pPr lvl="1"/>
                <a:r>
                  <a:rPr/>
                  <a:t>Datasets.</a:t>
                </a:r>
              </a:p>
              <a:p>
                <a:pPr lvl="1"/>
                <a:r>
                  <a:rPr/>
                  <a:t>Methods.</a:t>
                </a:r>
              </a:p>
              <a:p>
                <a:pPr lvl="1"/>
                <a:r>
                  <a:rPr/>
                  <a:t>Other resources.</a:t>
                </a:r>
              </a:p>
              <a:p>
                <a:pPr lvl="0" indent="0" marL="0">
                  <a:buNone/>
                </a:pPr>
                <a14:m>
                  <m:oMathPara xmlns:m="http://schemas.openxmlformats.org/officeDocument/2006/math">
                    <m:oMathParaPr>
                      <m:jc m:val="center"/>
                    </m:oMathParaPr>
                    <m:oMath>
                      <m:r>
                        <m:t> </m:t>
                      </m:r>
                    </m:oMath>
                  </m:oMathPara>
                </a14:m>
              </a:p>
              <a:p>
                <a:pPr lvl="0"/>
                <a:r>
                  <a:rPr/>
                  <a:t>Science is transparent &amp; reproducible.</a:t>
                </a:r>
              </a:p>
              <a:p>
                <a:pPr lvl="0" indent="0" marL="0">
                  <a:buNone/>
                </a:pPr>
                <a14:m>
                  <m:oMathPara xmlns:m="http://schemas.openxmlformats.org/officeDocument/2006/math">
                    <m:oMathParaPr>
                      <m:jc m:val="center"/>
                    </m:oMathParaPr>
                    <m:oMath>
                      <m:r>
                        <m:t> </m:t>
                      </m:r>
                    </m:oMath>
                  </m:oMathPara>
                </a14:m>
              </a:p>
              <a:p>
                <a:pPr lvl="0" indent="0" marL="0">
                  <a:buNone/>
                </a:pPr>
                <a:r>
                  <a:rPr/>
                  <a:t>Part of a wider movement for open data, content, knowledge </a:t>
                </a:r>
                <a:r>
                  <a:rPr>
                    <a:hlinkClick r:id="rId2"/>
                  </a:rPr>
                  <a:t>http://opendefinition.org</a:t>
                </a:r>
                <a:r>
                  <a:rPr/>
                  <a:t>. Started in the 17th century with the advent of the academic journal</a:t>
                </a:r>
                <a:r>
                  <a:rPr baseline="30000">
                    <a:hlinkClick r:id="rId3" action="ppaction://hlinksldjump"/>
                  </a:rPr>
                  <a:t>1</a:t>
                </a:r>
                <a:r>
                  <a:rPr/>
                  <a:t>.</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2</Words>
  <Application>Microsoft Macintosh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and R short course</dc:title>
  <dc:creator>Marc Henrion, James Chirombo, Eva Kudowa</dc:creator>
  <cp:keywords/>
  <dcterms:created xsi:type="dcterms:W3CDTF">2023-11-28T19:33:50Z</dcterms:created>
  <dcterms:modified xsi:type="dcterms:W3CDTF">2023-11-28T19:33:50Z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ate">
    <vt:lpwstr>2023-11-29</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subtitle">
    <vt:lpwstr>Session 6: Reproducible research with R</vt:lpwstr>
  </property>
  <property fmtid="{D5CDD505-2E9C-101B-9397-08002B2CF9AE}" pid="11" name="toc-title">
    <vt:lpwstr>Table of contents</vt:lpwstr>
  </property>
</Properties>
</file>