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6" Type="http://schemas.openxmlformats.org/package/2006/relationships/metadata/extended-properties" Target="docProps/app0.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387" r:id="rId5"/>
    <p:sldId id="376" r:id="rId6"/>
    <p:sldId id="377" r:id="rId7"/>
    <p:sldId id="378" r:id="rId8"/>
    <p:sldId id="379" r:id="rId9"/>
    <p:sldId id="380" r:id="rId10"/>
    <p:sldId id="381" r:id="rId11"/>
    <p:sldId id="382" r:id="rId12"/>
    <p:sldId id="383" r:id="rId13"/>
    <p:sldId id="384" r:id="rId14"/>
    <p:sldId id="385" r:id="rId15"/>
    <p:sldId id="386"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 id="313" r:id="rId71"/>
    <p:sldId id="314" r:id="rId72"/>
    <p:sldId id="315" r:id="rId73"/>
    <p:sldId id="316" r:id="rId74"/>
    <p:sldId id="317" r:id="rId75"/>
    <p:sldId id="318" r:id="rId76"/>
    <p:sldId id="319" r:id="rId77"/>
    <p:sldId id="323" r:id="rId78"/>
    <p:sldId id="324" r:id="rId79"/>
    <p:sldId id="325" r:id="rId80"/>
    <p:sldId id="326"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7" autoAdjust="0"/>
    <p:restoredTop sz="96286"/>
  </p:normalViewPr>
  <p:slideViewPr>
    <p:cSldViewPr snapToGrid="0">
      <p:cViewPr varScale="1">
        <p:scale>
          <a:sx n="126" d="100"/>
          <a:sy n="126" d="100"/>
        </p:scale>
        <p:origin x="20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aristar Kudowa" userId="e175c437-14c7-48cf-85e7-133e5e49cd07" providerId="ADAL" clId="{A2690D24-A7D4-3C4B-9D20-F54580DD1BB1}"/>
    <pc:docChg chg="sldOrd">
      <pc:chgData name="Evaristar Kudowa" userId="e175c437-14c7-48cf-85e7-133e5e49cd07" providerId="ADAL" clId="{A2690D24-A7D4-3C4B-9D20-F54580DD1BB1}" dt="2024-10-17T05:24:10.721" v="2" actId="20578"/>
      <pc:docMkLst>
        <pc:docMk/>
      </pc:docMkLst>
      <pc:sldChg chg="ord">
        <pc:chgData name="Evaristar Kudowa" userId="e175c437-14c7-48cf-85e7-133e5e49cd07" providerId="ADAL" clId="{A2690D24-A7D4-3C4B-9D20-F54580DD1BB1}" dt="2024-10-17T05:24:10.721" v="2" actId="20578"/>
        <pc:sldMkLst>
          <pc:docMk/>
          <pc:sldMk cId="0" sldId="25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17/10/2024</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1289F0-EB91-42F5-8365-E3427F55C1DD}"/>
              </a:ext>
            </a:extLst>
          </p:cNvPr>
          <p:cNvSpPr>
            <a:spLocks noChangeAspect="1"/>
          </p:cNvSpPr>
          <p:nvPr userDrawn="1"/>
        </p:nvSpPr>
        <p:spPr>
          <a:xfrm>
            <a:off x="2262487" y="581720"/>
            <a:ext cx="7667022" cy="5935758"/>
          </a:xfrm>
          <a:prstGeom prst="rect">
            <a:avLst/>
          </a:prstGeom>
          <a:blipFill dpi="0" rotWithShape="1">
            <a:blip r:embed="rId13">
              <a:alphaModFix amt="25000"/>
              <a:extLst>
                <a:ext uri="{96DAC541-7B7A-43D3-8B79-37D633B846F1}">
                  <asvg:svgBlip xmlns:asvg="http://schemas.microsoft.com/office/drawing/2016/SVG/main" r:embed="rId14"/>
                </a:ext>
              </a:extLst>
            </a:blip>
            <a:srcRect/>
            <a:stretch>
              <a:fillRect/>
            </a:stretch>
          </a:bli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GB" sz="1400" dirty="0" err="1">
              <a:solidFill>
                <a:schemeClr val="tx1"/>
              </a:solidFill>
            </a:endParaRPr>
          </a:p>
        </p:txBody>
      </p:sp>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86916"/>
            <a:ext cx="12192001" cy="228029"/>
          </a:xfrm>
          <a:prstGeom prst="rect">
            <a:avLst/>
          </a:prstGeom>
          <a:solidFill>
            <a:srgbClr val="B0120E"/>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5"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pic>
        <p:nvPicPr>
          <p:cNvPr id="9" name="Picture 8" descr="logo.pdf">
            <a:extLst>
              <a:ext uri="{FF2B5EF4-FFF2-40B4-BE49-F238E27FC236}">
                <a16:creationId xmlns:a16="http://schemas.microsoft.com/office/drawing/2014/main" id="{102BA6D8-072F-4F9F-A5A0-82DCD1210E27}"/>
              </a:ext>
            </a:extLst>
          </p:cNvPr>
          <p:cNvPicPr>
            <a:picLocks/>
          </p:cNvPicPr>
          <p:nvPr userDrawn="1"/>
        </p:nvPicPr>
        <p:blipFill>
          <a:blip r:embed="rId16" cstate="print">
            <a:extLst>
              <a:ext uri="{28A0092B-C50C-407E-A947-70E740481C1C}">
                <a14:useLocalDpi xmlns:a14="http://schemas.microsoft.com/office/drawing/2010/main" val="0"/>
              </a:ext>
            </a:extLst>
          </a:blip>
          <a:stretch>
            <a:fillRect/>
          </a:stretch>
        </p:blipFill>
        <p:spPr>
          <a:xfrm>
            <a:off x="11367532" y="326042"/>
            <a:ext cx="708279" cy="972000"/>
          </a:xfrm>
          <a:prstGeom prst="rect">
            <a:avLst/>
          </a:prstGeom>
        </p:spPr>
      </p:pic>
      <p:sp>
        <p:nvSpPr>
          <p:cNvPr id="4" name="Rectangle 3">
            <a:extLst>
              <a:ext uri="{FF2B5EF4-FFF2-40B4-BE49-F238E27FC236}">
                <a16:creationId xmlns:a16="http://schemas.microsoft.com/office/drawing/2014/main" id="{0530C013-6450-9241-806F-A84F38C100C4}"/>
              </a:ext>
            </a:extLst>
          </p:cNvPr>
          <p:cNvSpPr/>
          <p:nvPr userDrawn="1"/>
        </p:nvSpPr>
        <p:spPr>
          <a:xfrm>
            <a:off x="1069560" y="6618679"/>
            <a:ext cx="11678081" cy="276999"/>
          </a:xfrm>
          <a:prstGeom prst="rect">
            <a:avLst/>
          </a:prstGeom>
        </p:spPr>
        <p:txBody>
          <a:bodyPr wrap="square">
            <a:spAutoFit/>
          </a:bodyPr>
          <a:lstStyle/>
          <a:p>
            <a:r>
              <a:rPr lang="en-GB" sz="1200" b="1" dirty="0">
                <a:solidFill>
                  <a:schemeClr val="bg2">
                    <a:lumMod val="50000"/>
                  </a:schemeClr>
                </a:solidFill>
              </a:rPr>
              <a:t>Except where otherwise noted, these slides by Creative Commons are licensed under a Creative Commons Attribution 4.0 License: http://</a:t>
            </a:r>
            <a:r>
              <a:rPr lang="en-GB" sz="1200" b="1" dirty="0" err="1">
                <a:solidFill>
                  <a:schemeClr val="bg2">
                    <a:lumMod val="50000"/>
                  </a:schemeClr>
                </a:solidFill>
              </a:rPr>
              <a:t>creativecommons.org</a:t>
            </a:r>
            <a:r>
              <a:rPr lang="en-GB" sz="1200" b="1" dirty="0">
                <a:solidFill>
                  <a:schemeClr val="bg2">
                    <a:lumMod val="50000"/>
                  </a:schemeClr>
                </a:solidFill>
              </a:rPr>
              <a:t>/by/4.0</a:t>
            </a:r>
            <a:endParaRPr lang="en-MW" sz="1200" b="1" dirty="0">
              <a:solidFill>
                <a:schemeClr val="bg2">
                  <a:lumMod val="50000"/>
                </a:schemeClr>
              </a:solidFill>
            </a:endParaRPr>
          </a:p>
        </p:txBody>
      </p:sp>
      <p:pic>
        <p:nvPicPr>
          <p:cNvPr id="11" name="Picture 10" descr="A drawing of a face  Description automatically generated">
            <a:extLst>
              <a:ext uri="{FF2B5EF4-FFF2-40B4-BE49-F238E27FC236}">
                <a16:creationId xmlns:a16="http://schemas.microsoft.com/office/drawing/2014/main" id="{EE356342-7E80-AD4B-BA14-513E4B339F25}"/>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6478840"/>
            <a:ext cx="1103012" cy="379160"/>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1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080/00031305.2019.1583913" TargetMode="External"/><Relationship Id="rId2" Type="http://schemas.openxmlformats.org/officeDocument/2006/relationships/hyperlink" Target="https://en.wikipedia.org/wiki/Lady_tasting_tea"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mlw-stats/R_And_Statistics_Training_Autumn2024"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doi.org/10.1080/00031305.2019.158391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marL="0" lvl="0" indent="0">
              <a:buNone/>
            </a:pPr>
            <a:r>
              <a:t>R and statistics course</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marL="0" lvl="0" indent="0">
              <a:buNone/>
            </a:pPr>
            <a:br/>
            <a:br/>
            <a:r>
              <a:t>James Chirombo and Evaristar Kudowa</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marL="0" lvl="0" indent="0">
              <a:buNone/>
            </a:pPr>
            <a:r>
              <a:rPr lang="en-GB" dirty="0"/>
              <a:t>17</a:t>
            </a:r>
            <a:r>
              <a:rPr dirty="0"/>
              <a:t> </a:t>
            </a:r>
            <a:r>
              <a:rPr lang="en-GB" dirty="0"/>
              <a:t>Octo</a:t>
            </a:r>
            <a:r>
              <a:rPr dirty="0"/>
              <a:t>b</a:t>
            </a:r>
            <a:r>
              <a:rPr lang="en-GB" dirty="0"/>
              <a:t>e</a:t>
            </a:r>
            <a:r>
              <a:rPr dirty="0"/>
              <a:t>r 202</a:t>
            </a:r>
            <a:r>
              <a:rPr lang="en-GB" dirty="0"/>
              <a:t>4</a:t>
            </a:r>
            <a:endParaRPr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Statistical null hypothesis testing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t>Defining a statistic, the distribution of which under the null hypothesis can be derived.</a:t>
                </a:r>
              </a:p>
              <a:p>
                <a:pPr lvl="1"/>
                <a:r>
                  <a:t>Calculate the statistic for the observed data.</a:t>
                </a:r>
              </a:p>
              <a:p>
                <a:pPr lvl="1"/>
                <a:r>
                  <a:t>Calculate the probability of observing a value of the test statistic that is as extreme or more extreme than the observed value, assuming the null distribution to hold.</a:t>
                </a:r>
              </a:p>
              <a:p>
                <a:pPr lvl="1"/>
                <a:r>
                  <a:t>If this probability is lower than a pre-defined threshold (</a:t>
                </a:r>
                <a14:m>
                  <m:oMath xmlns:m="http://schemas.openxmlformats.org/officeDocument/2006/math">
                    <m:r>
                      <a:rPr>
                        <a:latin typeface="Cambria Math" panose="02040503050406030204" pitchFamily="18" charset="0"/>
                      </a:rPr>
                      <m:t>𝛼</m:t>
                    </m:r>
                  </m:oMath>
                </a14:m>
                <a:r>
                  <a:t>, the statistical significance level), then reject the null hypothesis in favour of the alternative.</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t="-1436"/>
                </a:stretch>
              </a:blipFill>
            </p:spPr>
            <p:txBody>
              <a:bodyPr/>
              <a:lstStyle/>
              <a:p>
                <a:r>
                  <a:rPr lang="en-GB">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Type I and Type II Errors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t>Type I error: (False positive) reject a null hypothesis that is actually true in a population.</a:t>
            </a:r>
          </a:p>
          <a:p>
            <a:pPr lvl="2"/>
            <a:r>
              <a:t>In other words saying that the new drug (Drug A) for malaria prophylaxis has better efficacy in preventing malaria in contrast to a currently approved drug (Drug B), when it does not.</a:t>
            </a:r>
          </a:p>
          <a:p>
            <a:pPr lvl="1"/>
            <a:r>
              <a:t>Type II error: (False negative) fail to reject a null hypothesis that is actually false in the population.</a:t>
            </a:r>
          </a:p>
          <a:p>
            <a:pPr lvl="2"/>
            <a:r>
              <a:t>In other words saying that there is no difference in the efficacy of a new drug (Drug A) for malaria prophylaxis in contrast to a currently approved drug (Drug B), when Drug A is better than Drug 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Errors in hypothesis testing</a:t>
            </a:r>
          </a:p>
        </p:txBody>
      </p:sp>
      <p:pic>
        <p:nvPicPr>
          <p:cNvPr id="3" name="Picture 1" descr="dataAndSupportDocs/errors.png"/>
          <p:cNvPicPr>
            <a:picLocks noGrp="1" noChangeAspect="1"/>
          </p:cNvPicPr>
          <p:nvPr/>
        </p:nvPicPr>
        <p:blipFill>
          <a:blip r:embed="rId2"/>
          <a:stretch>
            <a:fillRect/>
          </a:stretch>
        </p:blipFill>
        <p:spPr bwMode="auto">
          <a:xfrm>
            <a:off x="1981200" y="1816100"/>
            <a:ext cx="8242300" cy="4152900"/>
          </a:xfrm>
          <a:prstGeom prst="rect">
            <a:avLst/>
          </a:prstGeom>
          <a:noFill/>
          <a:ln w="9525">
            <a:noFill/>
            <a:headEnd/>
            <a:tailEnd/>
          </a:ln>
        </p:spPr>
      </p:pic>
      <p:sp>
        <p:nvSpPr>
          <p:cNvPr id="4" name="TextBox 3"/>
          <p:cNvSpPr txBox="1"/>
          <p:nvPr/>
        </p:nvSpPr>
        <p:spPr>
          <a:xfrm>
            <a:off x="838200" y="5969000"/>
            <a:ext cx="10515600" cy="508000"/>
          </a:xfrm>
          <a:prstGeom prst="rect">
            <a:avLst/>
          </a:prstGeom>
          <a:noFill/>
        </p:spPr>
        <p:txBody>
          <a:bodyPr/>
          <a:lstStyle/>
          <a:p>
            <a:pPr marL="0" lvl="0" indent="0" algn="ctr">
              <a:buNone/>
            </a:pPr>
            <a:r>
              <a:t>Types of errors in hypothesis testing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Alpha and Beta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t>Alpha </a:t>
                </a:r>
                <a14:m>
                  <m:oMath xmlns:m="http://schemas.openxmlformats.org/officeDocument/2006/math">
                    <m:d>
                      <m:dPr>
                        <m:ctrlPr>
                          <a:rPr i="1">
                            <a:latin typeface="Cambria Math" panose="02040503050406030204" pitchFamily="18" charset="0"/>
                          </a:rPr>
                        </m:ctrlPr>
                      </m:dPr>
                      <m:e>
                        <m:r>
                          <a:rPr>
                            <a:latin typeface="Cambria Math" panose="02040503050406030204" pitchFamily="18" charset="0"/>
                          </a:rPr>
                          <m:t>𝛼</m:t>
                        </m:r>
                      </m:e>
                    </m:d>
                  </m:oMath>
                </a14:m>
                <a:r>
                  <a:t>: The probability of making a Type I error (rejecting the null hypothesis when it is true).</a:t>
                </a:r>
              </a:p>
              <a:p>
                <a:pPr lvl="1"/>
                <a:r>
                  <a:t>Beta </a:t>
                </a:r>
                <a14:m>
                  <m:oMath xmlns:m="http://schemas.openxmlformats.org/officeDocument/2006/math">
                    <m:d>
                      <m:dPr>
                        <m:ctrlPr>
                          <a:rPr i="1">
                            <a:latin typeface="Cambria Math" panose="02040503050406030204" pitchFamily="18" charset="0"/>
                          </a:rPr>
                        </m:ctrlPr>
                      </m:dPr>
                      <m:e>
                        <m:r>
                          <a:rPr>
                            <a:latin typeface="Cambria Math" panose="02040503050406030204" pitchFamily="18" charset="0"/>
                          </a:rPr>
                          <m:t>𝛽</m:t>
                        </m:r>
                      </m:e>
                    </m:d>
                  </m:oMath>
                </a14:m>
                <a:r>
                  <a:t>: The probability of making a Type II error (failing to reject the null hypothesis when it is actually false).</a:t>
                </a:r>
              </a:p>
              <a:p>
                <a:pPr lvl="2"/>
                <a:r>
                  <a:t>Power = 1-</a:t>
                </a:r>
                <a14:m>
                  <m:oMath xmlns:m="http://schemas.openxmlformats.org/officeDocument/2006/math">
                    <m:r>
                      <a:rPr>
                        <a:latin typeface="Cambria Math" panose="02040503050406030204" pitchFamily="18" charset="0"/>
                      </a:rPr>
                      <m:t>𝛽</m:t>
                    </m:r>
                  </m:oMath>
                </a14:m>
                <a:r>
                  <a:t> (The probability of finding a significant result if one exists)</a:t>
                </a:r>
              </a:p>
              <a:p>
                <a:pPr lvl="1"/>
                <a:r>
                  <a:t>Ideally </a:t>
                </a:r>
                <a14:m>
                  <m:oMath xmlns:m="http://schemas.openxmlformats.org/officeDocument/2006/math">
                    <m:r>
                      <a:rPr>
                        <a:latin typeface="Cambria Math" panose="02040503050406030204" pitchFamily="18" charset="0"/>
                      </a:rPr>
                      <m:t>𝛼</m:t>
                    </m:r>
                  </m:oMath>
                </a14:m>
                <a:r>
                  <a:t> and </a:t>
                </a:r>
                <a14:m>
                  <m:oMath xmlns:m="http://schemas.openxmlformats.org/officeDocument/2006/math">
                    <m:r>
                      <a:rPr>
                        <a:latin typeface="Cambria Math" panose="02040503050406030204" pitchFamily="18" charset="0"/>
                      </a:rPr>
                      <m:t>𝛽</m:t>
                    </m:r>
                  </m:oMath>
                </a14:m>
                <a:r>
                  <a:t> would be set to zero.</a:t>
                </a:r>
              </a:p>
              <a:p>
                <a:pPr lvl="1"/>
                <a:r>
                  <a:t>In practice they are made as small as possible.</a:t>
                </a:r>
              </a:p>
              <a:p>
                <a:pPr lvl="1"/>
                <a:r>
                  <a:t>Reducing them requires an increase in sample size.</a:t>
                </a:r>
              </a:p>
              <a:p>
                <a:pPr lvl="1"/>
                <a:r>
                  <a:t>Most studies use </a:t>
                </a:r>
                <a14:m>
                  <m:oMath xmlns:m="http://schemas.openxmlformats.org/officeDocument/2006/math">
                    <m:r>
                      <a:rPr>
                        <a:latin typeface="Cambria Math" panose="02040503050406030204" pitchFamily="18" charset="0"/>
                      </a:rPr>
                      <m:t>𝛼</m:t>
                    </m:r>
                    <m:r>
                      <a:rPr>
                        <a:latin typeface="Cambria Math" panose="02040503050406030204" pitchFamily="18" charset="0"/>
                      </a:rPr>
                      <m:t>=0.05</m:t>
                    </m:r>
                  </m:oMath>
                </a14:m>
                <a:r>
                  <a:t> and a </a:t>
                </a:r>
                <a14:m>
                  <m:oMath xmlns:m="http://schemas.openxmlformats.org/officeDocument/2006/math">
                    <m:r>
                      <a:rPr>
                        <a:latin typeface="Cambria Math" panose="02040503050406030204" pitchFamily="18" charset="0"/>
                      </a:rPr>
                      <m:t>𝛽</m:t>
                    </m:r>
                    <m:r>
                      <a:rPr>
                        <a:latin typeface="Cambria Math" panose="02040503050406030204" pitchFamily="18" charset="0"/>
                      </a:rPr>
                      <m:t>=0.20</m:t>
                    </m:r>
                  </m:oMath>
                </a14:m>
                <a:r>
                  <a: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t="-1436" r="-290"/>
                </a:stretch>
              </a:blipFill>
            </p:spPr>
            <p:txBody>
              <a:bodyPr/>
              <a:lstStyle/>
              <a:p>
                <a:r>
                  <a:rPr lang="en-GB">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Word of warning: to p or not to 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t>Null hypothesis significance testing can overly simplify complex research questions and nuance in analysis can be lost.</a:t>
                </a:r>
              </a:p>
              <a:p>
                <a:pPr lvl="1"/>
                <a:r>
                  <a:t>The common choices of </a:t>
                </a:r>
                <a14:m>
                  <m:oMath xmlns:m="http://schemas.openxmlformats.org/officeDocument/2006/math">
                    <m:r>
                      <a:rPr>
                        <a:latin typeface="Cambria Math" panose="02040503050406030204" pitchFamily="18" charset="0"/>
                      </a:rPr>
                      <m:t>𝛼</m:t>
                    </m:r>
                  </m:oMath>
                </a14:m>
                <a:r>
                  <a:t> and </a:t>
                </a:r>
                <a14:m>
                  <m:oMath xmlns:m="http://schemas.openxmlformats.org/officeDocument/2006/math">
                    <m:r>
                      <a:rPr>
                        <a:latin typeface="Cambria Math" panose="02040503050406030204" pitchFamily="18" charset="0"/>
                      </a:rPr>
                      <m:t>𝛽</m:t>
                    </m:r>
                  </m:oMath>
                </a14:m>
                <a:r>
                  <a:t> are </a:t>
                </a:r>
                <a:r>
                  <a:rPr i="1"/>
                  <a:t>completely</a:t>
                </a:r>
                <a:r>
                  <a:t> arbitrary, set by a bunch of statisticians in the 1930s over a cup of tea (literally – </a:t>
                </a:r>
                <a:r>
                  <a:rPr>
                    <a:hlinkClick r:id="rId2"/>
                  </a:rPr>
                  <a:t>https://en.wikipedia.org/wiki/Lady_tasting_tea</a:t>
                </a:r>
                <a:r>
                  <a:t>).</a:t>
                </a:r>
              </a:p>
              <a:p>
                <a:pPr lvl="1"/>
                <a:r>
                  <a:t>Overall risk of a Type I error increases the more tests you do.</a:t>
                </a:r>
              </a:p>
              <a:p>
                <a:pPr lvl="1"/>
                <a:r>
                  <a:t>If you do several tests or fit several model but only report the one that was statistically significant, </a:t>
                </a:r>
                <a:r>
                  <a:rPr b="1"/>
                  <a:t>you are misleading your readers</a:t>
                </a:r>
                <a:r>
                  <a:t>.</a:t>
                </a:r>
              </a:p>
              <a:p>
                <a:pPr lvl="1"/>
                <a:r>
                  <a:t>Publication bias and pressure to publish means very bad practices have become established (e.g. p-hacking), contributing to the reproducibility crisis.</a:t>
                </a:r>
              </a:p>
              <a:p>
                <a:pPr lvl="1"/>
                <a:r>
                  <a:t>Please read </a:t>
                </a:r>
                <a:r>
                  <a:rPr>
                    <a:hlinkClick r:id="rId3"/>
                  </a:rPr>
                  <a:t>https://doi.org/10.1080/00031305.2019.1583913</a:t>
                </a:r>
                <a:r>
                  <a: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4"/>
                <a:stretch>
                  <a:fillRect t="-1436"/>
                </a:stretch>
              </a:blipFill>
            </p:spPr>
            <p:txBody>
              <a:bodyPr/>
              <a:lstStyle/>
              <a:p>
                <a:r>
                  <a:rPr lang="en-GB">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Sample size considerations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t>Sample size calculations may be based on the precision (descriptive studies) or the power (analytical studies) of a study.</a:t>
                </a:r>
              </a:p>
              <a:p>
                <a:pPr lvl="2"/>
                <a:r>
                  <a:t>Sample size is the number of units in each group in a study that you need to recruit to have a reasonable chance to establish an association between 2 variables if that association exists or to estimate a given parameter with a minimum desired precision.</a:t>
                </a:r>
              </a:p>
              <a:p>
                <a:pPr lvl="2"/>
                <a:r>
                  <a:t>Precision refers to the desired width of the confidence interval for a sample estimate.</a:t>
                </a:r>
              </a:p>
              <a:p>
                <a:pPr lvl="1"/>
                <a:r>
                  <a:t>Power = 1-</a:t>
                </a:r>
                <a14:m>
                  <m:oMath xmlns:m="http://schemas.openxmlformats.org/officeDocument/2006/math">
                    <m:r>
                      <a:rPr>
                        <a:latin typeface="Cambria Math" panose="02040503050406030204" pitchFamily="18" charset="0"/>
                      </a:rPr>
                      <m:t>𝛽</m:t>
                    </m:r>
                  </m:oMath>
                </a14:m>
                <a:r>
                  <a:t> (The probability of finding a significant result if one exists)</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t="-1436" r="-464"/>
                </a:stretch>
              </a:blipFill>
            </p:spPr>
            <p:txBody>
              <a:bodyPr/>
              <a:lstStyle/>
              <a:p>
                <a:r>
                  <a:rPr lang="en-GB">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Data for the session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dirty="0"/>
              <a:t>Read in the data that was previously shared:</a:t>
            </a:r>
          </a:p>
          <a:p>
            <a:pPr lvl="1"/>
            <a:r>
              <a:rPr dirty="0"/>
              <a:t>btTBreg.csv</a:t>
            </a:r>
          </a:p>
          <a:p>
            <a:pPr lvl="1"/>
            <a:r>
              <a:rPr dirty="0"/>
              <a:t>adolescent_small.csv</a:t>
            </a:r>
          </a:p>
          <a:p>
            <a:pPr lvl="0"/>
            <a:r>
              <a:rPr dirty="0"/>
              <a:t>The data are in CSV format</a:t>
            </a:r>
          </a:p>
          <a:p>
            <a:pPr lvl="0" indent="0">
              <a:buNone/>
            </a:pPr>
            <a:r>
              <a:rPr dirty="0">
                <a:latin typeface="Courier"/>
              </a:rPr>
              <a:t>df1 </a:t>
            </a:r>
            <a:r>
              <a:rPr dirty="0">
                <a:solidFill>
                  <a:srgbClr val="007020"/>
                </a:solidFill>
                <a:latin typeface="Courier"/>
              </a:rPr>
              <a:t>&lt;-</a:t>
            </a:r>
            <a:r>
              <a:rPr dirty="0">
                <a:latin typeface="Courier"/>
              </a:rPr>
              <a:t> </a:t>
            </a:r>
            <a:r>
              <a:rPr dirty="0">
                <a:solidFill>
                  <a:srgbClr val="06287E"/>
                </a:solidFill>
                <a:latin typeface="Courier"/>
              </a:rPr>
              <a:t>read.csv</a:t>
            </a:r>
            <a:r>
              <a:rPr dirty="0">
                <a:latin typeface="Courier"/>
              </a:rPr>
              <a:t>(</a:t>
            </a:r>
            <a:r>
              <a:rPr dirty="0">
                <a:solidFill>
                  <a:srgbClr val="4070A0"/>
                </a:solidFill>
                <a:latin typeface="Courier"/>
              </a:rPr>
              <a:t>"datasets/</a:t>
            </a:r>
            <a:r>
              <a:rPr dirty="0" err="1">
                <a:solidFill>
                  <a:srgbClr val="4070A0"/>
                </a:solidFill>
                <a:latin typeface="Courier"/>
              </a:rPr>
              <a:t>btTBreg.csv"</a:t>
            </a:r>
            <a:r>
              <a:rPr dirty="0" err="1">
                <a:latin typeface="Courier"/>
              </a:rPr>
              <a:t>,</a:t>
            </a:r>
            <a:r>
              <a:rPr dirty="0" err="1">
                <a:solidFill>
                  <a:srgbClr val="7D9029"/>
                </a:solidFill>
                <a:latin typeface="Courier"/>
              </a:rPr>
              <a:t>header</a:t>
            </a:r>
            <a:r>
              <a:rPr dirty="0">
                <a:solidFill>
                  <a:srgbClr val="7D9029"/>
                </a:solidFill>
                <a:latin typeface="Courier"/>
              </a:rPr>
              <a:t> =</a:t>
            </a:r>
            <a:r>
              <a:rPr dirty="0">
                <a:latin typeface="Courier"/>
              </a:rPr>
              <a:t> </a:t>
            </a:r>
            <a:r>
              <a:rPr dirty="0">
                <a:solidFill>
                  <a:srgbClr val="880000"/>
                </a:solidFill>
                <a:latin typeface="Courier"/>
              </a:rPr>
              <a:t>TRUE</a:t>
            </a:r>
            <a:r>
              <a:rPr dirty="0">
                <a:latin typeface="Courier"/>
              </a:rPr>
              <a:t>)</a:t>
            </a:r>
            <a:br>
              <a:rPr dirty="0"/>
            </a:br>
            <a:r>
              <a:rPr dirty="0">
                <a:latin typeface="Courier"/>
              </a:rPr>
              <a:t>df2 </a:t>
            </a:r>
            <a:r>
              <a:rPr dirty="0">
                <a:solidFill>
                  <a:srgbClr val="007020"/>
                </a:solidFill>
                <a:latin typeface="Courier"/>
              </a:rPr>
              <a:t>&lt;-</a:t>
            </a:r>
            <a:r>
              <a:rPr dirty="0">
                <a:latin typeface="Courier"/>
              </a:rPr>
              <a:t> </a:t>
            </a:r>
            <a:r>
              <a:rPr dirty="0">
                <a:solidFill>
                  <a:srgbClr val="06287E"/>
                </a:solidFill>
                <a:latin typeface="Courier"/>
              </a:rPr>
              <a:t>read.csv</a:t>
            </a:r>
            <a:r>
              <a:rPr dirty="0">
                <a:latin typeface="Courier"/>
              </a:rPr>
              <a:t>(</a:t>
            </a:r>
            <a:r>
              <a:rPr dirty="0">
                <a:solidFill>
                  <a:srgbClr val="4070A0"/>
                </a:solidFill>
                <a:latin typeface="Courier"/>
              </a:rPr>
              <a:t>"datasets/</a:t>
            </a:r>
            <a:r>
              <a:rPr dirty="0" err="1">
                <a:solidFill>
                  <a:srgbClr val="4070A0"/>
                </a:solidFill>
                <a:latin typeface="Courier"/>
              </a:rPr>
              <a:t>adolescent_small.csv"</a:t>
            </a:r>
            <a:r>
              <a:rPr dirty="0" err="1">
                <a:latin typeface="Courier"/>
              </a:rPr>
              <a:t>,</a:t>
            </a:r>
            <a:r>
              <a:rPr dirty="0" err="1">
                <a:solidFill>
                  <a:srgbClr val="7D9029"/>
                </a:solidFill>
                <a:latin typeface="Courier"/>
              </a:rPr>
              <a:t>header</a:t>
            </a:r>
            <a:r>
              <a:rPr dirty="0">
                <a:solidFill>
                  <a:srgbClr val="7D9029"/>
                </a:solidFill>
                <a:latin typeface="Courier"/>
              </a:rPr>
              <a:t> =</a:t>
            </a:r>
            <a:r>
              <a:rPr dirty="0">
                <a:latin typeface="Courier"/>
              </a:rPr>
              <a:t> </a:t>
            </a:r>
            <a:r>
              <a:rPr dirty="0">
                <a:solidFill>
                  <a:srgbClr val="880000"/>
                </a:solidFill>
                <a:latin typeface="Courier"/>
              </a:rPr>
              <a:t>TRUE</a:t>
            </a:r>
            <a:r>
              <a:rPr dirty="0">
                <a:latin typeface="Courier"/>
              </a:rP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16</a:t>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Outline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10000"/>
          </a:bodyPr>
          <a:lstStyle/>
          <a:p>
            <a:pPr lvl="0"/>
            <a:r>
              <a:rPr dirty="0"/>
              <a:t>Key principles</a:t>
            </a:r>
          </a:p>
          <a:p>
            <a:pPr lvl="0"/>
            <a:r>
              <a:rPr dirty="0"/>
              <a:t>Parametric tests</a:t>
            </a:r>
          </a:p>
          <a:p>
            <a:pPr lvl="1"/>
            <a:r>
              <a:rPr dirty="0"/>
              <a:t>One- and two-sample t-test</a:t>
            </a:r>
          </a:p>
          <a:p>
            <a:pPr lvl="1"/>
            <a:r>
              <a:rPr dirty="0"/>
              <a:t>Paired t-test</a:t>
            </a:r>
          </a:p>
          <a:p>
            <a:pPr lvl="1"/>
            <a:r>
              <a:rPr dirty="0"/>
              <a:t>One-way analysis of variance (ANOVA)</a:t>
            </a:r>
          </a:p>
          <a:p>
            <a:pPr lvl="1"/>
            <a:r>
              <a:rPr dirty="0"/>
              <a:t>Chi-squared test</a:t>
            </a:r>
          </a:p>
          <a:p>
            <a:pPr lvl="1"/>
            <a:r>
              <a:rPr dirty="0"/>
              <a:t>One- and two-sample tests for proportions</a:t>
            </a:r>
          </a:p>
          <a:p>
            <a:pPr lvl="0"/>
            <a:r>
              <a:rPr dirty="0"/>
              <a:t>Non-parametric tests</a:t>
            </a:r>
          </a:p>
          <a:p>
            <a:pPr lvl="1"/>
            <a:r>
              <a:rPr dirty="0"/>
              <a:t>Wilcoxon one-sample signed rank and two-sample rank-sum test</a:t>
            </a:r>
          </a:p>
          <a:p>
            <a:pPr lvl="1"/>
            <a:r>
              <a:rPr dirty="0"/>
              <a:t>Paired Wilcoxon signed rank test</a:t>
            </a:r>
          </a:p>
          <a:p>
            <a:pPr lvl="1"/>
            <a:r>
              <a:rPr dirty="0"/>
              <a:t>Kruskal-Wallis test</a:t>
            </a:r>
          </a:p>
          <a:p>
            <a:pPr lvl="1"/>
            <a:r>
              <a:rPr dirty="0"/>
              <a:t>Fisher’s exact test</a:t>
            </a:r>
          </a:p>
          <a:p>
            <a:pPr lvl="0"/>
            <a:r>
              <a:rPr dirty="0"/>
              <a:t>Permutation tests</a:t>
            </a:r>
          </a:p>
          <a:p>
            <a:pPr lvl="0"/>
            <a:r>
              <a:rPr dirty="0"/>
              <a:t>Use of p-values in statistics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17</a:t>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Key principles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18</a:t>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Uncertainity</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Any data we collect is noisy: inherent uncertainty, measurement error, unobserved latent factors, …</a:t>
            </a:r>
          </a:p>
          <a:p>
            <a:pPr lvl="0"/>
            <a:r>
              <a:t>If we want to do statistical inference, we need to quantify the uncertainty so that we can assess whether any effects we see are likely to be real or simply due to random error / chance.</a:t>
            </a:r>
          </a:p>
          <a:p>
            <a:pPr lvl="0"/>
            <a:r>
              <a:t>For example: collect data on a certain continuous variable in 2 different groups of individuals. The sample means of the 2 groups will always be at least slightly different. We need a way to quantify whether that difference is a real difference or just in line with what to expect given the stochastic nature of data observation.</a:t>
            </a:r>
          </a:p>
          <a:p>
            <a:pPr lvl="0"/>
            <a:r>
              <a:t>This is where we use the tools of probability theory.</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19</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Preliminaries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a:t>
            </a:fld>
            <a:endParaRPr lang="en-GB"/>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6589698E-F9BD-CE73-86C1-8AE6AE2C5933}"/>
                  </a:ext>
                </a:extLst>
              </p:cNvPr>
              <p:cNvSpPr>
                <a:spLocks noGrp="1"/>
              </p:cNvSpPr>
              <p:nvPr>
                <p:ph idx="1"/>
              </p:nvPr>
            </p:nvSpPr>
            <p:spPr>
              <a:xfrm>
                <a:off x="838200" y="1825624"/>
                <a:ext cx="10515600" cy="4667250"/>
              </a:xfrm>
            </p:spPr>
            <p:txBody>
              <a:bodyPr>
                <a:noAutofit/>
              </a:bodyPr>
              <a:lstStyle/>
              <a:p>
                <a:pPr lvl="0"/>
                <a:r>
                  <a:rPr sz="1800" dirty="0"/>
                  <a:t>Certificates of attendance</a:t>
                </a:r>
              </a:p>
              <a:p>
                <a:pPr lvl="1"/>
                <a:r>
                  <a:rPr sz="1800" dirty="0"/>
                  <a:t>You need to attend all 6 sessions.</a:t>
                </a:r>
              </a:p>
              <a:p>
                <a:pPr lvl="1"/>
                <a:r>
                  <a:rPr sz="1800" dirty="0"/>
                  <a:t>Sign in &amp; check spelling of name on the sign-in sheet!</a:t>
                </a:r>
              </a:p>
              <a:p>
                <a:pPr lvl="1"/>
                <a:r>
                  <a:rPr sz="1800" dirty="0"/>
                  <a:t>Only issued if paid-up and in exchange for completed feedback form.</a:t>
                </a:r>
              </a:p>
              <a:p>
                <a:pPr marL="0" lvl="0" indent="0">
                  <a:buNone/>
                </a:pPr>
                <a14:m>
                  <m:oMathPara xmlns:m="http://schemas.openxmlformats.org/officeDocument/2006/math">
                    <m:oMathParaPr>
                      <m:jc m:val="center"/>
                    </m:oMathParaPr>
                    <m:oMath xmlns:m="http://schemas.openxmlformats.org/officeDocument/2006/math">
                      <m:r>
                        <a:rPr sz="1800">
                          <a:latin typeface="Cambria Math" panose="02040503050406030204" pitchFamily="18" charset="0"/>
                        </a:rPr>
                        <m:t> </m:t>
                      </m:r>
                    </m:oMath>
                  </m:oMathPara>
                </a14:m>
                <a:endParaRPr sz="1800" dirty="0"/>
              </a:p>
              <a:p>
                <a:pPr lvl="0"/>
                <a:r>
                  <a:rPr sz="1800" dirty="0"/>
                  <a:t>Course website / GitHub: </a:t>
                </a:r>
                <a:r>
                  <a:rPr sz="1800" dirty="0">
                    <a:hlinkClick r:id="rId2"/>
                  </a:rPr>
                  <a:t>https://github.com/mlw-stats/R_And_Statistics_Training_Autumn2024</a:t>
                </a:r>
              </a:p>
              <a:p>
                <a:pPr marL="0" lvl="0" indent="0">
                  <a:buNone/>
                </a:pPr>
                <a14:m>
                  <m:oMathPara xmlns:m="http://schemas.openxmlformats.org/officeDocument/2006/math">
                    <m:oMathParaPr>
                      <m:jc m:val="center"/>
                    </m:oMathParaPr>
                    <m:oMath xmlns:m="http://schemas.openxmlformats.org/officeDocument/2006/math">
                      <m:r>
                        <a:rPr sz="1800">
                          <a:latin typeface="Cambria Math" panose="02040503050406030204" pitchFamily="18" charset="0"/>
                        </a:rPr>
                        <m:t> </m:t>
                      </m:r>
                    </m:oMath>
                  </m:oMathPara>
                </a14:m>
                <a:endParaRPr sz="1800" dirty="0">
                  <a:hlinkClick r:id="rId2"/>
                </a:endParaRPr>
              </a:p>
              <a:p>
                <a:pPr lvl="0"/>
                <a:r>
                  <a:rPr sz="1800" dirty="0"/>
                  <a:t>Office hours</a:t>
                </a:r>
              </a:p>
              <a:p>
                <a:pPr lvl="1"/>
                <a:r>
                  <a:rPr sz="1800" b="1" dirty="0"/>
                  <a:t>Vester</a:t>
                </a:r>
                <a:r>
                  <a:rPr sz="1800" dirty="0"/>
                  <a:t> - Thursdays 10 &amp; 17 October @ 2pm; Monday 21 October @2pm; </a:t>
                </a:r>
                <a:r>
                  <a:rPr sz="1800" b="1" dirty="0"/>
                  <a:t>DMSU meeting room</a:t>
                </a:r>
              </a:p>
              <a:p>
                <a:pPr lvl="1"/>
                <a:r>
                  <a:rPr sz="1800" b="1" dirty="0"/>
                  <a:t>Eva</a:t>
                </a:r>
                <a:r>
                  <a:rPr sz="1800" dirty="0"/>
                  <a:t> - Tuesdays @ 2pm</a:t>
                </a:r>
                <a:r>
                  <a:rPr lang="en-GB" sz="1800" dirty="0"/>
                  <a:t>, Friday 18 October @2pm</a:t>
                </a:r>
                <a:r>
                  <a:rPr sz="1800" dirty="0"/>
                  <a:t>; </a:t>
                </a:r>
                <a:r>
                  <a:rPr lang="en-GB" sz="1800" b="1" dirty="0"/>
                  <a:t>Mango area</a:t>
                </a:r>
                <a:endParaRPr sz="1800" b="1" dirty="0"/>
              </a:p>
              <a:p>
                <a:pPr lvl="1"/>
                <a:r>
                  <a:rPr sz="1800" b="1" dirty="0"/>
                  <a:t>Marc</a:t>
                </a:r>
                <a:r>
                  <a:rPr sz="1800" dirty="0"/>
                  <a:t> - Friday 11 October @ 2pm; Monday 21 October @ 9am; </a:t>
                </a:r>
                <a:r>
                  <a:rPr sz="1800" b="1" dirty="0" err="1"/>
                  <a:t>Ruo</a:t>
                </a:r>
                <a:r>
                  <a:rPr sz="1800" b="1" dirty="0"/>
                  <a:t> room</a:t>
                </a:r>
              </a:p>
              <a:p>
                <a:pPr marL="0" lvl="0" indent="0">
                  <a:buNone/>
                </a:pPr>
                <a14:m>
                  <m:oMathPara xmlns:m="http://schemas.openxmlformats.org/officeDocument/2006/math">
                    <m:oMathParaPr>
                      <m:jc m:val="center"/>
                    </m:oMathParaPr>
                    <m:oMath xmlns:m="http://schemas.openxmlformats.org/officeDocument/2006/math">
                      <m:r>
                        <a:rPr sz="1800">
                          <a:latin typeface="Cambria Math" panose="02040503050406030204" pitchFamily="18" charset="0"/>
                        </a:rPr>
                        <m:t> </m:t>
                      </m:r>
                    </m:oMath>
                  </m:oMathPara>
                </a14:m>
                <a:endParaRPr sz="1800" b="1" dirty="0"/>
              </a:p>
              <a:p>
                <a:pPr lvl="0"/>
                <a:r>
                  <a:rPr sz="1800" dirty="0"/>
                  <a:t>Housekeeping</a:t>
                </a:r>
              </a:p>
              <a:p>
                <a:pPr lvl="1"/>
                <a:r>
                  <a:rPr sz="1800" dirty="0"/>
                  <a:t>Refreshments (no lunch - sorry)</a:t>
                </a:r>
              </a:p>
              <a:p>
                <a:pPr lvl="1"/>
                <a:r>
                  <a:rPr sz="1800" dirty="0"/>
                  <a:t>Fire exits &amp; bathrooms</a:t>
                </a:r>
              </a:p>
            </p:txBody>
          </p:sp>
        </mc:Choice>
        <mc:Fallback xmlns="">
          <p:sp>
            <p:nvSpPr>
              <p:cNvPr id="7" name="Content Placeholder 2">
                <a:extLst>
                  <a:ext uri="{FF2B5EF4-FFF2-40B4-BE49-F238E27FC236}">
                    <a16:creationId xmlns:a16="http://schemas.microsoft.com/office/drawing/2014/main" id="{6589698E-F9BD-CE73-86C1-8AE6AE2C5933}"/>
                  </a:ext>
                </a:extLst>
              </p:cNvPr>
              <p:cNvSpPr>
                <a:spLocks noGrp="1" noRot="1" noChangeAspect="1" noMove="1" noResize="1" noEditPoints="1" noAdjustHandles="1" noChangeArrowheads="1" noChangeShapeType="1" noTextEdit="1"/>
              </p:cNvSpPr>
              <p:nvPr>
                <p:ph idx="1"/>
              </p:nvPr>
            </p:nvSpPr>
            <p:spPr>
              <a:xfrm>
                <a:off x="838200" y="1825624"/>
                <a:ext cx="10515600" cy="4667250"/>
              </a:xfrm>
              <a:blipFill>
                <a:blip r:embed="rId3"/>
                <a:stretch>
                  <a:fillRect l="-483" t="-1084" b="-2439"/>
                </a:stretch>
              </a:blipFill>
            </p:spPr>
            <p:txBody>
              <a:bodyPr/>
              <a:lstStyle/>
              <a:p>
                <a:r>
                  <a:rPr lang="en-MW">
                    <a:noFill/>
                  </a:rPr>
                  <a:t> </a:t>
                </a: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General procedure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There are many different statistical tests and we will cover several today. The general procedure / algorithm for all of these is the same:</a:t>
                </a:r>
              </a:p>
              <a:p>
                <a:pPr lvl="0"/>
                <a:r>
                  <a:t>Formulate a (narrow) null hypothesis H0 and a (wide) alternative hypothesis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oMath>
                </a14:m>
                <a:r>
                  <a:t>.</a:t>
                </a:r>
              </a:p>
              <a:p>
                <a:pPr lvl="0"/>
                <a:r>
                  <a:t>Define the decision rule:</a:t>
                </a:r>
              </a:p>
              <a:p>
                <a:pPr lvl="1"/>
                <a:r>
                  <a:t>Define a test statistic.</a:t>
                </a:r>
              </a:p>
              <a:p>
                <a:pPr lvl="1"/>
                <a:r>
                  <a:t>Derive the distribution of the test statistics under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t>.</a:t>
                </a:r>
              </a:p>
              <a:p>
                <a:pPr lvl="1"/>
                <a:r>
                  <a:t>Derive the decision rule (either based on a rejection region or p-value) for a chosen significance level.</a:t>
                </a:r>
              </a:p>
              <a:p>
                <a:pPr lvl="0"/>
                <a:r>
                  <a:t>Collect data.</a:t>
                </a:r>
              </a:p>
              <a:p>
                <a:pPr lvl="0"/>
                <a:r>
                  <a:t>Calculate the test statistic, rejection region and/or p-value.</a:t>
                </a:r>
              </a:p>
              <a:p>
                <a:pPr lvl="0"/>
                <a:r>
                  <a:t>Make a decision to reject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t> in favour of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oMath>
                </a14:m>
                <a:r>
                  <a:t> or not.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20</a:t>
            </a:fld>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When can hypothesis testing be used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Hypothesis testing can be done in different scenarios:</a:t>
            </a:r>
          </a:p>
          <a:p>
            <a:pPr lvl="0"/>
            <a:r>
              <a:t>Is there a difference in means?</a:t>
            </a:r>
          </a:p>
          <a:p>
            <a:pPr lvl="0"/>
            <a:r>
              <a:t>Is there a difference in proportions?</a:t>
            </a:r>
          </a:p>
          <a:p>
            <a:pPr lvl="0"/>
            <a:r>
              <a:t>Difference in odds ratios or relative risks?</a:t>
            </a:r>
          </a:p>
          <a:p>
            <a:pPr lvl="0"/>
            <a:r>
              <a:t>Is a slope of a regression line different from 0?</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21</a:t>
            </a:fld>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Null and alternative hypotheses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Null hypothesis</a:t>
            </a:r>
          </a:p>
          <a:p>
            <a:pPr lvl="1"/>
            <a:r>
              <a:t>Narrow (in two-sided tests) - test statistic takes a single, specific value.</a:t>
            </a:r>
          </a:p>
          <a:p>
            <a:pPr lvl="1"/>
            <a:r>
              <a:t>Usually the hypothesis of no effect / association / difference.</a:t>
            </a:r>
          </a:p>
          <a:p>
            <a:pPr lvl="0"/>
            <a:r>
              <a:t>Alternative hypothesis</a:t>
            </a:r>
          </a:p>
          <a:p>
            <a:pPr lvl="1"/>
            <a:r>
              <a:t>Wide - test statistic can take a large range of values.</a:t>
            </a:r>
          </a:p>
          <a:p>
            <a:pPr lvl="1"/>
            <a:r>
              <a:t>Often the hypothesis held by the researcher.</a:t>
            </a:r>
          </a:p>
          <a:p>
            <a:pPr lvl="1"/>
            <a:r>
              <a:t>Is the opposite of the null hypothesis.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22</a:t>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Statistical hypothesis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Definition:</a:t>
            </a:r>
          </a:p>
          <a:p>
            <a:pPr lvl="0"/>
            <a:r>
              <a:t>Definition: A supposition, arrived at from observation or reflection, that leads to refutable predictions</a:t>
            </a:r>
          </a:p>
          <a:p>
            <a:pPr lvl="0"/>
            <a:r>
              <a:t>Any claim cast in a form that will allow it to be tested and refuted</a:t>
            </a:r>
          </a:p>
          <a:p>
            <a:pPr lvl="0"/>
            <a:r>
              <a:t>A statement that we make about a population parameter that can be tested after drawing a sample.</a:t>
            </a:r>
          </a:p>
          <a:p>
            <a:pPr lvl="0"/>
            <a:r>
              <a:t>For example, one can hypothesize that the average age at first marriage among girls in Blantyre rural is 20.</a:t>
            </a:r>
          </a:p>
          <a:p>
            <a:pPr lvl="0"/>
            <a:r>
              <a:t>A new mosquito trap is more effective than the standard trap.</a:t>
            </a:r>
          </a:p>
          <a:p>
            <a:pPr lvl="0"/>
            <a:r>
              <a:t>This hypothesis has to be tested and conclusion made.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23</a:t>
            </a:fld>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Steps in hypothesis testing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Come up with the hypothesis</a:t>
            </a:r>
          </a:p>
          <a:p>
            <a:pPr lvl="0"/>
            <a:r>
              <a:t>Formulate the hypothesis – both null and alternative</a:t>
            </a:r>
          </a:p>
          <a:p>
            <a:pPr lvl="0"/>
            <a:r>
              <a:t>Set the decision rule</a:t>
            </a:r>
          </a:p>
          <a:p>
            <a:pPr lvl="0"/>
            <a:r>
              <a:t>Collect data</a:t>
            </a:r>
          </a:p>
          <a:p>
            <a:pPr lvl="0"/>
            <a:r>
              <a:t>Calculate the test statistics.</a:t>
            </a:r>
          </a:p>
          <a:p>
            <a:pPr lvl="0"/>
            <a:r>
              <a:t>Construct rejection regions.</a:t>
            </a:r>
          </a:p>
          <a:p>
            <a:pPr lvl="0"/>
            <a:r>
              <a:t>Obtain p-value based on a known distribution and make decision.</a:t>
            </a:r>
          </a:p>
          <a:p>
            <a:pPr lvl="0"/>
            <a:r>
              <a:t>Interpret p-value and make conclusion.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24</a:t>
            </a:fld>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Statistical hypothesis testing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Is there a statistically significant “difference”?</a:t>
            </a:r>
          </a:p>
          <a:p>
            <a:pPr lvl="1"/>
            <a:r>
              <a:t>OR “effect”, or “association” or “relationship”.</a:t>
            </a:r>
          </a:p>
          <a:p>
            <a:pPr lvl="1"/>
            <a:r>
              <a:t>Is the observed difference due to chance?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25</a:t>
            </a:fld>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When can hypothesis testing be used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Hypothesis testing can be done in different scenarios</a:t>
            </a:r>
          </a:p>
          <a:p>
            <a:pPr lvl="0"/>
            <a:r>
              <a:t>Is there a difference in means</a:t>
            </a:r>
          </a:p>
          <a:p>
            <a:pPr lvl="0"/>
            <a:r>
              <a:t>Is there a difference in proportions</a:t>
            </a:r>
          </a:p>
          <a:p>
            <a:pPr lvl="0"/>
            <a:r>
              <a:t>Difference in odds ratios or relative risks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26</a:t>
            </a:fld>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Null and alternative hypotheses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Null hypothesis</a:t>
            </a:r>
          </a:p>
          <a:p>
            <a:pPr lvl="1"/>
            <a:r>
              <a:t>Narrow (in two-sided tests) - test statistic takes a single, specific value.</a:t>
            </a:r>
          </a:p>
          <a:p>
            <a:pPr lvl="1"/>
            <a:r>
              <a:t>Usually the hypothesis of no effect / association / difference.</a:t>
            </a:r>
          </a:p>
          <a:p>
            <a:pPr lvl="0"/>
            <a:r>
              <a:t>Alternative hypothesis</a:t>
            </a:r>
          </a:p>
          <a:p>
            <a:pPr lvl="1"/>
            <a:r>
              <a:t>Wide - test statistic can take a large range of values.</a:t>
            </a:r>
          </a:p>
          <a:p>
            <a:pPr lvl="1"/>
            <a:r>
              <a:t>Often the hypothesis held by the researcher.</a:t>
            </a:r>
          </a:p>
          <a:p>
            <a:pPr lvl="1"/>
            <a:r>
              <a:t>Is the opposite of the null hypothesis.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27</a:t>
            </a:fld>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Parametric tests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28</a:t>
            </a:fld>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A note on hypothesis testing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Two approaches to testing: critical regions and p-values approaches</a:t>
                </a:r>
              </a:p>
              <a:p>
                <a:pPr lvl="0"/>
                <a:r>
                  <a:t>In the critical region approach, we determine whether the observed test statistic is more extreme that a defined critical value</a:t>
                </a:r>
              </a:p>
              <a:p>
                <a:pPr lvl="0"/>
                <a:r>
                  <a:t>If the test statistic is more extreme than the critical value, we reject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a:p>
              <a:p>
                <a:pPr lvl="0"/>
                <a:r>
                  <a:t>If the test statistic is not more extreme than the critical value, we fail to reject the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a:p>
              <a:p>
                <a:pPr lvl="0"/>
                <a:r>
                  <a:t>In this session, we will focus on the p-value approach</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696" t="-1567" r="-406"/>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29</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rPr dirty="0"/>
              <a:t>Session 4: </a:t>
            </a:r>
            <a:r>
              <a:rPr lang="en-GB" dirty="0"/>
              <a:t>Statistical inference</a:t>
            </a:r>
            <a:endParaRPr dirty="0"/>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3</a:t>
            </a:fld>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A note on hypothesis testing</a:t>
            </a:r>
          </a:p>
        </p:txBody>
      </p:sp>
      <p:pic>
        <p:nvPicPr>
          <p:cNvPr id="3" name="Picture 1" descr="fig:  images/critical_regions.png"/>
          <p:cNvPicPr>
            <a:picLocks noGrp="1" noChangeAspect="1"/>
          </p:cNvPicPr>
          <p:nvPr/>
        </p:nvPicPr>
        <p:blipFill>
          <a:blip r:embed="rId2"/>
          <a:stretch>
            <a:fillRect/>
          </a:stretch>
        </p:blipFill>
        <p:spPr bwMode="auto">
          <a:xfrm>
            <a:off x="3327400" y="1816100"/>
            <a:ext cx="5524500" cy="4152900"/>
          </a:xfrm>
          <a:prstGeom prst="rect">
            <a:avLst/>
          </a:prstGeom>
          <a:noFill/>
          <a:ln w="9525">
            <a:noFill/>
            <a:headEnd/>
            <a:tailEnd/>
          </a:ln>
        </p:spPr>
      </p:pic>
      <p:sp>
        <p:nvSpPr>
          <p:cNvPr id="4" name="TextBox 3"/>
          <p:cNvSpPr txBox="1"/>
          <p:nvPr/>
        </p:nvSpPr>
        <p:spPr>
          <a:xfrm>
            <a:off x="838200" y="5969000"/>
            <a:ext cx="10515600" cy="508000"/>
          </a:xfrm>
          <a:prstGeom prst="rect">
            <a:avLst/>
          </a:prstGeom>
          <a:noFill/>
        </p:spPr>
        <p:txBody>
          <a:bodyPr/>
          <a:lstStyle/>
          <a:p>
            <a:pPr marL="0" lvl="0" indent="0" algn="ctr">
              <a:buNone/>
            </a:pPr>
            <a:r>
              <a:t>Hartmann, K., Krois, J., Waske, B. (2018): E-Learning Project SOGA: Statistics and Geospatial Data Analysis. Department of Earth Sciences, Freie Universitaet Berlin.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30</a:t>
            </a:fld>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One-sample t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This test is used to check whether a sample mean is different from a known/hypothesized mean</a:t>
            </a:r>
          </a:p>
          <a:p>
            <a:pPr lvl="1"/>
            <a:r>
              <a:t>How different is the sample mean from the true population mean</a:t>
            </a:r>
          </a:p>
          <a:p>
            <a:pPr lvl="0"/>
            <a:r>
              <a:t>Continuous data</a:t>
            </a:r>
          </a:p>
          <a:p>
            <a:pPr marL="0" lvl="0" indent="0">
              <a:buNone/>
            </a:pPr>
            <a:r>
              <a:t>Assumptions:</a:t>
            </a:r>
          </a:p>
          <a:p>
            <a:pPr lvl="0"/>
            <a:r>
              <a:t>Random sample from the population</a:t>
            </a:r>
          </a:p>
          <a:p>
            <a:pPr lvl="0"/>
            <a:r>
              <a:t>The data must be continuous</a:t>
            </a:r>
          </a:p>
          <a:p>
            <a:pPr lvl="0"/>
            <a:r>
              <a:t>Data must follow the normal distribution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31</a:t>
            </a:fld>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One-sample t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Let </a:t>
                </a:r>
                <a14:m>
                  <m:oMath xmlns:m="http://schemas.openxmlformats.org/officeDocument/2006/math">
                    <m:r>
                      <a:rPr>
                        <a:latin typeface="Cambria Math" panose="02040503050406030204" pitchFamily="18" charset="0"/>
                      </a:rPr>
                      <m:t>𝑋</m:t>
                    </m:r>
                  </m:oMath>
                </a14:m>
                <a:r>
                  <a:t> be the random variable for data that we wish to observe. Let </a:t>
                </a:r>
                <a14:m>
                  <m:oMath xmlns:m="http://schemas.openxmlformats.org/officeDocument/2006/math">
                    <m:r>
                      <a:rPr>
                        <a:latin typeface="Cambria Math" panose="02040503050406030204" pitchFamily="18" charset="0"/>
                      </a:rPr>
                      <m:t>𝐸</m:t>
                    </m:r>
                    <m:d>
                      <m:dPr>
                        <m:begChr m:val="["/>
                        <m:endChr m:val="]"/>
                        <m:ctrlPr>
                          <a:rPr i="1">
                            <a:latin typeface="Cambria Math" panose="02040503050406030204" pitchFamily="18" charset="0"/>
                          </a:rPr>
                        </m:ctrlPr>
                      </m:dPr>
                      <m:e>
                        <m:r>
                          <a:rPr>
                            <a:latin typeface="Cambria Math" panose="02040503050406030204" pitchFamily="18" charset="0"/>
                          </a:rPr>
                          <m:t>𝑋</m:t>
                        </m:r>
                      </m:e>
                    </m:d>
                    <m:r>
                      <a:rPr>
                        <a:latin typeface="Cambria Math" panose="02040503050406030204" pitchFamily="18" charset="0"/>
                      </a:rPr>
                      <m:t>=</m:t>
                    </m:r>
                    <m:r>
                      <a:rPr>
                        <a:latin typeface="Cambria Math" panose="02040503050406030204" pitchFamily="18" charset="0"/>
                      </a:rPr>
                      <m:t>𝜇</m:t>
                    </m:r>
                  </m:oMath>
                </a14:m>
                <a:r>
                  <a:t>. Let </a:t>
                </a:r>
                <a14:m>
                  <m:oMath xmlns:m="http://schemas.openxmlformats.org/officeDocument/2006/math">
                    <m:acc>
                      <m:accPr>
                        <m:chr m:val="‾"/>
                        <m:ctrlPr>
                          <a:rPr i="1">
                            <a:latin typeface="Cambria Math" panose="02040503050406030204" pitchFamily="18" charset="0"/>
                          </a:rPr>
                        </m:ctrlPr>
                      </m:accPr>
                      <m:e>
                        <m:r>
                          <a:rPr>
                            <a:latin typeface="Cambria Math" panose="02040503050406030204" pitchFamily="18" charset="0"/>
                          </a:rPr>
                          <m:t>𝑥</m:t>
                        </m:r>
                      </m:e>
                    </m:acc>
                  </m:oMath>
                </a14:m>
                <a:r>
                  <a:t> be the sample mean of the observed data, </a:t>
                </a:r>
                <a14:m>
                  <m:oMath xmlns:m="http://schemas.openxmlformats.org/officeDocument/2006/math">
                    <m:r>
                      <a:rPr>
                        <a:latin typeface="Cambria Math" panose="02040503050406030204" pitchFamily="18" charset="0"/>
                      </a:rPr>
                      <m:t>𝑠</m:t>
                    </m:r>
                  </m:oMath>
                </a14:m>
                <a:r>
                  <a:t> the sample standard deviation and </a:t>
                </a:r>
                <a14:m>
                  <m:oMath xmlns:m="http://schemas.openxmlformats.org/officeDocument/2006/math">
                    <m:r>
                      <a:rPr>
                        <a:latin typeface="Cambria Math" panose="02040503050406030204" pitchFamily="18" charset="0"/>
                      </a:rPr>
                      <m:t>𝑛</m:t>
                    </m:r>
                  </m:oMath>
                </a14:m>
                <a:r>
                  <a:t> the number of observations.</a:t>
                </a:r>
              </a:p>
              <a:p>
                <a:pPr lvl="0"/>
                <a:r>
                  <a:t>The hypothesis is</a:t>
                </a:r>
              </a:p>
              <a:p>
                <a:pPr marL="0" lvl="0" indent="0">
                  <a:buNone/>
                </a:pPr>
                <a14:m>
                  <m:oMathPara xmlns:m="http://schemas.openxmlformats.org/officeDocument/2006/math">
                    <m:oMathParaPr>
                      <m:jc m:val="center"/>
                    </m:oMathParaPr>
                    <m:oMath xmlns:m="http://schemas.openxmlformats.org/officeDocument/2006/math">
                      <m:m>
                        <m:mPr>
                          <m:mcs>
                            <m:mc>
                              <m:mcPr>
                                <m:count m:val="2"/>
                                <m:mcJc m:val="center"/>
                              </m:mcPr>
                            </m:mc>
                          </m:mcs>
                          <m:ctrlPr>
                            <a:rPr i="1">
                              <a:latin typeface="Cambria Math" panose="02040503050406030204" pitchFamily="18" charset="0"/>
                            </a:rPr>
                          </m:ctrlPr>
                        </m:mPr>
                        <m:mr>
                          <m:e>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𝜇</m:t>
                            </m:r>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0</m:t>
                                </m:r>
                              </m:sub>
                            </m:sSub>
                          </m:e>
                        </m:mr>
                        <m:mr>
                          <m:e>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𝜇</m:t>
                            </m:r>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0</m:t>
                                </m:r>
                              </m:sub>
                            </m:sSub>
                          </m:e>
                        </m:mr>
                      </m:m>
                    </m:oMath>
                  </m:oMathPara>
                </a14:m>
                <a:endParaRPr/>
              </a:p>
              <a:p>
                <a:pPr lvl="0"/>
                <a:r>
                  <a:t>The test statistic is give by</a:t>
                </a:r>
              </a:p>
              <a:p>
                <a:pPr lvl="0"/>
                <a14:m>
                  <m:oMath xmlns:m="http://schemas.openxmlformats.org/officeDocument/2006/math">
                    <m:r>
                      <a:rPr>
                        <a:latin typeface="Cambria Math" panose="02040503050406030204" pitchFamily="18" charset="0"/>
                      </a:rPr>
                      <m:t>𝑇</m:t>
                    </m:r>
                    <m:r>
                      <a:rPr>
                        <a:latin typeface="Cambria Math" panose="02040503050406030204" pitchFamily="18" charset="0"/>
                      </a:rPr>
                      <m:t>=</m:t>
                    </m:r>
                    <m:f>
                      <m:fPr>
                        <m:ctrlPr>
                          <a:rPr i="1">
                            <a:latin typeface="Cambria Math" panose="02040503050406030204" pitchFamily="18" charset="0"/>
                          </a:rPr>
                        </m:ctrlPr>
                      </m:fPr>
                      <m:num>
                        <m:acc>
                          <m:accPr>
                            <m:chr m:val="‾"/>
                            <m:ctrlPr>
                              <a:rPr i="1">
                                <a:latin typeface="Cambria Math" panose="02040503050406030204" pitchFamily="18" charset="0"/>
                              </a:rPr>
                            </m:ctrlPr>
                          </m:accPr>
                          <m:e>
                            <m:r>
                              <a:rPr>
                                <a:latin typeface="Cambria Math" panose="02040503050406030204" pitchFamily="18" charset="0"/>
                              </a:rPr>
                              <m:t>𝑥</m:t>
                            </m:r>
                          </m:e>
                        </m:acc>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0</m:t>
                            </m:r>
                          </m:sub>
                        </m:sSub>
                      </m:num>
                      <m:den>
                        <m:r>
                          <a:rPr>
                            <a:latin typeface="Cambria Math" panose="02040503050406030204" pitchFamily="18" charset="0"/>
                          </a:rPr>
                          <m:t>𝑠</m:t>
                        </m:r>
                        <m:r>
                          <a:rPr>
                            <a:latin typeface="Cambria Math" panose="02040503050406030204" pitchFamily="18" charset="0"/>
                          </a:rPr>
                          <m:t>/</m:t>
                        </m:r>
                        <m:rad>
                          <m:radPr>
                            <m:ctrlPr>
                              <a:rPr i="1">
                                <a:latin typeface="Cambria Math" panose="02040503050406030204" pitchFamily="18" charset="0"/>
                              </a:rPr>
                            </m:ctrlPr>
                          </m:radPr>
                          <m:deg/>
                          <m:e>
                            <m:r>
                              <a:rPr>
                                <a:latin typeface="Cambria Math" panose="02040503050406030204" pitchFamily="18" charset="0"/>
                              </a:rPr>
                              <m:t>𝑛</m:t>
                            </m:r>
                          </m:e>
                        </m:rad>
                      </m:den>
                    </m:f>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𝑡</m:t>
                        </m:r>
                      </m:e>
                      <m:sub>
                        <m:r>
                          <a:rPr>
                            <a:latin typeface="Cambria Math" panose="02040503050406030204" pitchFamily="18" charset="0"/>
                          </a:rPr>
                          <m:t>𝑛</m:t>
                        </m:r>
                        <m:r>
                          <a:rPr>
                            <a:latin typeface="Cambria Math" panose="02040503050406030204" pitchFamily="18" charset="0"/>
                          </a:rPr>
                          <m:t>−1</m:t>
                        </m:r>
                      </m:sub>
                    </m:sSub>
                    <m:r>
                      <a:rPr>
                        <a:latin typeface="Cambria Math" panose="02040503050406030204" pitchFamily="18" charset="0"/>
                      </a:rPr>
                      <m:t> </m:t>
                    </m:r>
                    <m:r>
                      <m:rPr>
                        <m:nor/>
                      </m:rPr>
                      <a:rPr/>
                      <m:t>under</m:t>
                    </m:r>
                    <m:r>
                      <a:rPr>
                        <a:latin typeface="Cambria Math" panose="02040503050406030204" pitchFamily="18" charset="0"/>
                      </a:rPr>
                      <m:t> </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436"/>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32</a:t>
            </a:fld>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One-sample t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Suppose we want to test the hypothesis that the mean age is 24</a:t>
                </a: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𝜇</m:t>
                      </m:r>
                      <m:r>
                        <a:rPr>
                          <a:latin typeface="Cambria Math" panose="02040503050406030204" pitchFamily="18" charset="0"/>
                        </a:rPr>
                        <m:t>=24</m:t>
                      </m:r>
                    </m:oMath>
                  </m:oMathPara>
                </a14:m>
                <a:endParaRP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𝜇</m:t>
                      </m:r>
                      <m:r>
                        <a:rPr>
                          <a:latin typeface="Cambria Math" panose="02040503050406030204" pitchFamily="18" charset="0"/>
                        </a:rPr>
                        <m:t>≠24</m:t>
                      </m:r>
                    </m:oMath>
                  </m:oMathPara>
                </a14:m>
                <a:endParaRPr/>
              </a:p>
              <a:p>
                <a:pPr lvl="0"/>
                <a:r>
                  <a:t>This is a two-sided test.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33</a:t>
            </a:fld>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lstStyle/>
          <a:p>
            <a:pPr marL="0" lvl="0" indent="0">
              <a:buNone/>
            </a:pPr>
            <a:r>
              <a:t>Check the assumptions</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p:txBody>
          <a:bodyPr/>
          <a:lstStyle/>
          <a:p>
            <a:pPr lvl="0"/>
            <a:r>
              <a:t>Histogram to check normality.</a:t>
            </a:r>
          </a:p>
          <a:p>
            <a:pPr lvl="0" indent="0">
              <a:buNone/>
            </a:pPr>
            <a:r>
              <a:rPr>
                <a:latin typeface="Courier"/>
              </a:rPr>
              <a:t>df1 </a:t>
            </a:r>
            <a:r>
              <a:rPr>
                <a:solidFill>
                  <a:srgbClr val="4070A0"/>
                </a:solidFill>
                <a:latin typeface="Courier"/>
              </a:rPr>
              <a:t>%&gt;%</a:t>
            </a:r>
            <a:br/>
            <a:r>
              <a:rPr>
                <a:latin typeface="Courier"/>
              </a:rPr>
              <a:t>  </a:t>
            </a:r>
            <a:r>
              <a:rPr>
                <a:solidFill>
                  <a:srgbClr val="06287E"/>
                </a:solidFill>
                <a:latin typeface="Courier"/>
              </a:rPr>
              <a:t>ggplot</a:t>
            </a:r>
            <a:r>
              <a:rPr>
                <a:latin typeface="Courier"/>
              </a:rPr>
              <a:t>(</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age)) </a:t>
            </a:r>
            <a:r>
              <a:rPr>
                <a:solidFill>
                  <a:srgbClr val="4070A0"/>
                </a:solidFill>
                <a:latin typeface="Courier"/>
              </a:rPr>
              <a:t>+</a:t>
            </a:r>
            <a:br/>
            <a:r>
              <a:rPr>
                <a:latin typeface="Courier"/>
              </a:rPr>
              <a:t>  </a:t>
            </a:r>
            <a:r>
              <a:rPr>
                <a:solidFill>
                  <a:srgbClr val="06287E"/>
                </a:solidFill>
                <a:latin typeface="Courier"/>
              </a:rPr>
              <a:t>geom_histogram</a:t>
            </a:r>
            <a:r>
              <a:rPr>
                <a:latin typeface="Courier"/>
              </a:rPr>
              <a:t>(</a:t>
            </a:r>
            <a:r>
              <a:rPr>
                <a:solidFill>
                  <a:srgbClr val="7D9029"/>
                </a:solidFill>
                <a:latin typeface="Courier"/>
              </a:rPr>
              <a:t>bins=</a:t>
            </a:r>
            <a:r>
              <a:rPr>
                <a:solidFill>
                  <a:srgbClr val="40A070"/>
                </a:solidFill>
                <a:latin typeface="Courier"/>
              </a:rPr>
              <a:t>20</a:t>
            </a:r>
            <a:r>
              <a:rPr>
                <a:latin typeface="Courier"/>
              </a:rPr>
              <a:t>,</a:t>
            </a:r>
            <a:r>
              <a:rPr>
                <a:solidFill>
                  <a:srgbClr val="7D9029"/>
                </a:solidFill>
                <a:latin typeface="Courier"/>
              </a:rPr>
              <a:t>fill=</a:t>
            </a:r>
            <a:r>
              <a:rPr>
                <a:solidFill>
                  <a:srgbClr val="4070A0"/>
                </a:solidFill>
                <a:latin typeface="Courier"/>
              </a:rPr>
              <a:t>"#ffa500"</a:t>
            </a:r>
            <a:r>
              <a:rPr>
                <a:latin typeface="Courier"/>
              </a:rPr>
              <a: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"Age"</a:t>
            </a:r>
            <a:r>
              <a:rPr>
                <a:latin typeface="Courier"/>
              </a:rPr>
              <a:t>) </a:t>
            </a:r>
          </a:p>
        </p:txBody>
      </p:sp>
      <p:pic>
        <p:nvPicPr>
          <p:cNvPr id="3" name="Picture 1" descr="MLW_KUHES_RandStatsWorkshops_Session4_files/figure-pptx/unnamed-chunk-2-1.png"/>
          <p:cNvPicPr>
            <a:picLocks noGrp="1" noChangeAspect="1"/>
          </p:cNvPicPr>
          <p:nvPr/>
        </p:nvPicPr>
        <p:blipFill>
          <a:blip r:embed="rId2"/>
          <a:stretch>
            <a:fillRect/>
          </a:stretch>
        </p:blipFill>
        <p:spPr bwMode="auto">
          <a:xfrm>
            <a:off x="5181600" y="16764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34</a:t>
            </a:fld>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 sample 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10000"/>
          </a:bodyPr>
          <a:lstStyle/>
          <a:p>
            <a:pPr lvl="0" indent="0">
              <a:buNone/>
            </a:pPr>
            <a:r>
              <a:rPr>
                <a:solidFill>
                  <a:srgbClr val="06287E"/>
                </a:solidFill>
                <a:latin typeface="Courier"/>
              </a:rPr>
              <a:t>t.test</a:t>
            </a:r>
            <a:r>
              <a:rPr>
                <a:latin typeface="Courier"/>
              </a:rPr>
              <a:t>(df1</a:t>
            </a:r>
            <a:r>
              <a:rPr>
                <a:solidFill>
                  <a:srgbClr val="4070A0"/>
                </a:solidFill>
                <a:latin typeface="Courier"/>
              </a:rPr>
              <a:t>$</a:t>
            </a:r>
            <a:r>
              <a:rPr>
                <a:latin typeface="Courier"/>
              </a:rPr>
              <a:t>age,</a:t>
            </a:r>
            <a:r>
              <a:rPr>
                <a:solidFill>
                  <a:srgbClr val="7D9029"/>
                </a:solidFill>
                <a:latin typeface="Courier"/>
              </a:rPr>
              <a:t>mu=</a:t>
            </a:r>
            <a:r>
              <a:rPr>
                <a:solidFill>
                  <a:srgbClr val="40A070"/>
                </a:solidFill>
                <a:latin typeface="Courier"/>
              </a:rPr>
              <a:t>24</a:t>
            </a:r>
            <a:r>
              <a:rPr>
                <a:latin typeface="Courier"/>
              </a:rPr>
              <a:t>)</a:t>
            </a:r>
          </a:p>
          <a:p>
            <a:pPr lvl="0" indent="0">
              <a:buNone/>
            </a:pPr>
            <a:r>
              <a:rPr>
                <a:latin typeface="Courier"/>
              </a:rPr>
              <a:t>## 
##  One Sample t-test
## 
## data:  df1$age
## t = 98.616, df = 2999, p-value &lt; 2.2e-16
## alternative hypothesis: true mean is not equal to 24
## 95 percent confidence interval:
##  32.76225 33.11775
## sample estimates:
## mean of x 
##     32.94</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35</a:t>
            </a:fld>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 sample t-test - one sided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20000"/>
          </a:bodyPr>
          <a:lstStyle/>
          <a:p>
            <a:pPr lvl="0"/>
            <a:r>
              <a:t>Specift “greater” or “less”</a:t>
            </a:r>
          </a:p>
          <a:p>
            <a:pPr lvl="0" indent="0">
              <a:buNone/>
            </a:pPr>
            <a:r>
              <a:rPr>
                <a:solidFill>
                  <a:srgbClr val="06287E"/>
                </a:solidFill>
                <a:latin typeface="Courier"/>
              </a:rPr>
              <a:t>t.test</a:t>
            </a:r>
            <a:r>
              <a:rPr>
                <a:latin typeface="Courier"/>
              </a:rPr>
              <a:t>(df1</a:t>
            </a:r>
            <a:r>
              <a:rPr>
                <a:solidFill>
                  <a:srgbClr val="4070A0"/>
                </a:solidFill>
                <a:latin typeface="Courier"/>
              </a:rPr>
              <a:t>$</a:t>
            </a:r>
            <a:r>
              <a:rPr>
                <a:latin typeface="Courier"/>
              </a:rPr>
              <a:t>age,</a:t>
            </a:r>
            <a:r>
              <a:rPr>
                <a:solidFill>
                  <a:srgbClr val="7D9029"/>
                </a:solidFill>
                <a:latin typeface="Courier"/>
              </a:rPr>
              <a:t>mu=</a:t>
            </a:r>
            <a:r>
              <a:rPr>
                <a:solidFill>
                  <a:srgbClr val="40A070"/>
                </a:solidFill>
                <a:latin typeface="Courier"/>
              </a:rPr>
              <a:t>24</a:t>
            </a:r>
            <a:r>
              <a:rPr>
                <a:latin typeface="Courier"/>
              </a:rPr>
              <a:t>,</a:t>
            </a:r>
            <a:r>
              <a:rPr>
                <a:solidFill>
                  <a:srgbClr val="7D9029"/>
                </a:solidFill>
                <a:latin typeface="Courier"/>
              </a:rPr>
              <a:t>alternative=</a:t>
            </a:r>
            <a:r>
              <a:rPr>
                <a:solidFill>
                  <a:srgbClr val="4070A0"/>
                </a:solidFill>
                <a:latin typeface="Courier"/>
              </a:rPr>
              <a:t>"less"</a:t>
            </a:r>
            <a:r>
              <a:rPr>
                <a:latin typeface="Courier"/>
              </a:rPr>
              <a:t>)</a:t>
            </a:r>
          </a:p>
          <a:p>
            <a:pPr lvl="0" indent="0">
              <a:buNone/>
            </a:pPr>
            <a:r>
              <a:rPr>
                <a:latin typeface="Courier"/>
              </a:rPr>
              <a:t>## 
##  One Sample t-test
## 
## data:  df1$age
## t = 98.616, df = 2999, p-value = 1
## alternative hypothesis: true mean is less than 24
## 95 percent confidence interval:
##      -Inf 33.08916
## sample estimates:
## mean of x 
##     32.94</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36</a:t>
            </a:fld>
            <a:endParaRPr lang="en-GB"/>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Two sample t-test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lnSpcReduction="10000"/>
              </a:bodyPr>
              <a:lstStyle/>
              <a:p>
                <a:pPr lvl="0"/>
                <a:r>
                  <a:t>We now have 2 samples (or 1 sample with 2 groups of observations) and we compare the sample means.</a:t>
                </a:r>
              </a:p>
              <a:p>
                <a:pPr lvl="0"/>
                <a:r>
                  <a:t>Let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2</m:t>
                        </m:r>
                      </m:sub>
                    </m:sSub>
                  </m:oMath>
                </a14:m>
                <a:r>
                  <a:t> be the random variables for data that we wish to observe. Let </a:t>
                </a:r>
                <a14:m>
                  <m:oMath xmlns:m="http://schemas.openxmlformats.org/officeDocument/2006/math">
                    <m:acc>
                      <m:accPr>
                        <m:chr m:val="‾"/>
                        <m:ctrlPr>
                          <a:rPr i="1">
                            <a:latin typeface="Cambria Math" panose="02040503050406030204" pitchFamily="18" charset="0"/>
                          </a:rPr>
                        </m:ctrlPr>
                      </m:accPr>
                      <m:e>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sub>
                        </m:sSub>
                      </m:e>
                    </m:acc>
                    <m:r>
                      <a:rPr>
                        <a:latin typeface="Cambria Math" panose="02040503050406030204" pitchFamily="18" charset="0"/>
                      </a:rPr>
                      <m:t>,</m:t>
                    </m:r>
                    <m:acc>
                      <m:accPr>
                        <m:chr m:val="‾"/>
                        <m:ctrlPr>
                          <a:rPr i="1">
                            <a:latin typeface="Cambria Math" panose="02040503050406030204" pitchFamily="18" charset="0"/>
                          </a:rPr>
                        </m:ctrlPr>
                      </m:accPr>
                      <m:e>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2</m:t>
                            </m:r>
                          </m:sub>
                        </m:sSub>
                      </m:e>
                    </m:acc>
                  </m:oMath>
                </a14:m>
                <a:r>
                  <a:t> be the sample means of the observed data,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2</m:t>
                        </m:r>
                      </m:sub>
                    </m:sSub>
                  </m:oMath>
                </a14:m>
                <a:r>
                  <a:t> the sample standard deviations and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oMath>
                </a14:m>
                <a:r>
                  <a:t> the numbers of observations in each group..</a:t>
                </a:r>
              </a:p>
              <a:p>
                <a:pPr lvl="0"/>
                <a:r>
                  <a:t>The hypotheses:</a:t>
                </a:r>
              </a:p>
              <a:p>
                <a:pPr marL="0" lvl="0" indent="0">
                  <a:buNone/>
                </a:pPr>
                <a14:m>
                  <m:oMathPara xmlns:m="http://schemas.openxmlformats.org/officeDocument/2006/math">
                    <m:oMathParaPr>
                      <m:jc m:val="center"/>
                    </m:oMathParaPr>
                    <m:oMath xmlns:m="http://schemas.openxmlformats.org/officeDocument/2006/math">
                      <m:m>
                        <m:mPr>
                          <m:mcs>
                            <m:mc>
                              <m:mcPr>
                                <m:count m:val="2"/>
                                <m:mcJc m:val="center"/>
                              </m:mcPr>
                            </m:mc>
                          </m:mcs>
                          <m:ctrlPr>
                            <a:rPr i="1">
                              <a:latin typeface="Cambria Math" panose="02040503050406030204" pitchFamily="18" charset="0"/>
                            </a:rPr>
                          </m:ctrlPr>
                        </m:mPr>
                        <m:mr>
                          <m:e>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e>
                        </m:mr>
                        <m:mr>
                          <m:e>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e>
                        </m:mr>
                      </m:m>
                    </m:oMath>
                  </m:oMathPara>
                </a14:m>
                <a:endParaRPr/>
              </a:p>
              <a:p>
                <a:pPr lvl="0"/>
                <a:r>
                  <a:t>Test statistic: difference between sample means scaled by the standard error</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𝑇</m:t>
                      </m:r>
                      <m:r>
                        <a:rPr>
                          <a:latin typeface="Cambria Math" panose="02040503050406030204" pitchFamily="18" charset="0"/>
                        </a:rPr>
                        <m:t>=</m:t>
                      </m:r>
                      <m:f>
                        <m:fPr>
                          <m:ctrlPr>
                            <a:rPr i="1">
                              <a:latin typeface="Cambria Math" panose="02040503050406030204" pitchFamily="18" charset="0"/>
                            </a:rPr>
                          </m:ctrlPr>
                        </m:fPr>
                        <m:num>
                          <m:acc>
                            <m:accPr>
                              <m:chr m:val="‾"/>
                              <m:ctrlPr>
                                <a:rPr i="1">
                                  <a:latin typeface="Cambria Math" panose="02040503050406030204" pitchFamily="18" charset="0"/>
                                </a:rPr>
                              </m:ctrlPr>
                            </m:accPr>
                            <m:e>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sub>
                              </m:sSub>
                            </m:e>
                          </m:acc>
                          <m:r>
                            <a:rPr>
                              <a:latin typeface="Cambria Math" panose="02040503050406030204" pitchFamily="18" charset="0"/>
                            </a:rPr>
                            <m:t>−</m:t>
                          </m:r>
                          <m:acc>
                            <m:accPr>
                              <m:chr m:val="‾"/>
                              <m:ctrlPr>
                                <a:rPr i="1">
                                  <a:latin typeface="Cambria Math" panose="02040503050406030204" pitchFamily="18" charset="0"/>
                                </a:rPr>
                              </m:ctrlPr>
                            </m:accPr>
                            <m:e>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2</m:t>
                                  </m:r>
                                </m:sub>
                              </m:sSub>
                            </m:e>
                          </m:acc>
                        </m:num>
                        <m:den>
                          <m:rad>
                            <m:radPr>
                              <m:ctrlPr>
                                <a:rPr i="1">
                                  <a:latin typeface="Cambria Math" panose="02040503050406030204" pitchFamily="18" charset="0"/>
                                </a:rPr>
                              </m:ctrlPr>
                            </m:radPr>
                            <m:deg/>
                            <m:e>
                              <m:sSubSup>
                                <m:sSubSupPr>
                                  <m:ctrlPr>
                                    <a:rPr i="1">
                                      <a:latin typeface="Cambria Math" panose="02040503050406030204" pitchFamily="18" charset="0"/>
                                    </a:rPr>
                                  </m:ctrlPr>
                                </m:sSubSupPr>
                                <m:e>
                                  <m:r>
                                    <a:rPr>
                                      <a:latin typeface="Cambria Math" panose="02040503050406030204" pitchFamily="18" charset="0"/>
                                    </a:rPr>
                                    <m:t>𝑠</m:t>
                                  </m:r>
                                </m:e>
                                <m:sub>
                                  <m:r>
                                    <a:rPr>
                                      <a:latin typeface="Cambria Math" panose="02040503050406030204" pitchFamily="18" charset="0"/>
                                    </a:rPr>
                                    <m:t>1</m:t>
                                  </m:r>
                                </m:sub>
                                <m:sup>
                                  <m:r>
                                    <a:rPr>
                                      <a:latin typeface="Cambria Math" panose="02040503050406030204" pitchFamily="18" charset="0"/>
                                    </a:rPr>
                                    <m:t>2</m:t>
                                  </m:r>
                                </m:sup>
                              </m:sSubSup>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m:t>
                              </m:r>
                              <m:sSubSup>
                                <m:sSubSupPr>
                                  <m:ctrlPr>
                                    <a:rPr i="1">
                                      <a:latin typeface="Cambria Math" panose="02040503050406030204" pitchFamily="18" charset="0"/>
                                    </a:rPr>
                                  </m:ctrlPr>
                                </m:sSubSupPr>
                                <m:e>
                                  <m:r>
                                    <a:rPr>
                                      <a:latin typeface="Cambria Math" panose="02040503050406030204" pitchFamily="18" charset="0"/>
                                    </a:rPr>
                                    <m:t>𝑠</m:t>
                                  </m:r>
                                </m:e>
                                <m:sub>
                                  <m:r>
                                    <a:rPr>
                                      <a:latin typeface="Cambria Math" panose="02040503050406030204" pitchFamily="18" charset="0"/>
                                    </a:rPr>
                                    <m:t>2</m:t>
                                  </m:r>
                                </m:sub>
                                <m:sup>
                                  <m:r>
                                    <a:rPr>
                                      <a:latin typeface="Cambria Math" panose="02040503050406030204" pitchFamily="18" charset="0"/>
                                    </a:rPr>
                                    <m:t>2</m:t>
                                  </m:r>
                                </m:sup>
                              </m:sSubSup>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e>
                          </m:rad>
                        </m:den>
                      </m:f>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𝑡</m:t>
                          </m:r>
                        </m:e>
                        <m:sub>
                          <m:r>
                            <a:rPr>
                              <a:latin typeface="Cambria Math" panose="02040503050406030204" pitchFamily="18" charset="0"/>
                            </a:rPr>
                            <m:t>𝑘</m:t>
                          </m:r>
                        </m:sub>
                      </m:sSub>
                      <m:r>
                        <a:rPr>
                          <a:latin typeface="Cambria Math" panose="02040503050406030204" pitchFamily="18" charset="0"/>
                        </a:rPr>
                        <m:t> </m:t>
                      </m:r>
                      <m:r>
                        <m:rPr>
                          <m:nor/>
                        </m:rPr>
                        <a:rPr/>
                        <m:t>under</m:t>
                      </m:r>
                      <m:r>
                        <a:rPr>
                          <a:latin typeface="Cambria Math" panose="02040503050406030204" pitchFamily="18" charset="0"/>
                        </a:rPr>
                        <m:t> </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m:oMathPara>
                </a14:m>
                <a:endParaRPr/>
              </a:p>
              <a:p>
                <a:pPr marL="0" lvl="0" indent="0">
                  <a:buNone/>
                </a:pPr>
                <a:r>
                  <a:t>* The degrees of freedom needs to be computed using an approximation. There is a simpler expression for the standard error if you assume equal variances (</a:t>
                </a:r>
                <a:r>
                  <a:rPr>
                    <a:latin typeface="Courier"/>
                  </a:rPr>
                  <a:t>t.test()</a:t>
                </a:r>
                <a:r>
                  <a:t> has an argument var.equal that you could specify).</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2089" r="-928"/>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37</a:t>
            </a:fld>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Two sample 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Assumptions</a:t>
            </a:r>
          </a:p>
          <a:p>
            <a:pPr lvl="0"/>
            <a:r>
              <a:t>The data are continuous</a:t>
            </a:r>
          </a:p>
          <a:p>
            <a:pPr lvl="0"/>
            <a:r>
              <a:t>The data must follow a normal distribution</a:t>
            </a:r>
          </a:p>
          <a:p>
            <a:pPr lvl="0"/>
            <a:r>
              <a:t>The two samples are independent</a:t>
            </a:r>
          </a:p>
          <a:p>
            <a:pPr lvl="0"/>
            <a:r>
              <a:t>Both samples are random samples of the respective underlying population</a:t>
            </a:r>
          </a:p>
          <a:p>
            <a:pPr lvl="0"/>
            <a:r>
              <a:t>The variances within the two groups are equal (homoscedasticity)</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38</a:t>
            </a:fld>
            <a:endParaRPr lang="en-GB"/>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Two sample t-test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In the dataset provided, it is hypothesized that the mean age is the same for both men and women.</a:t>
                </a:r>
              </a:p>
              <a:p>
                <a:pPr lvl="0"/>
                <a:r>
                  <a:t>We can test this hypothesis</a:t>
                </a: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oMath>
                  </m:oMathPara>
                </a14:m>
                <a:endParaRP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oMath>
                  </m:oMathPara>
                </a14:m>
                <a:endParaRP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r="-696"/>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39</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rPr dirty="0"/>
              <a:t>Hypothesis testing</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4</a:t>
            </a:fld>
            <a:endParaRPr lang="en-GB"/>
          </a:p>
        </p:txBody>
      </p:sp>
    </p:spTree>
    <p:extLst>
      <p:ext uri="{BB962C8B-B14F-4D97-AF65-F5344CB8AC3E}">
        <p14:creationId xmlns:p14="http://schemas.microsoft.com/office/powerpoint/2010/main" val="34153469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lstStyle/>
          <a:p>
            <a:pPr marL="0" lvl="0" indent="0">
              <a:buNone/>
            </a:pPr>
            <a:r>
              <a:t>Assumptions</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p:txBody>
          <a:bodyPr/>
          <a:lstStyle/>
          <a:p>
            <a:pPr lvl="0"/>
            <a:r>
              <a:t>Check if the two populations are normally distributed.</a:t>
            </a:r>
          </a:p>
          <a:p>
            <a:pPr lvl="0" indent="0">
              <a:buNone/>
            </a:pPr>
            <a:r>
              <a:rPr>
                <a:latin typeface="Courier"/>
              </a:rPr>
              <a:t>df1 </a:t>
            </a:r>
            <a:r>
              <a:rPr>
                <a:solidFill>
                  <a:srgbClr val="4070A0"/>
                </a:solidFill>
                <a:latin typeface="Courier"/>
              </a:rPr>
              <a:t>%&gt;%</a:t>
            </a:r>
            <a:br/>
            <a:r>
              <a:rPr>
                <a:latin typeface="Courier"/>
              </a:rPr>
              <a:t>  </a:t>
            </a:r>
            <a:r>
              <a:rPr>
                <a:solidFill>
                  <a:srgbClr val="06287E"/>
                </a:solidFill>
                <a:latin typeface="Courier"/>
              </a:rPr>
              <a:t>ggplot</a:t>
            </a:r>
            <a:r>
              <a:rPr>
                <a:latin typeface="Courier"/>
              </a:rPr>
              <a:t>(</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age)) </a:t>
            </a:r>
            <a:r>
              <a:rPr>
                <a:solidFill>
                  <a:srgbClr val="4070A0"/>
                </a:solidFill>
                <a:latin typeface="Courier"/>
              </a:rPr>
              <a:t>+</a:t>
            </a:r>
            <a:br/>
            <a:r>
              <a:rPr>
                <a:latin typeface="Courier"/>
              </a:rPr>
              <a:t>  </a:t>
            </a:r>
            <a:r>
              <a:rPr>
                <a:solidFill>
                  <a:srgbClr val="06287E"/>
                </a:solidFill>
                <a:latin typeface="Courier"/>
              </a:rPr>
              <a:t>geom_histogram</a:t>
            </a:r>
            <a:r>
              <a:rPr>
                <a:latin typeface="Courier"/>
              </a:rPr>
              <a:t>(</a:t>
            </a:r>
            <a:r>
              <a:rPr>
                <a:solidFill>
                  <a:srgbClr val="7D9029"/>
                </a:solidFill>
                <a:latin typeface="Courier"/>
              </a:rPr>
              <a:t>bins=</a:t>
            </a:r>
            <a:r>
              <a:rPr>
                <a:solidFill>
                  <a:srgbClr val="40A070"/>
                </a:solidFill>
                <a:latin typeface="Courier"/>
              </a:rPr>
              <a:t>20</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a:t>
            </a:r>
            <a:r>
              <a:rPr>
                <a:solidFill>
                  <a:srgbClr val="4070A0"/>
                </a:solidFill>
                <a:latin typeface="Courier"/>
              </a:rPr>
              <a:t>"Histogram for Age by sex"</a:t>
            </a:r>
            <a:r>
              <a:rPr>
                <a:latin typeface="Courier"/>
              </a:rPr>
              <a: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"Age"</a:t>
            </a:r>
            <a:r>
              <a:rPr>
                <a:latin typeface="Courier"/>
              </a:rPr>
              <a:t>) </a:t>
            </a:r>
            <a:r>
              <a:rPr>
                <a:solidFill>
                  <a:srgbClr val="4070A0"/>
                </a:solidFill>
                <a:latin typeface="Courier"/>
              </a:rPr>
              <a:t>+</a:t>
            </a:r>
            <a:br/>
            <a:r>
              <a:rPr>
                <a:latin typeface="Courier"/>
              </a:rPr>
              <a:t>  </a:t>
            </a:r>
            <a:r>
              <a:rPr>
                <a:solidFill>
                  <a:srgbClr val="06287E"/>
                </a:solidFill>
                <a:latin typeface="Courier"/>
              </a:rPr>
              <a:t>facet_wrap</a:t>
            </a:r>
            <a:r>
              <a:rPr>
                <a:latin typeface="Courier"/>
              </a:rPr>
              <a:t>(</a:t>
            </a:r>
            <a:r>
              <a:rPr>
                <a:solidFill>
                  <a:srgbClr val="4070A0"/>
                </a:solidFill>
                <a:latin typeface="Courier"/>
              </a:rPr>
              <a:t>~</a:t>
            </a:r>
            <a:r>
              <a:rPr>
                <a:solidFill>
                  <a:srgbClr val="06287E"/>
                </a:solidFill>
                <a:latin typeface="Courier"/>
              </a:rPr>
              <a:t>ifelse</a:t>
            </a:r>
            <a:r>
              <a:rPr>
                <a:latin typeface="Courier"/>
              </a:rPr>
              <a:t>(sex</a:t>
            </a:r>
            <a:r>
              <a:rPr>
                <a:solidFill>
                  <a:srgbClr val="4070A0"/>
                </a:solidFill>
                <a:latin typeface="Courier"/>
              </a:rPr>
              <a:t>==</a:t>
            </a:r>
            <a:r>
              <a:rPr>
                <a:solidFill>
                  <a:srgbClr val="40A070"/>
                </a:solidFill>
                <a:latin typeface="Courier"/>
              </a:rPr>
              <a:t>1</a:t>
            </a:r>
            <a:r>
              <a:rPr>
                <a:latin typeface="Courier"/>
              </a:rPr>
              <a:t>,</a:t>
            </a:r>
            <a:r>
              <a:rPr>
                <a:solidFill>
                  <a:srgbClr val="4070A0"/>
                </a:solidFill>
                <a:latin typeface="Courier"/>
              </a:rPr>
              <a:t>"Male"</a:t>
            </a:r>
            <a:r>
              <a:rPr>
                <a:latin typeface="Courier"/>
              </a:rPr>
              <a:t>,</a:t>
            </a:r>
            <a:r>
              <a:rPr>
                <a:solidFill>
                  <a:srgbClr val="4070A0"/>
                </a:solidFill>
                <a:latin typeface="Courier"/>
              </a:rPr>
              <a:t>"Female"</a:t>
            </a:r>
            <a:r>
              <a:rPr>
                <a:latin typeface="Courier"/>
              </a:rPr>
              <a:t>))</a:t>
            </a:r>
          </a:p>
        </p:txBody>
      </p:sp>
      <p:pic>
        <p:nvPicPr>
          <p:cNvPr id="3" name="Picture 1" descr="MLW_KUHES_RandStatsWorkshops_Session4_files/figure-pptx/unnamed-chunk-5-1.png"/>
          <p:cNvPicPr>
            <a:picLocks noGrp="1" noChangeAspect="1"/>
          </p:cNvPicPr>
          <p:nvPr/>
        </p:nvPicPr>
        <p:blipFill>
          <a:blip r:embed="rId2"/>
          <a:stretch>
            <a:fillRect/>
          </a:stretch>
        </p:blipFill>
        <p:spPr bwMode="auto">
          <a:xfrm>
            <a:off x="5181600" y="16764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40</a:t>
            </a:fld>
            <a:endParaRPr lang="en-GB"/>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lstStyle/>
          <a:p>
            <a:pPr marL="0" lvl="0" indent="0">
              <a:buNone/>
            </a:pPr>
            <a:r>
              <a:t>Assumptions</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p:txBody>
          <a:bodyPr/>
          <a:lstStyle/>
          <a:p>
            <a:pPr lvl="0"/>
            <a:r>
              <a:t>Check if the variances are the same</a:t>
            </a:r>
          </a:p>
          <a:p>
            <a:pPr lvl="0" indent="0">
              <a:buNone/>
            </a:pPr>
            <a:r>
              <a:rPr>
                <a:latin typeface="Courier"/>
              </a:rPr>
              <a:t>df1 </a:t>
            </a:r>
            <a:r>
              <a:rPr>
                <a:solidFill>
                  <a:srgbClr val="4070A0"/>
                </a:solidFill>
                <a:latin typeface="Courier"/>
              </a:rPr>
              <a:t>%&gt;%</a:t>
            </a:r>
            <a:br/>
            <a:r>
              <a:rPr>
                <a:latin typeface="Courier"/>
              </a:rPr>
              <a:t>  </a:t>
            </a:r>
            <a:r>
              <a:rPr>
                <a:solidFill>
                  <a:srgbClr val="06287E"/>
                </a:solidFill>
                <a:latin typeface="Courier"/>
              </a:rPr>
              <a:t>ggplot</a:t>
            </a:r>
            <a:r>
              <a:rPr>
                <a:latin typeface="Courier"/>
              </a:rPr>
              <a:t>(</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solidFill>
                  <a:srgbClr val="06287E"/>
                </a:solidFill>
                <a:latin typeface="Courier"/>
              </a:rPr>
              <a:t>ifelse</a:t>
            </a:r>
            <a:r>
              <a:rPr>
                <a:latin typeface="Courier"/>
              </a:rPr>
              <a:t>(sex</a:t>
            </a:r>
            <a:r>
              <a:rPr>
                <a:solidFill>
                  <a:srgbClr val="4070A0"/>
                </a:solidFill>
                <a:latin typeface="Courier"/>
              </a:rPr>
              <a:t>==</a:t>
            </a:r>
            <a:r>
              <a:rPr>
                <a:solidFill>
                  <a:srgbClr val="40A070"/>
                </a:solidFill>
                <a:latin typeface="Courier"/>
              </a:rPr>
              <a:t>1</a:t>
            </a:r>
            <a:r>
              <a:rPr>
                <a:latin typeface="Courier"/>
              </a:rPr>
              <a:t>,</a:t>
            </a:r>
            <a:r>
              <a:rPr>
                <a:solidFill>
                  <a:srgbClr val="4070A0"/>
                </a:solidFill>
                <a:latin typeface="Courier"/>
              </a:rPr>
              <a:t>"Male"</a:t>
            </a:r>
            <a:r>
              <a:rPr>
                <a:latin typeface="Courier"/>
              </a:rPr>
              <a:t>,</a:t>
            </a:r>
            <a:r>
              <a:rPr>
                <a:solidFill>
                  <a:srgbClr val="4070A0"/>
                </a:solidFill>
                <a:latin typeface="Courier"/>
              </a:rPr>
              <a:t>"Female"</a:t>
            </a:r>
            <a:r>
              <a:rPr>
                <a:latin typeface="Courier"/>
              </a:rPr>
              <a:t>),</a:t>
            </a:r>
            <a:r>
              <a:rPr>
                <a:solidFill>
                  <a:srgbClr val="7D9029"/>
                </a:solidFill>
                <a:latin typeface="Courier"/>
              </a:rPr>
              <a:t>y=</a:t>
            </a:r>
            <a:r>
              <a:rPr>
                <a:latin typeface="Courier"/>
              </a:rPr>
              <a:t>age,</a:t>
            </a:r>
            <a:r>
              <a:rPr>
                <a:solidFill>
                  <a:srgbClr val="7D9029"/>
                </a:solidFill>
                <a:latin typeface="Courier"/>
              </a:rPr>
              <a:t>fill=</a:t>
            </a:r>
            <a:r>
              <a:rPr>
                <a:solidFill>
                  <a:srgbClr val="06287E"/>
                </a:solidFill>
                <a:latin typeface="Courier"/>
              </a:rPr>
              <a:t>ifelse</a:t>
            </a:r>
            <a:r>
              <a:rPr>
                <a:latin typeface="Courier"/>
              </a:rPr>
              <a:t>(sex</a:t>
            </a:r>
            <a:r>
              <a:rPr>
                <a:solidFill>
                  <a:srgbClr val="4070A0"/>
                </a:solidFill>
                <a:latin typeface="Courier"/>
              </a:rPr>
              <a:t>==</a:t>
            </a:r>
            <a:r>
              <a:rPr>
                <a:solidFill>
                  <a:srgbClr val="40A070"/>
                </a:solidFill>
                <a:latin typeface="Courier"/>
              </a:rPr>
              <a:t>1</a:t>
            </a:r>
            <a:r>
              <a:rPr>
                <a:latin typeface="Courier"/>
              </a:rPr>
              <a:t>,</a:t>
            </a:r>
            <a:r>
              <a:rPr>
                <a:solidFill>
                  <a:srgbClr val="4070A0"/>
                </a:solidFill>
                <a:latin typeface="Courier"/>
              </a:rPr>
              <a:t>"Male"</a:t>
            </a:r>
            <a:r>
              <a:rPr>
                <a:latin typeface="Courier"/>
              </a:rPr>
              <a:t>,</a:t>
            </a:r>
            <a:r>
              <a:rPr>
                <a:solidFill>
                  <a:srgbClr val="4070A0"/>
                </a:solidFill>
                <a:latin typeface="Courier"/>
              </a:rPr>
              <a:t>"Female"</a:t>
            </a:r>
            <a:r>
              <a:rPr>
                <a:latin typeface="Courier"/>
              </a:rPr>
              <a:t>))) </a:t>
            </a:r>
            <a:r>
              <a:rPr>
                <a:solidFill>
                  <a:srgbClr val="4070A0"/>
                </a:solidFill>
                <a:latin typeface="Courier"/>
              </a:rPr>
              <a:t>+</a:t>
            </a:r>
            <a:br/>
            <a:r>
              <a:rPr>
                <a:latin typeface="Courier"/>
              </a:rPr>
              <a:t>  </a:t>
            </a:r>
            <a:r>
              <a:rPr>
                <a:solidFill>
                  <a:srgbClr val="06287E"/>
                </a:solidFill>
                <a:latin typeface="Courier"/>
              </a:rPr>
              <a:t>scale_fill_manual</a:t>
            </a:r>
            <a:r>
              <a:rPr>
                <a:latin typeface="Courier"/>
              </a:rPr>
              <a:t>(</a:t>
            </a:r>
            <a:r>
              <a:rPr>
                <a:solidFill>
                  <a:srgbClr val="7D9029"/>
                </a:solidFill>
                <a:latin typeface="Courier"/>
              </a:rPr>
              <a:t>values=</a:t>
            </a:r>
            <a:r>
              <a:rPr>
                <a:solidFill>
                  <a:srgbClr val="06287E"/>
                </a:solidFill>
                <a:latin typeface="Courier"/>
              </a:rPr>
              <a:t>c</a:t>
            </a:r>
            <a:r>
              <a:rPr>
                <a:latin typeface="Courier"/>
              </a:rPr>
              <a:t>(</a:t>
            </a:r>
            <a:r>
              <a:rPr>
                <a:solidFill>
                  <a:srgbClr val="4070A0"/>
                </a:solidFill>
                <a:latin typeface="Courier"/>
              </a:rPr>
              <a:t>"steelblue"</a:t>
            </a:r>
            <a:r>
              <a:rPr>
                <a:latin typeface="Courier"/>
              </a:rPr>
              <a:t>,</a:t>
            </a:r>
            <a:r>
              <a:rPr>
                <a:solidFill>
                  <a:srgbClr val="4070A0"/>
                </a:solidFill>
                <a:latin typeface="Courier"/>
              </a:rPr>
              <a:t>"orange"</a:t>
            </a:r>
            <a:r>
              <a:rPr>
                <a:latin typeface="Courier"/>
              </a:rPr>
              <a:t>),</a:t>
            </a:r>
            <a:r>
              <a:rPr>
                <a:solidFill>
                  <a:srgbClr val="7D9029"/>
                </a:solidFill>
                <a:latin typeface="Courier"/>
              </a:rPr>
              <a:t>name=</a:t>
            </a:r>
            <a:r>
              <a:rPr>
                <a:solidFill>
                  <a:srgbClr val="4070A0"/>
                </a:solidFill>
                <a:latin typeface="Courier"/>
              </a:rPr>
              <a:t>"Sex"</a:t>
            </a:r>
            <a:r>
              <a:rPr>
                <a:latin typeface="Courier"/>
              </a:rPr>
              <a:t>) </a:t>
            </a:r>
            <a:r>
              <a:rPr>
                <a:solidFill>
                  <a:srgbClr val="4070A0"/>
                </a:solidFill>
                <a:latin typeface="Courier"/>
              </a:rPr>
              <a:t>+</a:t>
            </a:r>
            <a:br/>
            <a:r>
              <a:rPr>
                <a:latin typeface="Courier"/>
              </a:rPr>
              <a:t>  </a:t>
            </a:r>
            <a:r>
              <a:rPr>
                <a:solidFill>
                  <a:srgbClr val="06287E"/>
                </a:solidFill>
                <a:latin typeface="Courier"/>
              </a:rPr>
              <a:t>geom_boxplot</a:t>
            </a:r>
            <a:r>
              <a:rPr>
                <a:latin typeface="Courier"/>
              </a:rPr>
              <a:t>()</a:t>
            </a:r>
          </a:p>
        </p:txBody>
      </p:sp>
      <p:pic>
        <p:nvPicPr>
          <p:cNvPr id="3" name="Picture 1" descr="MLW_KUHES_RandStatsWorkshops_Session4_files/figure-pptx/unnamed-chunk-6-1.png"/>
          <p:cNvPicPr>
            <a:picLocks noGrp="1" noChangeAspect="1"/>
          </p:cNvPicPr>
          <p:nvPr/>
        </p:nvPicPr>
        <p:blipFill>
          <a:blip r:embed="rId2"/>
          <a:stretch>
            <a:fillRect/>
          </a:stretch>
        </p:blipFill>
        <p:spPr bwMode="auto">
          <a:xfrm>
            <a:off x="5181600" y="16764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41</a:t>
            </a:fld>
            <a:endParaRPr lang="en-GB"/>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Two sample 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20000"/>
          </a:bodyPr>
          <a:lstStyle/>
          <a:p>
            <a:pPr lvl="0" indent="0">
              <a:buNone/>
            </a:pPr>
            <a:r>
              <a:rPr>
                <a:solidFill>
                  <a:srgbClr val="06287E"/>
                </a:solidFill>
                <a:latin typeface="Courier"/>
              </a:rPr>
              <a:t>t.test</a:t>
            </a:r>
            <a:r>
              <a:rPr>
                <a:latin typeface="Courier"/>
              </a:rPr>
              <a:t>(age</a:t>
            </a:r>
            <a:r>
              <a:rPr>
                <a:solidFill>
                  <a:srgbClr val="4070A0"/>
                </a:solidFill>
                <a:latin typeface="Courier"/>
              </a:rPr>
              <a:t>~</a:t>
            </a:r>
            <a:r>
              <a:rPr>
                <a:latin typeface="Courier"/>
              </a:rPr>
              <a:t>sex,</a:t>
            </a:r>
            <a:r>
              <a:rPr>
                <a:solidFill>
                  <a:srgbClr val="7D9029"/>
                </a:solidFill>
                <a:latin typeface="Courier"/>
              </a:rPr>
              <a:t>data=</a:t>
            </a:r>
            <a:r>
              <a:rPr>
                <a:latin typeface="Courier"/>
              </a:rPr>
              <a:t>df1)</a:t>
            </a:r>
          </a:p>
          <a:p>
            <a:pPr lvl="0" indent="0">
              <a:buNone/>
            </a:pPr>
            <a:r>
              <a:rPr>
                <a:latin typeface="Courier"/>
              </a:rPr>
              <a:t>## 
##  Welch Two Sample t-test
## 
## data:  age by sex
## t = -0.69127, df = 2982.6, p-value = 0.4895
## alternative hypothesis: true difference in means between group 1 and group 2 is not equal to 0
## 95 percent confidence interval:
##  -0.4812899  0.2303877
## sample estimates:
## mean in group 1 mean in group 2 
##        32.87585        33.00130</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42</a:t>
            </a:fld>
            <a:endParaRPr lang="en-GB"/>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Paired t-test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85000" lnSpcReduction="20000"/>
              </a:bodyPr>
              <a:lstStyle/>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oMath>
                  </m:oMathPara>
                </a14:m>
                <a:endParaRP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oMath>
                  </m:oMathPara>
                </a14:m>
                <a:endParaRPr/>
              </a:p>
              <a:p>
                <a:pPr lvl="0" indent="0">
                  <a:buNone/>
                </a:pPr>
                <a:r>
                  <a:rPr>
                    <a:solidFill>
                      <a:srgbClr val="06287E"/>
                    </a:solidFill>
                    <a:latin typeface="Courier"/>
                  </a:rPr>
                  <a:t>t.test</a:t>
                </a:r>
                <a:r>
                  <a:rPr>
                    <a:latin typeface="Courier"/>
                  </a:rPr>
                  <a:t>(df1</a:t>
                </a:r>
                <a:r>
                  <a:rPr>
                    <a:solidFill>
                      <a:srgbClr val="4070A0"/>
                    </a:solidFill>
                    <a:latin typeface="Courier"/>
                  </a:rPr>
                  <a:t>$</a:t>
                </a:r>
                <a:r>
                  <a:rPr>
                    <a:latin typeface="Courier"/>
                  </a:rPr>
                  <a:t>cd41,df1</a:t>
                </a:r>
                <a:r>
                  <a:rPr>
                    <a:solidFill>
                      <a:srgbClr val="4070A0"/>
                    </a:solidFill>
                    <a:latin typeface="Courier"/>
                  </a:rPr>
                  <a:t>$</a:t>
                </a:r>
                <a:r>
                  <a:rPr>
                    <a:latin typeface="Courier"/>
                  </a:rPr>
                  <a:t>cd42,</a:t>
                </a:r>
                <a:r>
                  <a:rPr>
                    <a:solidFill>
                      <a:srgbClr val="7D9029"/>
                    </a:solidFill>
                    <a:latin typeface="Courier"/>
                  </a:rPr>
                  <a:t>paired =</a:t>
                </a:r>
                <a:r>
                  <a:rPr>
                    <a:latin typeface="Courier"/>
                  </a:rPr>
                  <a:t> </a:t>
                </a:r>
                <a:r>
                  <a:rPr>
                    <a:solidFill>
                      <a:srgbClr val="880000"/>
                    </a:solidFill>
                    <a:latin typeface="Courier"/>
                  </a:rPr>
                  <a:t>TRUE</a:t>
                </a:r>
                <a:r>
                  <a:rPr>
                    <a:latin typeface="Courier"/>
                  </a:rPr>
                  <a:t>)</a:t>
                </a:r>
              </a:p>
              <a:p>
                <a:pPr lvl="0" indent="0">
                  <a:buNone/>
                </a:pPr>
                <a:r>
                  <a:rPr>
                    <a:latin typeface="Courier"/>
                  </a:rPr>
                  <a:t>## 
##  Paired t-test
## 
## data:  df1$cd41 and df1$cd42
## t = -98.346, df = 2999, p-value &lt; 2.2e-16
## alternative hypothesis: true mean difference is not equal to 0
## 95 percent confidence interval:
##  -203.1804 -195.2370
## sample estimates:
## mean difference 
##       -199.2087</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b="-522"/>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43</a:t>
            </a:fld>
            <a:endParaRPr lang="en-GB"/>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Paired t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70000" lnSpcReduction="20000"/>
              </a:bodyPr>
              <a:lstStyle/>
              <a:p>
                <a:pPr marL="0" lvl="0" indent="0">
                  <a:buNone/>
                </a:pPr>
                <a:r>
                  <a:t>When observations are paired, we cannot use the two-sample t-test (assumption of independent observations in both groups not met). However we can compute the pairwise difference and do a one-sample t-test to test the null hypothesis that the mean of these pairwise differences is 0.</a:t>
                </a:r>
              </a:p>
              <a:p>
                <a:pPr marL="0" lvl="0" indent="0">
                  <a:buNone/>
                </a:pPr>
                <a14:m>
                  <m:oMathPara xmlns:m="http://schemas.openxmlformats.org/officeDocument/2006/math">
                    <m:oMathParaPr>
                      <m:jc m:val="center"/>
                    </m:oMathParaPr>
                    <m:oMath xmlns:m="http://schemas.openxmlformats.org/officeDocument/2006/math">
                      <m:m>
                        <m:mPr>
                          <m:mcs>
                            <m:mc>
                              <m:mcPr>
                                <m:count m:val="2"/>
                                <m:mcJc m:val="center"/>
                              </m:mcPr>
                            </m:mc>
                          </m:mcs>
                          <m:ctrlPr>
                            <a:rPr i="1">
                              <a:latin typeface="Cambria Math" panose="02040503050406030204" pitchFamily="18" charset="0"/>
                            </a:rPr>
                          </m:ctrlPr>
                        </m:mPr>
                        <m:mr>
                          <m:e>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e>
                        </m:mr>
                        <m:mr>
                          <m:e>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e>
                        </m:mr>
                      </m:m>
                    </m:oMath>
                  </m:oMathPara>
                </a14:m>
                <a:endParaRPr/>
              </a:p>
              <a:p>
                <a:pPr lvl="0" indent="0">
                  <a:buNone/>
                </a:pPr>
                <a:r>
                  <a:rPr>
                    <a:solidFill>
                      <a:srgbClr val="06287E"/>
                    </a:solidFill>
                    <a:latin typeface="Courier"/>
                  </a:rPr>
                  <a:t>t.test</a:t>
                </a:r>
                <a:r>
                  <a:rPr>
                    <a:latin typeface="Courier"/>
                  </a:rPr>
                  <a:t>(df1</a:t>
                </a:r>
                <a:r>
                  <a:rPr>
                    <a:solidFill>
                      <a:srgbClr val="4070A0"/>
                    </a:solidFill>
                    <a:latin typeface="Courier"/>
                  </a:rPr>
                  <a:t>$</a:t>
                </a:r>
                <a:r>
                  <a:rPr>
                    <a:latin typeface="Courier"/>
                  </a:rPr>
                  <a:t>cd41,df1</a:t>
                </a:r>
                <a:r>
                  <a:rPr>
                    <a:solidFill>
                      <a:srgbClr val="4070A0"/>
                    </a:solidFill>
                    <a:latin typeface="Courier"/>
                  </a:rPr>
                  <a:t>$</a:t>
                </a:r>
                <a:r>
                  <a:rPr>
                    <a:latin typeface="Courier"/>
                  </a:rPr>
                  <a:t>cd42,</a:t>
                </a:r>
                <a:r>
                  <a:rPr>
                    <a:solidFill>
                      <a:srgbClr val="7D9029"/>
                    </a:solidFill>
                    <a:latin typeface="Courier"/>
                  </a:rPr>
                  <a:t>paired =</a:t>
                </a:r>
                <a:r>
                  <a:rPr>
                    <a:latin typeface="Courier"/>
                  </a:rPr>
                  <a:t> </a:t>
                </a:r>
                <a:r>
                  <a:rPr>
                    <a:solidFill>
                      <a:srgbClr val="880000"/>
                    </a:solidFill>
                    <a:latin typeface="Courier"/>
                  </a:rPr>
                  <a:t>TRUE</a:t>
                </a:r>
                <a:r>
                  <a:rPr>
                    <a:latin typeface="Courier"/>
                  </a:rPr>
                  <a:t>)</a:t>
                </a:r>
              </a:p>
              <a:p>
                <a:pPr lvl="0" indent="0">
                  <a:buNone/>
                </a:pPr>
                <a:r>
                  <a:rPr>
                    <a:latin typeface="Courier"/>
                  </a:rPr>
                  <a:t>## 
##  Paired t-test
## 
## data:  df1$cd41 and df1$cd42
## t = -98.346, df = 2999, p-value &lt; 2.2e-16
## alternative hypothesis: true mean difference is not equal to 0
## 95 percent confidence interval:
##  -203.1804 -195.2370
## sample estimates:
## mean difference 
##       -199.2087</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232" t="-1436" r="-116"/>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44</a:t>
            </a:fld>
            <a:endParaRPr lang="en-GB"/>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Comparing means - more than one group</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Sometimes we want to compare means of a variable in more than 2 groups</a:t>
            </a:r>
          </a:p>
          <a:p>
            <a:pPr lvl="0"/>
            <a:r>
              <a:t>For example, we might want to compare the mean CD4 among the 5 hospitals.</a:t>
            </a:r>
          </a:p>
          <a:p>
            <a:pPr lvl="0"/>
            <a:r>
              <a:t>Use one way analysis of variance (anova)</a:t>
            </a:r>
          </a:p>
          <a:p>
            <a:pPr lvl="0"/>
            <a:r>
              <a:t>Based on assumptions:</a:t>
            </a:r>
          </a:p>
          <a:p>
            <a:pPr lvl="1"/>
            <a:r>
              <a:t>Data within the groups follows a normal distribution</a:t>
            </a:r>
          </a:p>
          <a:p>
            <a:pPr lvl="1"/>
            <a:r>
              <a:t>Equal variation within groups</a:t>
            </a:r>
          </a:p>
          <a:p>
            <a:pPr lvl="1"/>
            <a:r>
              <a:t>Independent and identically distributed variables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45</a:t>
            </a:fld>
            <a:endParaRPr lang="en-GB"/>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One-way anova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A total of 3000 study participants were recruited in 5 hospitals providing ART. Each participant’s CD4 count upon entry into study was measured. We would like to investigate whether there is a difference in mean CD4 count at the entry into the study across the 5 participating facilities. State the hypothesis to be tested and your conclusion.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46</a:t>
            </a:fld>
            <a:endParaRPr lang="en-GB"/>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One-way 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14:m>
                  <m:oMathPara xmlns:m="http://schemas.openxmlformats.org/officeDocument/2006/math">
                    <m:oMathParaPr>
                      <m:jc m:val="center"/>
                    </m:oMathParaPr>
                    <m:oMath xmlns:m="http://schemas.openxmlformats.org/officeDocument/2006/math">
                      <m:m>
                        <m:mPr>
                          <m:mcs>
                            <m:mc>
                              <m:mcPr>
                                <m:count m:val="2"/>
                                <m:mcJc m:val="center"/>
                              </m:mcPr>
                            </m:mc>
                          </m:mcs>
                          <m:ctrlPr>
                            <a:rPr i="1">
                              <a:latin typeface="Cambria Math" panose="02040503050406030204" pitchFamily="18" charset="0"/>
                            </a:rPr>
                          </m:ctrlPr>
                        </m:mPr>
                        <m:mr>
                          <m:e>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3</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4</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5</m:t>
                                </m:r>
                              </m:sub>
                            </m:sSub>
                          </m:e>
                        </m:mr>
                        <m:mr>
                          <m:e>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𝑖</m:t>
                                </m:r>
                              </m:sub>
                            </m:sSub>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𝑗</m:t>
                                </m:r>
                              </m:sub>
                            </m:sSub>
                            <m:r>
                              <a:rPr>
                                <a:latin typeface="Cambria Math" panose="02040503050406030204" pitchFamily="18" charset="0"/>
                              </a:rPr>
                              <m:t> </m:t>
                            </m:r>
                            <m:r>
                              <m:rPr>
                                <m:nor/>
                              </m:rPr>
                              <a:rPr/>
                              <m:t>for</m:t>
                            </m:r>
                            <m:r>
                              <m:rPr>
                                <m:nor/>
                              </m:rPr>
                              <a:rPr/>
                              <m:t> </m:t>
                            </m:r>
                            <m:r>
                              <m:rPr>
                                <m:nor/>
                              </m:rPr>
                              <a:rPr/>
                              <m:t>some</m:t>
                            </m:r>
                            <m:r>
                              <a:rPr>
                                <a:latin typeface="Cambria Math" panose="02040503050406030204" pitchFamily="18" charset="0"/>
                              </a:rPr>
                              <m:t> </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𝑗</m:t>
                            </m:r>
                          </m:e>
                        </m:mr>
                      </m:m>
                    </m:oMath>
                  </m:oMathPara>
                </a14:m>
                <a:endParaRPr/>
              </a:p>
              <a:p>
                <a:pPr lvl="0" indent="0">
                  <a:buNone/>
                </a:pPr>
                <a:r>
                  <a:rPr>
                    <a:solidFill>
                      <a:srgbClr val="06287E"/>
                    </a:solidFill>
                    <a:latin typeface="Courier"/>
                  </a:rPr>
                  <a:t>oneway.test</a:t>
                </a:r>
                <a:r>
                  <a:rPr>
                    <a:latin typeface="Courier"/>
                  </a:rPr>
                  <a:t>(cd41 </a:t>
                </a:r>
                <a:r>
                  <a:rPr>
                    <a:solidFill>
                      <a:srgbClr val="4070A0"/>
                    </a:solidFill>
                    <a:latin typeface="Courier"/>
                  </a:rPr>
                  <a:t>~</a:t>
                </a:r>
                <a:r>
                  <a:rPr>
                    <a:latin typeface="Courier"/>
                  </a:rPr>
                  <a:t> hosp, </a:t>
                </a:r>
                <a:r>
                  <a:rPr>
                    <a:solidFill>
                      <a:srgbClr val="7D9029"/>
                    </a:solidFill>
                    <a:latin typeface="Courier"/>
                  </a:rPr>
                  <a:t>data =</a:t>
                </a:r>
                <a:r>
                  <a:rPr>
                    <a:latin typeface="Courier"/>
                  </a:rPr>
                  <a:t> df1)</a:t>
                </a:r>
              </a:p>
              <a:p>
                <a:pPr lvl="0" indent="0">
                  <a:buNone/>
                </a:pPr>
                <a:r>
                  <a:rPr>
                    <a:latin typeface="Courier"/>
                  </a:rPr>
                  <a:t>## 
##  One-way analysis of means (not assuming equal variances)
## 
## data:  cd41 and hosp
## F = 0.22905, num df = 4, denom df = 1496, p-value = 0.9222</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r="-696"/>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47</a:t>
            </a:fld>
            <a:endParaRPr 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One-way anova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latin typeface="Courier"/>
              </a:rPr>
              <a:t>res.hosp </a:t>
            </a:r>
            <a:r>
              <a:rPr>
                <a:solidFill>
                  <a:srgbClr val="007020"/>
                </a:solidFill>
                <a:latin typeface="Courier"/>
              </a:rPr>
              <a:t>&lt;-</a:t>
            </a:r>
            <a:r>
              <a:rPr>
                <a:latin typeface="Courier"/>
              </a:rPr>
              <a:t> </a:t>
            </a:r>
            <a:r>
              <a:rPr>
                <a:solidFill>
                  <a:srgbClr val="06287E"/>
                </a:solidFill>
                <a:latin typeface="Courier"/>
              </a:rPr>
              <a:t>aov</a:t>
            </a:r>
            <a:r>
              <a:rPr>
                <a:latin typeface="Courier"/>
              </a:rPr>
              <a:t>(cd41 </a:t>
            </a:r>
            <a:r>
              <a:rPr>
                <a:solidFill>
                  <a:srgbClr val="4070A0"/>
                </a:solidFill>
                <a:latin typeface="Courier"/>
              </a:rPr>
              <a:t>~</a:t>
            </a:r>
            <a:r>
              <a:rPr>
                <a:latin typeface="Courier"/>
              </a:rPr>
              <a:t> </a:t>
            </a:r>
            <a:r>
              <a:rPr>
                <a:solidFill>
                  <a:srgbClr val="06287E"/>
                </a:solidFill>
                <a:latin typeface="Courier"/>
              </a:rPr>
              <a:t>factor</a:t>
            </a:r>
            <a:r>
              <a:rPr>
                <a:latin typeface="Courier"/>
              </a:rPr>
              <a:t>(hosp), </a:t>
            </a:r>
            <a:r>
              <a:rPr>
                <a:solidFill>
                  <a:srgbClr val="7D9029"/>
                </a:solidFill>
                <a:latin typeface="Courier"/>
              </a:rPr>
              <a:t>data =</a:t>
            </a:r>
            <a:r>
              <a:rPr>
                <a:latin typeface="Courier"/>
              </a:rPr>
              <a:t> df1)</a:t>
            </a:r>
            <a:br/>
            <a:r>
              <a:rPr>
                <a:solidFill>
                  <a:srgbClr val="06287E"/>
                </a:solidFill>
                <a:latin typeface="Courier"/>
              </a:rPr>
              <a:t>summary</a:t>
            </a:r>
            <a:r>
              <a:rPr>
                <a:latin typeface="Courier"/>
              </a:rPr>
              <a:t>(res.hosp)</a:t>
            </a:r>
          </a:p>
          <a:p>
            <a:pPr lvl="0" indent="0">
              <a:buNone/>
            </a:pPr>
            <a:r>
              <a:rPr>
                <a:latin typeface="Courier"/>
              </a:rPr>
              <a:t>##                Df  Sum Sq Mean Sq F value Pr(&gt;F)
## factor(hosp)    4    2204   551.1   0.229  0.922
## Residuals    2995 7194212  2402.1</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48</a:t>
            </a:fld>
            <a:endParaRPr lang="en-GB"/>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rPr dirty="0"/>
              <a:t>Chi-squared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rPr dirty="0"/>
                  <a:t>Chi-squared tests can be used to test whether 2 categorical variables are independent or associated.</a:t>
                </a:r>
              </a:p>
              <a:p>
                <a:pPr marL="0" lvl="0" indent="0">
                  <a:buNone/>
                </a:pPr>
                <a:r>
                  <a:rPr dirty="0"/>
                  <a:t>Given 2 categorical variables </a:t>
                </a:r>
                <a14:m>
                  <m:oMath xmlns:m="http://schemas.openxmlformats.org/officeDocument/2006/math">
                    <m:r>
                      <a:rPr>
                        <a:latin typeface="Cambria Math" panose="02040503050406030204" pitchFamily="18" charset="0"/>
                      </a:rPr>
                      <m:t>𝑉</m:t>
                    </m:r>
                    <m:r>
                      <a:rPr>
                        <a:latin typeface="Cambria Math" panose="02040503050406030204" pitchFamily="18" charset="0"/>
                      </a:rPr>
                      <m:t>1</m:t>
                    </m:r>
                  </m:oMath>
                </a14:m>
                <a:r>
                  <a:rPr dirty="0"/>
                  <a:t> (taking </a:t>
                </a:r>
                <a14:m>
                  <m:oMath xmlns:m="http://schemas.openxmlformats.org/officeDocument/2006/math">
                    <m:r>
                      <a:rPr>
                        <a:latin typeface="Cambria Math" panose="02040503050406030204" pitchFamily="18" charset="0"/>
                      </a:rPr>
                      <m:t>𝑐</m:t>
                    </m:r>
                  </m:oMath>
                </a14:m>
                <a:r>
                  <a:rPr dirty="0"/>
                  <a:t> different values) and </a:t>
                </a:r>
                <a14:m>
                  <m:oMath xmlns:m="http://schemas.openxmlformats.org/officeDocument/2006/math">
                    <m:r>
                      <a:rPr>
                        <a:latin typeface="Cambria Math" panose="02040503050406030204" pitchFamily="18" charset="0"/>
                      </a:rPr>
                      <m:t>𝑉</m:t>
                    </m:r>
                    <m:r>
                      <a:rPr>
                        <a:latin typeface="Cambria Math" panose="02040503050406030204" pitchFamily="18" charset="0"/>
                      </a:rPr>
                      <m:t>2</m:t>
                    </m:r>
                  </m:oMath>
                </a14:m>
                <a:r>
                  <a:rPr dirty="0"/>
                  <a:t> (taking </a:t>
                </a:r>
                <a14:m>
                  <m:oMath xmlns:m="http://schemas.openxmlformats.org/officeDocument/2006/math">
                    <m:r>
                      <a:rPr>
                        <a:latin typeface="Cambria Math" panose="02040503050406030204" pitchFamily="18" charset="0"/>
                      </a:rPr>
                      <m:t>𝑟</m:t>
                    </m:r>
                  </m:oMath>
                </a14:m>
                <a:r>
                  <a:rPr dirty="0"/>
                  <a:t> different values) we can compute an </a:t>
                </a:r>
                <a14:m>
                  <m:oMath xmlns:m="http://schemas.openxmlformats.org/officeDocument/2006/math">
                    <m:r>
                      <a:rPr>
                        <a:latin typeface="Cambria Math" panose="02040503050406030204" pitchFamily="18" charset="0"/>
                      </a:rPr>
                      <m:t>𝑟</m:t>
                    </m:r>
                    <m:r>
                      <a:rPr>
                        <a:latin typeface="Cambria Math" panose="02040503050406030204" pitchFamily="18" charset="0"/>
                      </a:rPr>
                      <m:t>×</m:t>
                    </m:r>
                    <m:r>
                      <a:rPr>
                        <a:latin typeface="Cambria Math" panose="02040503050406030204" pitchFamily="18" charset="0"/>
                      </a:rPr>
                      <m:t>𝑐</m:t>
                    </m:r>
                  </m:oMath>
                </a14:m>
                <a:r>
                  <a:rPr dirty="0"/>
                  <a:t> contingency table (i.e. we cross-tabulate the 2 variables) of the observed values.</a:t>
                </a:r>
              </a:p>
              <a:p>
                <a:pPr marL="0" lvl="0" indent="0">
                  <a:buNone/>
                </a:pPr>
                <a14:m>
                  <m:oMathPara xmlns:m="http://schemas.openxmlformats.org/officeDocument/2006/math">
                    <m:oMathParaPr>
                      <m:jc m:val="center"/>
                    </m:oMathParaPr>
                    <m:oMath xmlns:m="http://schemas.openxmlformats.org/officeDocument/2006/math">
                      <m:m>
                        <m:mPr>
                          <m:mcs>
                            <m:mc>
                              <m:mcPr>
                                <m:count m:val="6"/>
                                <m:mcJc m:val="center"/>
                              </m:mcPr>
                            </m:mc>
                          </m:mcs>
                          <m:ctrlPr>
                            <a:rPr i="1">
                              <a:latin typeface="Cambria Math" panose="02040503050406030204" pitchFamily="18" charset="0"/>
                            </a:rPr>
                          </m:ctrlPr>
                        </m:mPr>
                        <m:mr>
                          <m:e/>
                          <m:e/>
                          <m:e/>
                          <m:e/>
                          <m:e>
                            <m:r>
                              <a:rPr>
                                <a:latin typeface="Cambria Math" panose="02040503050406030204" pitchFamily="18" charset="0"/>
                              </a:rPr>
                              <m:t>𝑉</m:t>
                            </m:r>
                            <m:r>
                              <a:rPr>
                                <a:latin typeface="Cambria Math" panose="02040503050406030204" pitchFamily="18" charset="0"/>
                              </a:rPr>
                              <m:t>1</m:t>
                            </m:r>
                          </m:e>
                          <m:e/>
                        </m:mr>
                        <m:mr>
                          <m:e/>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11</m:t>
                                </m:r>
                              </m:sub>
                            </m:sSub>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12</m:t>
                                </m:r>
                              </m:sub>
                            </m:sSub>
                          </m:e>
                          <m:e>
                            <m:r>
                              <a:rPr>
                                <a:latin typeface="Cambria Math" panose="02040503050406030204" pitchFamily="18" charset="0"/>
                              </a:rPr>
                              <m:t>…</m:t>
                            </m:r>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1</m:t>
                                </m:r>
                                <m:r>
                                  <a:rPr>
                                    <a:latin typeface="Cambria Math" panose="02040503050406030204" pitchFamily="18" charset="0"/>
                                  </a:rPr>
                                  <m:t>𝑐</m:t>
                                </m:r>
                              </m:sub>
                            </m:sSub>
                          </m:e>
                        </m:mr>
                        <m:mr>
                          <m:e/>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21</m:t>
                                </m:r>
                              </m:sub>
                            </m:sSub>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22</m:t>
                                </m:r>
                              </m:sub>
                            </m:sSub>
                          </m:e>
                          <m:e>
                            <m:r>
                              <a:rPr>
                                <a:latin typeface="Cambria Math" panose="02040503050406030204" pitchFamily="18" charset="0"/>
                              </a:rPr>
                              <m:t>…</m:t>
                            </m:r>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2</m:t>
                                </m:r>
                                <m:r>
                                  <a:rPr>
                                    <a:latin typeface="Cambria Math" panose="02040503050406030204" pitchFamily="18" charset="0"/>
                                  </a:rPr>
                                  <m:t>𝑐</m:t>
                                </m:r>
                              </m:sub>
                            </m:sSub>
                          </m:e>
                        </m:mr>
                        <m:mr>
                          <m:e>
                            <m:r>
                              <a:rPr>
                                <a:latin typeface="Cambria Math" panose="02040503050406030204" pitchFamily="18" charset="0"/>
                              </a:rPr>
                              <m:t>𝑉</m:t>
                            </m:r>
                            <m:r>
                              <a:rPr>
                                <a:latin typeface="Cambria Math" panose="02040503050406030204" pitchFamily="18" charset="0"/>
                              </a:rPr>
                              <m:t>2</m:t>
                            </m:r>
                          </m:e>
                          <m:e/>
                          <m:e>
                            <m:r>
                              <a:rPr>
                                <a:latin typeface="Cambria Math" panose="02040503050406030204" pitchFamily="18" charset="0"/>
                              </a:rPr>
                              <m:t>…</m:t>
                            </m:r>
                          </m:e>
                          <m:e/>
                          <m:e>
                            <m:r>
                              <a:rPr>
                                <a:latin typeface="Cambria Math" panose="02040503050406030204" pitchFamily="18" charset="0"/>
                              </a:rPr>
                              <m:t>…</m:t>
                            </m:r>
                          </m:e>
                          <m:e>
                            <m:r>
                              <a:rPr>
                                <a:latin typeface="Cambria Math" panose="02040503050406030204" pitchFamily="18" charset="0"/>
                              </a:rPr>
                              <m:t>…</m:t>
                            </m:r>
                          </m:e>
                        </m:mr>
                        <m:mr>
                          <m:e/>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𝑟</m:t>
                                </m:r>
                                <m:r>
                                  <a:rPr>
                                    <a:latin typeface="Cambria Math" panose="02040503050406030204" pitchFamily="18" charset="0"/>
                                  </a:rPr>
                                  <m:t>1</m:t>
                                </m:r>
                              </m:sub>
                            </m:sSub>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𝑟</m:t>
                                </m:r>
                                <m:r>
                                  <a:rPr>
                                    <a:latin typeface="Cambria Math" panose="02040503050406030204" pitchFamily="18" charset="0"/>
                                  </a:rPr>
                                  <m:t>2</m:t>
                                </m:r>
                              </m:sub>
                            </m:sSub>
                          </m:e>
                          <m:e>
                            <m:r>
                              <a:rPr>
                                <a:latin typeface="Cambria Math" panose="02040503050406030204" pitchFamily="18" charset="0"/>
                              </a:rPr>
                              <m:t>…</m:t>
                            </m:r>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𝑟𝑐</m:t>
                                </m:r>
                              </m:sub>
                            </m:sSub>
                          </m:e>
                        </m:mr>
                      </m:m>
                    </m:oMath>
                  </m:oMathPara>
                </a14:m>
                <a:endParaRPr dirty="0"/>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49</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Hypothesis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Definition:</a:t>
            </a:r>
          </a:p>
          <a:p>
            <a:pPr lvl="1"/>
            <a:r>
              <a:t>A supposition, arrived at from observation or reflection, that leads to refutable predictions.</a:t>
            </a:r>
          </a:p>
          <a:p>
            <a:pPr lvl="1"/>
            <a:r>
              <a:t>Any claim cast in a form that will allow it to be tested and refuted if necessary.</a:t>
            </a:r>
          </a:p>
          <a:p>
            <a:pPr marL="0" lvl="0" indent="0">
              <a:buNone/>
            </a:pPr>
            <a:r>
              <a:t>Example:</a:t>
            </a:r>
          </a:p>
          <a:p>
            <a:pPr marL="0" lvl="0" indent="0">
              <a:buNone/>
            </a:pPr>
            <a:r>
              <a:t>Suppose we believe that everybody who lives up to age 90 or more is a non-smoker. We could investigate this in two ways:-</a:t>
            </a:r>
          </a:p>
          <a:p>
            <a:pPr lvl="1"/>
            <a:r>
              <a:t>Prove the hypothesis by finding every single person aged 90 or more and checking that they are all non-smokers.</a:t>
            </a:r>
          </a:p>
          <a:p>
            <a:pPr lvl="1"/>
            <a:r>
              <a:t>Disprove the hypothesis by finding just one person aged 90 or more who smokes.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rPr dirty="0"/>
              <a:t>Chi-squared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The principle to test whether the 2 variables are associated or not, is to compare the </a:t>
                </a:r>
                <a:r>
                  <a:rPr b="1"/>
                  <a:t>observed</a:t>
                </a:r>
                <a:r>
                  <a:t> counts to the counts </a:t>
                </a:r>
                <a:r>
                  <a:rPr b="1"/>
                  <a:t>expected</a:t>
                </a:r>
                <a:r>
                  <a:t> under the assumption of no association (the null hypothesis).</a:t>
                </a:r>
              </a:p>
              <a:p>
                <a:pPr marL="0" lvl="0" indent="0">
                  <a:buNone/>
                </a:pPr>
                <a:r>
                  <a:t>Define:</a:t>
                </a:r>
              </a:p>
              <a:p>
                <a:pPr lvl="0"/>
                <a14:m>
                  <m:oMath xmlns:m="http://schemas.openxmlformats.org/officeDocument/2006/math">
                    <m:r>
                      <a:rPr>
                        <a:latin typeface="Cambria Math" panose="02040503050406030204" pitchFamily="18" charset="0"/>
                      </a:rPr>
                      <m:t>𝑛</m:t>
                    </m:r>
                    <m:r>
                      <a:rPr>
                        <a:latin typeface="Cambria Math" panose="02040503050406030204" pitchFamily="18" charset="0"/>
                      </a:rPr>
                      <m:t>=</m:t>
                    </m:r>
                  </m:oMath>
                </a14:m>
                <a:r>
                  <a:t> the total number of observations (calculated as </a:t>
                </a:r>
                <a14:m>
                  <m:oMath xmlns:m="http://schemas.openxmlformats.org/officeDocument/2006/math">
                    <m:nary>
                      <m:naryPr>
                        <m:chr m:val="∑"/>
                        <m:limLoc m:val="undOvr"/>
                        <m:ctrlPr>
                          <a:rPr i="1">
                            <a:latin typeface="Cambria Math" panose="02040503050406030204" pitchFamily="18" charset="0"/>
                          </a:rPr>
                        </m:ctrlPr>
                      </m:naryPr>
                      <m:sub>
                        <m:r>
                          <a:rPr>
                            <a:latin typeface="Cambria Math" panose="02040503050406030204" pitchFamily="18" charset="0"/>
                          </a:rPr>
                          <m:t>𝑖</m:t>
                        </m:r>
                      </m:sub>
                      <m:sup>
                        <m:r>
                          <a:rPr>
                            <a:latin typeface="Cambria Math" panose="02040503050406030204" pitchFamily="18" charset="0"/>
                          </a:rPr>
                          <m:t>​</m:t>
                        </m:r>
                      </m:sup>
                      <m:e>
                        <m:nary>
                          <m:naryPr>
                            <m:chr m:val="∑"/>
                            <m:limLoc m:val="undOvr"/>
                            <m:ctrlPr>
                              <a:rPr i="1">
                                <a:latin typeface="Cambria Math" panose="02040503050406030204" pitchFamily="18" charset="0"/>
                              </a:rPr>
                            </m:ctrlPr>
                          </m:naryPr>
                          <m:sub>
                            <m:r>
                              <a:rPr>
                                <a:latin typeface="Cambria Math" panose="02040503050406030204" pitchFamily="18" charset="0"/>
                              </a:rPr>
                              <m:t>𝑗</m:t>
                            </m:r>
                          </m:sub>
                          <m:sup>
                            <m:r>
                              <a:rPr>
                                <a:latin typeface="Cambria Math" panose="02040503050406030204" pitchFamily="18" charset="0"/>
                              </a:rPr>
                              <m:t>​</m:t>
                            </m:r>
                          </m:sup>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𝑖𝑗</m:t>
                                </m:r>
                              </m:sub>
                            </m:sSub>
                          </m:e>
                        </m:nary>
                      </m:e>
                    </m:nary>
                  </m:oMath>
                </a14:m>
                <a:r>
                  <a:t>)</a:t>
                </a:r>
              </a:p>
              <a:p>
                <a:pPr lvl="0"/>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r>
                          <a:rPr>
                            <a:latin typeface="Cambria Math" panose="02040503050406030204" pitchFamily="18" charset="0"/>
                          </a:rPr>
                          <m:t>.</m:t>
                        </m:r>
                      </m:sub>
                    </m:sSub>
                    <m:r>
                      <a:rPr>
                        <a:latin typeface="Cambria Math" panose="02040503050406030204" pitchFamily="18" charset="0"/>
                      </a:rPr>
                      <m:t>=</m:t>
                    </m:r>
                  </m:oMath>
                </a14:m>
                <a:r>
                  <a:t> the marginal proportion of row </a:t>
                </a:r>
                <a14:m>
                  <m:oMath xmlns:m="http://schemas.openxmlformats.org/officeDocument/2006/math">
                    <m:r>
                      <a:rPr>
                        <a:latin typeface="Cambria Math" panose="02040503050406030204" pitchFamily="18" charset="0"/>
                      </a:rPr>
                      <m:t>𝑖</m:t>
                    </m:r>
                  </m:oMath>
                </a14:m>
                <a:r>
                  <a:t> (calculated as </a:t>
                </a:r>
                <a14:m>
                  <m:oMath xmlns:m="http://schemas.openxmlformats.org/officeDocument/2006/math">
                    <m:f>
                      <m:fPr>
                        <m:ctrlPr>
                          <a:rPr i="1">
                            <a:latin typeface="Cambria Math" panose="02040503050406030204" pitchFamily="18" charset="0"/>
                          </a:rPr>
                        </m:ctrlPr>
                      </m:fPr>
                      <m:num>
                        <m:r>
                          <a:rPr>
                            <a:latin typeface="Cambria Math" panose="02040503050406030204" pitchFamily="18" charset="0"/>
                          </a:rPr>
                          <m:t>1</m:t>
                        </m:r>
                      </m:num>
                      <m:den>
                        <m:r>
                          <a:rPr>
                            <a:latin typeface="Cambria Math" panose="02040503050406030204" pitchFamily="18" charset="0"/>
                          </a:rPr>
                          <m:t>𝑛</m:t>
                        </m:r>
                      </m:den>
                    </m:f>
                    <m:nary>
                      <m:naryPr>
                        <m:chr m:val="∑"/>
                        <m:limLoc m:val="undOvr"/>
                        <m:ctrlPr>
                          <a:rPr i="1">
                            <a:latin typeface="Cambria Math" panose="02040503050406030204" pitchFamily="18" charset="0"/>
                          </a:rPr>
                        </m:ctrlPr>
                      </m:naryPr>
                      <m:sub>
                        <m:r>
                          <a:rPr>
                            <a:latin typeface="Cambria Math" panose="02040503050406030204" pitchFamily="18" charset="0"/>
                          </a:rPr>
                          <m:t>𝑗</m:t>
                        </m:r>
                      </m:sub>
                      <m:sup>
                        <m:r>
                          <a:rPr>
                            <a:latin typeface="Cambria Math" panose="02040503050406030204" pitchFamily="18" charset="0"/>
                          </a:rPr>
                          <m:t>​</m:t>
                        </m:r>
                      </m:sup>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𝑖𝑗</m:t>
                            </m:r>
                          </m:sub>
                        </m:sSub>
                      </m:e>
                    </m:nary>
                  </m:oMath>
                </a14:m>
                <a:r>
                  <a:t>)</a:t>
                </a:r>
              </a:p>
              <a:p>
                <a:pPr lvl="0"/>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m:t>
                        </m:r>
                        <m:r>
                          <a:rPr>
                            <a:latin typeface="Cambria Math" panose="02040503050406030204" pitchFamily="18" charset="0"/>
                          </a:rPr>
                          <m:t>𝑗</m:t>
                        </m:r>
                      </m:sub>
                    </m:sSub>
                    <m:r>
                      <a:rPr>
                        <a:latin typeface="Cambria Math" panose="02040503050406030204" pitchFamily="18" charset="0"/>
                      </a:rPr>
                      <m:t>=</m:t>
                    </m:r>
                  </m:oMath>
                </a14:m>
                <a:r>
                  <a:t> the marginal proportion of column </a:t>
                </a:r>
                <a14:m>
                  <m:oMath xmlns:m="http://schemas.openxmlformats.org/officeDocument/2006/math">
                    <m:r>
                      <a:rPr>
                        <a:latin typeface="Cambria Math" panose="02040503050406030204" pitchFamily="18" charset="0"/>
                      </a:rPr>
                      <m:t>𝑗</m:t>
                    </m:r>
                  </m:oMath>
                </a14:m>
                <a:r>
                  <a:t> (calculated as </a:t>
                </a:r>
                <a14:m>
                  <m:oMath xmlns:m="http://schemas.openxmlformats.org/officeDocument/2006/math">
                    <m:f>
                      <m:fPr>
                        <m:ctrlPr>
                          <a:rPr i="1">
                            <a:latin typeface="Cambria Math" panose="02040503050406030204" pitchFamily="18" charset="0"/>
                          </a:rPr>
                        </m:ctrlPr>
                      </m:fPr>
                      <m:num>
                        <m:r>
                          <a:rPr>
                            <a:latin typeface="Cambria Math" panose="02040503050406030204" pitchFamily="18" charset="0"/>
                          </a:rPr>
                          <m:t>1</m:t>
                        </m:r>
                      </m:num>
                      <m:den>
                        <m:r>
                          <a:rPr>
                            <a:latin typeface="Cambria Math" panose="02040503050406030204" pitchFamily="18" charset="0"/>
                          </a:rPr>
                          <m:t>𝑛</m:t>
                        </m:r>
                      </m:den>
                    </m:f>
                    <m:nary>
                      <m:naryPr>
                        <m:chr m:val="∑"/>
                        <m:limLoc m:val="undOvr"/>
                        <m:ctrlPr>
                          <a:rPr i="1">
                            <a:latin typeface="Cambria Math" panose="02040503050406030204" pitchFamily="18" charset="0"/>
                          </a:rPr>
                        </m:ctrlPr>
                      </m:naryPr>
                      <m:sub>
                        <m:r>
                          <a:rPr>
                            <a:latin typeface="Cambria Math" panose="02040503050406030204" pitchFamily="18" charset="0"/>
                          </a:rPr>
                          <m:t>𝑖</m:t>
                        </m:r>
                      </m:sub>
                      <m:sup>
                        <m:r>
                          <a:rPr>
                            <a:latin typeface="Cambria Math" panose="02040503050406030204" pitchFamily="18" charset="0"/>
                          </a:rPr>
                          <m:t>​</m:t>
                        </m:r>
                      </m:sup>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𝑖𝑗</m:t>
                            </m:r>
                          </m:sub>
                        </m:sSub>
                      </m:e>
                    </m:nary>
                  </m:oMath>
                </a14:m>
                <a:r>
                  <a:t>)</a:t>
                </a:r>
              </a:p>
              <a:p>
                <a:pPr lvl="0"/>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𝐸</m:t>
                        </m:r>
                      </m:e>
                      <m:sub>
                        <m:r>
                          <a:rPr>
                            <a:latin typeface="Cambria Math" panose="02040503050406030204" pitchFamily="18" charset="0"/>
                          </a:rPr>
                          <m:t>𝑖𝑗</m:t>
                        </m:r>
                      </m:sub>
                    </m:sSub>
                    <m:r>
                      <a:rPr>
                        <a:latin typeface="Cambria Math" panose="02040503050406030204" pitchFamily="18" charset="0"/>
                      </a:rPr>
                      <m:t>=</m:t>
                    </m:r>
                  </m:oMath>
                </a14:m>
                <a:r>
                  <a:t> the expected counts in each cell (calculated as </a:t>
                </a:r>
                <a14:m>
                  <m:oMath xmlns:m="http://schemas.openxmlformats.org/officeDocument/2006/math">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r>
                          <a:rPr>
                            <a:latin typeface="Cambria Math" panose="02040503050406030204" pitchFamily="18" charset="0"/>
                          </a:rPr>
                          <m:t>.</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𝑗</m:t>
                        </m:r>
                        <m:r>
                          <a:rPr>
                            <a:latin typeface="Cambria Math" panose="02040503050406030204" pitchFamily="18" charset="0"/>
                          </a:rPr>
                          <m:t>.</m:t>
                        </m:r>
                      </m:sub>
                    </m:sSub>
                  </m:oMath>
                </a14:m>
                <a:r>
                  <a:t>)</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Note </a:t>
                </a:r>
                <a:r>
                  <a:rPr b="1"/>
                  <a:t>expected counts</a:t>
                </a:r>
                <a:r>
                  <a:t> = expected under the assumption of no association.</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50</a:t>
            </a:fld>
            <a:endParaRPr lang="en-GB"/>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Chi-squared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We can then calculate the </a:t>
                </a:r>
                <a14:m>
                  <m:oMath xmlns:m="http://schemas.openxmlformats.org/officeDocument/2006/math">
                    <m:sSup>
                      <m:sSupPr>
                        <m:ctrlPr>
                          <a:rPr i="1">
                            <a:latin typeface="Cambria Math" panose="02040503050406030204" pitchFamily="18" charset="0"/>
                          </a:rPr>
                        </m:ctrlPr>
                      </m:sSupPr>
                      <m:e>
                        <m:r>
                          <a:rPr>
                            <a:latin typeface="Cambria Math" panose="02040503050406030204" pitchFamily="18" charset="0"/>
                          </a:rPr>
                          <m:t>𝜒</m:t>
                        </m:r>
                      </m:e>
                      <m:sup>
                        <m:r>
                          <a:rPr>
                            <a:latin typeface="Cambria Math" panose="02040503050406030204" pitchFamily="18" charset="0"/>
                          </a:rPr>
                          <m:t>2</m:t>
                        </m:r>
                      </m:sup>
                    </m:sSup>
                  </m:oMath>
                </a14:m>
                <a:r>
                  <a:t> statistic for this table:</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14:m>
                  <m:oMathPara xmlns:m="http://schemas.openxmlformats.org/officeDocument/2006/math">
                    <m:oMathParaPr>
                      <m:jc m:val="center"/>
                    </m:oMathParaPr>
                    <m:oMath xmlns:m="http://schemas.openxmlformats.org/officeDocument/2006/math">
                      <m:sSup>
                        <m:sSupPr>
                          <m:ctrlPr>
                            <a:rPr i="1">
                              <a:latin typeface="Cambria Math" panose="02040503050406030204" pitchFamily="18" charset="0"/>
                            </a:rPr>
                          </m:ctrlPr>
                        </m:sSupPr>
                        <m:e>
                          <m:r>
                            <a:rPr>
                              <a:latin typeface="Cambria Math" panose="02040503050406030204" pitchFamily="18" charset="0"/>
                            </a:rPr>
                            <m:t>𝜒</m:t>
                          </m:r>
                        </m:e>
                        <m:sup>
                          <m:r>
                            <a:rPr>
                              <a:latin typeface="Cambria Math" panose="02040503050406030204" pitchFamily="18" charset="0"/>
                            </a:rPr>
                            <m:t>2</m:t>
                          </m:r>
                        </m:sup>
                      </m:sSup>
                      <m:r>
                        <a:rPr>
                          <a:latin typeface="Cambria Math" panose="02040503050406030204" pitchFamily="18" charset="0"/>
                        </a:rPr>
                        <m:t>=</m:t>
                      </m:r>
                      <m:nary>
                        <m:naryPr>
                          <m:chr m:val="∑"/>
                          <m:limLoc m:val="undOvr"/>
                          <m:ctrlPr>
                            <a:rPr i="1">
                              <a:latin typeface="Cambria Math" panose="02040503050406030204" pitchFamily="18" charset="0"/>
                            </a:rPr>
                          </m:ctrlPr>
                        </m:naryPr>
                        <m:sub>
                          <m:r>
                            <a:rPr>
                              <a:latin typeface="Cambria Math" panose="02040503050406030204" pitchFamily="18" charset="0"/>
                            </a:rPr>
                            <m:t>𝑖</m:t>
                          </m:r>
                        </m:sub>
                        <m:sup>
                          <m:r>
                            <a:rPr>
                              <a:latin typeface="Cambria Math" panose="02040503050406030204" pitchFamily="18" charset="0"/>
                            </a:rPr>
                            <m:t>​</m:t>
                          </m:r>
                        </m:sup>
                        <m:e>
                          <m:nary>
                            <m:naryPr>
                              <m:chr m:val="∑"/>
                              <m:limLoc m:val="undOvr"/>
                              <m:ctrlPr>
                                <a:rPr i="1">
                                  <a:latin typeface="Cambria Math" panose="02040503050406030204" pitchFamily="18" charset="0"/>
                                </a:rPr>
                              </m:ctrlPr>
                            </m:naryPr>
                            <m:sub>
                              <m:r>
                                <a:rPr>
                                  <a:latin typeface="Cambria Math" panose="02040503050406030204" pitchFamily="18" charset="0"/>
                                </a:rPr>
                                <m:t>𝑗</m:t>
                              </m:r>
                            </m:sub>
                            <m:sup>
                              <m:r>
                                <a:rPr>
                                  <a:latin typeface="Cambria Math" panose="02040503050406030204" pitchFamily="18" charset="0"/>
                                </a:rPr>
                                <m:t>​</m:t>
                              </m:r>
                            </m:sup>
                            <m:e>
                              <m:f>
                                <m:fPr>
                                  <m:ctrlPr>
                                    <a:rPr i="1">
                                      <a:latin typeface="Cambria Math" panose="02040503050406030204" pitchFamily="18" charset="0"/>
                                    </a:rPr>
                                  </m:ctrlPr>
                                </m:fPr>
                                <m:num>
                                  <m:sSup>
                                    <m:sSupPr>
                                      <m:ctrlPr>
                                        <a:rPr i="1">
                                          <a:latin typeface="Cambria Math" panose="02040503050406030204" pitchFamily="18" charset="0"/>
                                        </a:rPr>
                                      </m:ctrlPr>
                                    </m:sSupPr>
                                    <m:e>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𝑖𝑗</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𝐸</m:t>
                                              </m:r>
                                            </m:e>
                                            <m:sub>
                                              <m:r>
                                                <a:rPr>
                                                  <a:latin typeface="Cambria Math" panose="02040503050406030204" pitchFamily="18" charset="0"/>
                                                </a:rPr>
                                                <m:t>𝑖𝑗</m:t>
                                              </m:r>
                                            </m:sub>
                                          </m:sSub>
                                        </m:e>
                                      </m:d>
                                    </m:e>
                                    <m:sup>
                                      <m:r>
                                        <a:rPr>
                                          <a:latin typeface="Cambria Math" panose="02040503050406030204" pitchFamily="18" charset="0"/>
                                        </a:rPr>
                                        <m:t>2</m:t>
                                      </m:r>
                                    </m:sup>
                                  </m:sSup>
                                </m:num>
                                <m:den>
                                  <m:sSub>
                                    <m:sSubPr>
                                      <m:ctrlPr>
                                        <a:rPr i="1">
                                          <a:latin typeface="Cambria Math" panose="02040503050406030204" pitchFamily="18" charset="0"/>
                                        </a:rPr>
                                      </m:ctrlPr>
                                    </m:sSubPr>
                                    <m:e>
                                      <m:r>
                                        <a:rPr>
                                          <a:latin typeface="Cambria Math" panose="02040503050406030204" pitchFamily="18" charset="0"/>
                                        </a:rPr>
                                        <m:t>𝐸</m:t>
                                      </m:r>
                                    </m:e>
                                    <m:sub>
                                      <m:r>
                                        <a:rPr>
                                          <a:latin typeface="Cambria Math" panose="02040503050406030204" pitchFamily="18" charset="0"/>
                                        </a:rPr>
                                        <m:t>𝑖𝑗</m:t>
                                      </m:r>
                                    </m:sub>
                                  </m:sSub>
                                </m:den>
                              </m:f>
                            </m:e>
                          </m:nary>
                        </m:e>
                      </m:nary>
                    </m:oMath>
                  </m:oMathPara>
                </a14:m>
                <a:endParaRP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a:t>
                </a:r>
                <a14:m>
                  <m:oMath xmlns:m="http://schemas.openxmlformats.org/officeDocument/2006/math">
                    <m:r>
                      <a:rPr>
                        <a:latin typeface="Cambria Math" panose="02040503050406030204" pitchFamily="18" charset="0"/>
                      </a:rPr>
                      <m:t>𝑖</m:t>
                    </m:r>
                  </m:oMath>
                </a14:m>
                <a:r>
                  <a:t> sums over rows, </a:t>
                </a:r>
                <a14:m>
                  <m:oMath xmlns:m="http://schemas.openxmlformats.org/officeDocument/2006/math">
                    <m:r>
                      <a:rPr>
                        <a:latin typeface="Cambria Math" panose="02040503050406030204" pitchFamily="18" charset="0"/>
                      </a:rPr>
                      <m:t>𝑗</m:t>
                    </m:r>
                  </m:oMath>
                </a14:m>
                <a:r>
                  <a:t> sums over columns)</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Under the null hypothesis H</a:t>
                </a:r>
                <a:r>
                  <a:rPr baseline="-25000"/>
                  <a:t>0</a:t>
                </a:r>
                <a:r>
                  <a:t> of no association between the 2 variables, </a:t>
                </a:r>
                <a14:m>
                  <m:oMath xmlns:m="http://schemas.openxmlformats.org/officeDocument/2006/math">
                    <m:sSup>
                      <m:sSupPr>
                        <m:ctrlPr>
                          <a:rPr i="1">
                            <a:latin typeface="Cambria Math" panose="02040503050406030204" pitchFamily="18" charset="0"/>
                          </a:rPr>
                        </m:ctrlPr>
                      </m:sSupPr>
                      <m:e>
                        <m:r>
                          <a:rPr>
                            <a:latin typeface="Cambria Math" panose="02040503050406030204" pitchFamily="18" charset="0"/>
                          </a:rPr>
                          <m:t>𝜒</m:t>
                        </m:r>
                      </m:e>
                      <m:sup>
                        <m:r>
                          <a:rPr>
                            <a:latin typeface="Cambria Math" panose="02040503050406030204" pitchFamily="18" charset="0"/>
                          </a:rPr>
                          <m:t>2</m:t>
                        </m:r>
                      </m:sup>
                    </m:sSup>
                  </m:oMath>
                </a14:m>
                <a:r>
                  <a:t> follows a chi-squared distribution with </a:t>
                </a:r>
                <a14:m>
                  <m:oMath xmlns:m="http://schemas.openxmlformats.org/officeDocument/2006/math">
                    <m:d>
                      <m:dPr>
                        <m:ctrlPr>
                          <a:rPr i="1">
                            <a:latin typeface="Cambria Math" panose="02040503050406030204" pitchFamily="18" charset="0"/>
                          </a:rPr>
                        </m:ctrlPr>
                      </m:dPr>
                      <m:e>
                        <m:r>
                          <a:rPr>
                            <a:latin typeface="Cambria Math" panose="02040503050406030204" pitchFamily="18" charset="0"/>
                          </a:rPr>
                          <m:t>𝑟</m:t>
                        </m:r>
                        <m:r>
                          <a:rPr>
                            <a:latin typeface="Cambria Math" panose="02040503050406030204" pitchFamily="18" charset="0"/>
                          </a:rPr>
                          <m:t>−1</m:t>
                        </m:r>
                      </m:e>
                    </m:d>
                    <m:d>
                      <m:dPr>
                        <m:ctrlPr>
                          <a:rPr i="1">
                            <a:latin typeface="Cambria Math" panose="02040503050406030204" pitchFamily="18" charset="0"/>
                          </a:rPr>
                        </m:ctrlPr>
                      </m:dPr>
                      <m:e>
                        <m:r>
                          <a:rPr>
                            <a:latin typeface="Cambria Math" panose="02040503050406030204" pitchFamily="18" charset="0"/>
                          </a:rPr>
                          <m:t>𝑐</m:t>
                        </m:r>
                        <m:r>
                          <a:rPr>
                            <a:latin typeface="Cambria Math" panose="02040503050406030204" pitchFamily="18" charset="0"/>
                          </a:rPr>
                          <m:t>−1</m:t>
                        </m:r>
                      </m:e>
                    </m:d>
                  </m:oMath>
                </a14:m>
                <a:r>
                  <a:t> degrees of freedom. This can be used to compute p-values.</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436" r="-1043"/>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51</a:t>
            </a:fld>
            <a:endParaRPr lang="en-GB"/>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Chi-squared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lnSpcReduction="10000"/>
          </a:bodyPr>
          <a:lstStyle/>
          <a:p>
            <a:pPr marL="0" lvl="0" indent="0">
              <a:buNone/>
            </a:pPr>
            <a:r>
              <a:t>In R, you can do a chi-squared test using the </a:t>
            </a:r>
            <a:r>
              <a:rPr>
                <a:latin typeface="Courier"/>
              </a:rPr>
              <a:t>chisq.test()</a:t>
            </a:r>
            <a:r>
              <a:t> function.</a:t>
            </a:r>
          </a:p>
          <a:p>
            <a:pPr marL="0" lvl="0" indent="0">
              <a:buNone/>
            </a:pPr>
            <a:r>
              <a:t>For example we can check if there is an association between stunting and mortality in the adolescent dataset:</a:t>
            </a:r>
          </a:p>
          <a:p>
            <a:pPr lvl="0" indent="0">
              <a:buNone/>
            </a:pPr>
            <a:r>
              <a:rPr>
                <a:latin typeface="Courier"/>
              </a:rPr>
              <a:t>ctest</a:t>
            </a:r>
            <a:r>
              <a:rPr>
                <a:solidFill>
                  <a:srgbClr val="007020"/>
                </a:solidFill>
                <a:latin typeface="Courier"/>
              </a:rPr>
              <a:t>&lt;-</a:t>
            </a:r>
            <a:r>
              <a:rPr>
                <a:solidFill>
                  <a:srgbClr val="06287E"/>
                </a:solidFill>
                <a:latin typeface="Courier"/>
              </a:rPr>
              <a:t>chisq.test</a:t>
            </a:r>
            <a:r>
              <a:rPr>
                <a:latin typeface="Courier"/>
              </a:rPr>
              <a:t>(</a:t>
            </a:r>
            <a:r>
              <a:rPr>
                <a:solidFill>
                  <a:srgbClr val="06287E"/>
                </a:solidFill>
                <a:latin typeface="Courier"/>
              </a:rPr>
              <a:t>table</a:t>
            </a:r>
            <a:r>
              <a:rPr>
                <a:latin typeface="Courier"/>
              </a:rPr>
              <a:t>(df2</a:t>
            </a:r>
            <a:r>
              <a:rPr>
                <a:solidFill>
                  <a:srgbClr val="4070A0"/>
                </a:solidFill>
                <a:latin typeface="Courier"/>
              </a:rPr>
              <a:t>$</a:t>
            </a:r>
            <a:r>
              <a:rPr>
                <a:latin typeface="Courier"/>
              </a:rPr>
              <a:t>stunt,df2</a:t>
            </a:r>
            <a:r>
              <a:rPr>
                <a:solidFill>
                  <a:srgbClr val="4070A0"/>
                </a:solidFill>
                <a:latin typeface="Courier"/>
              </a:rPr>
              <a:t>$</a:t>
            </a:r>
            <a:r>
              <a:rPr>
                <a:latin typeface="Courier"/>
              </a:rPr>
              <a:t>died))</a:t>
            </a:r>
            <a:br/>
            <a:r>
              <a:rPr>
                <a:latin typeface="Courier"/>
              </a:rPr>
              <a:t>ctest</a:t>
            </a:r>
          </a:p>
          <a:p>
            <a:pPr lvl="0" indent="0">
              <a:buNone/>
            </a:pPr>
            <a:r>
              <a:rPr>
                <a:latin typeface="Courier"/>
              </a:rPr>
              <a:t>## 
##  Pearson's Chi-squared test with Yates' continuity correction
## 
## data:  table(df2$stunt, df2$died)
## X-squared = 7.0641, df = 1, p-value = 0.007864</a:t>
            </a:r>
          </a:p>
          <a:p>
            <a:pPr marL="0" lvl="0" indent="0">
              <a:buNone/>
            </a:pPr>
            <a:r>
              <a:t>The p-value is 0.0078644 &lt; 0.05, so we reject the null hypothesis of no association at the 5% significance level.</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52</a:t>
            </a:fld>
            <a:endParaRPr lang="en-GB"/>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Chi-squared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Or we can test the null hypothesis of no association between socio-economic status and hospital in the Blantyre TB dataset:</a:t>
            </a:r>
          </a:p>
          <a:p>
            <a:pPr lvl="0" indent="0">
              <a:buNone/>
            </a:pPr>
            <a:r>
              <a:rPr>
                <a:latin typeface="Courier"/>
              </a:rPr>
              <a:t>ctest</a:t>
            </a:r>
            <a:r>
              <a:rPr>
                <a:solidFill>
                  <a:srgbClr val="007020"/>
                </a:solidFill>
                <a:latin typeface="Courier"/>
              </a:rPr>
              <a:t>&lt;-</a:t>
            </a:r>
            <a:r>
              <a:rPr>
                <a:solidFill>
                  <a:srgbClr val="06287E"/>
                </a:solidFill>
                <a:latin typeface="Courier"/>
              </a:rPr>
              <a:t>chisq.test</a:t>
            </a:r>
            <a:r>
              <a:rPr>
                <a:latin typeface="Courier"/>
              </a:rPr>
              <a:t>(</a:t>
            </a:r>
            <a:r>
              <a:rPr>
                <a:solidFill>
                  <a:srgbClr val="06287E"/>
                </a:solidFill>
                <a:latin typeface="Courier"/>
              </a:rPr>
              <a:t>table</a:t>
            </a:r>
            <a:r>
              <a:rPr>
                <a:latin typeface="Courier"/>
              </a:rPr>
              <a:t>(df1</a:t>
            </a:r>
            <a:r>
              <a:rPr>
                <a:solidFill>
                  <a:srgbClr val="4070A0"/>
                </a:solidFill>
                <a:latin typeface="Courier"/>
              </a:rPr>
              <a:t>$</a:t>
            </a:r>
            <a:r>
              <a:rPr>
                <a:latin typeface="Courier"/>
              </a:rPr>
              <a:t>ses,df1</a:t>
            </a:r>
            <a:r>
              <a:rPr>
                <a:solidFill>
                  <a:srgbClr val="4070A0"/>
                </a:solidFill>
                <a:latin typeface="Courier"/>
              </a:rPr>
              <a:t>$</a:t>
            </a:r>
            <a:r>
              <a:rPr>
                <a:latin typeface="Courier"/>
              </a:rPr>
              <a:t>hosp))</a:t>
            </a:r>
            <a:br/>
            <a:r>
              <a:rPr>
                <a:latin typeface="Courier"/>
              </a:rPr>
              <a:t>ctest</a:t>
            </a:r>
          </a:p>
          <a:p>
            <a:pPr lvl="0" indent="0">
              <a:buNone/>
            </a:pPr>
            <a:r>
              <a:rPr>
                <a:latin typeface="Courier"/>
              </a:rPr>
              <a:t>## 
##  Pearson's Chi-squared test
## 
## data:  table(df1$ses, df1$hosp)
## X-squared = 7.864, df = 16, p-value = 0.9528</a:t>
            </a:r>
          </a:p>
          <a:p>
            <a:pPr marL="0" lvl="0" indent="0">
              <a:buNone/>
            </a:pPr>
            <a:r>
              <a:t>Note how the degrees of freedom has changed now. Here the p-value is 0.9528113 &gt; 0.05, so we do not reject H</a:t>
            </a:r>
            <a:r>
              <a:rPr baseline="-25000"/>
              <a:t>0</a:t>
            </a:r>
            <a: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53</a:t>
            </a:fld>
            <a:endParaRPr lang="en-GB"/>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Tests for proportions - one sample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When we estimate a proportion (e.g. a prevalence) in a study population, and then want to test the null hypothesis that this proportion is equal to a specific a prior known proportion, we can proceed in 2 ways:</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457200" lvl="0" indent="-457200">
                  <a:buAutoNum type="arabicPeriod"/>
                </a:pPr>
                <a:r>
                  <a:t>Use a normal approximation test - </a:t>
                </a:r>
                <a:r>
                  <a:rPr>
                    <a:latin typeface="Courier"/>
                  </a:rPr>
                  <a:t>prop.test()</a:t>
                </a:r>
                <a:r>
                  <a:t> in R.</a:t>
                </a:r>
              </a:p>
              <a:p>
                <a:pPr marL="457200" lvl="0" indent="-457200">
                  <a:buAutoNum type="arabicPeriod"/>
                </a:pPr>
                <a:r>
                  <a:t>Use an exact binomial test - </a:t>
                </a:r>
                <a:r>
                  <a:rPr>
                    <a:latin typeface="Courier"/>
                  </a:rPr>
                  <a:t>binom.test()</a:t>
                </a:r>
                <a:r>
                  <a:t> in R.</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The null and alternative hypotheses are the same for both tests. For example for a two-sided alternative:</a:t>
                </a: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oMath>
                  </m:oMathPara>
                </a14:m>
                <a:endParaRP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oMath>
                  </m:oMathPara>
                </a14:m>
                <a:endParaRP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812" t="-1567" r="-928"/>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54</a:t>
            </a:fld>
            <a:endParaRPr lang="en-GB"/>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Tests for proportions - one sample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The normal approximation test uses the following test statistic:</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𝑇</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num>
                        <m:den>
                          <m:rad>
                            <m:radPr>
                              <m:ctrlPr>
                                <a:rPr i="1">
                                  <a:latin typeface="Cambria Math" panose="02040503050406030204" pitchFamily="18" charset="0"/>
                                </a:rPr>
                              </m:ctrlPr>
                            </m:radPr>
                            <m:deg/>
                            <m:e>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d>
                                <m:dPr>
                                  <m:ctrlPr>
                                    <a:rPr i="1">
                                      <a:latin typeface="Cambria Math" panose="02040503050406030204" pitchFamily="18" charset="0"/>
                                    </a:rPr>
                                  </m:ctrlPr>
                                </m:dPr>
                                <m:e>
                                  <m:r>
                                    <a:rPr>
                                      <a:latin typeface="Cambria Math" panose="02040503050406030204" pitchFamily="18" charset="0"/>
                                    </a:rPr>
                                    <m:t>1−</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r>
                                <a:rPr>
                                  <a:latin typeface="Cambria Math" panose="02040503050406030204" pitchFamily="18" charset="0"/>
                                </a:rPr>
                                <m:t>/</m:t>
                              </m:r>
                              <m:r>
                                <a:rPr>
                                  <a:latin typeface="Cambria Math" panose="02040503050406030204" pitchFamily="18" charset="0"/>
                                </a:rPr>
                                <m:t>𝑛</m:t>
                              </m:r>
                            </m:e>
                          </m:rad>
                        </m:den>
                      </m:f>
                      <m:r>
                        <a:rPr>
                          <a:latin typeface="Cambria Math" panose="02040503050406030204" pitchFamily="18" charset="0"/>
                        </a:rPr>
                        <m:t>∼</m:t>
                      </m:r>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0,1</m:t>
                          </m:r>
                        </m:e>
                      </m:d>
                      <m:r>
                        <a:rPr>
                          <a:latin typeface="Cambria Math" panose="02040503050406030204" pitchFamily="18" charset="0"/>
                        </a:rPr>
                        <m:t> </m:t>
                      </m:r>
                      <m:r>
                        <m:rPr>
                          <m:nor/>
                        </m:rPr>
                        <a:rPr/>
                        <m:t> </m:t>
                      </m:r>
                      <m:r>
                        <m:rPr>
                          <m:nor/>
                        </m:rPr>
                        <a:rPr/>
                        <m:t>under</m:t>
                      </m:r>
                      <m:r>
                        <m:rPr>
                          <m:nor/>
                        </m:rPr>
                        <a:rPr/>
                        <m:t> </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m:oMathPara>
                </a14:m>
                <a:endParaRP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55</a:t>
            </a:fld>
            <a:endParaRPr lang="en-GB"/>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Tests for proportions - one sample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When we estimate a proportion, we observe </a:t>
                </a:r>
                <a14:m>
                  <m:oMath xmlns:m="http://schemas.openxmlformats.org/officeDocument/2006/math">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𝑘</m:t>
                    </m:r>
                  </m:oMath>
                </a14:m>
                <a:r>
                  <a:t> events / successes / outcomes in the </a:t>
                </a:r>
                <a14:m>
                  <m:oMath xmlns:m="http://schemas.openxmlformats.org/officeDocument/2006/math">
                    <m:r>
                      <a:rPr>
                        <a:latin typeface="Cambria Math" panose="02040503050406030204" pitchFamily="18" charset="0"/>
                      </a:rPr>
                      <m:t>𝑛</m:t>
                    </m:r>
                  </m:oMath>
                </a14:m>
                <a:r>
                  <a:t> units that we sampled, each success having a probbility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oMath>
                </a14:m>
                <a:r>
                  <a:t> to occur. This is a binomial distribution:</a:t>
                </a:r>
              </a:p>
              <a:p>
                <a:pPr marL="0" lvl="0" indent="0">
                  <a:buNone/>
                </a:pPr>
                <a14:m>
                  <m:oMath xmlns:m="http://schemas.openxmlformats.org/officeDocument/2006/math">
                    <m:r>
                      <a:rPr>
                        <a:latin typeface="Cambria Math" panose="02040503050406030204" pitchFamily="18" charset="0"/>
                      </a:rPr>
                      <m:t>𝑋</m:t>
                    </m:r>
                    <m:r>
                      <a:rPr>
                        <a:latin typeface="Cambria Math" panose="02040503050406030204" pitchFamily="18" charset="0"/>
                      </a:rPr>
                      <m:t>∼</m:t>
                    </m:r>
                    <m:r>
                      <m:rPr>
                        <m:nor/>
                      </m:rPr>
                      <a:rPr/>
                      <m:t>Binom</m:t>
                    </m:r>
                    <m:d>
                      <m:dPr>
                        <m:ctrlPr>
                          <a:rPr i="1">
                            <a:latin typeface="Cambria Math" panose="02040503050406030204" pitchFamily="18" charset="0"/>
                          </a:rPr>
                        </m:ctrlPr>
                      </m:dPr>
                      <m:e>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oMath>
                </a14:m>
                <a:r>
                  <a:t>.</a:t>
                </a:r>
              </a:p>
              <a:p>
                <a:pPr marL="0" lvl="0" indent="0">
                  <a:buNone/>
                </a:pPr>
                <a:r>
                  <a:t>The exact binomial test makes use of this and directly computes p-values from the binomial distribution:</a:t>
                </a:r>
              </a:p>
              <a:p>
                <a:pPr lvl="0"/>
                <a:r>
                  <a:t>Two-sided case: p-value = </a:t>
                </a:r>
                <a14:m>
                  <m:oMath xmlns:m="http://schemas.openxmlformats.org/officeDocument/2006/math">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𝐼</m:t>
                        </m:r>
                      </m:sub>
                      <m:sup>
                        <m:r>
                          <a:rPr>
                            <a:latin typeface="Cambria Math" panose="02040503050406030204" pitchFamily="18" charset="0"/>
                          </a:rPr>
                          <m:t>​</m:t>
                        </m:r>
                      </m:sup>
                      <m:e>
                        <m:r>
                          <a:rPr>
                            <a:latin typeface="Cambria Math" panose="02040503050406030204" pitchFamily="18" charset="0"/>
                          </a:rPr>
                          <m:t>𝑃</m:t>
                        </m:r>
                      </m:e>
                    </m:nary>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oMath>
                </a14:m>
                <a:r>
                  <a:t> where </a:t>
                </a:r>
                <a14:m>
                  <m:oMath xmlns:m="http://schemas.openxmlformats.org/officeDocument/2006/math">
                    <m:r>
                      <a:rPr>
                        <a:latin typeface="Cambria Math" panose="02040503050406030204" pitchFamily="18" charset="0"/>
                      </a:rPr>
                      <m:t>𝐼</m:t>
                    </m:r>
                    <m:r>
                      <a:rPr>
                        <a:latin typeface="Cambria Math" panose="02040503050406030204" pitchFamily="18" charset="0"/>
                      </a:rPr>
                      <m:t>={</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𝑘</m:t>
                        </m:r>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r>
                      <a:rPr>
                        <a:latin typeface="Cambria Math" panose="02040503050406030204" pitchFamily="18" charset="0"/>
                      </a:rPr>
                      <m:t>}</m:t>
                    </m:r>
                  </m:oMath>
                </a14:m>
                <a:r>
                  <a:t>.</a:t>
                </a:r>
              </a:p>
              <a:p>
                <a:pPr lvl="0"/>
                <a:r>
                  <a:t>One-sided case: p-value = </a:t>
                </a:r>
                <a14:m>
                  <m:oMath xmlns:m="http://schemas.openxmlformats.org/officeDocument/2006/math">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=0</m:t>
                        </m:r>
                      </m:sub>
                      <m:sup>
                        <m:r>
                          <a:rPr>
                            <a:latin typeface="Cambria Math" panose="02040503050406030204" pitchFamily="18" charset="0"/>
                          </a:rPr>
                          <m:t>𝑘</m:t>
                        </m:r>
                      </m:sup>
                      <m:e>
                        <m:r>
                          <a:rPr>
                            <a:latin typeface="Cambria Math" panose="02040503050406030204" pitchFamily="18" charset="0"/>
                          </a:rPr>
                          <m:t>𝑃</m:t>
                        </m:r>
                      </m:e>
                    </m:nary>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oMath>
                </a14:m>
                <a:r>
                  <a:t> or </a:t>
                </a:r>
                <a14:m>
                  <m:oMath xmlns:m="http://schemas.openxmlformats.org/officeDocument/2006/math">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𝑘</m:t>
                        </m:r>
                      </m:sub>
                      <m:sup>
                        <m:r>
                          <a:rPr>
                            <a:latin typeface="Cambria Math" panose="02040503050406030204" pitchFamily="18" charset="0"/>
                          </a:rPr>
                          <m:t>𝑛</m:t>
                        </m:r>
                      </m:sup>
                      <m:e>
                        <m:r>
                          <a:rPr>
                            <a:latin typeface="Cambria Math" panose="02040503050406030204" pitchFamily="18" charset="0"/>
                          </a:rPr>
                          <m:t>𝑃</m:t>
                        </m:r>
                      </m:e>
                    </m:nary>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oMath>
                </a14:m>
                <a:r>
                  <a:t> depending on the direction.</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436" r="-1043"/>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56</a:t>
            </a:fld>
            <a:endParaRPr lang="en-GB"/>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Tests for proportions – one sample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A recent survey found that approximately 23% of the population in a district are HIV positive. A researcher thinks that the current proportion of the adult population that is HIV+ is greater than 23%. The researcher takes a random sample of 3000 and finds that 560 tested positive. State the hypotheses and your conclusion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57</a:t>
            </a:fld>
            <a:endParaRPr lang="en-GB"/>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Tests for proportions – one sample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A recent survey found that approximately 23% of the population in a district are HIV positive. A researcher thinks that the current proportion of the adult population that is HIV+ is greater than 23%. The researcher takes a random sample of 3000 and finds that 560 tested positive. State the hypotheses and your conclusion</a:t>
                </a: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≤0.23</m:t>
                      </m:r>
                    </m:oMath>
                  </m:oMathPara>
                </a14:m>
                <a:endParaRP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&gt;0.23</m:t>
                      </m:r>
                    </m:oMath>
                  </m:oMathPara>
                </a14:m>
                <a:endParaRP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58</a:t>
            </a:fld>
            <a:endParaRPr lang="en-GB"/>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Tests for proportions – one sample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10000"/>
          </a:bodyPr>
          <a:lstStyle/>
          <a:p>
            <a:pPr lvl="0" indent="0">
              <a:buNone/>
            </a:pPr>
            <a:r>
              <a:rPr>
                <a:solidFill>
                  <a:srgbClr val="06287E"/>
                </a:solidFill>
                <a:latin typeface="Courier"/>
              </a:rPr>
              <a:t>prop.test</a:t>
            </a:r>
            <a:r>
              <a:rPr>
                <a:latin typeface="Courier"/>
              </a:rPr>
              <a:t>(</a:t>
            </a:r>
            <a:r>
              <a:rPr>
                <a:solidFill>
                  <a:srgbClr val="40A070"/>
                </a:solidFill>
                <a:latin typeface="Courier"/>
              </a:rPr>
              <a:t>560</a:t>
            </a:r>
            <a:r>
              <a:rPr>
                <a:latin typeface="Courier"/>
              </a:rPr>
              <a:t>,</a:t>
            </a:r>
            <a:r>
              <a:rPr>
                <a:solidFill>
                  <a:srgbClr val="40A070"/>
                </a:solidFill>
                <a:latin typeface="Courier"/>
              </a:rPr>
              <a:t>3000</a:t>
            </a:r>
            <a:r>
              <a:rPr>
                <a:latin typeface="Courier"/>
              </a:rPr>
              <a:t>,</a:t>
            </a:r>
            <a:r>
              <a:rPr>
                <a:solidFill>
                  <a:srgbClr val="40A070"/>
                </a:solidFill>
                <a:latin typeface="Courier"/>
              </a:rPr>
              <a:t>0.23</a:t>
            </a:r>
            <a:r>
              <a:rPr>
                <a:latin typeface="Courier"/>
              </a:rPr>
              <a:t>,</a:t>
            </a:r>
            <a:r>
              <a:rPr>
                <a:solidFill>
                  <a:srgbClr val="7D9029"/>
                </a:solidFill>
                <a:latin typeface="Courier"/>
              </a:rPr>
              <a:t>alternative =</a:t>
            </a:r>
            <a:r>
              <a:rPr>
                <a:latin typeface="Courier"/>
              </a:rPr>
              <a:t> </a:t>
            </a:r>
            <a:r>
              <a:rPr>
                <a:solidFill>
                  <a:srgbClr val="4070A0"/>
                </a:solidFill>
                <a:latin typeface="Courier"/>
              </a:rPr>
              <a:t>"greater"</a:t>
            </a:r>
            <a:r>
              <a:rPr>
                <a:latin typeface="Courier"/>
              </a:rPr>
              <a:t>)</a:t>
            </a:r>
          </a:p>
          <a:p>
            <a:pPr lvl="0" indent="0">
              <a:buNone/>
            </a:pPr>
            <a:r>
              <a:rPr>
                <a:latin typeface="Courier"/>
              </a:rPr>
              <a:t>## 
##  1-sample proportions test with continuity correction
## 
## data:  560 out of 3000, null probability 0.23
## X-squared = 31.565, df = 1, p-value = 1
## alternative hypothesis: true p is greater than 0.23
## 95 percent confidence interval:
##  0.1750871 1.0000000
## sample estimates:
##         p 
## 0.1866667</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59</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Null Hypothesis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t>Definition 1: There is NO association between the risk factor and outcome in a population.</a:t>
            </a:r>
          </a:p>
          <a:p>
            <a:pPr lvl="1"/>
            <a:r>
              <a:t>Definition 2: The hypothesis that the factor of interest is not associated with or not different from another factor or a pre-specified value.</a:t>
            </a:r>
          </a:p>
          <a:p>
            <a:pPr lvl="1"/>
            <a:r>
              <a:t>Example:</a:t>
            </a:r>
          </a:p>
          <a:p>
            <a:pPr lvl="2"/>
            <a:r>
              <a:t>There is no difference in the efficacy of a new drug (Drug A) for malaria prophylaxis in contrast to a currently approved drug (Drug B).</a:t>
            </a:r>
          </a:p>
          <a:p>
            <a:pPr lvl="1"/>
            <a:r>
              <a:t>Formal basis for testing statistical significance.</a:t>
            </a:r>
          </a:p>
          <a:p>
            <a:pPr lvl="1"/>
            <a:r>
              <a:t>Start with proposition that there is no difference.</a:t>
            </a:r>
          </a:p>
          <a:p>
            <a:pPr lvl="1"/>
            <a:r>
              <a:t>Statistical tests can estimate the probability an observed association could be due to chance.</a:t>
            </a:r>
          </a:p>
          <a:p>
            <a:pPr lvl="1"/>
            <a:r>
              <a:t>The null hypothesis is always </a:t>
            </a:r>
            <a:r>
              <a:rPr b="1"/>
              <a:t>narrow</a:t>
            </a:r>
            <a:r>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 of proportion – Two sample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When we collect data on 2 groups and want to compare proportions for an outcome of interest in these 2 groups, then we need to use a normal approximation test. Let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oMath>
                </a14:m>
                <a:r>
                  <a:t> be the proportions in the 2 groups and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oMath>
                </a14:m>
                <a:r>
                  <a:t> the sample sizes we collected from each group. Let </a:t>
                </a:r>
                <a14:m>
                  <m:oMath xmlns:m="http://schemas.openxmlformats.org/officeDocument/2006/math">
                    <m:r>
                      <a:rPr>
                        <a:latin typeface="Cambria Math" panose="02040503050406030204" pitchFamily="18" charset="0"/>
                      </a:rPr>
                      <m:t>𝑝</m:t>
                    </m:r>
                    <m:r>
                      <a:rPr>
                        <a:latin typeface="Cambria Math" panose="02040503050406030204" pitchFamily="18" charset="0"/>
                      </a:rPr>
                      <m:t>=</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e>
                    </m:d>
                    <m:r>
                      <a:rPr>
                        <a:latin typeface="Cambria Math" panose="02040503050406030204" pitchFamily="18" charset="0"/>
                      </a:rPr>
                      <m:t>/</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e>
                    </m:d>
                  </m:oMath>
                </a14:m>
                <a:r>
                  <a:t>, the proportion in the 2 groups combined.</a:t>
                </a:r>
              </a:p>
              <a:p>
                <a:pPr lvl="0"/>
                <a:r>
                  <a:t>Hypotheses</a:t>
                </a:r>
              </a:p>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oMath>
                </a14:m>
                <a:endParaRPr/>
              </a:p>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oMath>
                </a14:m>
                <a:endParaRPr/>
              </a:p>
              <a:p>
                <a:pPr lvl="0"/>
                <a:r>
                  <a:t>Test statistic</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𝑇</m:t>
                      </m:r>
                      <m:r>
                        <a:rPr>
                          <a:latin typeface="Cambria Math" panose="02040503050406030204" pitchFamily="18" charset="0"/>
                        </a:rPr>
                        <m:t>=</m:t>
                      </m:r>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num>
                        <m:den>
                          <m:rad>
                            <m:radPr>
                              <m:ctrlPr>
                                <a:rPr i="1">
                                  <a:latin typeface="Cambria Math" panose="02040503050406030204" pitchFamily="18" charset="0"/>
                                </a:rPr>
                              </m:ctrlPr>
                            </m:radPr>
                            <m:deg/>
                            <m:e>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𝑝</m:t>
                                  </m:r>
                                </m:e>
                              </m:d>
                              <m:d>
                                <m:dPr>
                                  <m:ctrlPr>
                                    <a:rPr i="1">
                                      <a:latin typeface="Cambria Math" panose="02040503050406030204" pitchFamily="18" charset="0"/>
                                    </a:rPr>
                                  </m:ctrlPr>
                                </m:dPr>
                                <m:e>
                                  <m:r>
                                    <a:rPr>
                                      <a:latin typeface="Cambria Math" panose="02040503050406030204" pitchFamily="18" charset="0"/>
                                    </a:rPr>
                                    <m:t>1/</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+1/</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e>
                              </m:d>
                            </m:e>
                          </m:rad>
                        </m:den>
                      </m:f>
                      <m:r>
                        <a:rPr>
                          <a:latin typeface="Cambria Math" panose="02040503050406030204" pitchFamily="18" charset="0"/>
                        </a:rPr>
                        <m:t>∼</m:t>
                      </m:r>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0,1</m:t>
                          </m:r>
                        </m:e>
                      </m:d>
                      <m:r>
                        <a:rPr>
                          <a:latin typeface="Cambria Math" panose="02040503050406030204" pitchFamily="18" charset="0"/>
                        </a:rPr>
                        <m:t> </m:t>
                      </m:r>
                      <m:r>
                        <m:rPr>
                          <m:nor/>
                        </m:rPr>
                        <a:rPr/>
                        <m:t> </m:t>
                      </m:r>
                      <m:r>
                        <m:rPr>
                          <m:nor/>
                        </m:rPr>
                        <a:rPr/>
                        <m:t>under</m:t>
                      </m:r>
                      <m:r>
                        <m:rPr>
                          <m:nor/>
                        </m:rPr>
                        <a:rPr/>
                        <m:t> </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m:oMathPara>
                </a14:m>
                <a:endParaRPr/>
              </a:p>
              <a:p>
                <a:pPr marL="0" lvl="0" indent="0">
                  <a:buNone/>
                </a:pPr>
                <a:r>
                  <a:t>* In R: we still use </a:t>
                </a:r>
                <a:r>
                  <a:rPr>
                    <a:latin typeface="Courier"/>
                  </a:rPr>
                  <a:t>prop.test()</a:t>
                </a:r>
                <a:r>
                  <a: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60</a:t>
            </a:fld>
            <a:endParaRPr lang="en-GB"/>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 of proportion – Two sample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Example: We would like to investigate whether there is enough evidence that the proportion of HIV cases is different between men</a:t>
                </a: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oMath>
                  </m:oMathPara>
                </a14:m>
                <a:endParaRP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oMath>
                  </m:oMathPara>
                </a14:m>
                <a:endParaRPr/>
              </a:p>
              <a:p>
                <a:pPr lvl="0"/>
                <a:r>
                  <a:t>We need to calculate the proportions in each group before doing the test.</a:t>
                </a:r>
              </a:p>
              <a:p>
                <a:pPr lvl="0"/>
                <a:r>
                  <a:t>Proportion of men that tested positive;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1</m:t>
                        </m:r>
                      </m:sub>
                    </m:sSub>
                  </m:oMath>
                </a14:m>
                <a:endParaRPr/>
              </a:p>
              <a:p>
                <a:pPr lvl="0"/>
                <a:r>
                  <a:t>Proportion of women that tested positive;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2</m:t>
                        </m:r>
                      </m:sub>
                    </m:sSub>
                  </m:oMath>
                </a14:m>
                <a:endParaRP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61</a:t>
            </a:fld>
            <a:endParaRPr lang="en-GB"/>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 of proportion – Two sample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55000" lnSpcReduction="20000"/>
          </a:bodyPr>
          <a:lstStyle/>
          <a:p>
            <a:pPr lvl="0" indent="0">
              <a:buNone/>
            </a:pPr>
            <a:r>
              <a:rPr>
                <a:solidFill>
                  <a:srgbClr val="06287E"/>
                </a:solidFill>
                <a:latin typeface="Courier"/>
              </a:rPr>
              <a:t>table</a:t>
            </a:r>
            <a:r>
              <a:rPr>
                <a:latin typeface="Courier"/>
              </a:rPr>
              <a:t>(df1</a:t>
            </a:r>
            <a:r>
              <a:rPr>
                <a:solidFill>
                  <a:srgbClr val="4070A0"/>
                </a:solidFill>
                <a:latin typeface="Courier"/>
              </a:rPr>
              <a:t>$</a:t>
            </a:r>
            <a:r>
              <a:rPr>
                <a:latin typeface="Courier"/>
              </a:rPr>
              <a:t>sex,df1</a:t>
            </a:r>
            <a:r>
              <a:rPr>
                <a:solidFill>
                  <a:srgbClr val="4070A0"/>
                </a:solidFill>
                <a:latin typeface="Courier"/>
              </a:rPr>
              <a:t>$</a:t>
            </a:r>
            <a:r>
              <a:rPr>
                <a:latin typeface="Courier"/>
              </a:rPr>
              <a:t>hiv)</a:t>
            </a:r>
          </a:p>
          <a:p>
            <a:pPr lvl="0" indent="0">
              <a:buNone/>
            </a:pPr>
            <a:r>
              <a:rPr>
                <a:latin typeface="Courier"/>
              </a:rPr>
              <a:t>##    
##        0    1
##   1 1204  262
##   2 1236  298</a:t>
            </a:r>
          </a:p>
          <a:p>
            <a:pPr lvl="0" indent="0">
              <a:buNone/>
            </a:pPr>
            <a:r>
              <a:rPr>
                <a:solidFill>
                  <a:srgbClr val="06287E"/>
                </a:solidFill>
                <a:latin typeface="Courier"/>
              </a:rPr>
              <a:t>prop.test</a:t>
            </a:r>
            <a:r>
              <a:rPr>
                <a:latin typeface="Courier"/>
              </a:rPr>
              <a:t>(</a:t>
            </a:r>
            <a:r>
              <a:rPr>
                <a:solidFill>
                  <a:srgbClr val="7D9029"/>
                </a:solidFill>
                <a:latin typeface="Courier"/>
              </a:rPr>
              <a:t>x=</a:t>
            </a:r>
            <a:r>
              <a:rPr>
                <a:solidFill>
                  <a:srgbClr val="06287E"/>
                </a:solidFill>
                <a:latin typeface="Courier"/>
              </a:rPr>
              <a:t>c</a:t>
            </a:r>
            <a:r>
              <a:rPr>
                <a:latin typeface="Courier"/>
              </a:rPr>
              <a:t>(</a:t>
            </a:r>
            <a:r>
              <a:rPr>
                <a:solidFill>
                  <a:srgbClr val="40A070"/>
                </a:solidFill>
                <a:latin typeface="Courier"/>
              </a:rPr>
              <a:t>262</a:t>
            </a:r>
            <a:r>
              <a:rPr>
                <a:latin typeface="Courier"/>
              </a:rPr>
              <a:t>,</a:t>
            </a:r>
            <a:r>
              <a:rPr>
                <a:solidFill>
                  <a:srgbClr val="40A070"/>
                </a:solidFill>
                <a:latin typeface="Courier"/>
              </a:rPr>
              <a:t>298</a:t>
            </a:r>
            <a:r>
              <a:rPr>
                <a:latin typeface="Courier"/>
              </a:rPr>
              <a:t>),</a:t>
            </a:r>
            <a:r>
              <a:rPr>
                <a:solidFill>
                  <a:srgbClr val="7D9029"/>
                </a:solidFill>
                <a:latin typeface="Courier"/>
              </a:rPr>
              <a:t>n=</a:t>
            </a:r>
            <a:r>
              <a:rPr>
                <a:solidFill>
                  <a:srgbClr val="06287E"/>
                </a:solidFill>
                <a:latin typeface="Courier"/>
              </a:rPr>
              <a:t>c</a:t>
            </a:r>
            <a:r>
              <a:rPr>
                <a:latin typeface="Courier"/>
              </a:rPr>
              <a:t>(</a:t>
            </a:r>
            <a:r>
              <a:rPr>
                <a:solidFill>
                  <a:srgbClr val="40A070"/>
                </a:solidFill>
                <a:latin typeface="Courier"/>
              </a:rPr>
              <a:t>1466</a:t>
            </a:r>
            <a:r>
              <a:rPr>
                <a:latin typeface="Courier"/>
              </a:rPr>
              <a:t>,</a:t>
            </a:r>
            <a:r>
              <a:rPr>
                <a:solidFill>
                  <a:srgbClr val="40A070"/>
                </a:solidFill>
                <a:latin typeface="Courier"/>
              </a:rPr>
              <a:t>1534</a:t>
            </a:r>
            <a:r>
              <a:rPr>
                <a:latin typeface="Courier"/>
              </a:rPr>
              <a:t>))</a:t>
            </a:r>
          </a:p>
          <a:p>
            <a:pPr lvl="0" indent="0">
              <a:buNone/>
            </a:pPr>
            <a:r>
              <a:rPr>
                <a:latin typeface="Courier"/>
              </a:rPr>
              <a:t>## 
##  2-sample test for equality of proportions with continuity correction
## 
## data:  c(262, 298) out of c(1466, 1534)
## X-squared = 1.093, df = 1, p-value = 0.2958
## alternative hypothesis: two.sided
## 95 percent confidence interval:
##  -0.04408002  0.01298849
## sample estimates:
##    prop 1    prop 2 
## 0.1787176 0.1942634</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62</a:t>
            </a:fld>
            <a:endParaRPr lang="en-GB"/>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Non-parametric tests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63</a:t>
            </a:fld>
            <a:endParaRPr lang="en-GB"/>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Non-parametric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When we cannot make distributional assumptions about the test statistic (i.e. typically when the assumption of normality is not met).</a:t>
            </a:r>
          </a:p>
          <a:p>
            <a:pPr lvl="0"/>
            <a:r>
              <a:t>Have non-parametric equivalent for most parametric tests.</a:t>
            </a:r>
          </a:p>
          <a:p>
            <a:pPr lvl="0"/>
            <a:r>
              <a:t>These tests still assume randomly sampled, independent and identically distributed observations. It is only the distributional assumption that is no longer made.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64</a:t>
            </a:fld>
            <a:endParaRPr lang="en-GB"/>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one-sample signed rank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When assumption of normality of sample mean in the one-sample t-test is violated.</a:t>
                </a:r>
              </a:p>
              <a:p>
                <a:pPr lvl="0"/>
                <a:r>
                  <a:t>This test compares the median (not the mean) against a fixed value.</a:t>
                </a:r>
              </a:p>
              <a:p>
                <a:pPr lvl="0"/>
                <a:r>
                  <a:t>Hypotheses (two-sided case):</a:t>
                </a:r>
              </a:p>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m:rPr>
                        <m:nor/>
                      </m:rPr>
                      <a:rPr/>
                      <m:t> </m:t>
                    </m:r>
                    <m:r>
                      <m:rPr>
                        <m:nor/>
                      </m:rPr>
                      <a:rPr/>
                      <m:t>median</m:t>
                    </m:r>
                    <m:r>
                      <a:rPr>
                        <a:latin typeface="Cambria Math" panose="02040503050406030204" pitchFamily="18" charset="0"/>
                      </a:rPr>
                      <m:t>=</m:t>
                    </m:r>
                    <m:r>
                      <a:rPr>
                        <a:latin typeface="Cambria Math" panose="02040503050406030204" pitchFamily="18" charset="0"/>
                      </a:rPr>
                      <m:t>𝑚</m:t>
                    </m:r>
                  </m:oMath>
                </a14:m>
                <a:endParaRPr/>
              </a:p>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m:rPr>
                        <m:nor/>
                      </m:rPr>
                      <a:rPr/>
                      <m:t> </m:t>
                    </m:r>
                    <m:r>
                      <m:rPr>
                        <m:nor/>
                      </m:rPr>
                      <a:rPr/>
                      <m:t>median</m:t>
                    </m:r>
                    <m:r>
                      <a:rPr>
                        <a:latin typeface="Cambria Math" panose="02040503050406030204" pitchFamily="18" charset="0"/>
                      </a:rPr>
                      <m:t>≠</m:t>
                    </m:r>
                    <m:r>
                      <a:rPr>
                        <a:latin typeface="Cambria Math" panose="02040503050406030204" pitchFamily="18" charset="0"/>
                      </a:rPr>
                      <m:t>𝑚</m:t>
                    </m:r>
                  </m:oMath>
                </a14:m>
                <a:endParaRPr/>
              </a:p>
              <a:p>
                <a:pPr lvl="0"/>
                <a:r>
                  <a:t>In R: </a:t>
                </a:r>
                <a:r>
                  <a:rPr>
                    <a:latin typeface="Courier"/>
                  </a:rPr>
                  <a:t>wilcox.test()</a:t>
                </a:r>
                <a:r>
                  <a: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696" t="-1567"/>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65</a:t>
            </a:fld>
            <a:endParaRPr lang="en-GB"/>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one-sample signed rank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To compute the test statistic, we first need to rank the data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𝑛</m:t>
                        </m:r>
                      </m:sub>
                    </m:sSub>
                  </m:oMath>
                </a14:m>
                <a:r>
                  <a:t> from smallest to largest and assign the corresponding ranks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𝑛</m:t>
                        </m:r>
                      </m:sub>
                    </m:sSub>
                  </m:oMath>
                </a14:m>
                <a:r>
                  <a:t>.</a:t>
                </a:r>
              </a:p>
              <a:p>
                <a:pPr marL="0" lvl="0" indent="0">
                  <a:buNone/>
                </a:pPr>
                <a:r>
                  <a:t>The test statistic is then:</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𝑇</m:t>
                      </m:r>
                      <m:r>
                        <a:rPr>
                          <a:latin typeface="Cambria Math" panose="02040503050406030204" pitchFamily="18" charset="0"/>
                        </a:rPr>
                        <m:t>=</m:t>
                      </m:r>
                      <m:nary>
                        <m:naryPr>
                          <m:chr m:val="∑"/>
                          <m:limLoc m:val="undOvr"/>
                          <m:ctrlPr>
                            <a:rPr i="1">
                              <a:latin typeface="Cambria Math" panose="02040503050406030204" pitchFamily="18" charset="0"/>
                            </a:rPr>
                          </m:ctrlPr>
                        </m:naryPr>
                        <m:sub>
                          <m:r>
                            <a:rPr>
                              <a:latin typeface="Cambria Math" panose="02040503050406030204" pitchFamily="18" charset="0"/>
                            </a:rPr>
                            <m:t>𝑖</m:t>
                          </m:r>
                        </m:sub>
                        <m:sup>
                          <m:r>
                            <a:rPr>
                              <a:latin typeface="Cambria Math" panose="02040503050406030204" pitchFamily="18" charset="0"/>
                            </a:rPr>
                            <m:t>​</m:t>
                          </m:r>
                        </m:sup>
                        <m:e>
                          <m:r>
                            <m:rPr>
                              <m:nor/>
                            </m:rPr>
                            <a:rPr/>
                            <m:t>sgn</m:t>
                          </m:r>
                        </m:e>
                      </m:nary>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m:t>
                          </m:r>
                          <m:r>
                            <a:rPr>
                              <a:latin typeface="Cambria Math" panose="02040503050406030204" pitchFamily="18" charset="0"/>
                            </a:rPr>
                            <m:t>𝑚</m:t>
                          </m:r>
                        </m:e>
                      </m:d>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𝑖</m:t>
                          </m:r>
                        </m:sub>
                      </m:sSub>
                      <m:r>
                        <a:rPr>
                          <a:latin typeface="Cambria Math" panose="02040503050406030204" pitchFamily="18" charset="0"/>
                        </a:rPr>
                        <m:t>∼</m:t>
                      </m:r>
                      <m:r>
                        <a:rPr>
                          <a:latin typeface="Cambria Math" panose="02040503050406030204" pitchFamily="18" charset="0"/>
                        </a:rPr>
                        <m:t>𝐹</m:t>
                      </m:r>
                      <m:r>
                        <a:rPr>
                          <a:latin typeface="Cambria Math" panose="02040503050406030204" pitchFamily="18" charset="0"/>
                        </a:rPr>
                        <m:t> </m:t>
                      </m:r>
                      <m:r>
                        <m:rPr>
                          <m:nor/>
                        </m:rPr>
                        <a:rPr/>
                        <m:t> </m:t>
                      </m:r>
                      <m:r>
                        <m:rPr>
                          <m:nor/>
                        </m:rPr>
                        <a:rPr/>
                        <m:t>under</m:t>
                      </m:r>
                      <m:r>
                        <m:rPr>
                          <m:nor/>
                        </m:rPr>
                        <a:rPr/>
                        <m:t> </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m:oMathPara>
                </a14:m>
                <a:endParaRPr/>
              </a:p>
              <a:p>
                <a:pPr marL="0" lvl="0" indent="0">
                  <a:buNone/>
                </a:pPr>
                <a:r>
                  <a:t>The distribution </a:t>
                </a:r>
                <a14:m>
                  <m:oMath xmlns:m="http://schemas.openxmlformats.org/officeDocument/2006/math">
                    <m:r>
                      <a:rPr>
                        <a:latin typeface="Cambria Math" panose="02040503050406030204" pitchFamily="18" charset="0"/>
                      </a:rPr>
                      <m:t>𝐹</m:t>
                    </m:r>
                  </m:oMath>
                </a14:m>
                <a:r>
                  <a:t> of the test statistic has no closed form solution and p-values need to be computed using a computer. The main feature is that under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t>, observations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𝑖</m:t>
                        </m:r>
                      </m:sub>
                    </m:sSub>
                  </m:oMath>
                </a14:m>
                <a:r>
                  <a:t> smaller than </a:t>
                </a:r>
                <a14:m>
                  <m:oMath xmlns:m="http://schemas.openxmlformats.org/officeDocument/2006/math">
                    <m:r>
                      <a:rPr>
                        <a:latin typeface="Cambria Math" panose="02040503050406030204" pitchFamily="18" charset="0"/>
                      </a:rPr>
                      <m:t>𝑚</m:t>
                    </m:r>
                  </m:oMath>
                </a14:m>
                <a:r>
                  <a:t> should have ranks that are on average similar to those from observations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𝑖</m:t>
                        </m:r>
                      </m:sub>
                    </m:sSub>
                  </m:oMath>
                </a14:m>
                <a:r>
                  <a:t> larger than </a:t>
                </a:r>
                <a14:m>
                  <m:oMath xmlns:m="http://schemas.openxmlformats.org/officeDocument/2006/math">
                    <m:r>
                      <a:rPr>
                        <a:latin typeface="Cambria Math" panose="02040503050406030204" pitchFamily="18" charset="0"/>
                      </a:rPr>
                      <m:t>𝑚</m:t>
                    </m:r>
                  </m:oMath>
                </a14:m>
                <a:r>
                  <a: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436"/>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66</a:t>
            </a:fld>
            <a:endParaRPr lang="en-GB"/>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one-sample signed rank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For example, for the adolescent dataset, we can test the null hypothesis that the median weight in the study population is 38kg.</a:t>
            </a:r>
          </a:p>
          <a:p>
            <a:pPr lvl="0" indent="0">
              <a:buNone/>
            </a:pPr>
            <a:r>
              <a:rPr>
                <a:solidFill>
                  <a:srgbClr val="06287E"/>
                </a:solidFill>
                <a:latin typeface="Courier"/>
              </a:rPr>
              <a:t>wilcox.test</a:t>
            </a:r>
            <a:r>
              <a:rPr>
                <a:latin typeface="Courier"/>
              </a:rPr>
              <a:t>(df2</a:t>
            </a:r>
            <a:r>
              <a:rPr>
                <a:solidFill>
                  <a:srgbClr val="4070A0"/>
                </a:solidFill>
                <a:latin typeface="Courier"/>
              </a:rPr>
              <a:t>$</a:t>
            </a:r>
            <a:r>
              <a:rPr>
                <a:latin typeface="Courier"/>
              </a:rPr>
              <a:t>a104wt,</a:t>
            </a:r>
            <a:r>
              <a:rPr>
                <a:solidFill>
                  <a:srgbClr val="7D9029"/>
                </a:solidFill>
                <a:latin typeface="Courier"/>
              </a:rPr>
              <a:t>mu=</a:t>
            </a:r>
            <a:r>
              <a:rPr>
                <a:solidFill>
                  <a:srgbClr val="40A070"/>
                </a:solidFill>
                <a:latin typeface="Courier"/>
              </a:rPr>
              <a:t>38</a:t>
            </a:r>
            <a:r>
              <a:rPr>
                <a:latin typeface="Courier"/>
              </a:rPr>
              <a:t>)</a:t>
            </a:r>
          </a:p>
          <a:p>
            <a:pPr lvl="0" indent="0">
              <a:buNone/>
            </a:pPr>
            <a:r>
              <a:rPr>
                <a:latin typeface="Courier"/>
              </a:rPr>
              <a:t>## 
##  Wilcoxon signed rank test with continuity correction
## 
## data:  df2$a104wt
## V = 12805, p-value = 0.0001147
## alternative hypothesis: true location is not equal to 38</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67</a:t>
            </a:fld>
            <a:endParaRPr lang="en-GB"/>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two-sample rank-sum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When we want to compare 2 groups, we can use Wilcoxon’s rank-sum test as an alternative to the parametric two-sample t-test. This test is also kown as the Mann-Whitney U test.</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It is important that this test compares the entire distribution of values in each of the groups. It is most sensitive to changes in the median, so is often interpreted as a test for the medians, but this is not fully correct.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r="-1159"/>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68</a:t>
            </a:fld>
            <a:endParaRPr lang="en-GB"/>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two-sample rank-sum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Hypotheses:</a:t>
                </a:r>
              </a:p>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m:rPr>
                        <m:nor/>
                      </m:rPr>
                      <a:rPr/>
                      <m:t> </m:t>
                    </m:r>
                    <m:r>
                      <m:rPr>
                        <m:nor/>
                      </m:rPr>
                      <a:rPr/>
                      <m:t>Groups</m:t>
                    </m:r>
                    <m:r>
                      <m:rPr>
                        <m:nor/>
                      </m:rPr>
                      <a:rPr/>
                      <m:t> 1 </m:t>
                    </m:r>
                    <m:r>
                      <m:rPr>
                        <m:nor/>
                      </m:rPr>
                      <a:rPr/>
                      <m:t>and</m:t>
                    </m:r>
                    <m:r>
                      <m:rPr>
                        <m:nor/>
                      </m:rPr>
                      <a:rPr/>
                      <m:t> 2 </m:t>
                    </m:r>
                    <m:r>
                      <m:rPr>
                        <m:nor/>
                      </m:rPr>
                      <a:rPr/>
                      <m:t>have</m:t>
                    </m:r>
                    <m:r>
                      <m:rPr>
                        <m:nor/>
                      </m:rPr>
                      <a:rPr/>
                      <m:t> </m:t>
                    </m:r>
                    <m:r>
                      <m:rPr>
                        <m:nor/>
                      </m:rPr>
                      <a:rPr/>
                      <m:t>the</m:t>
                    </m:r>
                    <m:r>
                      <m:rPr>
                        <m:nor/>
                      </m:rPr>
                      <a:rPr/>
                      <m:t> </m:t>
                    </m:r>
                    <m:r>
                      <m:rPr>
                        <m:nor/>
                      </m:rPr>
                      <a:rPr/>
                      <m:t>same</m:t>
                    </m:r>
                    <m:r>
                      <m:rPr>
                        <m:nor/>
                      </m:rPr>
                      <a:rPr/>
                      <m:t> </m:t>
                    </m:r>
                    <m:r>
                      <m:rPr>
                        <m:nor/>
                      </m:rPr>
                      <a:rPr/>
                      <m:t>distribution</m:t>
                    </m:r>
                    <m:r>
                      <m:rPr>
                        <m:nor/>
                      </m:rPr>
                      <a:rPr/>
                      <m:t> </m:t>
                    </m:r>
                    <m:r>
                      <m:rPr>
                        <m:nor/>
                      </m:rPr>
                      <a:rPr/>
                      <m:t>for</m:t>
                    </m:r>
                    <m:r>
                      <m:rPr>
                        <m:nor/>
                      </m:rPr>
                      <a:rPr/>
                      <m:t> </m:t>
                    </m:r>
                    <m:r>
                      <m:rPr>
                        <m:nor/>
                      </m:rPr>
                      <a:rPr/>
                      <m:t>variable</m:t>
                    </m:r>
                    <m:r>
                      <m:rPr>
                        <m:nor/>
                      </m:rPr>
                      <a:rPr/>
                      <m:t> </m:t>
                    </m:r>
                    <m:r>
                      <m:rPr>
                        <m:nor/>
                      </m:rPr>
                      <a:rPr/>
                      <m:t>X</m:t>
                    </m:r>
                  </m:oMath>
                </a14:m>
                <a:endParaRPr/>
              </a:p>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m:rPr>
                        <m:nor/>
                      </m:rPr>
                      <a:rPr/>
                      <m:t> </m:t>
                    </m:r>
                    <m:r>
                      <m:rPr>
                        <m:nor/>
                      </m:rPr>
                      <a:rPr/>
                      <m:t>Groups</m:t>
                    </m:r>
                    <m:r>
                      <m:rPr>
                        <m:nor/>
                      </m:rPr>
                      <a:rPr/>
                      <m:t> 1 </m:t>
                    </m:r>
                    <m:r>
                      <m:rPr>
                        <m:nor/>
                      </m:rPr>
                      <a:rPr/>
                      <m:t>and</m:t>
                    </m:r>
                    <m:r>
                      <m:rPr>
                        <m:nor/>
                      </m:rPr>
                      <a:rPr/>
                      <m:t> 2 </m:t>
                    </m:r>
                    <m:r>
                      <m:rPr>
                        <m:nor/>
                      </m:rPr>
                      <a:rPr/>
                      <m:t>have</m:t>
                    </m:r>
                    <m:r>
                      <m:rPr>
                        <m:nor/>
                      </m:rPr>
                      <a:rPr/>
                      <m:t> </m:t>
                    </m:r>
                    <m:r>
                      <m:rPr>
                        <m:nor/>
                      </m:rPr>
                      <a:rPr/>
                      <m:t>different</m:t>
                    </m:r>
                    <m:r>
                      <m:rPr>
                        <m:nor/>
                      </m:rPr>
                      <a:rPr/>
                      <m:t> </m:t>
                    </m:r>
                    <m:r>
                      <m:rPr>
                        <m:nor/>
                      </m:rPr>
                      <a:rPr/>
                      <m:t>distributions</m:t>
                    </m:r>
                    <m:r>
                      <m:rPr>
                        <m:nor/>
                      </m:rPr>
                      <a:rPr/>
                      <m:t> </m:t>
                    </m:r>
                    <m:r>
                      <m:rPr>
                        <m:nor/>
                      </m:rPr>
                      <a:rPr/>
                      <m:t>for</m:t>
                    </m:r>
                    <m:r>
                      <m:rPr>
                        <m:nor/>
                      </m:rPr>
                      <a:rPr/>
                      <m:t> </m:t>
                    </m:r>
                    <m:r>
                      <m:rPr>
                        <m:nor/>
                      </m:rPr>
                      <a:rPr/>
                      <m:t>variable</m:t>
                    </m:r>
                    <m:r>
                      <m:rPr>
                        <m:nor/>
                      </m:rPr>
                      <a:rPr/>
                      <m:t> </m:t>
                    </m:r>
                    <m:r>
                      <m:rPr>
                        <m:nor/>
                      </m:rPr>
                      <a:rPr/>
                      <m:t>X</m:t>
                    </m:r>
                  </m:oMath>
                </a14:m>
                <a:endParaRPr/>
              </a:p>
              <a:p>
                <a:pPr lvl="0"/>
                <a:r>
                  <a:t>Test statistic</a:t>
                </a:r>
              </a:p>
              <a:p>
                <a:pPr marL="457200" lvl="1" indent="0">
                  <a:buNone/>
                </a:pPr>
                <a:r>
                  <a:t>This one is a bit technical to derive. The test starts by ranking all observations across both groups together. It then compares the sums of ranks in both groups (accounting for potentially different sample sizes in the 2 groups). Under the null hypothesis of equal distributions, the ranks in each group should on average be similar – i.e. the sums of ranks in the 2 groups should be similar.</a:t>
                </a:r>
              </a:p>
              <a:p>
                <a:pPr marL="457200" lvl="1" indent="0">
                  <a:buNone/>
                </a:pPr>
                <a:r>
                  <a:t>The p-value needs to be derived using a computer.</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696" t="-1567"/>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69</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Alternative hypothesis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t>Definition 1: There IS an association between the risk factor and outcome in the population.</a:t>
            </a:r>
          </a:p>
          <a:p>
            <a:pPr lvl="1"/>
            <a:r>
              <a:t>Definition 2: The hypothesis that the distribution of outcomes is different for different levels of the risk factor under consideration.</a:t>
            </a:r>
          </a:p>
          <a:p>
            <a:pPr lvl="1"/>
            <a:r>
              <a:t>Example:</a:t>
            </a:r>
          </a:p>
          <a:p>
            <a:pPr lvl="2"/>
            <a:r>
              <a:t>The new drug (Drug A) for malaria prophylaxis has better efficacy in preventing malaria in contrast to a currently approved drug (Drug B).</a:t>
            </a:r>
          </a:p>
          <a:p>
            <a:pPr lvl="1"/>
            <a:r>
              <a:t>Cannot be tested directly.</a:t>
            </a:r>
          </a:p>
          <a:p>
            <a:pPr lvl="1"/>
            <a:r>
              <a:t>But we can reject the null hypothesis if the data suggests observing the data that was collected is extremely unlikely under the null hypothesis.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two-sample rank-sum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Example:</a:t>
            </a:r>
          </a:p>
          <a:p>
            <a:pPr lvl="0"/>
            <a:r>
              <a:t>Let’s test the null hypothesis that males and females have equal weight distributions in the study population from the adolescent dataset.</a:t>
            </a:r>
          </a:p>
          <a:p>
            <a:pPr lvl="0" indent="0">
              <a:buNone/>
            </a:pPr>
            <a:r>
              <a:rPr>
                <a:solidFill>
                  <a:srgbClr val="06287E"/>
                </a:solidFill>
                <a:latin typeface="Courier"/>
              </a:rPr>
              <a:t>wilcox.test</a:t>
            </a:r>
            <a:r>
              <a:rPr>
                <a:latin typeface="Courier"/>
              </a:rPr>
              <a:t>(a104wt </a:t>
            </a:r>
            <a:r>
              <a:rPr>
                <a:solidFill>
                  <a:srgbClr val="4070A0"/>
                </a:solidFill>
                <a:latin typeface="Courier"/>
              </a:rPr>
              <a:t>~</a:t>
            </a:r>
            <a:r>
              <a:rPr>
                <a:latin typeface="Courier"/>
              </a:rPr>
              <a:t> a13sex,</a:t>
            </a:r>
            <a:r>
              <a:rPr>
                <a:solidFill>
                  <a:srgbClr val="7D9029"/>
                </a:solidFill>
                <a:latin typeface="Courier"/>
              </a:rPr>
              <a:t>data =</a:t>
            </a:r>
            <a:r>
              <a:rPr>
                <a:latin typeface="Courier"/>
              </a:rPr>
              <a:t> df2)</a:t>
            </a:r>
          </a:p>
          <a:p>
            <a:pPr lvl="0" indent="0">
              <a:buNone/>
            </a:pPr>
            <a:r>
              <a:rPr>
                <a:latin typeface="Courier"/>
              </a:rPr>
              <a:t>## 
##  Wilcoxon rank sum test with continuity correction
## 
## data:  a104wt by a13sex
## W = 9650.5, p-value = 0.1475
## alternative hypothesis: true location shift is not equal to 0</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70</a:t>
            </a:fld>
            <a:endParaRPr lang="en-GB"/>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paired signed rank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55000" lnSpcReduction="20000"/>
          </a:bodyPr>
          <a:lstStyle/>
          <a:p>
            <a:pPr marL="0" lvl="0" indent="0">
              <a:buNone/>
            </a:pPr>
            <a:r>
              <a:t>For paired data, we reduce the problem to a one-sample test by computing the pairwise differences and testing the null hypothesis that the median differences is 0.</a:t>
            </a:r>
          </a:p>
          <a:p>
            <a:pPr marL="0" lvl="0" indent="0">
              <a:buNone/>
            </a:pPr>
            <a:r>
              <a:t>Example:</a:t>
            </a:r>
          </a:p>
          <a:p>
            <a:pPr lvl="0"/>
            <a:r>
              <a:t>Test the hypothesis that the CD4 counts are the same at the two time points</a:t>
            </a:r>
          </a:p>
          <a:p>
            <a:pPr lvl="0" indent="0">
              <a:buNone/>
            </a:pPr>
            <a:r>
              <a:rPr>
                <a:solidFill>
                  <a:srgbClr val="06287E"/>
                </a:solidFill>
                <a:latin typeface="Courier"/>
              </a:rPr>
              <a:t>wilcox.test</a:t>
            </a:r>
            <a:r>
              <a:rPr>
                <a:latin typeface="Courier"/>
              </a:rPr>
              <a:t>(df1</a:t>
            </a:r>
            <a:r>
              <a:rPr>
                <a:solidFill>
                  <a:srgbClr val="4070A0"/>
                </a:solidFill>
                <a:latin typeface="Courier"/>
              </a:rPr>
              <a:t>$</a:t>
            </a:r>
            <a:r>
              <a:rPr>
                <a:latin typeface="Courier"/>
              </a:rPr>
              <a:t>cd41.sk,df1</a:t>
            </a:r>
            <a:r>
              <a:rPr>
                <a:solidFill>
                  <a:srgbClr val="4070A0"/>
                </a:solidFill>
                <a:latin typeface="Courier"/>
              </a:rPr>
              <a:t>$</a:t>
            </a:r>
            <a:r>
              <a:rPr>
                <a:latin typeface="Courier"/>
              </a:rPr>
              <a:t>cd42.sk,</a:t>
            </a:r>
            <a:r>
              <a:rPr>
                <a:solidFill>
                  <a:srgbClr val="7D9029"/>
                </a:solidFill>
                <a:latin typeface="Courier"/>
              </a:rPr>
              <a:t>paired=</a:t>
            </a:r>
            <a:r>
              <a:rPr>
                <a:solidFill>
                  <a:srgbClr val="880000"/>
                </a:solidFill>
                <a:latin typeface="Courier"/>
              </a:rPr>
              <a:t>TRUE</a:t>
            </a:r>
            <a:r>
              <a:rPr>
                <a:latin typeface="Courier"/>
              </a:rPr>
              <a:t>)</a:t>
            </a:r>
          </a:p>
          <a:p>
            <a:pPr lvl="0" indent="0">
              <a:buNone/>
            </a:pPr>
            <a:r>
              <a:rPr>
                <a:latin typeface="Courier"/>
              </a:rPr>
              <a:t>## 
##  Wilcoxon signed rank test with continuity correction
## 
## data:  df1$cd41.sk and df1$cd42.sk
## V = 782047, p-value &lt; 2.2e-16
## alternative hypothesis: true location shift is not equal to 0</a:t>
            </a:r>
          </a:p>
          <a:p>
            <a:pPr lvl="0" indent="0">
              <a:buNone/>
            </a:pPr>
            <a:r>
              <a:rPr>
                <a:solidFill>
                  <a:srgbClr val="06287E"/>
                </a:solidFill>
                <a:latin typeface="Courier"/>
              </a:rPr>
              <a:t>wilcox.test</a:t>
            </a:r>
            <a:r>
              <a:rPr>
                <a:latin typeface="Courier"/>
              </a:rPr>
              <a:t>(df1</a:t>
            </a:r>
            <a:r>
              <a:rPr>
                <a:solidFill>
                  <a:srgbClr val="4070A0"/>
                </a:solidFill>
                <a:latin typeface="Courier"/>
              </a:rPr>
              <a:t>$</a:t>
            </a:r>
            <a:r>
              <a:rPr>
                <a:latin typeface="Courier"/>
              </a:rPr>
              <a:t>cd41.sk</a:t>
            </a:r>
            <a:r>
              <a:rPr>
                <a:solidFill>
                  <a:srgbClr val="4070A0"/>
                </a:solidFill>
                <a:latin typeface="Courier"/>
              </a:rPr>
              <a:t>-</a:t>
            </a:r>
            <a:r>
              <a:rPr>
                <a:latin typeface="Courier"/>
              </a:rPr>
              <a:t>df1</a:t>
            </a:r>
            <a:r>
              <a:rPr>
                <a:solidFill>
                  <a:srgbClr val="4070A0"/>
                </a:solidFill>
                <a:latin typeface="Courier"/>
              </a:rPr>
              <a:t>$</a:t>
            </a:r>
            <a:r>
              <a:rPr>
                <a:latin typeface="Courier"/>
              </a:rPr>
              <a:t>cd42.sk) </a:t>
            </a:r>
            <a:r>
              <a:rPr i="1">
                <a:solidFill>
                  <a:srgbClr val="60A0B0"/>
                </a:solidFill>
                <a:latin typeface="Courier"/>
              </a:rPr>
              <a:t># equivalent</a:t>
            </a:r>
          </a:p>
          <a:p>
            <a:pPr lvl="0" indent="0">
              <a:buNone/>
            </a:pPr>
            <a:r>
              <a:rPr>
                <a:latin typeface="Courier"/>
              </a:rPr>
              <a:t>## 
##  Wilcoxon signed rank test with continuity correction
## 
## data:  df1$cd41.sk - df1$cd42.sk
## V = 782047, p-value &lt; 2.2e-16
## alternative hypothesis: true location is not equal to 0</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71</a:t>
            </a:fld>
            <a:endParaRPr lang="en-GB"/>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Kruskal-Wallis test – more than 2 groups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Analogous to one way ANOVA.</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t>Like the Wilcoxon signed rank and rank-sum test, this test first ranks all observations across all groups. It then compares the between groups rank differences to the within group rank differences.</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t>In R: </a:t>
                </a:r>
                <a:r>
                  <a:rPr>
                    <a:latin typeface="Courier"/>
                  </a:rPr>
                  <a:t>kruskal.test()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696" t="-1567"/>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72</a:t>
            </a:fld>
            <a:endParaRPr lang="en-GB"/>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Kruskal-Wallis test – more than 2 groups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rPr dirty="0"/>
              <a:t>Example:</a:t>
            </a:r>
          </a:p>
          <a:p>
            <a:pPr marL="0" lvl="0" indent="0">
              <a:buNone/>
            </a:pPr>
            <a:r>
              <a:rPr dirty="0"/>
              <a:t>It is claimed that differences exist in the mean weight between the different conditions (excellent, fair, good and poor)</a:t>
            </a:r>
          </a:p>
          <a:p>
            <a:pPr lvl="0" indent="0">
              <a:buNone/>
            </a:pPr>
            <a:r>
              <a:rPr dirty="0" err="1">
                <a:solidFill>
                  <a:srgbClr val="06287E"/>
                </a:solidFill>
                <a:latin typeface="Courier"/>
              </a:rPr>
              <a:t>kruskal.test</a:t>
            </a:r>
            <a:r>
              <a:rPr dirty="0">
                <a:latin typeface="Courier"/>
              </a:rPr>
              <a:t>(a104wt </a:t>
            </a:r>
            <a:r>
              <a:rPr dirty="0">
                <a:solidFill>
                  <a:srgbClr val="4070A0"/>
                </a:solidFill>
                <a:latin typeface="Courier"/>
              </a:rPr>
              <a:t>~</a:t>
            </a:r>
            <a:r>
              <a:rPr dirty="0">
                <a:latin typeface="Courier"/>
              </a:rPr>
              <a:t> a63well,</a:t>
            </a:r>
            <a:r>
              <a:rPr dirty="0">
                <a:solidFill>
                  <a:srgbClr val="7D9029"/>
                </a:solidFill>
                <a:latin typeface="Courier"/>
              </a:rPr>
              <a:t>data =</a:t>
            </a:r>
            <a:r>
              <a:rPr dirty="0">
                <a:latin typeface="Courier"/>
              </a:rPr>
              <a:t> df2)</a:t>
            </a:r>
          </a:p>
          <a:p>
            <a:pPr lvl="0" indent="0">
              <a:buNone/>
            </a:pPr>
            <a:r>
              <a:rPr dirty="0">
                <a:latin typeface="Courier"/>
              </a:rPr>
              <a:t>## 
##  Kruskal-Wallis rank sum test
## 
## data:  a104wt by a63well
## Kruskal-Wallis </a:t>
            </a:r>
            <a:endParaRPr lang="en-GB" dirty="0">
              <a:latin typeface="Courier"/>
            </a:endParaRPr>
          </a:p>
          <a:p>
            <a:pPr lvl="0" indent="0">
              <a:buNone/>
            </a:pPr>
            <a:endParaRPr lang="en-GB" dirty="0">
              <a:latin typeface="Courier"/>
            </a:endParaRPr>
          </a:p>
          <a:p>
            <a:pPr lvl="0" indent="0">
              <a:buNone/>
            </a:pPr>
            <a:r>
              <a:rPr dirty="0">
                <a:latin typeface="Courier"/>
              </a:rPr>
              <a:t>-squared = 70.206, </a:t>
            </a:r>
            <a:r>
              <a:rPr dirty="0" err="1">
                <a:latin typeface="Courier"/>
              </a:rPr>
              <a:t>df</a:t>
            </a:r>
            <a:r>
              <a:rPr dirty="0">
                <a:latin typeface="Courier"/>
              </a:rPr>
              <a:t> = 3, p-value = 3.855e-15</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73</a:t>
            </a:fld>
            <a:endParaRPr lang="en-GB"/>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rPr dirty="0"/>
              <a:t>Fisher’s exact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rPr dirty="0"/>
              <a:t>When we compare categorical variables, we saw that we can use the chi-square test which relies on approximating the squared differences between observed and expected counts by chi-squared distributions. For this approximation, all expected cell counts need to be large enough (typically, the minimum expected cell count should be 5, 6 or larger).</a:t>
            </a:r>
          </a:p>
          <a:p>
            <a:pPr marL="0" lvl="0" indent="0">
              <a:buNone/>
            </a:pPr>
            <a:r>
              <a:rPr dirty="0"/>
              <a:t>Fisher’s test is computationally intensive: for a given null hypothesis, it derives all cross-tabulation tables that are as extreme or more extreme than the observed table.</a:t>
            </a:r>
          </a:p>
          <a:p>
            <a:pPr marL="0" lvl="0" indent="0">
              <a:buNone/>
            </a:pPr>
            <a:r>
              <a:rPr dirty="0"/>
              <a:t>For example we can revisit the test we did when we checked if there is an association between stunting and mortality in the adolescent dataset: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74</a:t>
            </a:fld>
            <a:endParaRPr lang="en-GB"/>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rPr dirty="0"/>
              <a:t>Fisher’s exact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10000"/>
          </a:bodyPr>
          <a:lstStyle/>
          <a:p>
            <a:pPr lvl="0" indent="0">
              <a:buNone/>
            </a:pPr>
            <a:r>
              <a:rPr dirty="0" err="1">
                <a:solidFill>
                  <a:srgbClr val="06287E"/>
                </a:solidFill>
                <a:latin typeface="Courier"/>
              </a:rPr>
              <a:t>fisher.test</a:t>
            </a:r>
            <a:r>
              <a:rPr dirty="0">
                <a:latin typeface="Courier"/>
              </a:rPr>
              <a:t>(</a:t>
            </a:r>
            <a:r>
              <a:rPr dirty="0">
                <a:solidFill>
                  <a:srgbClr val="06287E"/>
                </a:solidFill>
                <a:latin typeface="Courier"/>
              </a:rPr>
              <a:t>table</a:t>
            </a:r>
            <a:r>
              <a:rPr dirty="0">
                <a:latin typeface="Courier"/>
              </a:rPr>
              <a:t>(df2</a:t>
            </a:r>
            <a:r>
              <a:rPr dirty="0">
                <a:solidFill>
                  <a:srgbClr val="4070A0"/>
                </a:solidFill>
                <a:latin typeface="Courier"/>
              </a:rPr>
              <a:t>$</a:t>
            </a:r>
            <a:r>
              <a:rPr dirty="0">
                <a:latin typeface="Courier"/>
              </a:rPr>
              <a:t>stunt,df2</a:t>
            </a:r>
            <a:r>
              <a:rPr dirty="0">
                <a:solidFill>
                  <a:srgbClr val="4070A0"/>
                </a:solidFill>
                <a:latin typeface="Courier"/>
              </a:rPr>
              <a:t>$</a:t>
            </a:r>
            <a:r>
              <a:rPr dirty="0">
                <a:latin typeface="Courier"/>
              </a:rPr>
              <a:t>died))</a:t>
            </a:r>
          </a:p>
          <a:p>
            <a:pPr lvl="0" indent="0">
              <a:buNone/>
            </a:pPr>
            <a:r>
              <a:rPr dirty="0">
                <a:latin typeface="Courier"/>
              </a:rPr>
              <a:t>## 
##  Fisher's Exact Test for Count Data
## 
## data:  table(df2$stunt, df2$died)
## p-value = 0.006215
## alternative hypothesis: true odds ratio is not equal to 1
## 95 percent confidence interval:
##  1.296104 7.696201
## sample estimates:
## odds ratio 
##   3.096198</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75</a:t>
            </a:fld>
            <a:endParaRPr lang="en-GB"/>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Fisher’s exact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lnSpcReduction="10000"/>
          </a:bodyPr>
          <a:lstStyle/>
          <a:p>
            <a:pPr marL="0" lvl="0" indent="0">
              <a:buNone/>
            </a:pPr>
            <a:r>
              <a:t>However, when we revisit the test for the null hypothesis of no association between socio-economic status and hospital in the Blantyre TB dataset, we run out of memory for Fisher’s exact test – the table is too large with too many alternatives.</a:t>
            </a:r>
          </a:p>
          <a:p>
            <a:pPr lvl="0" indent="0">
              <a:buNone/>
            </a:pPr>
            <a:r>
              <a:rPr>
                <a:solidFill>
                  <a:srgbClr val="06287E"/>
                </a:solidFill>
                <a:latin typeface="Courier"/>
              </a:rPr>
              <a:t>try</a:t>
            </a:r>
            <a:r>
              <a:rPr>
                <a:latin typeface="Courier"/>
              </a:rPr>
              <a:t>(</a:t>
            </a:r>
            <a:br/>
            <a:r>
              <a:rPr>
                <a:latin typeface="Courier"/>
              </a:rPr>
              <a:t>  </a:t>
            </a:r>
            <a:r>
              <a:rPr>
                <a:solidFill>
                  <a:srgbClr val="06287E"/>
                </a:solidFill>
                <a:latin typeface="Courier"/>
              </a:rPr>
              <a:t>fisher.test</a:t>
            </a:r>
            <a:r>
              <a:rPr>
                <a:latin typeface="Courier"/>
              </a:rPr>
              <a:t>(</a:t>
            </a:r>
            <a:r>
              <a:rPr>
                <a:solidFill>
                  <a:srgbClr val="06287E"/>
                </a:solidFill>
                <a:latin typeface="Courier"/>
              </a:rPr>
              <a:t>table</a:t>
            </a:r>
            <a:r>
              <a:rPr>
                <a:latin typeface="Courier"/>
              </a:rPr>
              <a:t>(df1</a:t>
            </a:r>
            <a:r>
              <a:rPr>
                <a:solidFill>
                  <a:srgbClr val="4070A0"/>
                </a:solidFill>
                <a:latin typeface="Courier"/>
              </a:rPr>
              <a:t>$</a:t>
            </a:r>
            <a:r>
              <a:rPr>
                <a:latin typeface="Courier"/>
              </a:rPr>
              <a:t>ses,df1</a:t>
            </a:r>
            <a:r>
              <a:rPr>
                <a:solidFill>
                  <a:srgbClr val="4070A0"/>
                </a:solidFill>
                <a:latin typeface="Courier"/>
              </a:rPr>
              <a:t>$</a:t>
            </a:r>
            <a:r>
              <a:rPr>
                <a:latin typeface="Courier"/>
              </a:rPr>
              <a:t>hosp))</a:t>
            </a:r>
            <a:br/>
            <a:r>
              <a:rPr>
                <a:latin typeface="Courier"/>
              </a:rPr>
              <a:t>  )</a:t>
            </a:r>
          </a:p>
          <a:p>
            <a:pPr lvl="0" indent="0">
              <a:buNone/>
            </a:pPr>
            <a:r>
              <a:rPr>
                <a:latin typeface="Courier"/>
              </a:rPr>
              <a:t>## Error in fisher.test(table(df1$ses, df1$hosp)) : FEXACT error 5.
## The hash table key cannot be computed because the largest key
## is larger than the largest representable int.
## The algorithm cannot proceed.
## Reduce the workspace, consider using 'simulate.p.value=TRUE' or another algorithm.</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76</a:t>
            </a:fld>
            <a:endParaRPr lang="en-GB"/>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Use of p-values in statistics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77</a:t>
            </a:fld>
            <a:endParaRPr lang="en-GB"/>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rPr dirty="0"/>
              <a:t>A statement on statistical significance and p-values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P-values indicate degree to which data are incompatible with a given statistical model.</a:t>
            </a:r>
          </a:p>
          <a:p>
            <a:pPr lvl="0"/>
            <a:r>
              <a:t>P-values do not measure the probability of H</a:t>
            </a:r>
            <a:r>
              <a:rPr baseline="-25000"/>
              <a:t>0</a:t>
            </a:r>
            <a:r>
              <a:t> being true.</a:t>
            </a:r>
          </a:p>
          <a:p>
            <a:pPr lvl="0"/>
            <a:r>
              <a:t>Decision-making should not be based solely on whether a p-value is below a certain threshold.</a:t>
            </a:r>
          </a:p>
          <a:p>
            <a:pPr lvl="0"/>
            <a:r>
              <a:t>Proper inference requires full reporting and transparency.</a:t>
            </a:r>
          </a:p>
          <a:p>
            <a:pPr lvl="0"/>
            <a:r>
              <a:t>A p-value does not measure the size of an effect / importance of a result.</a:t>
            </a:r>
          </a:p>
          <a:p>
            <a:pPr marL="0" lvl="0" indent="0">
              <a:buNone/>
            </a:pPr>
            <a:r>
              <a:t>Context matters: a p-value by itself does not provide a good measure of evidence regarding a model or hypothesis.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78</a:t>
            </a:fld>
            <a:endParaRPr lang="en-GB"/>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Note on p-values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Stop the use of P-values in the conventional, dichotomous way.</a:t>
            </a:r>
          </a:p>
          <a:p>
            <a:pPr lvl="0"/>
            <a:r>
              <a:t>P-values alone should not be used to refute or support a scientific hypothesis.</a:t>
            </a:r>
          </a:p>
          <a:p>
            <a:pPr lvl="0"/>
            <a:r>
              <a:t>Rebrand confidence intervals to “compatibility intervals”.</a:t>
            </a:r>
          </a:p>
          <a:p>
            <a:pPr lvl="0"/>
            <a:r>
              <a:t>Discuss all values that fall within the confidence interval / are compatible with the data.</a:t>
            </a:r>
          </a:p>
          <a:p>
            <a:pPr lvl="0"/>
            <a:r>
              <a:t>Do acknowledge that the point estimates and values close to it are more compatible than values at the extremes of the interval.</a:t>
            </a:r>
          </a:p>
          <a:p>
            <a:pPr lvl="0"/>
            <a:r>
              <a:t>Emphasize / embrace uncertainty.</a:t>
            </a:r>
          </a:p>
          <a:p>
            <a:pPr marL="0" lvl="0" indent="0">
              <a:buNone/>
            </a:pPr>
            <a:r>
              <a:t>Please read </a:t>
            </a:r>
            <a:r>
              <a:rPr>
                <a:hlinkClick r:id="rId2"/>
              </a:rPr>
              <a:t>https://doi.org/10.1080/00031305.2019.1583913</a:t>
            </a:r>
            <a: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79</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Statistical hypothesis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Underlying Statistical Principles:</a:t>
            </a:r>
          </a:p>
          <a:p>
            <a:pPr lvl="1"/>
            <a:r>
              <a:t>A hypothesis is either true or not in the real world.</a:t>
            </a:r>
          </a:p>
          <a:p>
            <a:pPr lvl="1"/>
            <a:r>
              <a:t>We cannot study the whole world; therefore we must test a hypothesis in a sample.</a:t>
            </a:r>
          </a:p>
          <a:p>
            <a:pPr lvl="1"/>
            <a:r>
              <a:t>Can never absolutely prove (or disprove) the hypothesis.</a:t>
            </a:r>
          </a:p>
          <a:p>
            <a:pPr lvl="1"/>
            <a:r>
              <a:t>Therefore we use statistical tests to determine whether there is sufficient evidence to reject the null hypothesis.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[end of Session 4]</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a:stretch>
              </a:blipFill>
            </p:spPr>
            <p:txBody>
              <a:bodyPr/>
              <a:lstStyle/>
              <a:p>
                <a:r>
                  <a:rPr lang="en-GB">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80</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 and Two tailed Hypotheses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t>One-tailed Hypotheses: (one-sided) specifies a direction of association between a predictor and outcome variable.</a:t>
            </a:r>
          </a:p>
          <a:p>
            <a:pPr lvl="2"/>
            <a:r>
              <a:t>E.g. The new drug (Drug A) for malaria prophylaxis has better efficacy in preventing malaria in contrast to a currently approved drug (Drug B).</a:t>
            </a:r>
          </a:p>
          <a:p>
            <a:pPr lvl="1"/>
            <a:r>
              <a:t>Two-tailed Hypotheses: (two-sided) specifies only that an association exists; it does not specify a direction.</a:t>
            </a:r>
          </a:p>
          <a:p>
            <a:pPr lvl="2"/>
            <a:r>
              <a:t>E.g. The new drug (Drug A) for malaria prophylaxis has a different efficacy in preventing malaria in contrast to a currently approved drug (Drug B).</a:t>
            </a:r>
          </a:p>
          <a:p>
            <a:pPr lvl="2"/>
            <a:r>
              <a:t>In other words, Drug A could be worse than Drug B OR Drug A could be better than Drug B.</a:t>
            </a:r>
          </a:p>
          <a:p>
            <a:pPr lvl="1"/>
            <a:r>
              <a:t>Unless there are very clear reasons why a direction can only be in a certain direction, a two-tailed test should be preferred and is also, for the same level of significance, more conservative.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fdd7410-975e-4ab4-8eba-04eb2d2c35cb}" enabled="0" method="" siteId="{8fdd7410-975e-4ab4-8eba-04eb2d2c35cb}" removed="1"/>
</clbl:labelList>
</file>

<file path=docProps/app.xml><?xml version="1.0" encoding="utf-8"?>
<Properties xmlns="http://schemas.openxmlformats.org/officeDocument/2006/extended-properties" xmlns:vt="http://schemas.openxmlformats.org/officeDocument/2006/docPropsVTypes">
  <TotalTime>12974</TotalTime>
  <Words>6186</Words>
  <Application>Microsoft Macintosh PowerPoint</Application>
  <PresentationFormat>Widescreen</PresentationFormat>
  <Paragraphs>505</Paragraphs>
  <Slides>80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Calibri Light</vt:lpstr>
      <vt:lpstr>Cambria Math</vt:lpstr>
      <vt:lpstr>Courier</vt:lpstr>
      <vt:lpstr>Office Theme</vt:lpstr>
      <vt:lpstr>R and statistics course</vt:lpstr>
      <vt:lpstr>Preliminaries</vt:lpstr>
      <vt:lpstr>Session 4: Statistical inference</vt:lpstr>
      <vt:lpstr>Hypothesis testing</vt:lpstr>
      <vt:lpstr>Hypothesis</vt:lpstr>
      <vt:lpstr>Null Hypothesis</vt:lpstr>
      <vt:lpstr>Alternative hypothesis</vt:lpstr>
      <vt:lpstr>Statistical hypothesis</vt:lpstr>
      <vt:lpstr>One and Two tailed Hypotheses</vt:lpstr>
      <vt:lpstr>Statistical null hypothesis testing</vt:lpstr>
      <vt:lpstr>Type I and Type II Errors</vt:lpstr>
      <vt:lpstr>Errors in hypothesis testing</vt:lpstr>
      <vt:lpstr>Alpha and Beta</vt:lpstr>
      <vt:lpstr>Word of warning: to p or not to p</vt:lpstr>
      <vt:lpstr>Sample size considerations</vt:lpstr>
      <vt:lpstr>Data for the session</vt:lpstr>
      <vt:lpstr>Outline</vt:lpstr>
      <vt:lpstr>Key principles</vt:lpstr>
      <vt:lpstr>Uncertainity</vt:lpstr>
      <vt:lpstr>General procedure</vt:lpstr>
      <vt:lpstr>When can hypothesis testing be used</vt:lpstr>
      <vt:lpstr>Null and alternative hypotheses</vt:lpstr>
      <vt:lpstr>Statistical hypothesis</vt:lpstr>
      <vt:lpstr>Steps in hypothesis testing</vt:lpstr>
      <vt:lpstr>Statistical hypothesis testing</vt:lpstr>
      <vt:lpstr>When can hypothesis testing be used</vt:lpstr>
      <vt:lpstr>Null and alternative hypotheses</vt:lpstr>
      <vt:lpstr>Parametric tests</vt:lpstr>
      <vt:lpstr>A note on hypothesis testing</vt:lpstr>
      <vt:lpstr>A note on hypothesis testing</vt:lpstr>
      <vt:lpstr>One-sample t test</vt:lpstr>
      <vt:lpstr>One-sample t test</vt:lpstr>
      <vt:lpstr>One-sample t test</vt:lpstr>
      <vt:lpstr>Check the assumptions</vt:lpstr>
      <vt:lpstr>One sample t-test</vt:lpstr>
      <vt:lpstr>One sample t-test - one sided</vt:lpstr>
      <vt:lpstr>Two sample t-test</vt:lpstr>
      <vt:lpstr>Two sample t-test</vt:lpstr>
      <vt:lpstr>Two sample t-test</vt:lpstr>
      <vt:lpstr>Assumptions</vt:lpstr>
      <vt:lpstr>Assumptions</vt:lpstr>
      <vt:lpstr>Two sample t-test</vt:lpstr>
      <vt:lpstr>Paired t-test</vt:lpstr>
      <vt:lpstr>Paired t test</vt:lpstr>
      <vt:lpstr>Comparing means - more than one group</vt:lpstr>
      <vt:lpstr>One-way anova</vt:lpstr>
      <vt:lpstr>One-way anova</vt:lpstr>
      <vt:lpstr>One-way anova</vt:lpstr>
      <vt:lpstr>Chi-squared test</vt:lpstr>
      <vt:lpstr>Chi-squared test</vt:lpstr>
      <vt:lpstr>Chi-squared test</vt:lpstr>
      <vt:lpstr>Chi-squared test</vt:lpstr>
      <vt:lpstr>Chi-squared test</vt:lpstr>
      <vt:lpstr>Tests for proportions - one sample test</vt:lpstr>
      <vt:lpstr>Tests for proportions - one sample test</vt:lpstr>
      <vt:lpstr>Tests for proportions - one sample test</vt:lpstr>
      <vt:lpstr>Tests for proportions – one sample test</vt:lpstr>
      <vt:lpstr>Tests for proportions – one sample test</vt:lpstr>
      <vt:lpstr>Tests for proportions – one sample test</vt:lpstr>
      <vt:lpstr>Test of proportion – Two sample tests</vt:lpstr>
      <vt:lpstr>Test of proportion – Two sample tests</vt:lpstr>
      <vt:lpstr>Test of proportion – Two sample tests</vt:lpstr>
      <vt:lpstr>Non-parametric tests</vt:lpstr>
      <vt:lpstr>Non-parametric tests</vt:lpstr>
      <vt:lpstr>Wilcoxon one-sample signed rank test</vt:lpstr>
      <vt:lpstr>Wilcoxon one-sample signed rank test</vt:lpstr>
      <vt:lpstr>Wilcoxon one-sample signed rank test</vt:lpstr>
      <vt:lpstr>Wilcoxon two-sample rank-sum test</vt:lpstr>
      <vt:lpstr>Wilcoxon two-sample rank-sum test</vt:lpstr>
      <vt:lpstr>Wilcoxon two-sample rank-sum test</vt:lpstr>
      <vt:lpstr>Wilcoxon paired signed rank test</vt:lpstr>
      <vt:lpstr>Kruskal-Wallis test – more than 2 groups</vt:lpstr>
      <vt:lpstr>Kruskal-Wallis test – more than 2 groups</vt:lpstr>
      <vt:lpstr>Fisher’s exact test</vt:lpstr>
      <vt:lpstr>Fisher’s exact test</vt:lpstr>
      <vt:lpstr>Fisher’s exact test</vt:lpstr>
      <vt:lpstr>Use of p-values in statistics</vt:lpstr>
      <vt:lpstr>A statement on statistical significance and p-values</vt:lpstr>
      <vt:lpstr>Note on p-values</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21</TotalTime>
  <Words>2</Words>
  <Application>Microsoft Macintosh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and statistics course</dc:title>
  <dc:creator>James Chirombo and Evaristar Kudowa</dc:creator>
  <cp:keywords/>
  <cp:lastModifiedBy>Evaristar Kudowa</cp:lastModifiedBy>
  <cp:revision>3</cp:revision>
  <dcterms:created xsi:type="dcterms:W3CDTF">2022-11-04T05:56:14Z</dcterms:created>
  <dcterms:modified xsi:type="dcterms:W3CDTF">2024-10-17T05:24:14Z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4 November 2022</vt:lpwstr>
  </property>
  <property fmtid="{D5CDD505-2E9C-101B-9397-08002B2CF9AE}" pid="3" name="output">
    <vt:lpwstr/>
  </property>
</Properties>
</file>