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1" autoAdjust="0"/>
    <p:restoredTop sz="94660"/>
  </p:normalViewPr>
  <p:slideViewPr>
    <p:cSldViewPr snapToGrid="0">
      <p:cViewPr varScale="1">
        <p:scale>
          <a:sx n="124" d="100"/>
          <a:sy n="124" d="100"/>
        </p:scale>
        <p:origin x="4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22/10/2024</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1289F0-EB91-42F5-8365-E3427F55C1DD}"/>
              </a:ext>
            </a:extLst>
          </p:cNvPr>
          <p:cNvSpPr>
            <a:spLocks noChangeAspect="1"/>
          </p:cNvSpPr>
          <p:nvPr userDrawn="1"/>
        </p:nvSpPr>
        <p:spPr>
          <a:xfrm>
            <a:off x="2262487" y="581720"/>
            <a:ext cx="7667022" cy="5935758"/>
          </a:xfrm>
          <a:prstGeom prst="rect">
            <a:avLst/>
          </a:prstGeom>
          <a:blipFill dpi="0" rotWithShape="1">
            <a:blip r:embed="rId13">
              <a:alphaModFix amt="25000"/>
              <a:extLst>
                <a:ext uri="{96DAC541-7B7A-43D3-8B79-37D633B846F1}">
                  <asvg:svgBlip xmlns:asvg="http://schemas.microsoft.com/office/drawing/2016/SVG/main" r:embed="rId14"/>
                </a:ext>
              </a:extLst>
            </a:blip>
            <a:srcRect/>
            <a:stretch>
              <a:fillRect/>
            </a:stretch>
          </a:bli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GB" sz="1400" dirty="0" err="1">
              <a:solidFill>
                <a:schemeClr val="tx1"/>
              </a:solidFill>
            </a:endParaRPr>
          </a:p>
        </p:txBody>
      </p:sp>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86916"/>
            <a:ext cx="12192001" cy="228029"/>
          </a:xfrm>
          <a:prstGeom prst="rect">
            <a:avLst/>
          </a:prstGeom>
          <a:solidFill>
            <a:srgbClr val="B0120E"/>
          </a:solidFill>
          <a:ln>
            <a:noFill/>
          </a:ln>
          <a:extLst>
            <a:ext uri="{91240B29-F687-4f45-9708-019B960494DF}">
              <a14:hiddenLine xmlns:a14="http://schemas.microsoft.com/office/drawing/2010/main" xmlns=""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9" name="Picture 8" descr="logo.pdf">
            <a:extLst>
              <a:ext uri="{FF2B5EF4-FFF2-40B4-BE49-F238E27FC236}">
                <a16:creationId xmlns:a16="http://schemas.microsoft.com/office/drawing/2014/main" id="{102BA6D8-072F-4F9F-A5A0-82DCD1210E27}"/>
              </a:ext>
            </a:extLst>
          </p:cNvPr>
          <p:cNvPicPr>
            <a:picLocks/>
          </p:cNvPicPr>
          <p:nvPr userDrawn="1"/>
        </p:nvPicPr>
        <p:blipFill>
          <a:blip r:embed="rId15" cstate="print">
            <a:extLst>
              <a:ext uri="{28A0092B-C50C-407E-A947-70E740481C1C}">
                <a14:useLocalDpi xmlns:a14="http://schemas.microsoft.com/office/drawing/2010/main" val="0"/>
              </a:ext>
            </a:extLst>
          </a:blip>
          <a:stretch>
            <a:fillRect/>
          </a:stretch>
        </p:blipFill>
        <p:spPr>
          <a:xfrm>
            <a:off x="11367532" y="326042"/>
            <a:ext cx="708279" cy="972000"/>
          </a:xfrm>
          <a:prstGeom prst="rect">
            <a:avLst/>
          </a:prstGeom>
        </p:spPr>
      </p:pic>
      <p:sp>
        <p:nvSpPr>
          <p:cNvPr id="4" name="Rectangle 3">
            <a:extLst>
              <a:ext uri="{FF2B5EF4-FFF2-40B4-BE49-F238E27FC236}">
                <a16:creationId xmlns:a16="http://schemas.microsoft.com/office/drawing/2014/main" id="{0530C013-6450-9241-806F-A84F38C100C4}"/>
              </a:ext>
            </a:extLst>
          </p:cNvPr>
          <p:cNvSpPr/>
          <p:nvPr userDrawn="1"/>
        </p:nvSpPr>
        <p:spPr>
          <a:xfrm>
            <a:off x="1069560" y="6618679"/>
            <a:ext cx="11678081" cy="276999"/>
          </a:xfrm>
          <a:prstGeom prst="rect">
            <a:avLst/>
          </a:prstGeom>
        </p:spPr>
        <p:txBody>
          <a:bodyPr wrap="square">
            <a:spAutoFit/>
          </a:bodyPr>
          <a:lstStyle/>
          <a:p>
            <a:r>
              <a:rPr lang="en-GB" sz="1200" b="1" dirty="0">
                <a:solidFill>
                  <a:schemeClr val="bg2">
                    <a:lumMod val="50000"/>
                  </a:schemeClr>
                </a:solidFill>
              </a:rPr>
              <a:t>Except where otherwise noted, these slides are licensed under a Creative Commons Attribution 4.0 License: http://</a:t>
            </a:r>
            <a:r>
              <a:rPr lang="en-GB" sz="1200" b="1" dirty="0" err="1">
                <a:solidFill>
                  <a:schemeClr val="bg2">
                    <a:lumMod val="50000"/>
                  </a:schemeClr>
                </a:solidFill>
              </a:rPr>
              <a:t>creativecommons.org</a:t>
            </a:r>
            <a:r>
              <a:rPr lang="en-GB" sz="1200" b="1" dirty="0">
                <a:solidFill>
                  <a:schemeClr val="bg2">
                    <a:lumMod val="50000"/>
                  </a:schemeClr>
                </a:solidFill>
              </a:rPr>
              <a:t>/by/4.0</a:t>
            </a:r>
            <a:endParaRPr lang="en-MW" sz="1200" b="1" dirty="0">
              <a:solidFill>
                <a:schemeClr val="bg2">
                  <a:lumMod val="50000"/>
                </a:schemeClr>
              </a:solidFill>
            </a:endParaRPr>
          </a:p>
        </p:txBody>
      </p:sp>
      <p:pic>
        <p:nvPicPr>
          <p:cNvPr id="11" name="Picture 10" descr="A drawing of a face  Description automatically generated">
            <a:extLst>
              <a:ext uri="{FF2B5EF4-FFF2-40B4-BE49-F238E27FC236}">
                <a16:creationId xmlns:a16="http://schemas.microsoft.com/office/drawing/2014/main" id="{EE356342-7E80-AD4B-BA14-513E4B339F2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6478840"/>
            <a:ext cx="1103012" cy="379160"/>
          </a:xfrm>
          <a:prstGeom prst="rect">
            <a:avLst/>
          </a:prstGeom>
        </p:spPr>
      </p:pic>
      <p:pic>
        <p:nvPicPr>
          <p:cNvPr id="5" name="Picture 4">
            <a:extLst>
              <a:ext uri="{FF2B5EF4-FFF2-40B4-BE49-F238E27FC236}">
                <a16:creationId xmlns:a16="http://schemas.microsoft.com/office/drawing/2014/main" id="{A2FC20B2-B48A-0EAE-CC08-D1D6081FDD9D}"/>
              </a:ext>
            </a:extLst>
          </p:cNvPr>
          <p:cNvPicPr>
            <a:picLocks noChangeAspect="1"/>
          </p:cNvPicPr>
          <p:nvPr userDrawn="1"/>
        </p:nvPicPr>
        <p:blipFill>
          <a:blip r:embed="rId17"/>
          <a:stretch>
            <a:fillRect/>
          </a:stretch>
        </p:blipFill>
        <p:spPr>
          <a:xfrm>
            <a:off x="24491" y="365125"/>
            <a:ext cx="953649" cy="932917"/>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hyperlink" Target="http://opendefinition.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openscienceasap.org/open-scienc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github.com/en/repositories/releasing-projects-on-github/managing-releases-in-a-repository"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r-pkg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zenodo.org" TargetMode="External"/><Relationship Id="rId2" Type="http://schemas.openxmlformats.org/officeDocument/2006/relationships/hyperlink" Target="https://figshare.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opensource.org/licenses/alphabetical" TargetMode="External"/><Relationship Id="rId1" Type="http://schemas.openxmlformats.org/officeDocument/2006/relationships/slideLayout" Target="../slideLayouts/slideLayout2.xml"/><Relationship Id="rId4" Type="http://schemas.openxmlformats.org/officeDocument/2006/relationships/hyperlink" Target="http://unlicense.or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r4ds.had.co.nz"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markdown.rstudio.com/articles.html" TargetMode="External"/><Relationship Id="rId7" Type="http://schemas.openxmlformats.org/officeDocument/2006/relationships/hyperlink" Target="https://osf.io" TargetMode="External"/><Relationship Id="rId2" Type="http://schemas.openxmlformats.org/officeDocument/2006/relationships/hyperlink" Target="https://quarto.org/docs/computations/r.html" TargetMode="External"/><Relationship Id="rId1" Type="http://schemas.openxmlformats.org/officeDocument/2006/relationships/slideLayout" Target="../slideLayouts/slideLayout2.xml"/><Relationship Id="rId6" Type="http://schemas.openxmlformats.org/officeDocument/2006/relationships/hyperlink" Target="https://guides.github.com/introduction/git-handbook" TargetMode="External"/><Relationship Id="rId5" Type="http://schemas.openxmlformats.org/officeDocument/2006/relationships/hyperlink" Target="https://guides.github.com/activities/hello-world" TargetMode="External"/><Relationship Id="rId4" Type="http://schemas.openxmlformats.org/officeDocument/2006/relationships/hyperlink" Target="https://www.youtube.com/githubguid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marL="0" lvl="0" indent="0">
              <a:buNone/>
            </a:pPr>
            <a:r>
              <a:t>Statistics and R short course</a:t>
            </a:r>
            <a:br/>
            <a:r>
              <a:t>Session 6: Open Science</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marL="0" lvl="0" indent="0">
              <a:buNone/>
            </a:pPr>
            <a:br/>
            <a:br/>
            <a:r>
              <a:t>Marc 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marL="0" lvl="0" indent="0">
              <a:buNone/>
            </a:pPr>
            <a:r>
              <a:t>2024-10-23</a:t>
            </a:r>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Open Science</a:t>
            </a:r>
          </a:p>
        </p:txBody>
      </p:sp>
      <p:pic>
        <p:nvPicPr>
          <p:cNvPr id="3" name="Picture 1" descr="dataAndSupportDocs/OpenSciencePub1_Covid.png"/>
          <p:cNvPicPr>
            <a:picLocks noGrp="1" noChangeAspect="1"/>
          </p:cNvPicPr>
          <p:nvPr/>
        </p:nvPicPr>
        <p:blipFill>
          <a:blip r:embed="rId2"/>
          <a:stretch>
            <a:fillRect/>
          </a:stretch>
        </p:blipFill>
        <p:spPr bwMode="auto">
          <a:xfrm>
            <a:off x="838200" y="2159000"/>
            <a:ext cx="10515600" cy="39751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Open Science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Scientific outputs are freely available to anybody - policymakers, professional and amateur researchers, lay public.</a:t>
            </a:r>
          </a:p>
          <a:p>
            <a:pPr lvl="1"/>
            <a:r>
              <a:t>Research findings.</a:t>
            </a:r>
          </a:p>
          <a:p>
            <a:pPr lvl="1"/>
            <a:r>
              <a:t>Datasets.</a:t>
            </a:r>
          </a:p>
          <a:p>
            <a:pPr lvl="1"/>
            <a:r>
              <a:t>Methods.</a:t>
            </a:r>
          </a:p>
          <a:p>
            <a:pPr lvl="1"/>
            <a:r>
              <a:t>Other resources.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t>Science is transparent &amp; reproducible.</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Part of a wider movement for open data, content, knowledge </a:t>
            </a:r>
            <a:r>
              <a:rPr>
                <a:hlinkClick r:id="rId2"/>
              </a:rPr>
              <a:t>http://opendefinition.org</a:t>
            </a:r>
            <a:r>
              <a:t>. Started in the 17th century with the advent of the academic journal</a:t>
            </a:r>
            <a:r>
              <a:rPr baseline="30000">
                <a:hlinkClick r:id="rId3" action="ppaction://hlinksldjump"/>
              </a:rPr>
              <a:t>1</a:t>
            </a:r>
            <a: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Open Science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6 principles: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457200" lvl="0" indent="-457200">
              <a:buAutoNum type="arabicPeriod"/>
            </a:pPr>
            <a:r>
              <a:rPr b="1"/>
              <a:t>Open methodology</a:t>
            </a:r>
            <a:r>
              <a:t> - document the entire research process.</a:t>
            </a:r>
          </a:p>
          <a:p>
            <a:pPr marL="457200" lvl="0" indent="-457200">
              <a:buAutoNum type="arabicPeriod"/>
            </a:pPr>
            <a:r>
              <a:rPr b="1"/>
              <a:t>Open source</a:t>
            </a:r>
            <a:r>
              <a:t> - use open source technology only.</a:t>
            </a:r>
          </a:p>
          <a:p>
            <a:pPr marL="457200" lvl="0" indent="-457200">
              <a:buAutoNum type="arabicPeriod"/>
            </a:pPr>
            <a:r>
              <a:rPr b="1"/>
              <a:t>Open data</a:t>
            </a:r>
            <a:r>
              <a:t> - make generated data publicly available.</a:t>
            </a:r>
          </a:p>
          <a:p>
            <a:pPr marL="457200" lvl="0" indent="-457200">
              <a:buAutoNum type="arabicPeriod"/>
            </a:pPr>
            <a:r>
              <a:rPr b="1"/>
              <a:t>Open access</a:t>
            </a:r>
            <a:r>
              <a:t> - make results and data accessible by anybody.</a:t>
            </a:r>
          </a:p>
          <a:p>
            <a:pPr marL="457200" lvl="0" indent="-457200">
              <a:buAutoNum type="arabicPeriod"/>
            </a:pPr>
            <a:r>
              <a:rPr b="1"/>
              <a:t>Open peer review</a:t>
            </a:r>
            <a:r>
              <a:t> - transparent, published quality assurance.</a:t>
            </a:r>
          </a:p>
          <a:p>
            <a:pPr marL="457200" lvl="0" indent="-457200">
              <a:buAutoNum type="arabicPeriod"/>
            </a:pPr>
            <a:r>
              <a:rPr b="1"/>
              <a:t>Open educational resources</a:t>
            </a:r>
            <a:r>
              <a:t> - use / generate free, open training resources.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rPr>
                <a:hlinkClick r:id="rId2"/>
              </a:rPr>
              <a:t>http://openscienceasap.org/open-science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Open Science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rPr b="1"/>
              <a:t>Limits (?)</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b="1"/>
          </a:p>
          <a:p>
            <a:pPr lvl="0"/>
            <a:r>
              <a:t>Confidential, sensitive, identifiable data </a:t>
            </a:r>
            <a14:m xmlns:a14="http://schemas.microsoft.com/office/drawing/2010/main">
              <m:oMath xmlns:m="http://schemas.openxmlformats.org/officeDocument/2006/math">
                <m:r>
                  <a:rPr>
                    <a:latin typeface="Cambria Math" panose="02040503050406030204" pitchFamily="18" charset="0"/>
                  </a:rPr>
                  <m:t>→</m:t>
                </m:r>
              </m:oMath>
            </a14:m>
            <a:r>
              <a:t> GDPR, HIPAA etc. Some data may need to access controlled (e.g. human genomic data </a:t>
            </a:r>
            <a14:m xmlns:a14="http://schemas.microsoft.com/office/drawing/2010/main">
              <m:oMath xmlns:m="http://schemas.openxmlformats.org/officeDocument/2006/math">
                <m:r>
                  <a:rPr>
                    <a:latin typeface="Cambria Math" panose="02040503050406030204" pitchFamily="18" charset="0"/>
                  </a:rPr>
                  <m:t>→</m:t>
                </m:r>
              </m:oMath>
            </a14:m>
            <a:r>
              <a:t> dbGaP).</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t>Dangerous technology liable to misuse (e.g. H5N1 transmission studies in ferrets</a:t>
            </a:r>
            <a:r>
              <a:rPr baseline="30000">
                <a:hlinkClick r:id="rId2" action="ppaction://hlinksldjump"/>
              </a:rPr>
              <a:t>2</a:t>
            </a:r>
            <a:r>
              <a:t>) - a false argument?</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t>After fake news, fake science?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rPr dirty="0"/>
              <a:t>Open Science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a:xfrm>
                <a:off x="838200" y="1582220"/>
                <a:ext cx="10515600" cy="4910654"/>
              </a:xfrm>
            </p:spPr>
            <p:txBody>
              <a:bodyPr>
                <a:noAutofit/>
              </a:bodyPr>
              <a:lstStyle/>
              <a:p>
                <a:pPr marL="0" lvl="0" indent="0">
                  <a:spcBef>
                    <a:spcPts val="600"/>
                  </a:spcBef>
                  <a:buNone/>
                </a:pPr>
                <a:r>
                  <a:rPr b="1" dirty="0"/>
                  <a:t>How to do open science?</a:t>
                </a:r>
              </a:p>
              <a:p>
                <a:pPr lvl="0">
                  <a:spcBef>
                    <a:spcPts val="600"/>
                  </a:spcBef>
                  <a:spcAft>
                    <a:spcPts val="600"/>
                  </a:spcAft>
                </a:pPr>
                <a:r>
                  <a:rPr sz="1400" dirty="0"/>
                  <a:t>Publish research protocols.</a:t>
                </a:r>
              </a:p>
              <a:p>
                <a:pPr lvl="1">
                  <a:spcBef>
                    <a:spcPts val="0"/>
                  </a:spcBef>
                </a:pPr>
                <a14:m>
                  <m:oMath xmlns:m="http://schemas.openxmlformats.org/officeDocument/2006/math">
                    <m:r>
                      <a:rPr sz="1400">
                        <a:latin typeface="Cambria Math" panose="02040503050406030204" pitchFamily="18" charset="0"/>
                      </a:rPr>
                      <m:t>→</m:t>
                    </m:r>
                  </m:oMath>
                </a14:m>
                <a:r>
                  <a:rPr sz="1400" dirty="0"/>
                  <a:t> Peer-reviewed protocol paper.</a:t>
                </a:r>
              </a:p>
              <a:p>
                <a:pPr lvl="1">
                  <a:spcBef>
                    <a:spcPts val="0"/>
                  </a:spcBef>
                </a:pPr>
                <a14:m>
                  <m:oMath xmlns:m="http://schemas.openxmlformats.org/officeDocument/2006/math">
                    <m:r>
                      <a:rPr sz="1400">
                        <a:latin typeface="Cambria Math" panose="02040503050406030204" pitchFamily="18" charset="0"/>
                      </a:rPr>
                      <m:t>→</m:t>
                    </m:r>
                  </m:oMath>
                </a14:m>
                <a:r>
                  <a:rPr sz="1400" dirty="0"/>
                  <a:t> Pre-print server.</a:t>
                </a:r>
              </a:p>
              <a:p>
                <a:pPr lvl="1">
                  <a:spcBef>
                    <a:spcPts val="0"/>
                  </a:spcBef>
                </a:pPr>
                <a14:m>
                  <m:oMath xmlns:m="http://schemas.openxmlformats.org/officeDocument/2006/math">
                    <m:r>
                      <a:rPr sz="1400">
                        <a:latin typeface="Cambria Math" panose="02040503050406030204" pitchFamily="18" charset="0"/>
                      </a:rPr>
                      <m:t>→</m:t>
                    </m:r>
                  </m:oMath>
                </a14:m>
                <a:r>
                  <a:rPr sz="1400" dirty="0"/>
                  <a:t> </a:t>
                </a:r>
                <a:r>
                  <a:rPr sz="1400" dirty="0" err="1"/>
                  <a:t>Zenodo</a:t>
                </a:r>
                <a:r>
                  <a:rPr sz="1400" dirty="0"/>
                  <a:t> / </a:t>
                </a:r>
                <a:r>
                  <a:rPr sz="1400" dirty="0" err="1"/>
                  <a:t>figshare</a:t>
                </a:r>
                <a:r>
                  <a:rPr sz="1400" dirty="0"/>
                  <a:t> / …</a:t>
                </a:r>
              </a:p>
              <a:p>
                <a:pPr lvl="0">
                  <a:spcBef>
                    <a:spcPts val="600"/>
                  </a:spcBef>
                  <a:spcAft>
                    <a:spcPts val="600"/>
                  </a:spcAft>
                </a:pPr>
                <a:r>
                  <a:rPr sz="1400" dirty="0"/>
                  <a:t>Publish lab protocols / analysis plans.</a:t>
                </a:r>
              </a:p>
              <a:p>
                <a:pPr lvl="1">
                  <a:spcBef>
                    <a:spcPts val="0"/>
                  </a:spcBef>
                </a:pPr>
                <a:r>
                  <a:rPr sz="1400" dirty="0"/>
                  <a:t>See later session in this course.</a:t>
                </a:r>
              </a:p>
              <a:p>
                <a:pPr lvl="1">
                  <a:spcBef>
                    <a:spcPts val="0"/>
                  </a:spcBef>
                </a:pPr>
                <a14:m>
                  <m:oMath xmlns:m="http://schemas.openxmlformats.org/officeDocument/2006/math">
                    <m:r>
                      <a:rPr sz="1400">
                        <a:latin typeface="Cambria Math" panose="02040503050406030204" pitchFamily="18" charset="0"/>
                      </a:rPr>
                      <m:t>→</m:t>
                    </m:r>
                  </m:oMath>
                </a14:m>
                <a:r>
                  <a:rPr sz="1400" dirty="0"/>
                  <a:t> Publish as peer-reviewed lab protocol / analysis plan.</a:t>
                </a:r>
              </a:p>
              <a:p>
                <a:pPr lvl="1">
                  <a:spcBef>
                    <a:spcPts val="0"/>
                  </a:spcBef>
                </a:pPr>
                <a14:m>
                  <m:oMath xmlns:m="http://schemas.openxmlformats.org/officeDocument/2006/math">
                    <m:r>
                      <a:rPr sz="1400">
                        <a:latin typeface="Cambria Math" panose="02040503050406030204" pitchFamily="18" charset="0"/>
                      </a:rPr>
                      <m:t>→</m:t>
                    </m:r>
                  </m:oMath>
                </a14:m>
                <a:r>
                  <a:rPr sz="1400" dirty="0"/>
                  <a:t> Pre-print server.</a:t>
                </a:r>
              </a:p>
              <a:p>
                <a:pPr lvl="1">
                  <a:spcBef>
                    <a:spcPts val="0"/>
                  </a:spcBef>
                </a:pPr>
                <a14:m>
                  <m:oMath xmlns:m="http://schemas.openxmlformats.org/officeDocument/2006/math">
                    <m:r>
                      <a:rPr sz="1400">
                        <a:latin typeface="Cambria Math" panose="02040503050406030204" pitchFamily="18" charset="0"/>
                      </a:rPr>
                      <m:t>→</m:t>
                    </m:r>
                  </m:oMath>
                </a14:m>
                <a:r>
                  <a:rPr sz="1400" dirty="0"/>
                  <a:t> </a:t>
                </a:r>
                <a:r>
                  <a:rPr sz="1400" dirty="0" err="1"/>
                  <a:t>Zenodo</a:t>
                </a:r>
                <a:r>
                  <a:rPr sz="1400" dirty="0"/>
                  <a:t> / </a:t>
                </a:r>
                <a:r>
                  <a:rPr sz="1400" dirty="0" err="1"/>
                  <a:t>figshare</a:t>
                </a:r>
                <a:r>
                  <a:rPr sz="1400" dirty="0"/>
                  <a:t> / …</a:t>
                </a:r>
              </a:p>
              <a:p>
                <a:pPr lvl="0">
                  <a:spcBef>
                    <a:spcPts val="600"/>
                  </a:spcBef>
                </a:pPr>
                <a:r>
                  <a:rPr sz="1400" dirty="0"/>
                  <a:t>Publish findings (open access, open peer review).</a:t>
                </a:r>
              </a:p>
              <a:p>
                <a:pPr lvl="1">
                  <a:spcBef>
                    <a:spcPts val="600"/>
                  </a:spcBef>
                </a:pPr>
                <a:r>
                  <a:rPr sz="1400" dirty="0"/>
                  <a:t>CC BY license, use pre-print if possible.</a:t>
                </a:r>
              </a:p>
              <a:p>
                <a:pPr lvl="0">
                  <a:spcBef>
                    <a:spcPts val="600"/>
                  </a:spcBef>
                </a:pPr>
                <a:r>
                  <a:rPr sz="1400" dirty="0"/>
                  <a:t>Publish data.</a:t>
                </a:r>
              </a:p>
              <a:p>
                <a:pPr lvl="1">
                  <a:spcBef>
                    <a:spcPts val="600"/>
                  </a:spcBef>
                </a:pPr>
                <a:r>
                  <a:rPr sz="1400" dirty="0"/>
                  <a:t>(if ethical and legal) </a:t>
                </a:r>
                <a14:m>
                  <m:oMath xmlns:m="http://schemas.openxmlformats.org/officeDocument/2006/math">
                    <m:r>
                      <a:rPr sz="1400">
                        <a:latin typeface="Cambria Math" panose="02040503050406030204" pitchFamily="18" charset="0"/>
                      </a:rPr>
                      <m:t>→</m:t>
                    </m:r>
                  </m:oMath>
                </a14:m>
                <a:r>
                  <a:rPr sz="1400" dirty="0"/>
                  <a:t> </a:t>
                </a:r>
                <a:r>
                  <a:rPr sz="1400" dirty="0" err="1"/>
                  <a:t>Zenodo</a:t>
                </a:r>
                <a:r>
                  <a:rPr sz="1400" dirty="0"/>
                  <a:t> / </a:t>
                </a:r>
                <a:r>
                  <a:rPr sz="1400" dirty="0" err="1"/>
                  <a:t>figshare</a:t>
                </a:r>
                <a:r>
                  <a:rPr sz="1400" dirty="0"/>
                  <a:t> / </a:t>
                </a:r>
                <a:r>
                  <a:rPr sz="1400" dirty="0" err="1"/>
                  <a:t>specialised</a:t>
                </a:r>
                <a:r>
                  <a:rPr sz="1400" dirty="0"/>
                  <a:t> repositories (e.g. GEO, </a:t>
                </a:r>
                <a:r>
                  <a:rPr sz="1400" dirty="0" err="1"/>
                  <a:t>dbGaP</a:t>
                </a:r>
                <a:r>
                  <a:rPr sz="1400" dirty="0"/>
                  <a:t>, …)</a:t>
                </a:r>
              </a:p>
              <a:p>
                <a:pPr lvl="0">
                  <a:spcBef>
                    <a:spcPts val="600"/>
                  </a:spcBef>
                  <a:spcAft>
                    <a:spcPts val="600"/>
                  </a:spcAft>
                </a:pPr>
                <a:r>
                  <a:rPr sz="1400" dirty="0"/>
                  <a:t>Publish analysis code.</a:t>
                </a:r>
              </a:p>
              <a:p>
                <a:pPr lvl="1">
                  <a:spcBef>
                    <a:spcPts val="0"/>
                  </a:spcBef>
                </a:pPr>
                <a:r>
                  <a:rPr sz="1400" dirty="0"/>
                  <a:t>Use Quarto (for example).</a:t>
                </a:r>
              </a:p>
              <a:p>
                <a:pPr lvl="1">
                  <a:spcBef>
                    <a:spcPts val="0"/>
                  </a:spcBef>
                </a:pPr>
                <a14:m>
                  <m:oMath xmlns:m="http://schemas.openxmlformats.org/officeDocument/2006/math">
                    <m:r>
                      <a:rPr sz="1400">
                        <a:latin typeface="Cambria Math" panose="02040503050406030204" pitchFamily="18" charset="0"/>
                      </a:rPr>
                      <m:t>→</m:t>
                    </m:r>
                  </m:oMath>
                </a14:m>
                <a:r>
                  <a:rPr sz="1400" dirty="0"/>
                  <a:t> GitHub</a:t>
                </a:r>
              </a:p>
              <a:p>
                <a:pPr lvl="1">
                  <a:spcBef>
                    <a:spcPts val="0"/>
                  </a:spcBef>
                </a:pPr>
                <a14:m>
                  <m:oMath xmlns:m="http://schemas.openxmlformats.org/officeDocument/2006/math">
                    <m:r>
                      <a:rPr sz="1400">
                        <a:latin typeface="Cambria Math" panose="02040503050406030204" pitchFamily="18" charset="0"/>
                      </a:rPr>
                      <m:t>→</m:t>
                    </m:r>
                  </m:oMath>
                </a14:m>
                <a:r>
                  <a:rPr sz="1400" dirty="0"/>
                  <a:t> R data + code compendium package</a:t>
                </a:r>
              </a:p>
              <a:p>
                <a:pPr lvl="1">
                  <a:spcBef>
                    <a:spcPts val="0"/>
                  </a:spcBef>
                </a:pPr>
                <a14:m>
                  <m:oMath xmlns:m="http://schemas.openxmlformats.org/officeDocument/2006/math">
                    <m:r>
                      <a:rPr sz="1400">
                        <a:latin typeface="Cambria Math" panose="02040503050406030204" pitchFamily="18" charset="0"/>
                      </a:rPr>
                      <m:t>→</m:t>
                    </m:r>
                  </m:oMath>
                </a14:m>
                <a:r>
                  <a:rPr sz="1400" dirty="0"/>
                  <a:t> </a:t>
                </a:r>
                <a:r>
                  <a:rPr sz="1400" dirty="0" err="1"/>
                  <a:t>Zenodo</a:t>
                </a:r>
                <a:r>
                  <a:rPr sz="1400" dirty="0"/>
                  <a:t> / </a:t>
                </a:r>
                <a:r>
                  <a:rPr sz="1400" dirty="0" err="1"/>
                  <a:t>figshare</a:t>
                </a:r>
                <a:r>
                  <a:rPr sz="1400" dirty="0"/>
                  <a:t> / …</a:t>
                </a:r>
              </a:p>
              <a:p>
                <a:pPr lvl="0">
                  <a:spcBef>
                    <a:spcPts val="600"/>
                  </a:spcBef>
                </a:pPr>
                <a:r>
                  <a:rPr sz="1400" dirty="0"/>
                  <a:t>Use Open Science Framework.</a:t>
                </a:r>
              </a:p>
            </p:txBody>
          </p:sp>
        </mc:Choice>
        <mc:Fallback>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xfrm>
                <a:off x="838200" y="1582220"/>
                <a:ext cx="10515600" cy="4910654"/>
              </a:xfrm>
              <a:blipFill>
                <a:blip r:embed="rId2"/>
                <a:stretch>
                  <a:fillRect l="-724" t="-1289" b="-258"/>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Quarto / R markdown</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15</a:t>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Quarto / R markdown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As a researcher it is important that you can effectively </a:t>
            </a:r>
            <a:r>
              <a:rPr b="1"/>
              <a:t>communicate</a:t>
            </a:r>
            <a:r>
              <a:t> your results.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Quarto and R markdown are open-source science and technical publishing systems, both relying on Pandoc (a universal document converter). Both are markdown languages.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Quarto and R markdown allow creating reports that combine R code with the analysis output. R markdown, and quarto, is a “unified authoring framework for data science, combining your code, its results and your prose commentary”</a:t>
            </a:r>
            <a:r>
              <a:rPr baseline="30000">
                <a:hlinkClick r:id="rId2" action="ppaction://hlinksldjump"/>
              </a:rPr>
              <a:t>3</a:t>
            </a:r>
            <a: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16</a:t>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Quarto / R markdown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Quarto allows you to tell a story and share a report that transparently lists the code the generated your results. Markdown documents are fully reproducible (up to a point!) and support a number of output format: html, pdf, docx, pptx…</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Quarto is meant to achieve 3 things:</a:t>
            </a:r>
          </a:p>
          <a:p>
            <a:pPr lvl="0"/>
            <a:r>
              <a:t>Communicate with stakeholders.</a:t>
            </a:r>
          </a:p>
          <a:p>
            <a:pPr lvl="0"/>
            <a:r>
              <a:t>Collaborate with other researchers.</a:t>
            </a:r>
          </a:p>
          <a:p>
            <a:pPr lvl="0"/>
            <a:r>
              <a:t>A framework within which to do data science (like a modern-day lab notebook).</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17</a:t>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Quarto / R mardown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Main differences between quarto and R markdown:</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t>Quarto is newer and will probably supersede R markdown - so best to just learn quarto (but both are almost identical to use).</a:t>
            </a:r>
          </a:p>
          <a:p>
            <a:pPr lvl="0"/>
            <a:r>
              <a:t>Quarto is independent of R and works with many other programming languages (python, Julia, …)</a:t>
            </a:r>
          </a:p>
          <a:p>
            <a:pPr lvl="0"/>
            <a:r>
              <a:t>Slight differences in YAML header specification.</a:t>
            </a:r>
          </a:p>
          <a:p>
            <a:pPr lvl="0"/>
            <a:r>
              <a:t>Slightly different layout &amp; style of final document.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18</a:t>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pPr marL="0" lvl="0" indent="0">
              <a:buNone/>
            </a:pPr>
            <a:r>
              <a:t>Quarto / R markdown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p:txBody>
              <a:bodyPr/>
              <a:lstStyle/>
              <a:p>
                <a:pPr marL="0" lvl="0" indent="0">
                  <a:buNone/>
                </a:pPr>
                <a:r>
                  <a:rPr dirty="0"/>
                  <a:t>There are 3 building blocks to a markdown document:</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dirty="0"/>
              </a:p>
              <a:p>
                <a:pPr marL="457200" lvl="0" indent="-457200">
                  <a:buAutoNum type="arabicPeriod"/>
                </a:pPr>
                <a:r>
                  <a:rPr dirty="0"/>
                  <a:t>A YAML header.</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dirty="0"/>
              </a:p>
              <a:p>
                <a:pPr marL="457200" lvl="0" indent="-457200">
                  <a:buAutoNum type="arabicPeriod" startAt="2"/>
                </a:pPr>
                <a:r>
                  <a:rPr dirty="0"/>
                  <a:t>Chunks of R code (if you want to strip out all chunks of R code within a markdown document to write a pure R script, you can use the </a:t>
                </a:r>
                <a:r>
                  <a:rPr dirty="0">
                    <a:latin typeface="Courier"/>
                  </a:rPr>
                  <a:t>purl()</a:t>
                </a:r>
                <a:r>
                  <a:rPr dirty="0"/>
                  <a:t> function from the </a:t>
                </a:r>
                <a:r>
                  <a:rPr dirty="0" err="1">
                    <a:latin typeface="Courier"/>
                  </a:rPr>
                  <a:t>knitr</a:t>
                </a:r>
                <a:r>
                  <a:rPr dirty="0"/>
                  <a:t> package).</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dirty="0"/>
              </a:p>
              <a:p>
                <a:pPr marL="457200" lvl="0" indent="-457200">
                  <a:buAutoNum type="arabicPeriod" startAt="3"/>
                </a:pPr>
                <a:r>
                  <a:rPr dirty="0"/>
                  <a:t>Narrative, formatted text.</a:t>
                </a:r>
              </a:p>
            </p:txBody>
          </p:sp>
        </mc:Choice>
        <mc:Fallback>
          <p:sp>
            <p:nvSpPr>
              <p:cNvPr id="3" name="Content Placeholder 2">
                <a:extLst>
                  <a:ext uri="{FF2B5EF4-FFF2-40B4-BE49-F238E27FC236}">
                    <a16:creationId xmlns:a16="http://schemas.microsoft.com/office/drawing/2014/main" id="{7E89358A-6410-47DE-B7D5-0F708CD13DF5}"/>
                  </a:ext>
                </a:extLst>
              </p:cNvPr>
              <p:cNvSpPr>
                <a:spLocks noGrp="1" noRot="1" noChangeAspect="1" noMove="1" noResize="1" noEditPoints="1" noAdjustHandles="1" noChangeArrowheads="1" noChangeShapeType="1" noTextEdit="1"/>
              </p:cNvSpPr>
              <p:nvPr>
                <p:ph sz="half" idx="1"/>
              </p:nvPr>
            </p:nvSpPr>
            <p:spPr>
              <a:blipFill>
                <a:blip r:embed="rId2"/>
                <a:stretch>
                  <a:fillRect l="-1467" t="-1453"/>
                </a:stretch>
              </a:blipFill>
            </p:spPr>
            <p:txBody>
              <a:bodyPr/>
              <a:lstStyle/>
              <a:p>
                <a:r>
                  <a:rPr lang="en-US">
                    <a:noFill/>
                  </a:rPr>
                  <a:t> </a:t>
                </a:r>
              </a:p>
            </p:txBody>
          </p:sp>
        </mc:Fallback>
      </mc:AlternateContent>
      <p:pic>
        <p:nvPicPr>
          <p:cNvPr id="4" name="Picture 1" descr="dataAndSupportDocs/yaml_chunk_text.png"/>
          <p:cNvPicPr>
            <a:picLocks noGrp="1" noChangeAspect="1"/>
          </p:cNvPicPr>
          <p:nvPr/>
        </p:nvPicPr>
        <p:blipFill>
          <a:blip r:embed="rId3"/>
          <a:stretch>
            <a:fillRect/>
          </a:stretch>
        </p:blipFill>
        <p:spPr bwMode="auto">
          <a:xfrm>
            <a:off x="6172200" y="2298700"/>
            <a:ext cx="5181600" cy="3378200"/>
          </a:xfrm>
          <a:prstGeom prst="rect">
            <a:avLst/>
          </a:prstGeom>
          <a:noFill/>
          <a:ln w="9525">
            <a:noFill/>
            <a:headEnd/>
            <a:tailEnd/>
          </a:ln>
        </p:spPr>
      </p:pic>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19</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Introduction</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Quarto / R markdown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rPr b="1"/>
              <a:t>Try it!</a:t>
            </a:r>
            <a:r>
              <a:t> In RStudio:</a:t>
            </a:r>
          </a:p>
          <a:p>
            <a:pPr lvl="0"/>
            <a:r>
              <a:t>Select </a:t>
            </a:r>
            <a:r>
              <a:rPr i="1"/>
              <a:t>File</a:t>
            </a:r>
          </a:p>
          <a:p>
            <a:pPr lvl="0"/>
            <a:r>
              <a:t>Select </a:t>
            </a:r>
            <a:r>
              <a:rPr i="1"/>
              <a:t>New File</a:t>
            </a:r>
          </a:p>
          <a:p>
            <a:pPr lvl="0"/>
            <a:r>
              <a:t>Select </a:t>
            </a:r>
            <a:r>
              <a:rPr i="1"/>
              <a:t>Quarto document…</a:t>
            </a:r>
          </a:p>
          <a:p>
            <a:pPr lvl="0"/>
            <a:r>
              <a:t>(select type of output; choose html; untick the ‘use visual markdown editor’ box if ticked)</a:t>
            </a:r>
          </a:p>
          <a:p>
            <a:pPr lvl="0"/>
            <a:r>
              <a:t>(select </a:t>
            </a:r>
            <a:r>
              <a:rPr i="1"/>
              <a:t>Source</a:t>
            </a:r>
            <a:r>
              <a:t> instead of </a:t>
            </a:r>
            <a:r>
              <a:rPr i="1"/>
              <a:t>Visual</a:t>
            </a:r>
            <a:r>
              <a:t> at the top of the editor panel if </a:t>
            </a:r>
            <a:r>
              <a:rPr i="1"/>
              <a:t>Visual</a:t>
            </a:r>
            <a:r>
              <a:t> is selected)</a:t>
            </a:r>
          </a:p>
          <a:p>
            <a:pPr lvl="0"/>
            <a:r>
              <a:t>Click on </a:t>
            </a:r>
            <a:r>
              <a:rPr i="1"/>
              <a:t>Render</a:t>
            </a:r>
            <a:r>
              <a:t> in the script editor panel.</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Inspect the document that was generated and compare with the source quarto / markdown code.</a:t>
            </a:r>
          </a:p>
          <a:p>
            <a:pPr marL="0" lvl="0" indent="0">
              <a:buNone/>
            </a:pPr>
            <a:r>
              <a:t>Do you understand how titles, bold text, links were formatted?</a:t>
            </a:r>
          </a:p>
          <a:p>
            <a:pPr marL="0" lvl="0" indent="0">
              <a:buNone/>
            </a:pPr>
            <a:r>
              <a:t>Check how R code is rendered and how chunk options let you control how it displays.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20</a:t>
            </a:fld>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Publishing data &amp; code</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21</a:t>
            </a:fld>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GitHub</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While you can use markdown document and R packages as part of your own workflow, if you want to use them as part of an Open Science paradigm, then you really need to </a:t>
            </a:r>
            <a:r>
              <a:rPr b="1"/>
              <a:t>publish</a:t>
            </a:r>
            <a:r>
              <a:t> them.</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The easiest way to do this is using </a:t>
            </a:r>
            <a:r>
              <a:rPr b="1"/>
              <a:t>GitHub</a:t>
            </a:r>
            <a:r>
              <a:t>.</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GitHub is a hosting service for software development and fully integrates with </a:t>
            </a:r>
            <a:r>
              <a:rPr>
                <a:latin typeface="Courier"/>
              </a:rPr>
              <a:t>git</a:t>
            </a:r>
            <a:r>
              <a:t> a powerful, open source version control software (you are </a:t>
            </a:r>
            <a:r>
              <a:rPr i="1"/>
              <a:t>highly</a:t>
            </a:r>
            <a:r>
              <a:t> encouraged to use git, but we will not cover that here).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22</a:t>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GitHub</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To use GitHub:</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t>Create a GitHub account if you have not done so already.</a:t>
            </a:r>
          </a:p>
          <a:p>
            <a:pPr lvl="0"/>
            <a:r>
              <a:t>Create a repository on GitHub and upload your package files (either using </a:t>
            </a:r>
            <a:r>
              <a:rPr>
                <a:latin typeface="Courier"/>
              </a:rPr>
              <a:t>git</a:t>
            </a:r>
            <a:r>
              <a:t> or through the GitHub direct website upload feature).</a:t>
            </a:r>
          </a:p>
          <a:p>
            <a:pPr lvl="0"/>
            <a:r>
              <a:t>Make sure your branch is called </a:t>
            </a:r>
            <a:r>
              <a:rPr b="1"/>
              <a:t>main</a:t>
            </a:r>
            <a:r>
              <a:t> (previously the main branch was called </a:t>
            </a:r>
            <a:r>
              <a:rPr i="1"/>
              <a:t>master</a:t>
            </a:r>
            <a:r>
              <a:t>).</a:t>
            </a:r>
          </a:p>
          <a:p>
            <a:pPr lvl="0"/>
            <a:r>
              <a:t>Upload files using either the upload function or using git directly on your computer.</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23</a:t>
            </a:fld>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GitHub</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GitHub project releases: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t>GitHub is primarily meant for colaboratively developing code. It uses version control allows branching projects into different directions, adding and removing files, … In other words, any given repository on GitHub can change over time.</a:t>
            </a:r>
          </a:p>
          <a:p>
            <a:pPr lvl="0"/>
            <a:r>
              <a:t>For users, you may wish to create a release to bundle and deliver iterations of a project to users.</a:t>
            </a:r>
          </a:p>
          <a:p>
            <a:pPr lvl="0"/>
            <a:r>
              <a:t>See </a:t>
            </a:r>
            <a:r>
              <a:rPr>
                <a:hlinkClick r:id="rId2"/>
              </a:rPr>
              <a:t>https://docs.github.com/en/repositories/releasing-projects-on-github/managing-releases-in-a-repository</a:t>
            </a:r>
            <a:r>
              <a:t> how to create and manage GitHub releases.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24</a:t>
            </a:fld>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R packages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Packages in R are </a:t>
            </a:r>
            <a:r>
              <a:rPr b="1"/>
              <a:t>bundles of shareable code, data and documentation</a:t>
            </a:r>
            <a:r>
              <a:t>.</a:t>
            </a:r>
          </a:p>
          <a:p>
            <a:pPr lvl="0"/>
            <a:r>
              <a:t>Packages allow users to contribute functionality to R and avoid having to re-invent the wheel. They are what make R so powerful a tool.</a:t>
            </a:r>
          </a:p>
          <a:p>
            <a:pPr lvl="0"/>
            <a:r>
              <a:t>Anybody can write an R package: this includes you (in fact you will write one before the session is up)!</a:t>
            </a:r>
          </a:p>
          <a:p>
            <a:pPr lvl="0"/>
            <a:r>
              <a:t>To publish an R package formally (CRAN, Bioconductor) will take a bit more effort and provides </a:t>
            </a:r>
            <a:r>
              <a:rPr i="1"/>
              <a:t>minimal</a:t>
            </a:r>
            <a:r>
              <a:t> quality control.</a:t>
            </a:r>
          </a:p>
          <a:p>
            <a:pPr lvl="0"/>
            <a:r>
              <a:t>Packages are not formally peer reviewed, the R community will provide feedback to package authors and maintainers but very new and/or little used packages could do incorrect analyses (buyer beware!). This is where commercial software with stringent QA and validation processes have a role to play.</a:t>
            </a:r>
          </a:p>
          <a:p>
            <a:pPr lvl="0"/>
            <a:r>
              <a:t>Crucially, you can also use R packages to organise your own work flow and to publish your work as a reproducible </a:t>
            </a:r>
            <a:r>
              <a:rPr b="1"/>
              <a:t>research compendium</a:t>
            </a:r>
            <a:r>
              <a:rPr baseline="30000">
                <a:hlinkClick r:id="rId2" action="ppaction://hlinksldjump"/>
              </a:rPr>
              <a:t>4</a:t>
            </a:r>
            <a:r>
              <a:rPr baseline="30000"/>
              <a:t>,</a:t>
            </a:r>
            <a:r>
              <a:rPr baseline="30000">
                <a:hlinkClick r:id="rId2" action="ppaction://hlinksldjump"/>
              </a:rPr>
              <a:t>5</a:t>
            </a:r>
            <a: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25</a:t>
            </a:fld>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R packages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An R package can be in one of 5 states: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457200" lvl="0" indent="-457200">
              <a:buAutoNum type="arabicPeriod"/>
            </a:pPr>
            <a:r>
              <a:t>Source (i.e. a directory)</a:t>
            </a:r>
          </a:p>
          <a:p>
            <a:pPr marL="457200" lvl="0" indent="-457200">
              <a:buAutoNum type="arabicPeriod"/>
            </a:pPr>
            <a:r>
              <a:t>Bundled (i.e. a tarball, typically a </a:t>
            </a:r>
            <a:r>
              <a:rPr>
                <a:latin typeface="Courier"/>
              </a:rPr>
              <a:t>*.tar.gz</a:t>
            </a:r>
            <a:r>
              <a:t> file)</a:t>
            </a:r>
          </a:p>
          <a:p>
            <a:pPr marL="457200" lvl="0" indent="-457200">
              <a:buAutoNum type="arabicPeriod"/>
            </a:pPr>
            <a:r>
              <a:t>Binary (pre-compiled, single file, platform specific, typically a </a:t>
            </a:r>
            <a:r>
              <a:rPr>
                <a:latin typeface="Courier"/>
              </a:rPr>
              <a:t>*.tgz</a:t>
            </a:r>
            <a:r>
              <a:t> file for Mac OS and </a:t>
            </a:r>
            <a:r>
              <a:rPr>
                <a:latin typeface="Courier"/>
              </a:rPr>
              <a:t>*.zip</a:t>
            </a:r>
            <a:r>
              <a:t> for Windows)</a:t>
            </a:r>
          </a:p>
          <a:p>
            <a:pPr marL="457200" lvl="0" indent="-457200">
              <a:buAutoNum type="arabicPeriod"/>
            </a:pPr>
            <a:r>
              <a:t>Installed (i.e. after you called </a:t>
            </a:r>
            <a:r>
              <a:rPr>
                <a:latin typeface="Courier"/>
              </a:rPr>
              <a:t>install.packages()</a:t>
            </a:r>
            <a:r>
              <a:t>)</a:t>
            </a:r>
          </a:p>
          <a:p>
            <a:pPr marL="457200" lvl="0" indent="-457200">
              <a:buAutoNum type="arabicPeriod"/>
            </a:pPr>
            <a:r>
              <a:t>In memory (i.e. after you called </a:t>
            </a:r>
            <a:r>
              <a:rPr>
                <a:latin typeface="Courier"/>
              </a:rPr>
              <a:t>library()</a:t>
            </a:r>
            <a: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26</a:t>
            </a:fld>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R packages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A source R package has a required file and folder structure. Inside a source package directory you will need:</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rPr>
                <a:latin typeface="Courier"/>
              </a:rPr>
              <a:t>DESCRIPTION</a:t>
            </a:r>
            <a:r>
              <a:t> [*]</a:t>
            </a:r>
          </a:p>
          <a:p>
            <a:pPr lvl="0"/>
            <a:r>
              <a:rPr>
                <a:latin typeface="Courier"/>
              </a:rPr>
              <a:t>NAMESPACE</a:t>
            </a:r>
            <a:r>
              <a:t> [*]</a:t>
            </a:r>
          </a:p>
          <a:p>
            <a:pPr lvl="0"/>
            <a:r>
              <a:rPr>
                <a:latin typeface="Courier"/>
              </a:rPr>
              <a:t>README.md</a:t>
            </a:r>
          </a:p>
          <a:p>
            <a:pPr lvl="0"/>
            <a:r>
              <a:rPr>
                <a:latin typeface="Courier"/>
              </a:rPr>
              <a:t>NEWS.md</a:t>
            </a:r>
          </a:p>
          <a:p>
            <a:pPr lvl="0"/>
            <a:r>
              <a:rPr>
                <a:latin typeface="Courier"/>
              </a:rPr>
              <a:t>R</a:t>
            </a:r>
            <a:r>
              <a:t> directory [*]</a:t>
            </a:r>
          </a:p>
          <a:p>
            <a:pPr lvl="0"/>
            <a:r>
              <a:rPr>
                <a:latin typeface="Courier"/>
              </a:rPr>
              <a:t>man</a:t>
            </a:r>
            <a:r>
              <a:t> directory</a:t>
            </a:r>
          </a:p>
          <a:p>
            <a:pPr lvl="0"/>
            <a:r>
              <a:rPr>
                <a:latin typeface="Courier"/>
              </a:rPr>
              <a:t>data</a:t>
            </a:r>
            <a:r>
              <a:t> directory</a:t>
            </a:r>
          </a:p>
          <a:p>
            <a:pPr lvl="0"/>
            <a:r>
              <a:rPr>
                <a:latin typeface="Courier"/>
              </a:rPr>
              <a:t>inst</a:t>
            </a:r>
            <a:r>
              <a:t> directory</a:t>
            </a:r>
          </a:p>
          <a:p>
            <a:pPr marL="0" lvl="0" indent="0">
              <a:buNone/>
            </a:pPr>
            <a:r>
              <a:t>The items marked by [*] are the minimum, bare-bones essentials.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27</a:t>
            </a:fld>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R packages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A source R package has a required file and folder structure. Inside a source package directory you will need:</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rPr>
                <a:latin typeface="Courier"/>
              </a:rPr>
              <a:t>DESCRIPTION</a:t>
            </a:r>
            <a:r>
              <a:t> </a:t>
            </a:r>
            <a:r>
              <a:rPr b="1"/>
              <a:t>lists version, author, license info &amp; dependencies</a:t>
            </a:r>
            <a:r>
              <a:t>[*]</a:t>
            </a:r>
          </a:p>
          <a:p>
            <a:pPr lvl="0"/>
            <a:r>
              <a:rPr>
                <a:latin typeface="Courier"/>
              </a:rPr>
              <a:t>NAMESPACE</a:t>
            </a:r>
            <a:r>
              <a:t> </a:t>
            </a:r>
            <a:r>
              <a:rPr b="1"/>
              <a:t>identifies functions to be exported or imported</a:t>
            </a:r>
            <a:r>
              <a:t> [*]</a:t>
            </a:r>
          </a:p>
          <a:p>
            <a:pPr lvl="0"/>
            <a:r>
              <a:rPr>
                <a:latin typeface="Courier"/>
              </a:rPr>
              <a:t>README.md</a:t>
            </a:r>
            <a:r>
              <a:t> </a:t>
            </a:r>
            <a:r>
              <a:rPr b="1"/>
              <a:t>optional documentation / information file</a:t>
            </a:r>
          </a:p>
          <a:p>
            <a:pPr lvl="0"/>
            <a:r>
              <a:rPr>
                <a:latin typeface="Courier"/>
              </a:rPr>
              <a:t>NEWS.md</a:t>
            </a:r>
            <a:r>
              <a:t> </a:t>
            </a:r>
            <a:r>
              <a:rPr b="1"/>
              <a:t>typically lists version history and updates to the package</a:t>
            </a:r>
          </a:p>
          <a:p>
            <a:pPr lvl="0"/>
            <a:r>
              <a:rPr>
                <a:latin typeface="Courier"/>
              </a:rPr>
              <a:t>R</a:t>
            </a:r>
            <a:r>
              <a:t> directory </a:t>
            </a:r>
            <a:r>
              <a:rPr b="1"/>
              <a:t>contains R code defining package functions</a:t>
            </a:r>
            <a:r>
              <a:t> [*]</a:t>
            </a:r>
          </a:p>
          <a:p>
            <a:pPr lvl="0"/>
            <a:r>
              <a:rPr>
                <a:latin typeface="Courier"/>
              </a:rPr>
              <a:t>man</a:t>
            </a:r>
            <a:r>
              <a:t> directory </a:t>
            </a:r>
            <a:r>
              <a:rPr b="1"/>
              <a:t>contains documentation files (best auto-generated)</a:t>
            </a:r>
          </a:p>
          <a:p>
            <a:pPr lvl="0"/>
            <a:r>
              <a:rPr>
                <a:latin typeface="Courier"/>
              </a:rPr>
              <a:t>data</a:t>
            </a:r>
            <a:r>
              <a:t> directory </a:t>
            </a:r>
            <a:r>
              <a:rPr b="1"/>
              <a:t>contains datasets (if needed)</a:t>
            </a:r>
          </a:p>
          <a:p>
            <a:pPr lvl="0"/>
            <a:r>
              <a:rPr>
                <a:latin typeface="Courier"/>
              </a:rPr>
              <a:t>inst</a:t>
            </a:r>
            <a:r>
              <a:t> directory </a:t>
            </a:r>
            <a:r>
              <a:rPr b="1"/>
              <a:t>extra resources, e.g. markdown scripts</a:t>
            </a:r>
          </a:p>
          <a:p>
            <a:pPr marL="0" lvl="0" indent="0">
              <a:buNone/>
            </a:pPr>
            <a:r>
              <a:t>The items marked by [*] are the minimum, bare-bones essentials.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28</a:t>
            </a:fld>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R packages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To create a new R package, make use of RStudio’s project feature:</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t>Create a new project in a new directory (you should have an option to create a new package; if so delete </a:t>
            </a:r>
            <a:r>
              <a:rPr>
                <a:latin typeface="Courier"/>
              </a:rPr>
              <a:t>Hello.R</a:t>
            </a:r>
            <a:r>
              <a:t> from </a:t>
            </a:r>
            <a:r>
              <a:rPr>
                <a:latin typeface="Courier"/>
              </a:rPr>
              <a:t>R/</a:t>
            </a:r>
            <a:r>
              <a:t> and </a:t>
            </a:r>
            <a:r>
              <a:rPr>
                <a:latin typeface="Courier"/>
              </a:rPr>
              <a:t>Hello.Rd</a:t>
            </a:r>
            <a:r>
              <a:t> from </a:t>
            </a:r>
            <a:r>
              <a:rPr>
                <a:latin typeface="Courier"/>
              </a:rPr>
              <a:t>man/</a:t>
            </a:r>
            <a:r>
              <a:t>).</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t>If needed, create the files &amp; directories from the previous slide either manually or </a:t>
            </a:r>
            <a:r>
              <a:rPr b="1"/>
              <a:t>using packages </a:t>
            </a:r>
            <a:r>
              <a:rPr b="1">
                <a:latin typeface="Courier"/>
              </a:rPr>
              <a:t>devtools</a:t>
            </a:r>
            <a:r>
              <a:t> (function </a:t>
            </a:r>
            <a:r>
              <a:rPr>
                <a:latin typeface="Courier"/>
              </a:rPr>
              <a:t>document()</a:t>
            </a:r>
            <a:r>
              <a:t>) </a:t>
            </a:r>
            <a:r>
              <a:rPr b="1"/>
              <a:t>and </a:t>
            </a:r>
            <a:r>
              <a:rPr b="1">
                <a:latin typeface="Courier"/>
              </a:rPr>
              <a:t>usethis</a:t>
            </a:r>
            <a:r>
              <a:t> (function </a:t>
            </a:r>
            <a:r>
              <a:rPr>
                <a:latin typeface="Courier"/>
              </a:rPr>
              <a:t>create_package()</a:t>
            </a:r>
            <a:r>
              <a:t>, when initiating a package).</a:t>
            </a:r>
          </a:p>
          <a:p>
            <a:pPr lvl="0"/>
            <a:r>
              <a:t>Edit the files as needed.</a:t>
            </a:r>
          </a:p>
          <a:p>
            <a:pPr lvl="0"/>
            <a:r>
              <a:t>Compile &amp; test.</a:t>
            </a:r>
          </a:p>
          <a:p>
            <a:pPr lvl="0"/>
            <a:r>
              <a:t>Upload to GitHub (informal release) or CRAN / Bioconductor (formal release).</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Go to </a:t>
            </a:r>
            <a:r>
              <a:rPr>
                <a:hlinkClick r:id="rId2"/>
              </a:rPr>
              <a:t>https://r-pkgs.org/</a:t>
            </a:r>
            <a:r>
              <a:t> for a deep dive on how to create your own package.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29</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Learning outcomes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457200" lvl="0" indent="-457200">
              <a:buAutoNum type="arabicPeriod"/>
            </a:pPr>
            <a:r>
              <a:rPr b="1"/>
              <a:t>EXPLAIN open and reproducible research</a:t>
            </a:r>
            <a:r>
              <a:t>: able to explain the key ideas underpinning open and reproducible research.</a:t>
            </a:r>
          </a:p>
          <a:p>
            <a:pPr marL="457200" lvl="0" indent="-457200">
              <a:buAutoNum type="arabicPeriod"/>
            </a:pPr>
            <a:r>
              <a:rPr b="1"/>
              <a:t>USE QUARTO</a:t>
            </a:r>
            <a:r>
              <a:t>: able to use quarto and similar markdown languages to produce reproducible research documents.</a:t>
            </a:r>
          </a:p>
          <a:p>
            <a:pPr marL="457200" lvl="0" indent="-457200">
              <a:buAutoNum type="arabicPeriod"/>
            </a:pPr>
            <a:r>
              <a:rPr b="1"/>
              <a:t>UNDERSTAND LICENSES</a:t>
            </a:r>
            <a:r>
              <a:t>: Understand the importance of document and code licenses and what are open science compliant licenses.</a:t>
            </a:r>
          </a:p>
          <a:p>
            <a:pPr marL="457200" lvl="0" indent="-457200">
              <a:buAutoNum type="arabicPeriod"/>
            </a:pPr>
            <a:r>
              <a:rPr b="1"/>
              <a:t>ABLE TO DEPOSIT DATA &amp; CODE</a:t>
            </a:r>
            <a:r>
              <a:t>: Know where and how to deposit analysis code and research data.</a:t>
            </a:r>
          </a:p>
          <a:p>
            <a:pPr marL="457200" lvl="0" indent="-457200">
              <a:buAutoNum type="arabicPeriod"/>
            </a:pPr>
            <a:r>
              <a:rPr b="1"/>
              <a:t>UNDERSTAND OPEN ACCESS</a:t>
            </a:r>
            <a:r>
              <a:t>”: Know the difference between open access and paywall-restricted journals.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a:t>
            </a:fld>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Figshare / Zenodo</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You can also publish markdown documents, script files and data using repositories such as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t>figshare </a:t>
            </a:r>
            <a:r>
              <a:rPr>
                <a:hlinkClick r:id="rId2"/>
              </a:rPr>
              <a:t>https://figshare.com</a:t>
            </a:r>
          </a:p>
          <a:p>
            <a:pPr lvl="0"/>
            <a:r>
              <a:t>Zenodo </a:t>
            </a:r>
            <a:r>
              <a:rPr>
                <a:hlinkClick r:id="rId3"/>
              </a:rPr>
              <a:t>https://zenodo.org</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hlinkClick r:id="rId3"/>
            </a:endParaRPr>
          </a:p>
          <a:p>
            <a:pPr marL="0" lvl="0" indent="0">
              <a:buNone/>
            </a:pPr>
            <a:r>
              <a:t>These can be either private or public. Once public, they can only be updated, not modified. The main advantage of these repositories is that you can get a Digital Object Identifier (DOI) number for your data/code publication which can be directly cited by other researchers.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30</a:t>
            </a:fld>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Licenses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31</a:t>
            </a:fld>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Licenses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Discuss: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Why should you use a license to publish content or software?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32</a:t>
            </a:fld>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Licenses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spcBef>
                <a:spcPts val="3000"/>
              </a:spcBef>
              <a:buNone/>
            </a:pPr>
            <a:r>
              <a:rPr b="1"/>
              <a:t>Why use licenses?</a:t>
            </a:r>
          </a:p>
          <a:p>
            <a:pPr marL="0" lvl="0" indent="0">
              <a:buNone/>
            </a:pPr>
            <a:r>
              <a:t>A license is a legal document that will provide you and your institution some protection regarding how your content or software can be used and what attribution / credit needs to be given to your and your co-authors.</a:t>
            </a:r>
          </a:p>
          <a:p>
            <a:pPr marL="0" lvl="0" indent="0">
              <a:buNone/>
            </a:pPr>
            <a:r>
              <a:t>While a license or a copyright license can obviously be used to restrict usage, you should still use one for open source documents to clarify wheher your work can be used for commercial purposes, how you should be given credit for your work, etc.</a:t>
            </a:r>
          </a:p>
          <a:p>
            <a:pPr marL="0" lvl="0" indent="0">
              <a:buNone/>
            </a:pPr>
            <a:r>
              <a:t>For software, it is generally recommended to have a no-warranty / AS-IS statement in the license to protect you and your organisation from lawsuits from users of your software.</a:t>
            </a:r>
          </a:p>
          <a:p>
            <a:pPr marL="0" lvl="0" indent="0">
              <a:spcBef>
                <a:spcPts val="3000"/>
              </a:spcBef>
              <a:buNone/>
            </a:pPr>
            <a:r>
              <a:rPr b="1"/>
              <a:t>Software vs content</a:t>
            </a:r>
          </a:p>
          <a:p>
            <a:pPr marL="0" lvl="0" indent="0">
              <a:buNone/>
            </a:pPr>
            <a:r>
              <a:t>You can use the same license for content and software but it is generally recommended to use content-specific licenses for content and software-specific licenses for computer code.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33</a:t>
            </a:fld>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Licenses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spcBef>
                <a:spcPts val="3000"/>
              </a:spcBef>
              <a:buNone/>
            </a:pPr>
            <a:r>
              <a:rPr b="1"/>
              <a:t>Common open source software licenses:</a:t>
            </a:r>
          </a:p>
          <a:p>
            <a:pPr lvl="0"/>
            <a:r>
              <a:t>MIT</a:t>
            </a:r>
          </a:p>
          <a:p>
            <a:pPr lvl="0"/>
            <a:r>
              <a:t>GPL-3.0</a:t>
            </a:r>
          </a:p>
          <a:p>
            <a:pPr lvl="0"/>
            <a:r>
              <a:t>See </a:t>
            </a:r>
            <a:r>
              <a:rPr>
                <a:hlinkClick r:id="rId2"/>
              </a:rPr>
              <a:t>https://opensource.org/licenses/alphabetical</a:t>
            </a:r>
            <a:r>
              <a:t> for OSI approved licenses.</a:t>
            </a:r>
          </a:p>
          <a:p>
            <a:pPr lvl="0"/>
            <a:r>
              <a:t>You can select one of several standard licenses on GitHub or upload your own.</a:t>
            </a:r>
          </a:p>
          <a:p>
            <a:pPr marL="0" lvl="0" indent="0">
              <a:spcBef>
                <a:spcPts val="3000"/>
              </a:spcBef>
              <a:buNone/>
            </a:pPr>
            <a:r>
              <a:rPr b="1"/>
              <a:t>Content licenses</a:t>
            </a:r>
          </a:p>
          <a:p>
            <a:pPr marL="0" lvl="0" indent="0">
              <a:buNone/>
            </a:pPr>
            <a:r>
              <a:t>The most common here is the Creative Commons Attribution International license, </a:t>
            </a:r>
            <a:r>
              <a:rPr>
                <a:hlinkClick r:id="rId3"/>
              </a:rPr>
              <a:t>CC BY 4.0</a:t>
            </a:r>
            <a:r>
              <a:t>. Wellcome funded research needs to be published using this license.</a:t>
            </a:r>
          </a:p>
          <a:p>
            <a:pPr marL="0" lvl="0" indent="0">
              <a:spcBef>
                <a:spcPts val="3000"/>
              </a:spcBef>
              <a:buNone/>
            </a:pPr>
            <a:r>
              <a:rPr b="1"/>
              <a:t>The Unlicense</a:t>
            </a:r>
          </a:p>
          <a:p>
            <a:pPr marL="0" lvl="0" indent="0">
              <a:buNone/>
            </a:pPr>
            <a:r>
              <a:t>This is a public-domain equivalent license, without an attribution clause but with a no-warranty statement. See </a:t>
            </a:r>
            <a:r>
              <a:rPr>
                <a:hlinkClick r:id="rId4"/>
              </a:rPr>
              <a:t>http://unlicense.org</a:t>
            </a:r>
            <a: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34</a:t>
            </a:fld>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Licenses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rPr b="1"/>
              <a:t>Patents</a:t>
            </a:r>
            <a:r>
              <a:t> are similar to licenses - in a way.</a:t>
            </a:r>
          </a:p>
          <a:p>
            <a:pPr marL="0" lvl="0" indent="0">
              <a:buNone/>
            </a:pPr>
            <a:r>
              <a:t>They provide a legal protection (for commercial purposes) of a technology. As a price for that protection, you need to share the principles of the technology.</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Mostly relevant for novel software, assays and other products rather than directly research output.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35</a:t>
            </a:fld>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36</a:t>
            </a:fld>
            <a:endParaRPr lang="en-GB"/>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Practical</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37</a:t>
            </a:fld>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Quarto / R markdown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rPr b="1"/>
              <a:t>Practical</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b="1"/>
          </a:p>
          <a:p>
            <a:pPr marL="457200" lvl="0" indent="-457200">
              <a:buAutoNum type="arabicPeriod"/>
            </a:pPr>
            <a:r>
              <a:t>Simulate a dataset and save it as a binary R data file (*.rda or *.RData).</a:t>
            </a:r>
          </a:p>
          <a:p>
            <a:pPr marL="457200" lvl="0" indent="-457200">
              <a:buAutoNum type="arabicPeriod"/>
            </a:pPr>
            <a:r>
              <a:t>Write a new quarto document which:</a:t>
            </a:r>
          </a:p>
          <a:p>
            <a:pPr lvl="0"/>
            <a:r>
              <a:t>Loads the simulated data.</a:t>
            </a:r>
          </a:p>
          <a:p>
            <a:pPr lvl="0"/>
            <a:r>
              <a:t>Performs a basic analysis and produces a table with results.</a:t>
            </a:r>
          </a:p>
          <a:p>
            <a:pPr lvl="0"/>
            <a:r>
              <a:t>Displays a graph.</a:t>
            </a:r>
          </a:p>
          <a:p>
            <a:pPr lvl="0"/>
            <a:r>
              <a:t>Make sure to use quarto’s capability of providing a </a:t>
            </a:r>
            <a:r>
              <a:rPr i="1"/>
              <a:t>commentary</a:t>
            </a:r>
            <a:r>
              <a:t> along with your analysis.</a:t>
            </a:r>
          </a:p>
          <a:p>
            <a:pPr marL="457200" lvl="0" indent="-457200">
              <a:buAutoNum type="arabicPeriod" startAt="3"/>
            </a:pPr>
            <a:r>
              <a:t>Create an account on Zenodo, figshare or GitHub and upload your files there.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38</a:t>
            </a:fld>
            <a:endParaRPr lang="en-GB"/>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Quarto / R markdown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rPr b="1"/>
              <a:t>Practical</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b="1"/>
          </a:p>
          <a:p>
            <a:pPr marL="0" lvl="0" indent="0">
              <a:buNone/>
            </a:pPr>
            <a:r>
              <a:t>Simulated data (as an example):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39</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Resources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4</a:t>
            </a:fld>
            <a:endParaRPr 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Quarto / R markdown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rPr b="1"/>
              <a:t>Practical</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b="1"/>
          </a:p>
          <a:p>
            <a:pPr marL="0" lvl="0" indent="0">
              <a:buNone/>
            </a:pPr>
            <a:r>
              <a:t>Analysis (as an example):</a:t>
            </a:r>
          </a:p>
          <a:p>
            <a:pPr lvl="0"/>
            <a:r>
              <a:t>t-test comparing variable z between types A &amp; B.</a:t>
            </a:r>
          </a:p>
          <a:p>
            <a:pPr lvl="0"/>
            <a:r>
              <a:t>Linear regression of z against x.</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Graph (as an example):</a:t>
            </a:r>
          </a:p>
          <a:p>
            <a:pPr lvl="0"/>
            <a:r>
              <a:t>Scatterplot of z against x, stratified by type.</a:t>
            </a:r>
          </a:p>
          <a:p>
            <a:pPr lvl="0"/>
            <a:r>
              <a:t>Boxplot of z values by type.</a:t>
            </a:r>
          </a:p>
          <a:p>
            <a:pPr lvl="0"/>
            <a:r>
              <a:t>Barplot of type.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40</a:t>
            </a:fld>
            <a:endParaRPr lang="en-GB"/>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Notes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rPr sz="1800"/>
              <a:t>1. Machado, J., </a:t>
            </a:r>
            <a:r>
              <a:rPr sz="1800" i="1"/>
              <a:t>“Open data and open science”</a:t>
            </a:r>
            <a:r>
              <a:rPr sz="1800"/>
              <a:t>. In Albagli, Maciel &amp; Abdo, </a:t>
            </a:r>
            <a:r>
              <a:rPr sz="1800" i="1"/>
              <a:t>“Open Science, Open Questions”</a:t>
            </a:r>
            <a:r>
              <a:rPr sz="1800"/>
              <a:t> 2015.</a:t>
            </a:r>
          </a:p>
          <a:p>
            <a:pPr marL="0" lvl="0" indent="0">
              <a:buNone/>
            </a:pPr>
            <a:r>
              <a:rPr sz="1800"/>
              <a:t>2. [https://doi.org/10.1126/science.336.6088.1521)</a:t>
            </a:r>
          </a:p>
          <a:p>
            <a:pPr marL="0" lvl="0" indent="0">
              <a:buNone/>
            </a:pPr>
            <a:r>
              <a:rPr sz="1800"/>
              <a:t>3. </a:t>
            </a:r>
            <a:r>
              <a:rPr sz="1800">
                <a:hlinkClick r:id="rId2"/>
              </a:rPr>
              <a:t>https://r4ds.had.co.nz</a:t>
            </a:r>
          </a:p>
          <a:p>
            <a:pPr marL="0" lvl="0" indent="0">
              <a:buNone/>
            </a:pPr>
            <a:r>
              <a:rPr sz="1800"/>
              <a:t>4. Gentleman, R. &amp; Temple Lang, D. (2007). </a:t>
            </a:r>
            <a:r>
              <a:rPr sz="1800" i="1"/>
              <a:t>Statistical Analyses and Reproducible Research</a:t>
            </a:r>
            <a:r>
              <a:rPr sz="1800"/>
              <a:t>. Journal of Computational and Graphical Statistics, 16:1, 1-23, DOI:10.1198/106186007X178663</a:t>
            </a:r>
          </a:p>
          <a:p>
            <a:pPr marL="0" lvl="0" indent="0">
              <a:buNone/>
            </a:pPr>
            <a:r>
              <a:rPr sz="1800"/>
              <a:t>5. Marwick, B., Boettiger, C. &amp; Mullen, L. (2018). </a:t>
            </a:r>
            <a:r>
              <a:rPr sz="1800" i="1"/>
              <a:t>Packaging Data Analytical Work Reproducibly Using R (and Friends)</a:t>
            </a:r>
            <a:r>
              <a:rPr sz="1800"/>
              <a:t>. The American Statistician, 72:1, 80-88, DOI:10.1080/00031305.2017.1375986</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41</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Resources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Quarto &amp; R markdown</a:t>
            </a:r>
          </a:p>
          <a:p>
            <a:pPr marL="0" lvl="0" indent="0">
              <a:buNone/>
            </a:pPr>
            <a:r>
              <a:rPr>
                <a:hlinkClick r:id="rId2"/>
              </a:rPr>
              <a:t>https://quarto.org/docs/computations/r.html</a:t>
            </a:r>
          </a:p>
          <a:p>
            <a:pPr marL="0" lvl="0" indent="0">
              <a:buNone/>
            </a:pPr>
            <a:r>
              <a:rPr>
                <a:hlinkClick r:id="rId3"/>
              </a:rPr>
              <a:t>https://rmarkdown.rstudio.com/articles.html</a:t>
            </a:r>
          </a:p>
          <a:p>
            <a:pPr lvl="0"/>
            <a:r>
              <a:t>GitHub &amp; git</a:t>
            </a:r>
          </a:p>
          <a:p>
            <a:pPr marL="0" lvl="0" indent="0">
              <a:buNone/>
            </a:pPr>
            <a:r>
              <a:rPr>
                <a:hlinkClick r:id="rId4"/>
              </a:rPr>
              <a:t>https://www.youtube.com/githubguides</a:t>
            </a:r>
          </a:p>
          <a:p>
            <a:pPr marL="0" lvl="0" indent="0">
              <a:buNone/>
            </a:pPr>
            <a:r>
              <a:rPr>
                <a:hlinkClick r:id="rId5"/>
              </a:rPr>
              <a:t>https://guides.github.com/activities/hello-world</a:t>
            </a:r>
          </a:p>
          <a:p>
            <a:pPr marL="0" lvl="0" indent="0">
              <a:buNone/>
            </a:pPr>
            <a:r>
              <a:rPr>
                <a:hlinkClick r:id="rId6"/>
              </a:rPr>
              <a:t>https://guides.github.com/introduction/git-handbook</a:t>
            </a:r>
          </a:p>
          <a:p>
            <a:pPr lvl="0"/>
            <a:r>
              <a:t>Open Science Framework</a:t>
            </a:r>
          </a:p>
          <a:p>
            <a:pPr marL="0" lvl="0" indent="0">
              <a:buNone/>
            </a:pPr>
            <a:r>
              <a:rPr>
                <a:hlinkClick r:id="rId7"/>
              </a:rPr>
              <a:t>https://osf.io</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Open Science</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Open Science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Discuss: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t>What do you understand by Open Science?</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t>Why is Open Science important?</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t>Is not all science open?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Open Science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rPr i="1"/>
              <a:t>“If I have seen further it is by standing on the shoulders of Giants.”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i="1"/>
          </a:p>
          <a:p>
            <a:pPr marL="0" lvl="0" indent="0">
              <a:buNone/>
            </a:pPr>
            <a:r>
              <a:t>Isaac Newton, 1675</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Open Science</a:t>
            </a:r>
          </a:p>
        </p:txBody>
      </p:sp>
      <p:pic>
        <p:nvPicPr>
          <p:cNvPr id="3" name="Picture 1" descr="dataAndSupportDocs/OpenSciencePub2_Ioannidis.png"/>
          <p:cNvPicPr>
            <a:picLocks noGrp="1" noChangeAspect="1"/>
          </p:cNvPicPr>
          <p:nvPr/>
        </p:nvPicPr>
        <p:blipFill>
          <a:blip r:embed="rId2"/>
          <a:stretch>
            <a:fillRect/>
          </a:stretch>
        </p:blipFill>
        <p:spPr bwMode="auto">
          <a:xfrm>
            <a:off x="838200" y="2654300"/>
            <a:ext cx="10515600" cy="29845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9</a:t>
            </a:fld>
            <a:endParaRPr lang="en-GB"/>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2565</Words>
  <Application>Microsoft Macintosh PowerPoint</Application>
  <PresentationFormat>Widescreen</PresentationFormat>
  <Paragraphs>312</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Cambria Math</vt:lpstr>
      <vt:lpstr>Courier</vt:lpstr>
      <vt:lpstr>Office Theme</vt:lpstr>
      <vt:lpstr>Statistics and R short course Session 6: Open Science</vt:lpstr>
      <vt:lpstr>Introduction</vt:lpstr>
      <vt:lpstr>Learning outcomes</vt:lpstr>
      <vt:lpstr>Resources</vt:lpstr>
      <vt:lpstr>Resources</vt:lpstr>
      <vt:lpstr>Open Science</vt:lpstr>
      <vt:lpstr>Open Science</vt:lpstr>
      <vt:lpstr>Open Science</vt:lpstr>
      <vt:lpstr>Open Science</vt:lpstr>
      <vt:lpstr>Open Science</vt:lpstr>
      <vt:lpstr>Open Science</vt:lpstr>
      <vt:lpstr>Open Science</vt:lpstr>
      <vt:lpstr>Open Science</vt:lpstr>
      <vt:lpstr>Open Science</vt:lpstr>
      <vt:lpstr>Quarto / R markdown</vt:lpstr>
      <vt:lpstr>Quarto / R markdown</vt:lpstr>
      <vt:lpstr>Quarto / R markdown</vt:lpstr>
      <vt:lpstr>Quarto / R mardown</vt:lpstr>
      <vt:lpstr>Quarto / R markdown</vt:lpstr>
      <vt:lpstr>Quarto / R markdown</vt:lpstr>
      <vt:lpstr>Publishing data &amp; code</vt:lpstr>
      <vt:lpstr>GitHub</vt:lpstr>
      <vt:lpstr>GitHub</vt:lpstr>
      <vt:lpstr>GitHub</vt:lpstr>
      <vt:lpstr>R packages</vt:lpstr>
      <vt:lpstr>R packages</vt:lpstr>
      <vt:lpstr>R packages</vt:lpstr>
      <vt:lpstr>R packages</vt:lpstr>
      <vt:lpstr>R packages</vt:lpstr>
      <vt:lpstr>Figshare / Zenodo</vt:lpstr>
      <vt:lpstr>Licenses</vt:lpstr>
      <vt:lpstr>Licenses</vt:lpstr>
      <vt:lpstr>Licenses</vt:lpstr>
      <vt:lpstr>Licenses</vt:lpstr>
      <vt:lpstr>Licenses</vt:lpstr>
      <vt:lpstr>PowerPoint Presentation</vt:lpstr>
      <vt:lpstr>Practical</vt:lpstr>
      <vt:lpstr>Quarto / R markdown</vt:lpstr>
      <vt:lpstr>Quarto / R markdown</vt:lpstr>
      <vt:lpstr>Quarto / R markdown</vt:lpstr>
      <vt:lpstr>Notes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22</TotalTime>
  <Words>2</Words>
  <Application>Microsoft Macintosh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and R short course Session 6: Open Science</dc:title>
  <dc:creator>Marc Henrion</dc:creator>
  <cp:keywords/>
  <cp:lastModifiedBy>Marc Henrion</cp:lastModifiedBy>
  <cp:revision>1</cp:revision>
  <dcterms:created xsi:type="dcterms:W3CDTF">2024-10-22T06:33:20Z</dcterms:created>
  <dcterms:modified xsi:type="dcterms:W3CDTF">2024-10-22T06:37:20Z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2024-10-23</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
  </property>
  <property fmtid="{D5CDD505-2E9C-101B-9397-08002B2CF9AE}" pid="12" name="toc-title">
    <vt:lpwstr>Table of contents</vt:lpwstr>
  </property>
</Properties>
</file>