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6"/>
  </p:sldMasterIdLst>
  <p:notesMasterIdLst>
    <p:notesMasterId r:id="rId13"/>
  </p:notesMasterIdLst>
  <p:sldIdLst>
    <p:sldId id="256" r:id="rId7"/>
    <p:sldId id="258" r:id="rId8"/>
    <p:sldId id="259" r:id="rId9"/>
    <p:sldId id="260" r:id="rId10"/>
    <p:sldId id="261" r:id="rId11"/>
    <p:sldId id="262" r:id="rId12"/>
  </p:sldIdLst>
  <p:sldSz cx="10077450" cy="566896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85">
          <p15:clr>
            <a:srgbClr val="9AA0A6"/>
          </p15:clr>
        </p15:guide>
        <p15:guide id="2" pos="3174">
          <p15:clr>
            <a:srgbClr val="9AA0A6"/>
          </p15:clr>
        </p15:guide>
        <p15:guide id="3" pos="3270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arzyna Kosek-Szott" initials="" lastIdx="1" clrIdx="0"/>
  <p:cmAuthor id="1" name="BORIS BELLALTA" initials="" lastIdx="7" clrIdx="1"/>
  <p:cmAuthor id="2" name="Francesc Wilhelmi" initials="" lastIdx="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8F58D9-0D9C-4630-8FE5-8EA02950CA49}">
  <a:tblStyle styleId="{058F58D9-0D9C-4630-8FE5-8EA02950CA49}" styleName="Table_0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9CCC0D68-7280-4A95-9F6D-1A3420247D7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46B7FA3-B89E-4C95-99DD-25E9F2A3E0BF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34" y="67"/>
      </p:cViewPr>
      <p:guideLst>
        <p:guide orient="horz" pos="1785"/>
        <p:guide pos="3174"/>
        <p:guide pos="32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-US" sz="1200">
                <a:solidFill>
                  <a:srgbClr val="333333"/>
                </a:solidFill>
              </a:rPr>
              <a:t>Boris: part 1 and one example in part 2</a:t>
            </a:r>
            <a:endParaRPr sz="1200">
              <a:solidFill>
                <a:srgbClr val="333333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-US" sz="1200">
                <a:solidFill>
                  <a:srgbClr val="333333"/>
                </a:solidFill>
              </a:rPr>
              <a:t>Szymon: example in part 1 and rest of part 2 and part 3</a:t>
            </a:r>
            <a:endParaRPr sz="1200">
              <a:solidFill>
                <a:srgbClr val="33333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Times New Roman"/>
              <a:buChar char="●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time: 90 minutes total</a:t>
            </a:r>
            <a:endParaRPr sz="1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Boris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Welcome. It’s a pleasure to give this tutorial in this meeting. Thanks for inviting us.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talk, we aim to provide a brief and concise overview of standard ML techniques, as well as how they have been applied to Wi-Fi by the research community in the last years. We hope you will find it interesting.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a83a5b02c_1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Boris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-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I’m a full professor at UPF, where I head the wireless networking group. Our work focuses on wireless networks operating in unlicensed bands, and so in Wi-Fi as the most successful Internet access technology working there.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I became interested in ML techniques to see if using them we could improve Wi-Fi performance. My personal interests are mainly on low complexity Reinforcement Learning agents to deal with coexistence problems in dense Wi-Fi networks.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g24a83a5b02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a05d93b8b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a05d93b8b_2_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Szymon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I’m an associate professor at AGH University in Kraków, Poland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I’m mostly interested in channel access methods for improving Wi-Fi performance and I believe ML methods can provide clever means in certain cases.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g24a05d93b8b_2_2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2830eafd6_0_2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Katarzyna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I’m an associate professor at AGH University in Kraków, Poland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major interests are…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g1e2830eafd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2830eafd6_0_1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Boris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-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I’m a full professor at UPF, where I head the wireless networking group. Our work focuses on wireless networks operating in unlicensed bands, and so in Wi-Fi as the most successful Internet access technology working there.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I became interested in ML techniques to see if using them we could improve Wi-Fi performance. My personal interests are mainly on low complexity Reinforcement Learning agents to deal with coexistence problems in dense Wi-Fi networks.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g1e2830eafd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df148de6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df148de65_0_5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Szymon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tutorial originates from a survey we published in IEEE COMST together with our colleagues who we would like to acknowledge.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looked through over 250 papers on improving Wi-Fi performance alone. This has given us some insights we would like to share with you today.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gfdf148de65_0_58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9430289" y="5235086"/>
            <a:ext cx="6048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503640" y="1326240"/>
            <a:ext cx="9068760" cy="183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2"/>
          </p:nvPr>
        </p:nvSpPr>
        <p:spPr>
          <a:xfrm>
            <a:off x="503640" y="3340080"/>
            <a:ext cx="9068760" cy="183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9430289" y="5235086"/>
            <a:ext cx="6048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1"/>
          </p:nvPr>
        </p:nvSpPr>
        <p:spPr>
          <a:xfrm>
            <a:off x="503640" y="1326240"/>
            <a:ext cx="4425480" cy="183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2"/>
          </p:nvPr>
        </p:nvSpPr>
        <p:spPr>
          <a:xfrm>
            <a:off x="5150880" y="1326240"/>
            <a:ext cx="4425480" cy="183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3"/>
          </p:nvPr>
        </p:nvSpPr>
        <p:spPr>
          <a:xfrm>
            <a:off x="503640" y="3340080"/>
            <a:ext cx="4425480" cy="183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4"/>
          </p:nvPr>
        </p:nvSpPr>
        <p:spPr>
          <a:xfrm>
            <a:off x="5150880" y="3340080"/>
            <a:ext cx="4425480" cy="183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9430289" y="5235086"/>
            <a:ext cx="6048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503640" y="1326240"/>
            <a:ext cx="2919960" cy="183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3570120" y="1326240"/>
            <a:ext cx="2919960" cy="183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6636240" y="1326240"/>
            <a:ext cx="2919960" cy="183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4"/>
          </p:nvPr>
        </p:nvSpPr>
        <p:spPr>
          <a:xfrm>
            <a:off x="503640" y="3340080"/>
            <a:ext cx="2919960" cy="183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5"/>
          </p:nvPr>
        </p:nvSpPr>
        <p:spPr>
          <a:xfrm>
            <a:off x="3570120" y="3340080"/>
            <a:ext cx="2919960" cy="183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6"/>
          </p:nvPr>
        </p:nvSpPr>
        <p:spPr>
          <a:xfrm>
            <a:off x="6636240" y="3340080"/>
            <a:ext cx="2919960" cy="183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9430289" y="5235086"/>
            <a:ext cx="6048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IMLTheme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503640" y="1326240"/>
            <a:ext cx="9068760" cy="385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5235086"/>
            <a:ext cx="6048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9430289" y="5235086"/>
            <a:ext cx="6048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503640" y="1326240"/>
            <a:ext cx="9068760" cy="385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9430289" y="5235086"/>
            <a:ext cx="6048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503640" y="1326240"/>
            <a:ext cx="4425480" cy="385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5150880" y="1326240"/>
            <a:ext cx="4425480" cy="385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5235086"/>
            <a:ext cx="6048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9430289" y="5235086"/>
            <a:ext cx="6048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503640" y="1326240"/>
            <a:ext cx="4425480" cy="183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2"/>
          </p:nvPr>
        </p:nvSpPr>
        <p:spPr>
          <a:xfrm>
            <a:off x="5150880" y="1326240"/>
            <a:ext cx="4425480" cy="385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3"/>
          </p:nvPr>
        </p:nvSpPr>
        <p:spPr>
          <a:xfrm>
            <a:off x="503640" y="3340080"/>
            <a:ext cx="4425480" cy="183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9430289" y="5235086"/>
            <a:ext cx="6048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503640" y="1326240"/>
            <a:ext cx="4425480" cy="385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5150880" y="1326240"/>
            <a:ext cx="4425480" cy="183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5150880" y="3340080"/>
            <a:ext cx="4425480" cy="183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9430289" y="5235086"/>
            <a:ext cx="6048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503640" y="1326240"/>
            <a:ext cx="4425480" cy="183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2"/>
          </p:nvPr>
        </p:nvSpPr>
        <p:spPr>
          <a:xfrm>
            <a:off x="5150880" y="1326240"/>
            <a:ext cx="4425480" cy="183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3"/>
          </p:nvPr>
        </p:nvSpPr>
        <p:spPr>
          <a:xfrm>
            <a:off x="503640" y="3340080"/>
            <a:ext cx="9068760" cy="183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9430289" y="5235086"/>
            <a:ext cx="6048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03640" y="1326240"/>
            <a:ext cx="9068760" cy="385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9430289" y="5235086"/>
            <a:ext cx="604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francisco.wilhelmi@nokia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szott@agh.edu.p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szymonszott.github.io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f.edu/web/wn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hyperlink" Target="mailto:boris.bellalta@upf.edu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78678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D3C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/>
        </p:nvSpPr>
        <p:spPr>
          <a:xfrm>
            <a:off x="504000" y="984960"/>
            <a:ext cx="9068760" cy="10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and Wi-Fi: </a:t>
            </a:r>
            <a:endParaRPr sz="4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Confluences, Ongoing Activities, and Ways Forward</a:t>
            </a:r>
            <a:endParaRPr sz="4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04360" y="27133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Francesc Wilhelmi, Szymon Szott, Katarzyna Kosek-Szott, Boris Bellalta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04720" y="40813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October, 2023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Mobicom 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9430289" y="5235086"/>
            <a:ext cx="6048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503640" y="225720"/>
            <a:ext cx="9068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Francesc Wilhelmi</a:t>
            </a:r>
            <a:endParaRPr sz="3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6"/>
          <p:cNvSpPr txBox="1">
            <a:spLocks noGrp="1"/>
          </p:cNvSpPr>
          <p:nvPr>
            <p:ph type="sldNum" idx="12"/>
          </p:nvPr>
        </p:nvSpPr>
        <p:spPr>
          <a:xfrm>
            <a:off x="9430289" y="5235086"/>
            <a:ext cx="6048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622800" y="1325875"/>
            <a:ext cx="6080100" cy="3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Research Engineer at Radio Systems Research (RSR), Nokia Bell-Labs Germany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PhD from Universitat Pompeu Fabra (UPF)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Interests: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Wi-Fi networks &amp; unlicensed wireless technologies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AIML for communications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DLT &amp; blockchain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414"/>
              </a:spcBef>
              <a:spcAft>
                <a:spcPts val="1000"/>
              </a:spcAft>
              <a:buSzPts val="1600"/>
              <a:buFont typeface="Times New Roman"/>
              <a:buChar char="●"/>
            </a:pPr>
            <a:r>
              <a:rPr lang="en-US" sz="1800" u="sng">
                <a:latin typeface="Times New Roman"/>
                <a:ea typeface="Times New Roman"/>
                <a:cs typeface="Times New Roman"/>
                <a:sym typeface="Times New Roman"/>
              </a:rPr>
              <a:t>Contact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7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francisco.wilhelmi@nokia.com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8881" y="839081"/>
            <a:ext cx="2416500" cy="24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3062" y="3418175"/>
            <a:ext cx="2228127" cy="106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503640" y="225720"/>
            <a:ext cx="9068700" cy="94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Szymon Szott</a:t>
            </a:r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503646" y="1326250"/>
            <a:ext cx="5447400" cy="385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Associate professor at AGH University of Kraków, Poland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Research interests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Wireless local area networks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Channel access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Quality of service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Security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Inter-technology coexistence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/>
              <a:t>ML interest:</a:t>
            </a:r>
            <a:r>
              <a:rPr lang="en-US"/>
              <a:t> clever ways to improve performance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Contact: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u="sng">
                <a:solidFill>
                  <a:schemeClr val="hlink"/>
                </a:solidFill>
                <a:hlinkClick r:id="rId3"/>
              </a:rPr>
              <a:t>szott@agh.edu.pl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https://szymonszott.github.io/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9430289" y="5235086"/>
            <a:ext cx="6048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1875825" y="747000"/>
            <a:ext cx="47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5249" y="1147198"/>
            <a:ext cx="2432025" cy="24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503640" y="225720"/>
            <a:ext cx="9068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Katarzyna Kosek-Szott</a:t>
            </a:r>
            <a:endParaRPr sz="3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8"/>
          <p:cNvSpPr txBox="1">
            <a:spLocks noGrp="1"/>
          </p:cNvSpPr>
          <p:nvPr>
            <p:ph type="sldNum" idx="12"/>
          </p:nvPr>
        </p:nvSpPr>
        <p:spPr>
          <a:xfrm>
            <a:off x="9430289" y="5235086"/>
            <a:ext cx="6048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622800" y="1325875"/>
            <a:ext cx="6080100" cy="3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Associate P</a:t>
            </a:r>
            <a:r>
              <a:rPr lang="en-US" sz="1800" b="0" strike="noStrike">
                <a:latin typeface="Times New Roman"/>
                <a:ea typeface="Times New Roman"/>
                <a:cs typeface="Times New Roman"/>
                <a:sym typeface="Times New Roman"/>
              </a:rPr>
              <a:t>rofessor at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AGH University of Krakow</a:t>
            </a:r>
            <a:endParaRPr sz="18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Major i</a:t>
            </a:r>
            <a:r>
              <a:rPr lang="en-US" sz="1800" strike="noStrike">
                <a:latin typeface="Times New Roman"/>
                <a:ea typeface="Times New Roman"/>
                <a:cs typeface="Times New Roman"/>
                <a:sym typeface="Times New Roman"/>
              </a:rPr>
              <a:t>nterests</a:t>
            </a:r>
            <a:endParaRPr sz="1800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Times New Roman"/>
              <a:buChar char="○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Novel IEEE 802.11 amendments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Times New Roman"/>
              <a:buChar char="○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Coexistence of radio technologies in unlicensed bands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Times New Roman"/>
              <a:buChar char="○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Application of ML in IEEE 802.11 networks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414"/>
              </a:spcBef>
              <a:spcAft>
                <a:spcPts val="1000"/>
              </a:spcAft>
              <a:buSzPts val="1600"/>
              <a:buFont typeface="Times New Roman"/>
              <a:buChar char="●"/>
            </a:pPr>
            <a:r>
              <a:rPr lang="en-US" sz="1800" u="sng">
                <a:latin typeface="Times New Roman"/>
                <a:ea typeface="Times New Roman"/>
                <a:cs typeface="Times New Roman"/>
                <a:sym typeface="Times New Roman"/>
              </a:rPr>
              <a:t>Contact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: kks@agh.edu.pl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t="17204"/>
          <a:stretch/>
        </p:blipFill>
        <p:spPr>
          <a:xfrm>
            <a:off x="6702900" y="1172223"/>
            <a:ext cx="2422599" cy="30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/>
        </p:nvSpPr>
        <p:spPr>
          <a:xfrm>
            <a:off x="503640" y="225720"/>
            <a:ext cx="9068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Boris Bellalta</a:t>
            </a:r>
            <a:endParaRPr sz="3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622800" y="1325875"/>
            <a:ext cx="6080100" cy="3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Full-p</a:t>
            </a:r>
            <a:r>
              <a:rPr lang="en-US" sz="1800" b="0" strike="noStrike">
                <a:latin typeface="Times New Roman"/>
                <a:ea typeface="Times New Roman"/>
                <a:cs typeface="Times New Roman"/>
                <a:sym typeface="Times New Roman"/>
              </a:rPr>
              <a:t>rofessor at UPF</a:t>
            </a:r>
            <a:endParaRPr sz="18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 b="0" strike="noStrike">
                <a:latin typeface="Times New Roman"/>
                <a:ea typeface="Times New Roman"/>
                <a:cs typeface="Times New Roman"/>
                <a:sym typeface="Times New Roman"/>
              </a:rPr>
              <a:t>Head of the </a:t>
            </a:r>
            <a:r>
              <a:rPr lang="en-US" sz="1800" b="0" u="sng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Wireless Networking group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Times New Roman"/>
              <a:buChar char="○"/>
            </a:pPr>
            <a:r>
              <a:rPr lang="en-US" sz="17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Unlicensed bands, Wi-Fi</a:t>
            </a:r>
            <a:endParaRPr sz="17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Times New Roman"/>
              <a:buChar char="○"/>
            </a:pPr>
            <a:r>
              <a:rPr lang="en-US" sz="17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XR Immersive Communications (over Wi-Fi)</a:t>
            </a:r>
            <a:endParaRPr sz="18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 b="1" strike="noStrike">
                <a:latin typeface="Times New Roman"/>
                <a:ea typeface="Times New Roman"/>
                <a:cs typeface="Times New Roman"/>
                <a:sym typeface="Times New Roman"/>
              </a:rPr>
              <a:t>ML interest</a:t>
            </a:r>
            <a:r>
              <a:rPr lang="en-US" sz="1800" b="0" strike="noStrike">
                <a:latin typeface="Times New Roman"/>
                <a:ea typeface="Times New Roman"/>
                <a:cs typeface="Times New Roman"/>
                <a:sym typeface="Times New Roman"/>
              </a:rPr>
              <a:t>: ‘intelligent’ adaptive systems; low-complexity but responsive RL agents; inter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play</a:t>
            </a:r>
            <a:r>
              <a:rPr lang="en-US" sz="1800" b="0" strike="noStrike">
                <a:latin typeface="Times New Roman"/>
                <a:ea typeface="Times New Roman"/>
                <a:cs typeface="Times New Roman"/>
                <a:sym typeface="Times New Roman"/>
              </a:rPr>
              <a:t> between ML agents;</a:t>
            </a:r>
            <a:endParaRPr sz="18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414"/>
              </a:spcBef>
              <a:spcAft>
                <a:spcPts val="1000"/>
              </a:spcAft>
              <a:buSzPts val="1600"/>
              <a:buFont typeface="Times New Roman"/>
              <a:buChar char="●"/>
            </a:pPr>
            <a:r>
              <a:rPr lang="en-US" sz="1800" u="sng">
                <a:latin typeface="Times New Roman"/>
                <a:ea typeface="Times New Roman"/>
                <a:cs typeface="Times New Roman"/>
                <a:sym typeface="Times New Roman"/>
              </a:rPr>
              <a:t>Contact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7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boris.bellalta@upf.edu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28300" y="902977"/>
            <a:ext cx="2048975" cy="257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55277" y="3796797"/>
            <a:ext cx="1395000" cy="127332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>
            <a:spLocks noGrp="1"/>
          </p:cNvSpPr>
          <p:nvPr>
            <p:ph type="sldNum" idx="12"/>
          </p:nvPr>
        </p:nvSpPr>
        <p:spPr>
          <a:xfrm>
            <a:off x="9430289" y="5235086"/>
            <a:ext cx="6048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503640" y="225720"/>
            <a:ext cx="9068700" cy="94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Acknowledgements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248825" y="1326250"/>
            <a:ext cx="5751000" cy="385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endParaRPr sz="1660"/>
          </a:p>
          <a:p>
            <a:pPr marL="457200" lvl="0" indent="-31242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20"/>
              <a:buChar char="●"/>
            </a:pPr>
            <a:r>
              <a:rPr lang="en-US" sz="1660"/>
              <a:t>Piotr Gawłowicz, Jorge Torres Gómez, Anatolij Zubow, </a:t>
            </a:r>
            <a:br>
              <a:rPr lang="en-US" sz="1660"/>
            </a:br>
            <a:r>
              <a:rPr lang="en-US" sz="1660"/>
              <a:t>Falko Dressler, co-authors of the survey paper “</a:t>
            </a:r>
            <a:r>
              <a:rPr lang="en-US" sz="1660" b="1"/>
              <a:t>Wi-Fi Meets ML: A Survey on Improving IEEE 802.11 Performance with Machine Learning</a:t>
            </a:r>
            <a:r>
              <a:rPr lang="en-US" sz="1660"/>
              <a:t>” in IEEE Communications Surveys &amp; Tutorials, vol. 24, no. 3, pp. 1843-1893, third quarter 2022, </a:t>
            </a:r>
            <a:r>
              <a:rPr lang="en-US" sz="1660" u="sng">
                <a:solidFill>
                  <a:schemeClr val="hlink"/>
                </a:solidFill>
                <a:hlinkClick r:id="rId3"/>
              </a:rPr>
              <a:t>doi: </a:t>
            </a:r>
            <a:r>
              <a:rPr lang="en-US" sz="1660" u="sng">
                <a:solidFill>
                  <a:schemeClr val="hlink"/>
                </a:solidFill>
                <a:hlinkClick r:id="rId3"/>
              </a:rPr>
              <a:t>1</a:t>
            </a:r>
            <a:r>
              <a:rPr lang="en-US" sz="1660" u="sng">
                <a:solidFill>
                  <a:schemeClr val="hlink"/>
                </a:solidFill>
                <a:hlinkClick r:id="rId3"/>
              </a:rPr>
              <a:t>0.1109/COMST.2022.3179242</a:t>
            </a:r>
            <a:r>
              <a:rPr lang="en-US" sz="1660"/>
              <a:t>. [1]</a:t>
            </a:r>
            <a:endParaRPr sz="1660"/>
          </a:p>
          <a:p>
            <a:pPr marL="4572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endParaRPr sz="1660"/>
          </a:p>
          <a:p>
            <a:pPr marL="457200" lvl="0" indent="-31242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20"/>
              <a:buChar char="●"/>
            </a:pPr>
            <a:r>
              <a:rPr lang="en-US" sz="1660"/>
              <a:t>From projects:</a:t>
            </a:r>
            <a:endParaRPr sz="1660"/>
          </a:p>
          <a:p>
            <a:pPr marL="914400" lvl="1" indent="-312419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20"/>
              <a:buChar char="○"/>
            </a:pPr>
            <a:r>
              <a:rPr lang="en-US" sz="1660">
                <a:solidFill>
                  <a:schemeClr val="dk1"/>
                </a:solidFill>
              </a:rPr>
              <a:t>National Science Centre, Poland, under Grant DEC-2020/39/I/ST7/01457</a:t>
            </a:r>
            <a:endParaRPr sz="1660"/>
          </a:p>
          <a:p>
            <a:pPr marL="914400" lvl="1" indent="-312419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20"/>
              <a:buChar char="○"/>
            </a:pPr>
            <a:r>
              <a:rPr lang="en-US" sz="1660"/>
              <a:t>WI-XR PID2021-123995NB-I00 &amp; WINDMAL PGC2018-099959-BI00 (MCIU/AEI/FEDER,UE)</a:t>
            </a:r>
            <a:endParaRPr sz="166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SzPts val="935"/>
              <a:buNone/>
            </a:pPr>
            <a:endParaRPr sz="1660"/>
          </a:p>
        </p:txBody>
      </p:sp>
      <p:sp>
        <p:nvSpPr>
          <p:cNvPr id="131" name="Google Shape;131;p20"/>
          <p:cNvSpPr txBox="1">
            <a:spLocks noGrp="1"/>
          </p:cNvSpPr>
          <p:nvPr>
            <p:ph type="sldNum" idx="12"/>
          </p:nvPr>
        </p:nvSpPr>
        <p:spPr>
          <a:xfrm>
            <a:off x="9430289" y="5235086"/>
            <a:ext cx="6048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9186" y="4222500"/>
            <a:ext cx="2442526" cy="89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2200" y="225725"/>
            <a:ext cx="3400150" cy="2972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2375" y="3663700"/>
            <a:ext cx="2916173" cy="2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857683305AA4F9408DE94C2D372FF8C8" ma:contentTypeVersion="33" ma:contentTypeDescription="Create Nokia Word Document" ma:contentTypeScope="" ma:versionID="b142e5fd5e184c69bd459479d3ad723f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93fd2e44f5c0a22317638f26e02a9599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Props1.xml><?xml version="1.0" encoding="utf-8"?>
<ds:datastoreItem xmlns:ds="http://schemas.openxmlformats.org/officeDocument/2006/customXml" ds:itemID="{7F29230A-321F-40F7-AD07-B851F1789BA9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9CF453F-6685-4D87-B73F-1D5100D89E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877F85-9112-4E81-B36A-2B6DFBF72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032FCC0-D1F6-4F13-968C-BB772ADFD91E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29B8447B-B6CB-4DF5-8317-C066207C12F9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</Words>
  <Application>Microsoft Office PowerPoint</Application>
  <PresentationFormat>Custom</PresentationFormat>
  <Paragraphs>80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Office Theme</vt:lpstr>
      <vt:lpstr>PowerPoint Presentation</vt:lpstr>
      <vt:lpstr>PowerPoint Presentation</vt:lpstr>
      <vt:lpstr>Szymon Szott</vt:lpstr>
      <vt:lpstr>PowerPoint Presentation</vt:lpstr>
      <vt:lpstr>PowerPoint Presentation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Francisco Wilhelmi (Nokia)</cp:lastModifiedBy>
  <cp:revision>1</cp:revision>
  <dcterms:modified xsi:type="dcterms:W3CDTF">2023-10-04T05:35:23Z</dcterms:modified>
</cp:coreProperties>
</file>