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3" r:id="rId14"/>
    <p:sldId id="267" r:id="rId15"/>
    <p:sldId id="270" r:id="rId16"/>
    <p:sldId id="269" r:id="rId17"/>
    <p:sldId id="268" r:id="rId18"/>
    <p:sldId id="274" r:id="rId19"/>
    <p:sldId id="273" r:id="rId20"/>
    <p:sldId id="278" r:id="rId21"/>
    <p:sldId id="277" r:id="rId22"/>
    <p:sldId id="276" r:id="rId23"/>
    <p:sldId id="275" r:id="rId24"/>
    <p:sldId id="281" r:id="rId25"/>
    <p:sldId id="280" r:id="rId26"/>
    <p:sldId id="282" r:id="rId27"/>
    <p:sldId id="272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3F7"/>
    <a:srgbClr val="A7B7E9"/>
    <a:srgbClr val="D6E1FA"/>
    <a:srgbClr val="CCFFFF"/>
    <a:srgbClr val="CCECFF"/>
    <a:srgbClr val="EAEAEA"/>
    <a:srgbClr val="C5EAF3"/>
    <a:srgbClr val="BFD8EF"/>
    <a:srgbClr val="B7C8ED"/>
    <a:srgbClr val="AEB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890" autoAdjust="0"/>
  </p:normalViewPr>
  <p:slideViewPr>
    <p:cSldViewPr snapToGrid="0">
      <p:cViewPr varScale="1">
        <p:scale>
          <a:sx n="94" d="100"/>
          <a:sy n="94" d="100"/>
        </p:scale>
        <p:origin x="111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A8D8-8771-46DA-90CB-A293FC65DD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D30C-FCF8-47DF-87B8-A248FE13F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everyone for</a:t>
            </a:r>
            <a:r>
              <a:rPr lang="en-US" baseline="0" dirty="0" smtClean="0"/>
              <a:t> coming out on an early Friday!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Ask how</a:t>
            </a:r>
            <a:r>
              <a:rPr lang="en-US" baseline="0" dirty="0" smtClean="0"/>
              <a:t> many people have used React in production.  Redux in production?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SRP – modularity and reuse</a:t>
            </a:r>
          </a:p>
          <a:p>
            <a:r>
              <a:rPr lang="en-US" dirty="0" smtClean="0"/>
              <a:t>Hard to access state – but you can, will show in basic</a:t>
            </a:r>
            <a:r>
              <a:rPr lang="en-US" baseline="0" dirty="0" smtClean="0"/>
              <a:t> Redux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8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Caller providing state couples components to state</a:t>
            </a:r>
            <a:r>
              <a:rPr lang="en-US" baseline="0" dirty="0" smtClean="0"/>
              <a:t>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7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Express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Metrics puts aggregate value into new state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Awful</a:t>
            </a:r>
            <a:r>
              <a:rPr lang="en-US" baseline="0" dirty="0" smtClean="0"/>
              <a:t> lot of value for approx. 10 lines of code: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Access to state from action creator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Easy access to dispatch multiple items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State access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so getting latest in a promise chain is easy</a:t>
            </a:r>
          </a:p>
          <a:p>
            <a:pPr marL="0" indent="0">
              <a:buNone/>
            </a:pPr>
            <a:r>
              <a:rPr lang="en-US" baseline="0" dirty="0" smtClean="0"/>
              <a:t>Using for two different things: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Complex logic (cross-state,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compound) [</a:t>
            </a:r>
            <a:r>
              <a:rPr lang="en-US" baseline="0" dirty="0" err="1" smtClean="0"/>
              <a:t>loadPosts</a:t>
            </a:r>
            <a:r>
              <a:rPr lang="en-US" baseline="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Getting access to store data from action creator [</a:t>
            </a:r>
            <a:r>
              <a:rPr lang="en-US" baseline="0" dirty="0" err="1" smtClean="0"/>
              <a:t>postMetrics</a:t>
            </a:r>
            <a:r>
              <a:rPr lang="en-US" baseline="0" dirty="0" smtClean="0"/>
              <a:t>]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Note!  “Subscribe” means that when the relevant</a:t>
            </a:r>
            <a:r>
              <a:rPr lang="en-US" baseline="0" dirty="0" smtClean="0"/>
              <a:t> state slices change, component’s props are updated and you </a:t>
            </a:r>
            <a:r>
              <a:rPr lang="en-US" baseline="0" dirty="0" err="1" smtClean="0"/>
              <a:t>rerender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Note!  Functional components render every time their props are updated, regardless whether they are different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Functional components aren’t inherently faster, but could use recompose pure() HOC to make them equivalent to </a:t>
            </a:r>
            <a:r>
              <a:rPr lang="en-US" baseline="0" dirty="0" err="1" smtClean="0"/>
              <a:t>PureComponent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Actions can be processed by multiple reducers!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React-redux Provider component passes store down via context so all descendants can connect()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9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***Jump</a:t>
            </a:r>
            <a:r>
              <a:rPr lang="en-US" baseline="0" dirty="0" smtClean="0"/>
              <a:t> to demo after “requires generator support”</a:t>
            </a:r>
            <a:endParaRPr lang="en-US" dirty="0" smtClean="0"/>
          </a:p>
          <a:p>
            <a:r>
              <a:rPr lang="en-US" dirty="0" smtClean="0"/>
              <a:t>Documentation is very good!</a:t>
            </a:r>
          </a:p>
          <a:p>
            <a:r>
              <a:rPr lang="en-US" dirty="0" smtClean="0"/>
              <a:t>We can get our business logic out of action creators</a:t>
            </a:r>
            <a:r>
              <a:rPr lang="en-US" baseline="0" dirty="0" smtClean="0"/>
              <a:t> – that’s what saga workers are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8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RxJS</a:t>
            </a:r>
            <a:r>
              <a:rPr lang="en-US" baseline="0" dirty="0" smtClean="0"/>
              <a:t> in this room later on today!</a:t>
            </a:r>
          </a:p>
          <a:p>
            <a:r>
              <a:rPr lang="en-US" baseline="0" dirty="0" smtClean="0"/>
              <a:t>Redux-</a:t>
            </a:r>
            <a:r>
              <a:rPr lang="en-US" baseline="0" dirty="0" err="1" smtClean="0"/>
              <a:t>thunk</a:t>
            </a:r>
            <a:r>
              <a:rPr lang="en-US" baseline="0" dirty="0" smtClean="0"/>
              <a:t> is a thin layer over functions, redux-observable is a thin layer over observables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0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one can survive to throw Mankind off Hell in a Cell 16 feet through an announcer’s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Tip!  Functional </a:t>
            </a:r>
            <a:r>
              <a:rPr lang="en-US" dirty="0" err="1" smtClean="0"/>
              <a:t>setState</a:t>
            </a:r>
            <a:r>
              <a:rPr lang="en-US" dirty="0" smtClean="0"/>
              <a:t>() – avoids unintended merging of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Tip!  Object rest/spread syntax is very valuable for returning changed state in both React and Redux – no mutation!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Note!  We get refresh for free when using </a:t>
            </a:r>
            <a:r>
              <a:rPr lang="en-US" dirty="0" err="1" smtClean="0"/>
              <a:t>setState</a:t>
            </a:r>
            <a:r>
              <a:rPr lang="en-US" dirty="0" smtClean="0"/>
              <a:t>(), but when modifying global data</a:t>
            </a:r>
            <a:r>
              <a:rPr lang="en-US" baseline="0" dirty="0" smtClean="0"/>
              <a:t> like the status, we have to manually refresh (!)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Must bind when using class function syntax, but we can use experimental class member syntax and not have to bind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Note!  Using functions in handlers ensures that the child components’ props _change_ every time, could be performance problem if you’re trying to run pure (also overhead of creating new functions)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everyone for</a:t>
            </a:r>
            <a:r>
              <a:rPr lang="en-US" baseline="0" dirty="0" smtClean="0"/>
              <a:t> coming out on an early Friday!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Ask how</a:t>
            </a:r>
            <a:r>
              <a:rPr lang="en-US" baseline="0" dirty="0" smtClean="0"/>
              <a:t> many people have used React in production.  Redux in production?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6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take JavaScript libraries</a:t>
            </a:r>
            <a:r>
              <a:rPr lang="en-US" baseline="0" dirty="0" smtClean="0"/>
              <a:t> that start with ‘RE’ for $1000, Alex!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 does not apply to conference admission fees, hotel, meals, parking, or paid time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you’ve</a:t>
            </a:r>
            <a:r>
              <a:rPr lang="en-US" baseline="0" dirty="0" smtClean="0"/>
              <a:t> only used the MVC paradigm, this may seem strange or even heretical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receives data from outside and renders solely as a function of that data.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controls or other application entities can emit events (called “actions”) and “dispatch” them to one more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“stores”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stores update their contained data based on the type and content of the actions and notify subscribed components that the data has changed.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notified UI controls then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rerender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their UI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 is additional ceremony around state updates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 is that given a set of input data you know what the UI should look like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r>
              <a:rPr lang="en-US" baseline="0" dirty="0" smtClean="0"/>
              <a:t> travel debugging – revert your state to what it was at some point, then replay actions</a:t>
            </a:r>
          </a:p>
          <a:p>
            <a:r>
              <a:rPr lang="en-US" baseline="0" dirty="0" smtClean="0"/>
              <a:t>Hot reloading – swap in new versions of components or other code into a running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5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this stuff manipulates global state -- state that should be persisted to a data store.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is arguably local state -- state that affects how a component is currently displayed but which is not needed to persist and isn’t needed outside the scope of the component.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CD30C-FCF8-47DF-87B8-A248FE13F1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6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8198"/>
            </a:gs>
            <a:gs pos="46000">
              <a:srgbClr val="2A6BA6"/>
            </a:gs>
            <a:gs pos="77000">
              <a:srgbClr val="3B68CD">
                <a:lumMod val="86000"/>
              </a:srgbClr>
            </a:gs>
            <a:gs pos="100000">
              <a:srgbClr val="2947A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AA87-F715-4F00-97EE-566A7BDD0E1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2491-2B69-4473-B2DB-67038159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lwigdahl/react-redux-presentation" TargetMode="External"/><Relationship Id="rId5" Type="http://schemas.openxmlformats.org/officeDocument/2006/relationships/hyperlink" Target="mailto:mlwigdahl@gmail.com" TargetMode="External"/><Relationship Id="rId4" Type="http://schemas.openxmlformats.org/officeDocument/2006/relationships/hyperlink" Target="https://linkedin.com/in/mlwigdah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lwigdahl/react-redux-presentation" TargetMode="External"/><Relationship Id="rId5" Type="http://schemas.openxmlformats.org/officeDocument/2006/relationships/hyperlink" Target="mailto:mlwigdahl@gmail.com" TargetMode="External"/><Relationship Id="rId4" Type="http://schemas.openxmlformats.org/officeDocument/2006/relationships/hyperlink" Target="https://linkedin.com/in/mlwigdah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emf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gif"/><Relationship Id="rId32" Type="http://schemas.openxmlformats.org/officeDocument/2006/relationships/image" Target="../media/image31.emf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emf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png"/><Relationship Id="rId30" Type="http://schemas.openxmlformats.org/officeDocument/2006/relationships/image" Target="../media/image29.jp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emf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emf"/><Relationship Id="rId4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aw.githubusercontent.com/reactjs/redux/master/logo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59" y="2887719"/>
            <a:ext cx="5244822" cy="47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968" y="-1663505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12700">
                  <a:solidFill>
                    <a:schemeClr val="accent5"/>
                  </a:solidFill>
                </a:ln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React/Redux Development</a:t>
            </a:r>
            <a:endParaRPr lang="en-US" dirty="0">
              <a:ln w="12700">
                <a:solidFill>
                  <a:schemeClr val="accent5"/>
                </a:solidFill>
              </a:ln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n w="3175">
                  <a:noFill/>
                </a:ln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Where Do I Put the Business Logic?</a:t>
            </a:r>
            <a:endParaRPr lang="en-US" dirty="0">
              <a:ln w="3175">
                <a:noFill/>
              </a:ln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in 2 Minutes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Redux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is…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 implementation of the Flux architecture…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ish</a:t>
            </a:r>
            <a:endParaRPr lang="en-US" sz="32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Imposes additional constraints / tradeoffs: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store, not multiple stores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reducer – pure function, runs synchronously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is immutable – to change, return a new object</a:t>
            </a:r>
          </a:p>
        </p:txBody>
      </p:sp>
    </p:spTree>
    <p:extLst>
      <p:ext uri="{BB962C8B-B14F-4D97-AF65-F5344CB8AC3E}">
        <p14:creationId xmlns:p14="http://schemas.microsoft.com/office/powerpoint/2010/main" val="31966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Benefits of Redux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Predictable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in a single source of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truth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Enables cool features that 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devs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starting to take for granted: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Time travel debugging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Hot reloading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“Simpler” server-side rendering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Clean scaling using reducer “slice” composition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5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Diagram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9676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9662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1258" y="4969762"/>
            <a:ext cx="2158738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46347" y="4969762"/>
            <a:ext cx="2158738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19037" y="4963379"/>
            <a:ext cx="2158738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 Component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109031" y="3709050"/>
            <a:ext cx="0" cy="126071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3819996" y="5426962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92686" y="5405965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0"/>
            <a:endCxn id="5" idx="3"/>
          </p:cNvCxnSpPr>
          <p:nvPr/>
        </p:nvCxnSpPr>
        <p:spPr>
          <a:xfrm rot="16200000" flipV="1">
            <a:off x="7382646" y="3247619"/>
            <a:ext cx="1711529" cy="171999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</p:cNvCxnSpPr>
          <p:nvPr/>
        </p:nvCxnSpPr>
        <p:spPr>
          <a:xfrm rot="10800000" flipV="1">
            <a:off x="3539266" y="3251850"/>
            <a:ext cx="1680410" cy="171791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8997" y="4128012"/>
            <a:ext cx="2350303" cy="4227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Vocabulary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</a:t>
            </a:r>
            <a:r>
              <a:rPr lang="en-US" sz="3200" dirty="0" smtClean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– a JS entity that renders a block of UI based on input props (and internal state)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Props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input data provided to a React component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Action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a JS object with a “type” property that describes a request for a state update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Action</a:t>
            </a:r>
            <a:r>
              <a:rPr lang="en-US" sz="3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Creator</a:t>
            </a:r>
            <a:r>
              <a:rPr lang="en-US" sz="3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a function that generates a Redux action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Dispatching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injecting an action into Redux for processing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Reducer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a pure function that updates the Redux store’s state based on an action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data managed by a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component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store</a:t>
            </a:r>
          </a:p>
          <a:p>
            <a:r>
              <a:rPr lang="en-US" sz="32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Store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the single repository of immutable Redux state</a:t>
            </a:r>
            <a:endParaRPr lang="en-US" sz="28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20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Do We Mean By Business Logic?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8963"/>
          </a:xfrm>
        </p:spPr>
        <p:txBody>
          <a:bodyPr numCol="2" spcCol="457200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Sync operation – single state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Picking an item from a list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Liking a post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Sync operation – multiple state entities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Reporting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Calculating a price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Formatting a receipt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Adding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comment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 new record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err="1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u="sng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u="sng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operation – could fail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Access a web API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Long DB query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Complex operation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Logon/logoff</a:t>
            </a:r>
          </a:p>
        </p:txBody>
      </p:sp>
    </p:spTree>
    <p:extLst>
      <p:ext uri="{BB962C8B-B14F-4D97-AF65-F5344CB8AC3E}">
        <p14:creationId xmlns:p14="http://schemas.microsoft.com/office/powerpoint/2010/main" val="37158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Crux of the Problem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We want to keep our business logic out of UI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Responsibility Principle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Better testability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Actions?  No!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Reducers?  Maybe…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 should be pure functions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Reducers are run synchronously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Hard to access multiple slices of state at once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Crux of the Problem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 Creators?  Better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They’re extracted functions so minimal coupling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Allowed to be impure – </a:t>
            </a:r>
            <a:r>
              <a:rPr lang="en-US" sz="28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OK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 access to Redux store – caller must provide state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Higher-Order Components?  Container Components?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Lots of different possibilities</a:t>
            </a:r>
          </a:p>
          <a:p>
            <a:pPr lvl="1"/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Lots of different tradeoffs</a:t>
            </a:r>
          </a:p>
        </p:txBody>
      </p:sp>
    </p:spTree>
    <p:extLst>
      <p:ext uri="{BB962C8B-B14F-4D97-AF65-F5344CB8AC3E}">
        <p14:creationId xmlns:p14="http://schemas.microsoft.com/office/powerpoint/2010/main" val="25132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Middleware To the Rescue!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provides hooks to allow custom processing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Runs as chain of functions injected between dispatch and reducer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Has access to store state, can dispatch new actions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Within those limits, anything goes (except mutating store state)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problem is which to choose (or to roll your own)</a:t>
            </a:r>
          </a:p>
        </p:txBody>
      </p:sp>
    </p:spTree>
    <p:extLst>
      <p:ext uri="{BB962C8B-B14F-4D97-AF65-F5344CB8AC3E}">
        <p14:creationId xmlns:p14="http://schemas.microsoft.com/office/powerpoint/2010/main" val="9328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Application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Lightweight message board app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Only the interesting parts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Three types of business logic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Like a post – simple increment of single state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Gather metrics over posts – scan multiple items and aggregate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Load new posts – complex action: </a:t>
            </a:r>
            <a:r>
              <a:rPr lang="en-US" sz="28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fetch, error handling, plus metrics refresh</a:t>
            </a:r>
          </a:p>
        </p:txBody>
      </p:sp>
    </p:spTree>
    <p:extLst>
      <p:ext uri="{BB962C8B-B14F-4D97-AF65-F5344CB8AC3E}">
        <p14:creationId xmlns:p14="http://schemas.microsoft.com/office/powerpoint/2010/main" val="31921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#1 – Just React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 UI layout using React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One HTML file</a:t>
            </a:r>
          </a:p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tags from CDN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 state or logic – all components are functional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 rot="20558121">
            <a:off x="4402017" y="4302786"/>
            <a:ext cx="74134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Tip: This is a great way to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prototype quickly!</a:t>
            </a:r>
            <a:endParaRPr lang="en-US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6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Speaker Details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Matt Wigdahl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VP of Software Technology at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ScriptPro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LLC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LinkedIn: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https://linkedin.com/in/mlwigdahl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mlwigdahl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mlwigdahl@gmail.com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demos and PowerPoint on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6"/>
              </a:rPr>
              <a:t>https://github.com/mlwigdahl/react-redux-presentation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Thanks to our sponsors!  Visit them!</a:t>
            </a:r>
          </a:p>
        </p:txBody>
      </p:sp>
    </p:spTree>
    <p:extLst>
      <p:ext uri="{BB962C8B-B14F-4D97-AF65-F5344CB8AC3E}">
        <p14:creationId xmlns:p14="http://schemas.microsoft.com/office/powerpoint/2010/main" val="32943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#2 –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First real middleware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Simple, written by Dan Abramov, author of Redux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Allows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dispatch()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to accept functions as well as action objects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</a:t>
            </a:r>
            <a:r>
              <a:rPr lang="en-US" sz="32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Thunks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” called with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injected</a:t>
            </a:r>
          </a:p>
        </p:txBody>
      </p:sp>
      <p:sp>
        <p:nvSpPr>
          <p:cNvPr id="5" name="Rectangle 4"/>
          <p:cNvSpPr/>
          <p:nvPr/>
        </p:nvSpPr>
        <p:spPr>
          <a:xfrm rot="21177548">
            <a:off x="3886342" y="4494660"/>
            <a:ext cx="81578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Tip: Functional components</a:t>
            </a:r>
          </a:p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be connected to Redux!</a:t>
            </a:r>
            <a:endParaRPr lang="en-US" sz="5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5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#3 – redux-saga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By far the most popular middleware package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Takes a “saga” – a generator function that keys off of dispatched actions and processes them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“Watchers” and “workers”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generator support, learning curve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Makes complex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code readable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Very testable due to effect objects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Rich API, access to state, etc.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 creators stay pure</a:t>
            </a:r>
          </a:p>
        </p:txBody>
      </p:sp>
      <p:pic>
        <p:nvPicPr>
          <p:cNvPr id="3074" name="Picture 2" descr="https://camo.githubusercontent.com/4354872161943c4ae2ceec2a946dec85b96799b8/68747470733a2f2f72656475782d736167612e6a732e6f72672f6c6f676f2f303830302f52656475782d536167612d4c6f676f2d4c616e647363617065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95"/>
          <a:stretch/>
        </p:blipFill>
        <p:spPr bwMode="auto">
          <a:xfrm>
            <a:off x="7675171" y="3931388"/>
            <a:ext cx="3969086" cy="238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redux-observable/redux-observable/raw/master/logo/logo-smal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62" y="3842625"/>
            <a:ext cx="2938137" cy="29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#4 – redux-observable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Reactive Extensions (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), which must also be included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Much like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a thin layer – over Observables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Converts your actions into Observables, then you use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to manipulate them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Powerful API – if you know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Testability requires extensive mocking, DI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Manipulations are real, hard to intercept</a:t>
            </a:r>
          </a:p>
        </p:txBody>
      </p:sp>
    </p:spTree>
    <p:extLst>
      <p:ext uri="{BB962C8B-B14F-4D97-AF65-F5344CB8AC3E}">
        <p14:creationId xmlns:p14="http://schemas.microsoft.com/office/powerpoint/2010/main" val="41058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 #5 – redux-logic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Powerful declarative model covers a lot of bases easily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but doesn’t require you to use or know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Unlike redux-saga or redux-observable, can intercept / transform actions before reducers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More obscure, less community uptake / support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is very like 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/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Also supports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</a:p>
        </p:txBody>
      </p:sp>
    </p:spTree>
    <p:extLst>
      <p:ext uri="{BB962C8B-B14F-4D97-AF65-F5344CB8AC3E}">
        <p14:creationId xmlns:p14="http://schemas.microsoft.com/office/powerpoint/2010/main" val="13722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Everyone Gets a Trophy…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43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Except “no middleware” (Boo!)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great for simple, lightweight apps with minimal state requirements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is very lightweight and gives surprising power for little code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redux-saga makes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flows very clear and has good testability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redux-observable exposes the brevity and power of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RxJS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redux-logic covers a surprising number of complex cases declaratively without sacrificing power</a:t>
            </a:r>
          </a:p>
        </p:txBody>
      </p:sp>
    </p:spTree>
    <p:extLst>
      <p:ext uri="{BB962C8B-B14F-4D97-AF65-F5344CB8AC3E}">
        <p14:creationId xmlns:p14="http://schemas.microsoft.com/office/powerpoint/2010/main" val="197350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…Then Fights to the Death!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But if only one middleware can survive…</a:t>
            </a: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pick </a:t>
            </a:r>
            <a:r>
              <a:rPr lang="en-US" dirty="0" smtClean="0">
                <a:solidFill>
                  <a:schemeClr val="accent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redux-saga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Strong community support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Great documentation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Clarity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41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 / Comments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Matt Wigdahl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VP of Software Technology at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ScriptPro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LLC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LinkedIn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https://linkedin.com/in/mlwigdahl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Twitter: @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mlwigdahl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mlwigdahl@gmail.com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demos and PowerPoint on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6"/>
              </a:rPr>
              <a:t>https://github.com/mlwigdahl/react-redux-presentation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Thanks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again to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our sponsors!  Visit them!</a:t>
            </a:r>
          </a:p>
        </p:txBody>
      </p:sp>
    </p:spTree>
    <p:extLst>
      <p:ext uri="{BB962C8B-B14F-4D97-AF65-F5344CB8AC3E}">
        <p14:creationId xmlns:p14="http://schemas.microsoft.com/office/powerpoint/2010/main" val="8409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Bonus Demo #1 –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Only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1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 provides value, but also boilerplate and ceremony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small apps, it might not be worth it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Try 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React’s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 callbacks until it’s too painful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Presentational / Container component pattern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Presentational – functional, no state, no lifecycle.  Render UI based on props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– manage state, orchestrate other components</a:t>
            </a:r>
          </a:p>
          <a:p>
            <a:pPr lvl="1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Fine to mix at all levels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 will get “pushed up”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When to switch?  When managing callback chains through multiple levels gets too painful</a:t>
            </a:r>
          </a:p>
        </p:txBody>
      </p:sp>
    </p:spTree>
    <p:extLst>
      <p:ext uri="{BB962C8B-B14F-4D97-AF65-F5344CB8AC3E}">
        <p14:creationId xmlns:p14="http://schemas.microsoft.com/office/powerpoint/2010/main" val="5597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Bonus Demo #2 – Raw React / Redux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Without middleware, much uglier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Cross-slice data access requires modifying the root reducer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Async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or compound logic requires passing in dispatch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Either coupled or logic is spread around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Not a lot more lines of code, but lots more to keep straight</a:t>
            </a:r>
          </a:p>
        </p:txBody>
      </p:sp>
    </p:spTree>
    <p:extLst>
      <p:ext uri="{BB962C8B-B14F-4D97-AF65-F5344CB8AC3E}">
        <p14:creationId xmlns:p14="http://schemas.microsoft.com/office/powerpoint/2010/main" val="26431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677" y="88970"/>
            <a:ext cx="8956888" cy="1723808"/>
          </a:xfrm>
          <a:prstGeom prst="rect">
            <a:avLst/>
          </a:prstGeom>
        </p:spPr>
      </p:pic>
      <p:pic>
        <p:nvPicPr>
          <p:cNvPr id="7" name="Picture 6" descr="Paige Technologi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4299" y="488414"/>
            <a:ext cx="2251008" cy="1282506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435" y="1924557"/>
            <a:ext cx="8956888" cy="2696967"/>
          </a:xfrm>
          <a:prstGeom prst="rect">
            <a:avLst/>
          </a:prstGeom>
        </p:spPr>
      </p:pic>
      <p:pic>
        <p:nvPicPr>
          <p:cNvPr id="9" name="Picture 8" descr="Adaptive Solutions Grou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018" y="91911"/>
            <a:ext cx="3932916" cy="773475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677" y="4701589"/>
            <a:ext cx="8956888" cy="2067440"/>
          </a:xfrm>
          <a:prstGeom prst="rect">
            <a:avLst/>
          </a:prstGeom>
        </p:spPr>
      </p:pic>
      <p:pic>
        <p:nvPicPr>
          <p:cNvPr id="11" name="Picture 10" descr="Centriq Trainin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0058" y="4699972"/>
            <a:ext cx="1273457" cy="539097"/>
          </a:xfrm>
          <a:prstGeom prst="rect">
            <a:avLst/>
          </a:prstGeom>
        </p:spPr>
      </p:pic>
      <p:pic>
        <p:nvPicPr>
          <p:cNvPr id="12" name="Picture 11" descr="Cerner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2094" y="4849971"/>
            <a:ext cx="1167630" cy="316929"/>
          </a:xfrm>
          <a:prstGeom prst="rect">
            <a:avLst/>
          </a:prstGeom>
        </p:spPr>
      </p:pic>
      <p:pic>
        <p:nvPicPr>
          <p:cNvPr id="13" name="Picture 12" descr="DSI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7242" y="5781998"/>
            <a:ext cx="869920" cy="282784"/>
          </a:xfrm>
          <a:prstGeom prst="rect">
            <a:avLst/>
          </a:prstGeom>
        </p:spPr>
      </p:pic>
      <p:pic>
        <p:nvPicPr>
          <p:cNvPr id="14" name="Picture 13" descr="Garmi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9216" y="5507720"/>
            <a:ext cx="1221914" cy="331662"/>
          </a:xfrm>
          <a:prstGeom prst="rect">
            <a:avLst/>
          </a:prstGeom>
        </p:spPr>
      </p:pic>
      <p:pic>
        <p:nvPicPr>
          <p:cNvPr id="15" name="Picture 14" descr="Keyhole Softwar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644" y="2609302"/>
            <a:ext cx="1788836" cy="647390"/>
          </a:xfrm>
          <a:prstGeom prst="rect">
            <a:avLst/>
          </a:prstGeom>
        </p:spPr>
      </p:pic>
      <p:pic>
        <p:nvPicPr>
          <p:cNvPr id="16" name="Picture 15" descr="KU Edwards Campus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9607" y="4779394"/>
            <a:ext cx="870800" cy="696639"/>
          </a:xfrm>
          <a:prstGeom prst="rect">
            <a:avLst/>
          </a:prstGeom>
        </p:spPr>
      </p:pic>
      <p:pic>
        <p:nvPicPr>
          <p:cNvPr id="17" name="Picture 16" descr="Stackify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518" y="5232448"/>
            <a:ext cx="1294867" cy="432855"/>
          </a:xfrm>
          <a:prstGeom prst="rect">
            <a:avLst/>
          </a:prstGeom>
        </p:spPr>
      </p:pic>
      <p:pic>
        <p:nvPicPr>
          <p:cNvPr id="18" name="Picture 17" descr="Balance Innovations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2709" y="5421445"/>
            <a:ext cx="662388" cy="523797"/>
          </a:xfrm>
          <a:prstGeom prst="rect">
            <a:avLst/>
          </a:prstGeom>
        </p:spPr>
      </p:pic>
      <p:pic>
        <p:nvPicPr>
          <p:cNvPr id="19" name="Picture 18" descr="Jack Henry And Associates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9569" y="2038796"/>
            <a:ext cx="2278005" cy="5402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621" y="2009865"/>
            <a:ext cx="2218400" cy="534100"/>
          </a:xfrm>
          <a:prstGeom prst="rect">
            <a:avLst/>
          </a:prstGeom>
        </p:spPr>
      </p:pic>
      <p:pic>
        <p:nvPicPr>
          <p:cNvPr id="21" name="Picture 20" descr="2011_Commerce_4C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250" y="6371100"/>
            <a:ext cx="1726884" cy="2728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506" y="2455452"/>
            <a:ext cx="2399407" cy="5540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778" y="2532037"/>
            <a:ext cx="2134146" cy="6921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30" y="4741545"/>
            <a:ext cx="1117332" cy="410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0240" y="6097788"/>
            <a:ext cx="972480" cy="4551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5309" y="5264394"/>
            <a:ext cx="1208945" cy="3923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6353" y="4755361"/>
            <a:ext cx="1383216" cy="2411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9262" y="3865303"/>
            <a:ext cx="2537359" cy="55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4249" y="5166900"/>
            <a:ext cx="1278577" cy="3862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8924" y="5243969"/>
            <a:ext cx="1130970" cy="461272"/>
          </a:xfrm>
          <a:prstGeom prst="rect">
            <a:avLst/>
          </a:prstGeom>
        </p:spPr>
      </p:pic>
      <p:pic>
        <p:nvPicPr>
          <p:cNvPr id="31" name="Picture 30" descr="CMH KC blue white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4930" y="6302335"/>
            <a:ext cx="1556818" cy="3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7795" y="646235"/>
            <a:ext cx="2500066" cy="10693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20" y="880403"/>
            <a:ext cx="2680329" cy="9046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686" y="3176701"/>
            <a:ext cx="2568113" cy="61634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0635" y="3967357"/>
            <a:ext cx="2969211" cy="85502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6089" y="3686877"/>
            <a:ext cx="2372201" cy="3546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8812" y="1959216"/>
            <a:ext cx="1329160" cy="8467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504" y="3105554"/>
            <a:ext cx="2489785" cy="5715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3" y="3100645"/>
            <a:ext cx="2136816" cy="6393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9849" y="3911940"/>
            <a:ext cx="1619356" cy="60540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590" y="5866852"/>
            <a:ext cx="1244287" cy="4666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882" y="5393366"/>
            <a:ext cx="1340763" cy="56036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8046" y="5969076"/>
            <a:ext cx="1287308" cy="3318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6979" y="5897224"/>
            <a:ext cx="1403261" cy="2713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6760" y="6395422"/>
            <a:ext cx="1193439" cy="194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697" y="6268887"/>
            <a:ext cx="1119606" cy="45992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241" y="5738322"/>
            <a:ext cx="1153284" cy="46494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6972" y="5047382"/>
            <a:ext cx="1111231" cy="3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3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Feel Your Pain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have a clear idea of how you want to implement your UI…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…React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have a backend API to provide you with your state, and you’ve picked a state management framework…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…Redux</a:t>
            </a: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4800" dirty="0" smtClean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16" y="395288"/>
            <a:ext cx="4713769" cy="61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1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 Feel Your Pain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60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You need to make your clean React UI interact with your clean Redux store…</a:t>
            </a:r>
          </a:p>
          <a:p>
            <a:pPr marL="0" indent="0"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That’s business logic, it’s dirty, and you have lots of options to choose from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pPr marL="0" indent="0">
              <a:buNone/>
            </a:pP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…???</a:t>
            </a:r>
          </a:p>
          <a:p>
            <a:pPr marL="0" indent="0">
              <a:buNone/>
            </a:pP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0" name="Picture 2" descr="Image result for mike rowe dir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29" y="3313379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6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Roadmap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89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in 5 Minutes Or Your Money Back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React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Flux architecture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Redux</a:t>
            </a:r>
          </a:p>
          <a:p>
            <a:pPr fontAlgn="base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 React UI</a:t>
            </a:r>
          </a:p>
          <a:p>
            <a:pPr lvl="1" fontAlgn="base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</a:t>
            </a: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thunk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React/Redux/redux-saga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React/Redux/redux-observable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React/Redux/redux-logic</a:t>
            </a:r>
          </a:p>
          <a:p>
            <a:pPr fontAlgn="base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Throwdown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pPr fontAlgn="base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Bonus Features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</a:t>
            </a:r>
          </a:p>
          <a:p>
            <a:pPr lvl="1" fontAlgn="base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React/Redux no middleware</a:t>
            </a:r>
          </a:p>
          <a:p>
            <a:pPr fontAlgn="base"/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91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React in 2 Minutes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React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is…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 JavaScript UI library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From Facebook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Represents UI as components (HTML in JS)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one-way data flow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UI is a function of props (top-down) and state (internal)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JSX extends JS and provides HTML-like syntax (optional)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Virtual DOM allows optimized rendering, targets other than DOM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Not a framework!  Roll your own state management, routing, etc.</a:t>
            </a:r>
          </a:p>
        </p:txBody>
      </p:sp>
    </p:spTree>
    <p:extLst>
      <p:ext uri="{BB962C8B-B14F-4D97-AF65-F5344CB8AC3E}">
        <p14:creationId xmlns:p14="http://schemas.microsoft.com/office/powerpoint/2010/main" val="8749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One-Way Data Flow?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Facebook had problems with scaling MVC architecture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more complex the app, the worse the problems with two-way connections and unexpected state changes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Too much “Spooky action at a distance”</a:t>
            </a:r>
          </a:p>
          <a:p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Their answer was Flux</a:t>
            </a:r>
          </a:p>
        </p:txBody>
      </p:sp>
    </p:spTree>
    <p:extLst>
      <p:ext uri="{BB962C8B-B14F-4D97-AF65-F5344CB8AC3E}">
        <p14:creationId xmlns:p14="http://schemas.microsoft.com/office/powerpoint/2010/main" val="25489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rgbClr val="DDE3F7"/>
            </a:gs>
            <a:gs pos="100000">
              <a:srgbClr val="A7B7E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rcweb.co/wp-content/uploads/2016/10/react-logo-1000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49" y="-1786813"/>
            <a:ext cx="6207935" cy="62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Flux Diagram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9676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9662" y="2794650"/>
            <a:ext cx="2158738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61258" y="4969762"/>
            <a:ext cx="2158738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6347" y="4969762"/>
            <a:ext cx="2158738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19037" y="4963379"/>
            <a:ext cx="2158738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2109031" y="3709050"/>
            <a:ext cx="0" cy="126071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3819996" y="5426962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92686" y="5405965"/>
            <a:ext cx="102635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0"/>
            <a:endCxn id="6" idx="3"/>
          </p:cNvCxnSpPr>
          <p:nvPr/>
        </p:nvCxnSpPr>
        <p:spPr>
          <a:xfrm rot="16200000" flipV="1">
            <a:off x="7382646" y="3247619"/>
            <a:ext cx="1711529" cy="171999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1"/>
          </p:cNvCxnSpPr>
          <p:nvPr/>
        </p:nvCxnSpPr>
        <p:spPr>
          <a:xfrm rot="10800000" flipV="1">
            <a:off x="3539266" y="3251850"/>
            <a:ext cx="1680410" cy="1717912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</TotalTime>
  <Words>1999</Words>
  <Application>Microsoft Office PowerPoint</Application>
  <PresentationFormat>Widescreen</PresentationFormat>
  <Paragraphs>284</Paragraphs>
  <Slides>28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Segoe UI Semibold</vt:lpstr>
      <vt:lpstr>Segoe UI Semilight</vt:lpstr>
      <vt:lpstr>Office Theme</vt:lpstr>
      <vt:lpstr>React/Redux Development</vt:lpstr>
      <vt:lpstr>Speaker Details</vt:lpstr>
      <vt:lpstr>PowerPoint Presentation</vt:lpstr>
      <vt:lpstr>I Feel Your Pain</vt:lpstr>
      <vt:lpstr>I Feel Your Pain</vt:lpstr>
      <vt:lpstr>Roadmap</vt:lpstr>
      <vt:lpstr>React in 2 Minutes</vt:lpstr>
      <vt:lpstr>One-Way Data Flow?</vt:lpstr>
      <vt:lpstr>Flux Diagram</vt:lpstr>
      <vt:lpstr>Redux in 2 Minutes</vt:lpstr>
      <vt:lpstr>Benefits of Redux</vt:lpstr>
      <vt:lpstr>Redux Diagram</vt:lpstr>
      <vt:lpstr>React/Redux Vocabulary</vt:lpstr>
      <vt:lpstr>What Do We Mean By Business Logic?</vt:lpstr>
      <vt:lpstr>The Crux of the Problem</vt:lpstr>
      <vt:lpstr>The Crux of the Problem</vt:lpstr>
      <vt:lpstr>Middleware To the Rescue!</vt:lpstr>
      <vt:lpstr>Demo Application</vt:lpstr>
      <vt:lpstr>Demo #1 – Just React</vt:lpstr>
      <vt:lpstr>Demo #2 – redux-thunk</vt:lpstr>
      <vt:lpstr>Demo #3 – redux-saga</vt:lpstr>
      <vt:lpstr>Demo #4 – redux-observable</vt:lpstr>
      <vt:lpstr>Demo #5 – redux-logic</vt:lpstr>
      <vt:lpstr>Everyone Gets a Trophy…</vt:lpstr>
      <vt:lpstr>…Then Fights to the Death!</vt:lpstr>
      <vt:lpstr>Questions / Comments</vt:lpstr>
      <vt:lpstr>Bonus Demo #1 – setState()Only</vt:lpstr>
      <vt:lpstr>Bonus Demo #2 – Raw React / Redux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React/Redux Development</dc:title>
  <dc:creator>Wigdahl</dc:creator>
  <cp:lastModifiedBy>Wigdahl</cp:lastModifiedBy>
  <cp:revision>56</cp:revision>
  <dcterms:created xsi:type="dcterms:W3CDTF">2017-07-17T02:25:11Z</dcterms:created>
  <dcterms:modified xsi:type="dcterms:W3CDTF">2017-08-03T22:37:13Z</dcterms:modified>
</cp:coreProperties>
</file>