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9.png" ContentType="image/png"/>
  <Override PartName="/ppt/media/image15.png" ContentType="image/png"/>
  <Override PartName="/ppt/media/image1.tiff" ContentType="image/tif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CEDF27-DF98-449A-A9AD-73FCE634D9F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7FBC016-4C68-4A3C-B616-B718C5652437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7803DC8-4630-4779-84B8-E6FA8B3E83D6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A2FC716-D3A4-41F3-ABCB-35745376EBA7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66AB7EC-6793-4BD0-83DF-FB3D2EE83105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F5850532-BA07-4AFA-8DB3-F589299D838C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6B2EB55-2B78-4C25-A65F-CEB41B4648B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4AA1348-9D21-4822-B8E6-8AB992FC458B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C0C29AD-49B9-4CBF-8EBF-1F806A6B2B2C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20A5674-8FAA-4D78-A436-A21DEE984571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868134A-71EA-4678-95EC-AD97FD4263C1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0B78D24-1497-4580-A91E-BB57D6196239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AEB1E97-D02A-4493-8A5E-29D68F8C2672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D8D4F0A-8BB2-4BC9-A366-1788E7983561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A4349F5-867D-4A99-895A-C40B917A729E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E97B17B-58A1-431D-B6D8-010FD2901A88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1AA642C-7DA7-4FDD-8724-14793F1BF8A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9C7FA4C-BDF8-45D6-BE83-E93684A21DFB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3F3B30C-DE47-42F7-A311-C73C2A081E93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CD5EFDA-DDF1-4736-B3FD-0817A9F0F81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9094B93-9F78-4D6D-9672-319EA5180082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264BAEB-E5B0-4031-AE0B-D5A48E1E27D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CF3F879-0CFF-401B-BCC3-65FB54CF1CE2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20FE106-D8DE-411C-81C3-249DE51D8397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6D320AD-159D-4914-960D-34A98E141D13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09034FA-C645-4110-A28A-A04F28FFFEF0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9892CFB-CB0F-4D3D-BB45-7FD3C77E387B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58A0F35-73BE-434B-A075-3F1B9EBFE358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F5A99C1-46E7-461F-AEB3-839BB663B800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F43CEDA-0DE9-4253-98E8-F249C87B4AE3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8763A80-7A8B-4972-A695-E42A8433D91B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F2C392D-6277-4959-B509-C081875461A4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596991A-6CFA-4419-9349-7C517C180C79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FC34740-DC01-40E3-B1EF-63283FA6B3E8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319BC70-66C7-4285-B8B9-93E96C545F9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A8F38BB-FB38-4EE2-8DB6-CC6A1A68E3CF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9516E87-050A-4793-AB94-8D397725FB08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AAFFE19-B898-4272-9196-1B7CC729B7BD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95015CF-0176-4645-8A67-5B39B3B96E4A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00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2700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3880" y="1709640"/>
            <a:ext cx="7886520" cy="1322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00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2700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50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23880" y="1709640"/>
            <a:ext cx="7886520" cy="1322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00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2700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3880" y="1709640"/>
            <a:ext cx="7886520" cy="1322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88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5240" y="537336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5240" y="4589640"/>
            <a:ext cx="38484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880" y="5373360"/>
            <a:ext cx="788652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f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rcRect l="0" t="241296" r="0" b="0"/>
          <a:stretch>
            <a:fillRect/>
          </a:stretch>
        </p:blipFill>
        <p:spPr>
          <a:xfrm>
            <a:off x="0" y="673200"/>
            <a:ext cx="9143640" cy="46738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656960"/>
            <a:ext cx="9143640" cy="694800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0f263a"/>
              </a:gs>
            </a:gsLst>
            <a:lin ang="10800000"/>
          </a:gradFill>
          <a:ln w="12600">
            <a:noFill/>
          </a:ln>
        </p:spPr>
      </p:sp>
      <p:sp>
        <p:nvSpPr>
          <p:cNvPr id="2" name="CustomShape 2"/>
          <p:cNvSpPr/>
          <p:nvPr/>
        </p:nvSpPr>
        <p:spPr>
          <a:xfrm>
            <a:off x="6028920" y="146520"/>
            <a:ext cx="305856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71719"/>
                </a:solidFill>
                <a:latin typeface="Narkisim"/>
              </a:rPr>
              <a:t>the trusted path to excellence…</a:t>
            </a:r>
            <a:endParaRPr/>
          </a:p>
        </p:txBody>
      </p:sp>
      <p:pic>
        <p:nvPicPr>
          <p:cNvPr id="3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3000" y="167400"/>
            <a:ext cx="2000160" cy="2962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92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28560" y="1511280"/>
            <a:ext cx="7886520" cy="4665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b4b4b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>
                <a:solidFill>
                  <a:srgbClr val="4b4b4b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" charset="2"/>
              <a:buChar char=""/>
            </a:pPr>
            <a:r>
              <a:rPr lang="en-US" sz="1600">
                <a:solidFill>
                  <a:srgbClr val="4b4b4b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Line 3"/>
          <p:cNvSpPr/>
          <p:nvPr/>
        </p:nvSpPr>
        <p:spPr>
          <a:xfrm>
            <a:off x="628560" y="365040"/>
            <a:ext cx="7886520" cy="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3" name="Line 4"/>
          <p:cNvSpPr/>
          <p:nvPr/>
        </p:nvSpPr>
        <p:spPr>
          <a:xfrm>
            <a:off x="628560" y="1288800"/>
            <a:ext cx="7886520" cy="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4" name="CustomShape 5"/>
          <p:cNvSpPr/>
          <p:nvPr/>
        </p:nvSpPr>
        <p:spPr>
          <a:xfrm>
            <a:off x="6085080" y="6428160"/>
            <a:ext cx="305856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71719"/>
                </a:solidFill>
                <a:latin typeface="Narkisim"/>
              </a:rPr>
              <a:t>the trusted path to excellence…</a:t>
            </a:r>
            <a:endParaRPr/>
          </a:p>
        </p:txBody>
      </p:sp>
      <p:pic>
        <p:nvPicPr>
          <p:cNvPr id="45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840" y="6315480"/>
            <a:ext cx="758880" cy="452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871719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2/1/16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786B191-4E7F-4D30-8E2F-99A1E4FCBFCF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40200" y="5734800"/>
            <a:ext cx="1306800" cy="78012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7394040" y="4726080"/>
            <a:ext cx="1874160" cy="54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Daniel Kurnath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Network Engineer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04760" y="5546160"/>
            <a:ext cx="7772040" cy="96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871719"/>
                </a:solidFill>
                <a:latin typeface="Arial"/>
              </a:rPr>
              <a:t>4. Networking &amp; Security Fundamentals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
</a:t>
            </a:r>
            <a:r>
              <a:rPr i="1" lang="en-US">
                <a:solidFill>
                  <a:srgbClr val="808080"/>
                </a:solidFill>
                <a:latin typeface="Arial"/>
              </a:rPr>
              <a:t>Chapter 1 – OSI Model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Networking Terminology (continued)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765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Networking hardware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Describes all the physical components of a network, such as the NIC, cable, hub, switch, router, and any related connectors or devices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Networking software</a:t>
            </a:r>
            <a:endParaRPr/>
          </a:p>
          <a:p>
            <a:pPr lvl="1">
              <a:lnSpc>
                <a:spcPct val="9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The programs used to run a network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Virtual private networks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Network that uses a public communications infrastructure (like the Internet) to facilitate private communication between a company LAN and remote employees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Networking Terminology (continued)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765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Virtual private networks (continued)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Extranet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is the part of the company’s network that allows access to nonemployees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Intranet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is the part of the company’s network that allows access to employees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Understanding the OSI Model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Open Systems Interconnection (OSI)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model</a:t>
            </a:r>
            <a:endParaRPr/>
          </a:p>
          <a:p>
            <a:pPr lvl="1">
              <a:lnSpc>
                <a:spcPct val="9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Presented in 1984 by the </a:t>
            </a:r>
            <a:r>
              <a:rPr b="1" lang="en-US" sz="2400">
                <a:solidFill>
                  <a:srgbClr val="4b4b4b"/>
                </a:solidFill>
                <a:latin typeface="Calibri"/>
              </a:rPr>
              <a:t>International Organization for Standardization (ISO)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Based on examination of existing protocols, ISO recommended a seven-layer network model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Allows vendors to implement networks that permit communication among the wide variety of network implementations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OSI model is not an absolute standard for computer networks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Used as a reference model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553080" y="6324480"/>
            <a:ext cx="205704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CC3C8F9-508B-45E7-8C1F-48732B974E88}" type="slidenum">
              <a:rPr lang="en-US" sz="1400">
                <a:solidFill>
                  <a:srgbClr val="222222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Reasons for Layering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457200" y="175248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Advantages</a:t>
            </a:r>
            <a:endParaRPr/>
          </a:p>
          <a:p>
            <a:pPr lvl="1">
              <a:lnSpc>
                <a:spcPct val="9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Simplifies the networking model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Enables programmers to specialize in a particular level or layer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Provides design modularity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Encourages interoperability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Allows networking vendors to produce standardized interfaces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553080" y="6324480"/>
            <a:ext cx="205704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D720223-26D9-4D94-8004-5D1F973A9E7D}" type="slidenum">
              <a:rPr lang="en-US" sz="1400">
                <a:solidFill>
                  <a:srgbClr val="222222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The Layers of the OSI Model</a:t>
            </a:r>
            <a:endParaRPr/>
          </a:p>
        </p:txBody>
      </p:sp>
      <p:pic>
        <p:nvPicPr>
          <p:cNvPr id="154" name="Picture 6" descr=""/>
          <p:cNvPicPr/>
          <p:nvPr/>
        </p:nvPicPr>
        <p:blipFill>
          <a:blip r:embed="rId1"/>
          <a:srcRect l="0" t="0" r="0" b="184933"/>
          <a:stretch>
            <a:fillRect/>
          </a:stretch>
        </p:blipFill>
        <p:spPr>
          <a:xfrm>
            <a:off x="1906200" y="1511280"/>
            <a:ext cx="5331600" cy="46652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33520" y="228600"/>
            <a:ext cx="8076960" cy="1294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Reasons for Layering (continued)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9051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Protocol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Defined method for communicating between 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Computers must use a common protocol to communicate properly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Examples: TCP/IP and IPX/SPX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33520" y="228600"/>
            <a:ext cx="8076960" cy="1294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Peer OSI Communication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9051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Peer communication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Each layer will only talk to its peer on the opposite side of the communications process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Each layer is unaware of the activities of all other layers of the model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Allows error checking to occur on two separate layers simultaneously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Each layer does provide services to the layer above it and receives services from the layer below it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Layers do not acknowledge these services in any way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33520" y="228600"/>
            <a:ext cx="8076960" cy="1294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75248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OSI model was developed as an industry standard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For companies to use when developing network hardware and software to ensure complete compatibility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Each layer in the OSI model performs a specific function in the transmission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Most modern networks do not implement the OSI model exactly as it is defined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 descr=""/>
          <p:cNvPicPr/>
          <p:nvPr/>
        </p:nvPicPr>
        <p:blipFill>
          <a:blip r:embed="rId1"/>
          <a:srcRect l="0" t="0" r="0" b="93961"/>
          <a:stretch>
            <a:fillRect/>
          </a:stretch>
        </p:blipFill>
        <p:spPr>
          <a:xfrm>
            <a:off x="3249000" y="1316160"/>
            <a:ext cx="2729880" cy="5204520"/>
          </a:xfrm>
          <a:prstGeom prst="rect">
            <a:avLst/>
          </a:prstGeom>
          <a:ln>
            <a:noFill/>
          </a:ln>
        </p:spPr>
      </p:pic>
      <p:sp>
        <p:nvSpPr>
          <p:cNvPr id="162" name="TextShape 1"/>
          <p:cNvSpPr txBox="1"/>
          <p:nvPr/>
        </p:nvSpPr>
        <p:spPr>
          <a:xfrm>
            <a:off x="628560" y="365040"/>
            <a:ext cx="7886520" cy="92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33520" y="228600"/>
            <a:ext cx="8076960" cy="1294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9051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Physical (Layer 1)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responsibilities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Defines the physical characteristics of the network hardware, including cable and connectors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Represents binary digits as voltages (encoding)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Transmits signals on the wire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Objectives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76520"/>
            <a:ext cx="8305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Identify and describe the functions of each of the seven layers of the OSI reference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Identify the reasons why the networking industry uses a layered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Define and explain the conversion steps of data encapsulation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Define and describe the function of a MAC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Describe connection-oriented network service and connectionless network service, and identify the key differences between them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6" descr=""/>
          <p:cNvPicPr/>
          <p:nvPr/>
        </p:nvPicPr>
        <p:blipFill>
          <a:blip r:embed="rId1"/>
          <a:srcRect l="0" t="0" r="0" b="180161"/>
          <a:stretch>
            <a:fillRect/>
          </a:stretch>
        </p:blipFill>
        <p:spPr>
          <a:xfrm>
            <a:off x="2720880" y="1517400"/>
            <a:ext cx="4491720" cy="442080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533520" y="228600"/>
            <a:ext cx="8076960" cy="1294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533520" y="1752480"/>
            <a:ext cx="822924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Data Link (Layer 2)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responsibilities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NIC software functions, including the identification of the source and destination nodes via their physical addresses (Media Access Control addresses)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Definition of how data is packaged for transport in smaller units known as frames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Error notification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Data Link sublayers: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Logical Link Control (LLC)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layer 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Media Access Control (MAC)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layer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pic>
        <p:nvPicPr>
          <p:cNvPr id="170" name="Picture 6" descr=""/>
          <p:cNvPicPr/>
          <p:nvPr/>
        </p:nvPicPr>
        <p:blipFill>
          <a:blip r:embed="rId1"/>
          <a:srcRect l="0" t="0" r="0" b="277647"/>
          <a:stretch>
            <a:fillRect/>
          </a:stretch>
        </p:blipFill>
        <p:spPr>
          <a:xfrm>
            <a:off x="2809800" y="2095560"/>
            <a:ext cx="3524040" cy="28980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pic>
        <p:nvPicPr>
          <p:cNvPr id="172" name="Picture 2" descr=""/>
          <p:cNvPicPr/>
          <p:nvPr/>
        </p:nvPicPr>
        <p:blipFill>
          <a:blip r:embed="rId1"/>
          <a:srcRect l="0" t="0" r="647922" b="386455"/>
          <a:stretch>
            <a:fillRect/>
          </a:stretch>
        </p:blipFill>
        <p:spPr>
          <a:xfrm>
            <a:off x="2148120" y="1923480"/>
            <a:ext cx="4847400" cy="36028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533520" y="1600200"/>
            <a:ext cx="822924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Network (Layer 3)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functions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Software/logical addressing for data </a:t>
            </a:r>
            <a:r>
              <a:rPr b="1" lang="en-US" sz="2400">
                <a:solidFill>
                  <a:srgbClr val="4b4b4b"/>
                </a:solidFill>
                <a:latin typeface="Calibri"/>
              </a:rPr>
              <a:t>packets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, such as IP, IPX, and AppleTalk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routing and connectivity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Best path selection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Protocols at the Network layer allow computers to route packets to remote networks using a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logical address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Transport (Layer 4)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responsibilities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End-to-end, error-free transmission and delivery between the ultimate sender and ultimate receiver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Flow control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segmentation into maximum transmission unit (MTU) size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Messaging service for the Session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Protocols that reside at the Transport layer can be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connection-oriented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or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connectionless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Data sent by a connectionless transport is called a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datagram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533520" y="1600200"/>
            <a:ext cx="8076960" cy="4495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Session (Layer 5)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Control for data exchange (full or half duplex)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Clocking or timing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Failure recovery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Initial link setup and link termination when communications complete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Session layer allows the transfer of a large set of data across the 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Examples of Session layer protocols include NetBIOS,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SQL, RPC, 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and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X-Windows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533520" y="1676520"/>
            <a:ext cx="81529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Presentation (Layer 6)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responsibilities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translation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formatting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syntax restructuring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encryption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compression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This layer also provides encryption services when data encryption is used in network communications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28560" y="1511280"/>
            <a:ext cx="7886520" cy="4665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Application (Layer 7)</a:t>
            </a:r>
            <a:r>
              <a:rPr lang="en-US" sz="2800">
                <a:solidFill>
                  <a:srgbClr val="4b4b4b"/>
                </a:solidFill>
                <a:latin typeface="Calibri"/>
              </a:rPr>
              <a:t> responsibilities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Initiating the request for network services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Providing network services to applications such as e-mail and Web browsers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This layer is concerned with user interaction with the computer and the network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Contains many protocols and utilities, such as telnet, FTP, HTTP, DNS, SMTP, and SNMP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533520" y="1676520"/>
            <a:ext cx="81529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Data encapsulation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Data is sent from one computer to another in a data packet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Each layer in the protocol stack may add a </a:t>
            </a:r>
            <a:r>
              <a:rPr b="1" lang="en-US" sz="2400">
                <a:solidFill>
                  <a:srgbClr val="4b4b4b"/>
                </a:solidFill>
                <a:latin typeface="Calibri"/>
              </a:rPr>
              <a:t>protocol data unit (PDU)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to the data as it is passed down the layers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The addition of a header and/or trailer is called </a:t>
            </a:r>
            <a:r>
              <a:rPr b="1" lang="en-US" sz="2400">
                <a:solidFill>
                  <a:srgbClr val="4b4b4b"/>
                </a:solidFill>
                <a:latin typeface="Calibri"/>
              </a:rPr>
              <a:t>encapsulation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Introduction to Networking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76520"/>
            <a:ext cx="8305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Computer network, or simply </a:t>
            </a:r>
            <a:r>
              <a:rPr b="1" lang="en-US" sz="2800">
                <a:solidFill>
                  <a:srgbClr val="4b4b4b"/>
                </a:solidFill>
                <a:latin typeface="Calibri"/>
              </a:rPr>
              <a:t>network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Refers to the connection of two or more computers by some type of medium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You can connect computer using the following: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Public telephone system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Wire cable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Fiber-optic cable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Infrared equipment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Radio equipment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  <p:pic>
        <p:nvPicPr>
          <p:cNvPr id="186" name="Picture 7" descr=""/>
          <p:cNvPicPr/>
          <p:nvPr/>
        </p:nvPicPr>
        <p:blipFill>
          <a:blip r:embed="rId1"/>
          <a:srcRect l="0" t="0" r="0" b="220196"/>
          <a:stretch>
            <a:fillRect/>
          </a:stretch>
        </p:blipFill>
        <p:spPr>
          <a:xfrm>
            <a:off x="814320" y="1565640"/>
            <a:ext cx="7515000" cy="44528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" descr=""/>
          <p:cNvPicPr/>
          <p:nvPr/>
        </p:nvPicPr>
        <p:blipFill>
          <a:blip r:embed="rId1"/>
          <a:srcRect l="0" t="0" r="0" b="168300"/>
          <a:stretch>
            <a:fillRect/>
          </a:stretch>
        </p:blipFill>
        <p:spPr>
          <a:xfrm>
            <a:off x="852480" y="1510560"/>
            <a:ext cx="7438680" cy="470880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Layer Functions (continued)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Summary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533520" y="152388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Two or more computers connected by media form a 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Before computers were networked, file transfers were usually conducted by users physically walking copies of data to another computer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ISO developed the OSI model in the mid-1980s to standardize networking models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Data transmission can be connection-oriented or connectionless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OSI networking model has seven layers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553080" y="6324480"/>
            <a:ext cx="2057040" cy="380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5689BEF-4777-403A-B90C-6940DC23B7B5}" type="slidenum">
              <a:rPr lang="en-US" sz="1400">
                <a:solidFill>
                  <a:srgbClr val="222222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Summary (continued)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533520" y="152388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Physical layer handles the physical transmission of data across the 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Data Link layer, the second layer of the OSI model, interacts with the networking hardware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Network layer supports logical addressing and routing of data packets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Transport layer segments data that is to be sent out on the network into MTUs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Session layer, the fifth layer, establishes and maintains connections between computers during data transfers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Summary (continued)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Presentation layer, the sixth layer, handles data translation, encryption, and formatting for transmission on the network or for interpretation by the Application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The Application layer, the seventh and highest layer, handles the interface between the network and the user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When the network user sends data to the network, it goes through a five-step data encapsulation process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871719"/>
                </a:solidFill>
                <a:latin typeface="Calibri Light"/>
              </a:rPr>
              <a:t>Review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Chapter 1 Review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4b4b4b"/>
                </a:solidFill>
                <a:latin typeface="Calibri"/>
              </a:rPr>
              <a:t>Which of the following objects can be used to connect a computer?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Radio 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Ethernet Cable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Fiber Cable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ALL of the Above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Chapter 1 Review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4b4b4b"/>
                </a:solidFill>
                <a:latin typeface="Calibri"/>
              </a:rPr>
              <a:t>A webserver is what type of networking relationship?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Peer to Peer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Media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Client / Server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None of the above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Chapter 1 Review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4b4b4b"/>
                </a:solidFill>
                <a:latin typeface="Calibri"/>
              </a:rPr>
              <a:t>What is the name of the model that is widely used in Networking?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OSI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BSI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Peer to Peer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None of the Above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Chapter 1 Review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4b4b4b"/>
                </a:solidFill>
                <a:latin typeface="Calibri"/>
              </a:rPr>
              <a:t>Which is NOT part of an OSI model?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Application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Physical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Internet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Network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Origin of Networking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523880"/>
            <a:ext cx="8305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Industry experts find it difficult to date the precise origin of networking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Because many devices have been networked throughout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Mainframe computers were sometimes connected to each other by cables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Today, systems that are part of a network do not have to be identical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A modern network can include a wide variety of computers, peripheral components, and even other networks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Chapter 1 Review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533520" y="160020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4b4b4b"/>
                </a:solidFill>
                <a:latin typeface="Calibri"/>
              </a:rPr>
              <a:t>Which layer in an OSI model where cabling is typically located?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Network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Physical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Transport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lphaLcPeriod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36200" y="4286160"/>
            <a:ext cx="393084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595959"/>
                </a:solidFill>
                <a:latin typeface="Calibri"/>
              </a:rPr>
              <a:t>route7 Consulting Inc.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595959"/>
                </a:solidFill>
                <a:latin typeface="Calibri"/>
              </a:rPr>
              <a:t>22960 Shaw Road, #600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595959"/>
                </a:solidFill>
                <a:latin typeface="Calibri"/>
              </a:rPr>
              <a:t>Sterling VA 20166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595959"/>
                </a:solidFill>
                <a:latin typeface="Calibri"/>
              </a:rPr>
              <a:t>703.544.2280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595959"/>
                </a:solidFill>
                <a:latin typeface="Calibri"/>
              </a:rPr>
              <a:t>http://www.route7.net</a:t>
            </a:r>
            <a:endParaRPr/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4680" y="1665360"/>
            <a:ext cx="2873880" cy="17161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Why Do We Use Networks?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305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This question can be answered in one word: convenience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People expect interoperability from electronic devices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Computer networks allow: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For the transfer of files, data, and even shared applications without copying anything to floppy disk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Computers to share items such as printers, scanners, fax machines, processors, disk drives, and other resources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4b4b4b"/>
                </a:solidFill>
                <a:latin typeface="Calibri"/>
              </a:rPr>
              <a:t>Networked computers can share data and peripherals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Networking Terminology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76520"/>
            <a:ext cx="8305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Media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Refers to the wire cabling that form the connections in most networks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Some networks use </a:t>
            </a:r>
            <a:r>
              <a:rPr b="1" lang="en-US" sz="2400">
                <a:solidFill>
                  <a:srgbClr val="4b4b4b"/>
                </a:solidFill>
                <a:latin typeface="Calibri"/>
              </a:rPr>
              <a:t>wireless 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transmission media, such as infrared or radio signals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Client/server networks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Servers 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host the resources for the clients to use and provide security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 </a:t>
            </a:r>
            <a:r>
              <a:rPr b="1" lang="en-US" sz="2400">
                <a:solidFill>
                  <a:srgbClr val="4b4b4b"/>
                </a:solidFill>
                <a:latin typeface="Calibri"/>
              </a:rPr>
              <a:t>client 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is the computer that requests resources from the server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Networking Terminology (continued)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305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Client/server networks (continued)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Types of servers include: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b4b4b"/>
                </a:solidFill>
                <a:latin typeface="Calibri"/>
              </a:rPr>
              <a:t>Print server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b4b4b"/>
                </a:solidFill>
                <a:latin typeface="Calibri"/>
              </a:rPr>
              <a:t>File server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b4b4b"/>
                </a:solidFill>
                <a:latin typeface="Calibri"/>
              </a:rPr>
              <a:t>Database server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b4b4b"/>
                </a:solidFill>
                <a:latin typeface="Calibri"/>
              </a:rPr>
              <a:t>Remote access server (RAS)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4b4b4b"/>
                </a:solidFill>
                <a:latin typeface="Calibri"/>
              </a:rPr>
              <a:t>Web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Peer-to-peer network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When every computer on a network acts as both a client and a server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Also known as “workgroups”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Networking Terminology (continued)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765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LAN, WAN, MAN, SAN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Local area network (LAN)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is contained within a company or department and located in a single geographic area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Wide area network (WAN)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spans multiple geographic areas and is usually connected by common telecommunication carriers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Metropolitan area network (MAN)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refers to the intermediate stage between a LAN and a WAN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871719"/>
                </a:solidFill>
                <a:latin typeface="Calibri Light"/>
              </a:rPr>
              <a:t>Networking Terminology (continued)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7652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LAN, WAN, MAN, SAN (continued)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b="1" lang="en-US" sz="2400">
                <a:solidFill>
                  <a:srgbClr val="4b4b4b"/>
                </a:solidFill>
                <a:latin typeface="Calibri"/>
              </a:rPr>
              <a:t>Storage area network (SAN)</a:t>
            </a:r>
            <a:r>
              <a:rPr lang="en-US" sz="2400">
                <a:solidFill>
                  <a:srgbClr val="4b4b4b"/>
                </a:solidFill>
                <a:latin typeface="Calibri"/>
              </a:rPr>
              <a:t> refers to a series of storage devices that are networked together to provide very fast data storage for a network or subnetwork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Network Operating System (NOS)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Allows communication, security, and distribution of data, files, and applications over a 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4b4b4b"/>
                </a:solidFill>
                <a:latin typeface="Calibri"/>
              </a:rPr>
              <a:t>Network Interface Card (NIC)</a:t>
            </a:r>
            <a:endParaRPr/>
          </a:p>
          <a:p>
            <a:pPr lvl="1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400">
                <a:solidFill>
                  <a:srgbClr val="4b4b4b"/>
                </a:solidFill>
                <a:latin typeface="Calibri"/>
              </a:rPr>
              <a:t>A device that allows a computer or other device to connect to a network through the media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