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49f105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49f105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bc2858d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c2858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rPr>
              <a:t>May be a more familiar context for stakeholders (e.g., regulators) to understand model results</a:t>
            </a:r>
            <a:endParaRPr sz="1400">
              <a:solidFill>
                <a:schemeClr val="dk2"/>
              </a:solidFill>
            </a:endParaRPr>
          </a:p>
          <a:p>
            <a:pPr indent="0" lvl="0" marL="0" rtl="0" algn="l">
              <a:lnSpc>
                <a:spcPct val="115000"/>
              </a:lnSpc>
              <a:spcBef>
                <a:spcPts val="1600"/>
              </a:spcBef>
              <a:spcAft>
                <a:spcPts val="0"/>
              </a:spcAft>
              <a:buNone/>
            </a:pPr>
            <a:r>
              <a:rPr lang="en" sz="1400">
                <a:solidFill>
                  <a:schemeClr val="dk2"/>
                </a:solidFill>
              </a:rPr>
              <a:t>Makes available all common model fit diagnostics, some of which may not be available in a pure machine learning context where a model may be deterministic</a:t>
            </a:r>
            <a:endParaRPr sz="1400">
              <a:solidFill>
                <a:schemeClr val="dk2"/>
              </a:solidFill>
            </a:endParaRPr>
          </a:p>
          <a:p>
            <a:pPr indent="0" lvl="0" marL="0" rtl="0" algn="l">
              <a:spcBef>
                <a:spcPts val="160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b6ff5103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b6ff510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will present the models, leaving out some of the key “explanatory” graphs (probably) so we can come back to them after Group 1 talks about communication issues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6397eb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6397eb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Some potential questions</a:t>
            </a:r>
            <a:endParaRPr sz="1800">
              <a:solidFill>
                <a:schemeClr val="dk2"/>
              </a:solidFill>
            </a:endParaRPr>
          </a:p>
          <a:p>
            <a:pPr indent="-342900" lvl="0" marL="457200" rtl="0" algn="l">
              <a:lnSpc>
                <a:spcPct val="115000"/>
              </a:lnSpc>
              <a:spcBef>
                <a:spcPts val="1600"/>
              </a:spcBef>
              <a:spcAft>
                <a:spcPts val="0"/>
              </a:spcAft>
              <a:buClr>
                <a:schemeClr val="dk2"/>
              </a:buClr>
              <a:buSzPts val="1800"/>
              <a:buAutoNum type="arabicPeriod"/>
            </a:pPr>
            <a:r>
              <a:rPr lang="en" sz="1800">
                <a:solidFill>
                  <a:schemeClr val="dk2"/>
                </a:solidFill>
              </a:rPr>
              <a:t>How did we account for exposure?</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How were each of the models tuned?</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How did the models account for imbalance?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022d4e4df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22d4e4df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e6397eb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6397eb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b7a33f8b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b7a33f8b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dfc6361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dfc6361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dfc6361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dfc6361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dfc6361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dfc6361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b6ff510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6ff510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 to discuss key issues with communication of models and possible solutions. It sounds to me from our call on 12/12 that this will have a more regulatory focus, but I think it makes sense to broaden it to the extent possible to be more about “stakeholders.” In addition, we will want to touch on issues like ASOPs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9f105d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9f105d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c18a36e5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c18a36e5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leaving the realm of simple and intuitive solutions. We need to be able to explain the results of our models to a diverse audience. We need explainable AI (XAI).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bfac3a81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fac3a81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Sophisticated stakeholders can be swayed by model diagnostics</a:t>
            </a:r>
            <a:endParaRPr/>
          </a:p>
          <a:p>
            <a:pPr indent="0" lvl="0" marL="0" rtl="0" algn="l">
              <a:spcBef>
                <a:spcPts val="0"/>
              </a:spcBef>
              <a:spcAft>
                <a:spcPts val="0"/>
              </a:spcAft>
              <a:buNone/>
            </a:pPr>
            <a:r>
              <a:rPr lang="en"/>
              <a:t>Unsophisticated stakeholders require explanations in simpler terms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bd373d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bd373d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ASOP 41 assumes that the recipient has some knowledge of ML. This is the most sophisticated audience that ML users will face.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d0984f2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0984f2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How can you assess the reasonableness without knowing all of these?</a:t>
            </a:r>
            <a:endParaRPr sz="1800">
              <a:solidFill>
                <a:schemeClr val="dk2"/>
              </a:solidFill>
            </a:endParaRPr>
          </a:p>
          <a:p>
            <a:pPr indent="-298450" lvl="0" marL="457200" rtl="0" algn="l">
              <a:spcBef>
                <a:spcPts val="0"/>
              </a:spcBef>
              <a:spcAft>
                <a:spcPts val="0"/>
              </a:spcAft>
              <a:buSzPts val="1100"/>
              <a:buAutoNum type="arabicPeriod"/>
            </a:pPr>
            <a:r>
              <a:rPr lang="en"/>
              <a:t>Models won’t take on a predictable form.</a:t>
            </a:r>
            <a:endParaRPr/>
          </a:p>
          <a:p>
            <a:pPr indent="-298450" lvl="0" marL="457200" rtl="0" algn="l">
              <a:spcBef>
                <a:spcPts val="0"/>
              </a:spcBef>
              <a:spcAft>
                <a:spcPts val="0"/>
              </a:spcAft>
              <a:buSzPts val="1100"/>
              <a:buAutoNum type="arabicPeriod"/>
            </a:pPr>
            <a:r>
              <a:rPr lang="en"/>
              <a:t>How do you communicate adequately without giving away your IP or revealing sensitive information?</a:t>
            </a:r>
            <a:endParaRPr sz="18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bd373d6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bd373d6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that not all states can effectively review GLMs, we have to assume that machine learning is probably a similar or worse situation.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question arising from this slide may be: why not stop stringent rate regulation and let the market find the right prices? To which I (Daniel) would reply that, anecdotally, a TON of rate filings I have reviewed produce rates that are (unintentionally) unfairly discriminatory, and the modelers failed to identify those issues. And that’s with GLMs - not highly non-linear black-box algorithms! The problem stems from easy-to-use off-the-shelf modeling products that make it possible to model without knowing much about what you’re doing. I would imagine that ML will compound this problem because (a) it produces pretty good results right out of the box, and (b) it’s extra-difficult to interrogate what the model is doing!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c18a36e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c18a36e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an applicant or insured have a “right to an explanation” in the case of an adverse underwriting decision? If we can’t explain why the model returned a particular outcome then we become exposed to claims of unfair discrimination.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Relativities require binning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bfac3a81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fac3a81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questions tend to align with the various communication strategies shown later, e.g. Variable Importance Plots and Partial Dependence Plots address the why/major drivers question.</a:t>
            </a:r>
            <a:endParaRPr/>
          </a:p>
          <a:p>
            <a:pPr indent="0" lvl="0" marL="0" rtl="0" algn="l">
              <a:spcBef>
                <a:spcPts val="0"/>
              </a:spcBef>
              <a:spcAft>
                <a:spcPts val="0"/>
              </a:spcAft>
              <a:buNone/>
            </a:pPr>
            <a:r>
              <a:rPr lang="en"/>
              <a:t>Agents understand relativities.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6ff5103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6ff5103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responds to Group 1’s “</a:t>
            </a:r>
            <a:r>
              <a:rPr lang="en"/>
              <a:t>communication</a:t>
            </a:r>
            <a:r>
              <a:rPr lang="en"/>
              <a:t> issues” by presenting possible analyses that address some of those ideas, like variable importance, partial </a:t>
            </a:r>
            <a:r>
              <a:rPr lang="en"/>
              <a:t>dependence</a:t>
            </a:r>
            <a:r>
              <a:rPr lang="en"/>
              <a:t> plots, LIME, etc.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ad82df55_2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ad82df55_2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3 responds to Group 1’s “communication issues” by presenting possible analyses that address some of those ideas, like variable importance, partial dependence plots, LIME, etc.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d1ff10f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d1ff10f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9f105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9f105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ad82df55_2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ad82df55_2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c8485c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c8485c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bc73e8c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bc73e8c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f918ff5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f918ff5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f918ff5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f918ff5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f918ff5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f918ff5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ead82df55_2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ead82df55_2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cab16f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cab16f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ecab16f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ecab16f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6ecab16f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ecab16f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b6ff51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6ff51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 will present an introduction to what is machine learning, what kinds of things has it been used for in the insurance sector, what kinds of models exist for different purposes, where we’ve seen a lot of research and where there hasn’t been as much as we’d expect,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c523c1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c523c1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components in a pricing analysis rely on the analysts judgement in some way. Replacing the analysts judgement with an algorithm reduces the subjectivity in the pricing process.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cda3f5b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cda3f5b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cda3f5b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cda3f5b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ead82df5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ead82df5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c73e8b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bc73e8b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c79a9c9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79a9c9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e6397eb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e6397eb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c79a9c99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79a9c9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db5d8134b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b5d8134b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bc73e8c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bc73e8c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lwp3/CAMA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casact.org/research/wp/papers/working-paper-Virgilis-Cerqueti-2020-01.pdf" TargetMode="External"/><Relationship Id="rId4" Type="http://schemas.openxmlformats.org/officeDocument/2006/relationships/hyperlink" Target="http://www.actuaries.org/ASTIN/Documents/ASTIN_ICDML_WP_Report_final.pdf" TargetMode="External"/><Relationship Id="rId5" Type="http://schemas.openxmlformats.org/officeDocument/2006/relationships/hyperlink" Target="https://www.actuaries.org.uk/system/files/field/document/Pricing%20Plenary%202_Navarun%20Jain.pdf" TargetMode="External"/><Relationship Id="rId6" Type="http://schemas.openxmlformats.org/officeDocument/2006/relationships/hyperlink" Target="https://www.actuaries.org.uk/system/files/field/document/A5_Navarun%20Jain.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 Machine Learning Working Party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Context and Key Issues in Ratemaking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Applications to Ratemaking</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ML algorithms can enhance conventional models</a:t>
            </a:r>
            <a:endParaRPr/>
          </a:p>
          <a:p>
            <a:pPr indent="-342900" lvl="0" marL="457200" rtl="0" algn="l">
              <a:spcBef>
                <a:spcPts val="0"/>
              </a:spcBef>
              <a:spcAft>
                <a:spcPts val="0"/>
              </a:spcAft>
              <a:buSzPts val="1800"/>
              <a:buChar char="●"/>
            </a:pPr>
            <a:r>
              <a:rPr lang="en"/>
              <a:t>ML can</a:t>
            </a:r>
            <a:r>
              <a:rPr lang="en"/>
              <a:t> enhance other insurance company functions</a:t>
            </a:r>
            <a:endParaRPr/>
          </a:p>
          <a:p>
            <a:pPr indent="-342900" lvl="0" marL="457200" rtl="0" algn="l">
              <a:spcBef>
                <a:spcPts val="0"/>
              </a:spcBef>
              <a:spcAft>
                <a:spcPts val="0"/>
              </a:spcAft>
              <a:buSzPts val="1800"/>
              <a:buChar char="●"/>
            </a:pPr>
            <a:r>
              <a:rPr lang="en"/>
              <a:t>ML can provide additional monitoring tools</a:t>
            </a:r>
            <a:endParaRPr/>
          </a:p>
          <a:p>
            <a:pPr indent="-342900" lvl="0" marL="457200" rtl="0" algn="l">
              <a:spcBef>
                <a:spcPts val="0"/>
              </a:spcBef>
              <a:spcAft>
                <a:spcPts val="0"/>
              </a:spcAft>
              <a:buSzPts val="1800"/>
              <a:buChar char="●"/>
            </a:pPr>
            <a:r>
              <a:rPr lang="en"/>
              <a:t>ML can </a:t>
            </a:r>
            <a:r>
              <a:rPr lang="en"/>
              <a:t>enhance</a:t>
            </a:r>
            <a:r>
              <a:rPr lang="en"/>
              <a:t> customer </a:t>
            </a:r>
            <a:r>
              <a:rPr lang="en"/>
              <a:t>segmentation</a:t>
            </a:r>
            <a:endParaRPr/>
          </a:p>
          <a:p>
            <a:pPr indent="-342900" lvl="0" marL="457200" rtl="0" algn="l">
              <a:spcBef>
                <a:spcPts val="0"/>
              </a:spcBef>
              <a:spcAft>
                <a:spcPts val="0"/>
              </a:spcAft>
              <a:buSzPts val="1800"/>
              <a:buChar char="●"/>
            </a:pPr>
            <a:r>
              <a:rPr lang="en"/>
              <a:t>ML can expand profitability</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Practical Applications</a:t>
            </a:r>
            <a:endParaRPr/>
          </a:p>
          <a:p>
            <a:pPr indent="0" lvl="0" marL="0" rtl="0" algn="ctr">
              <a:spcBef>
                <a:spcPts val="0"/>
              </a:spcBef>
              <a:spcAft>
                <a:spcPts val="0"/>
              </a:spcAft>
              <a:buNone/>
            </a:pPr>
            <a:r>
              <a:rPr lang="en" sz="2400">
                <a:solidFill>
                  <a:schemeClr val="dk2"/>
                </a:solidFill>
              </a:rPr>
              <a:t>ML in action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62900" y="627225"/>
            <a:ext cx="281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119" name="Google Shape;119;p24"/>
          <p:cNvSpPr txBox="1"/>
          <p:nvPr>
            <p:ph idx="1" type="body"/>
          </p:nvPr>
        </p:nvSpPr>
        <p:spPr>
          <a:xfrm>
            <a:off x="231400" y="1317275"/>
            <a:ext cx="8583000" cy="16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freMPTL2 from R’s </a:t>
            </a:r>
            <a:r>
              <a:rPr i="1" lang="en"/>
              <a:t>CASdatasets </a:t>
            </a:r>
            <a:r>
              <a:rPr lang="en"/>
              <a:t>package.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data contains</a:t>
            </a:r>
            <a:r>
              <a:rPr lang="en"/>
              <a:t> motor third-party liability policies from a French Insurer. Claim numbers and claim amounts, alongside a selection of risk features are available for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24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25" name="Google Shape;125;p25"/>
          <p:cNvSpPr/>
          <p:nvPr/>
        </p:nvSpPr>
        <p:spPr>
          <a:xfrm>
            <a:off x="560450" y="1570250"/>
            <a:ext cx="2163000" cy="20028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800" u="sng">
              <a:solidFill>
                <a:srgbClr val="FFFFFF"/>
              </a:solidFill>
            </a:endParaRPr>
          </a:p>
          <a:p>
            <a:pPr indent="0" lvl="0" marL="0" rtl="0" algn="ctr">
              <a:lnSpc>
                <a:spcPct val="115000"/>
              </a:lnSpc>
              <a:spcBef>
                <a:spcPts val="0"/>
              </a:spcBef>
              <a:spcAft>
                <a:spcPts val="0"/>
              </a:spcAft>
              <a:buNone/>
            </a:pPr>
            <a:r>
              <a:rPr b="1" lang="en" sz="1800" u="sng">
                <a:solidFill>
                  <a:srgbClr val="FFFFFF"/>
                </a:solidFill>
              </a:rPr>
              <a:t>DRIVER</a:t>
            </a:r>
            <a:endParaRPr sz="11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317500" lvl="0" marL="457200" rtl="0" algn="l">
              <a:lnSpc>
                <a:spcPct val="115000"/>
              </a:lnSpc>
              <a:spcBef>
                <a:spcPts val="0"/>
              </a:spcBef>
              <a:spcAft>
                <a:spcPts val="0"/>
              </a:spcAft>
              <a:buClr>
                <a:srgbClr val="FFFFFF"/>
              </a:buClr>
              <a:buSzPts val="1400"/>
              <a:buChar char="●"/>
            </a:pPr>
            <a:r>
              <a:rPr lang="en">
                <a:solidFill>
                  <a:schemeClr val="lt1"/>
                </a:solidFill>
              </a:rPr>
              <a:t>Age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Region</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Density</a:t>
            </a:r>
            <a:endParaRPr>
              <a:solidFill>
                <a:schemeClr val="lt1"/>
              </a:solidFill>
            </a:endParaRPr>
          </a:p>
          <a:p>
            <a:pPr indent="0" lvl="0" marL="45720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a:p>
        </p:txBody>
      </p:sp>
      <p:sp>
        <p:nvSpPr>
          <p:cNvPr id="126" name="Google Shape;126;p25"/>
          <p:cNvSpPr/>
          <p:nvPr/>
        </p:nvSpPr>
        <p:spPr>
          <a:xfrm>
            <a:off x="3552675" y="1570250"/>
            <a:ext cx="2163000" cy="20028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800" u="sng">
              <a:solidFill>
                <a:srgbClr val="FFFFFF"/>
              </a:solidFill>
            </a:endParaRPr>
          </a:p>
          <a:p>
            <a:pPr indent="0" lvl="0" marL="0" rtl="0" algn="ctr">
              <a:lnSpc>
                <a:spcPct val="115000"/>
              </a:lnSpc>
              <a:spcBef>
                <a:spcPts val="0"/>
              </a:spcBef>
              <a:spcAft>
                <a:spcPts val="0"/>
              </a:spcAft>
              <a:buNone/>
            </a:pPr>
            <a:r>
              <a:rPr b="1" lang="en" sz="1800" u="sng">
                <a:solidFill>
                  <a:srgbClr val="FFFFFF"/>
                </a:solidFill>
              </a:rPr>
              <a:t>VEHICLE</a:t>
            </a:r>
            <a:endParaRPr b="1"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Age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Brand</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Power</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Fuel Type</a:t>
            </a:r>
            <a:endParaRPr>
              <a:solidFill>
                <a:schemeClr val="lt1"/>
              </a:solidFill>
            </a:endParaRPr>
          </a:p>
          <a:p>
            <a:pPr indent="0" lvl="0" marL="45720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a:p>
        </p:txBody>
      </p:sp>
      <p:sp>
        <p:nvSpPr>
          <p:cNvPr id="127" name="Google Shape;127;p25"/>
          <p:cNvSpPr/>
          <p:nvPr/>
        </p:nvSpPr>
        <p:spPr>
          <a:xfrm>
            <a:off x="6456075" y="1570250"/>
            <a:ext cx="2163000" cy="20028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800" u="sng">
              <a:solidFill>
                <a:srgbClr val="FFFFFF"/>
              </a:solidFill>
            </a:endParaRPr>
          </a:p>
          <a:p>
            <a:pPr indent="0" lvl="0" marL="0" rtl="0" algn="ctr">
              <a:lnSpc>
                <a:spcPct val="115000"/>
              </a:lnSpc>
              <a:spcBef>
                <a:spcPts val="0"/>
              </a:spcBef>
              <a:spcAft>
                <a:spcPts val="0"/>
              </a:spcAft>
              <a:buNone/>
            </a:pPr>
            <a:r>
              <a:rPr b="1" lang="en" sz="1800" u="sng">
                <a:solidFill>
                  <a:srgbClr val="FFFFFF"/>
                </a:solidFill>
              </a:rPr>
              <a:t>POLICY</a:t>
            </a:r>
            <a:endParaRPr b="1"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Exposure</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Bonus/Malus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Claim Count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Claim Amount</a:t>
            </a:r>
            <a:endParaRPr>
              <a:solidFill>
                <a:schemeClr val="lt1"/>
              </a:solidFill>
            </a:endParaRPr>
          </a:p>
          <a:p>
            <a:pPr indent="0" lvl="0" marL="45720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62900" y="2285400"/>
            <a:ext cx="281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Considered</a:t>
            </a:r>
            <a:endParaRPr/>
          </a:p>
        </p:txBody>
      </p:sp>
      <p:sp>
        <p:nvSpPr>
          <p:cNvPr id="138" name="Google Shape;138;p27"/>
          <p:cNvSpPr txBox="1"/>
          <p:nvPr>
            <p:ph idx="1" type="body"/>
          </p:nvPr>
        </p:nvSpPr>
        <p:spPr>
          <a:xfrm>
            <a:off x="311700" y="1356825"/>
            <a:ext cx="8520600" cy="26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GLMs - The Classic Generalized Linear Model</a:t>
            </a:r>
            <a:endParaRPr/>
          </a:p>
          <a:p>
            <a:pPr indent="0" lvl="0" marL="0" rtl="0" algn="l">
              <a:spcBef>
                <a:spcPts val="1600"/>
              </a:spcBef>
              <a:spcAft>
                <a:spcPts val="0"/>
              </a:spcAft>
              <a:buNone/>
            </a:pPr>
            <a:r>
              <a:rPr lang="en"/>
              <a:t>GBM - An approach that uses many weak predictors to generate robust estimates</a:t>
            </a:r>
            <a:endParaRPr/>
          </a:p>
          <a:p>
            <a:pPr indent="0" lvl="0" marL="0" rtl="0" algn="l">
              <a:spcBef>
                <a:spcPts val="1600"/>
              </a:spcBef>
              <a:spcAft>
                <a:spcPts val="0"/>
              </a:spcAft>
              <a:buNone/>
            </a:pPr>
            <a:r>
              <a:rPr lang="en"/>
              <a:t>NN - Layers of “neurons” that “learn” to reproduce desired output based on input</a:t>
            </a:r>
            <a:endParaRPr/>
          </a:p>
          <a:p>
            <a:pPr indent="0" lvl="0" marL="0" rtl="0" algn="l">
              <a:spcBef>
                <a:spcPts val="1600"/>
              </a:spcBef>
              <a:spcAft>
                <a:spcPts val="0"/>
              </a:spcAft>
              <a:buNone/>
            </a:pPr>
            <a:r>
              <a:rPr lang="en"/>
              <a:t>MARS - An automatic GLM that only uses linear splines</a:t>
            </a:r>
            <a:endParaRPr/>
          </a:p>
          <a:p>
            <a:pPr indent="0" lvl="0" marL="0" rtl="0" algn="l">
              <a:spcBef>
                <a:spcPts val="1600"/>
              </a:spcBef>
              <a:spcAft>
                <a:spcPts val="1600"/>
              </a:spcAft>
              <a:buNone/>
            </a:pPr>
            <a:r>
              <a:rPr lang="en"/>
              <a:t>RF - A large number of big trees (vs GBMs which use small trees)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8"/>
          <p:cNvPicPr preferRelativeResize="0"/>
          <p:nvPr/>
        </p:nvPicPr>
        <p:blipFill>
          <a:blip r:embed="rId3">
            <a:alphaModFix/>
          </a:blip>
          <a:stretch>
            <a:fillRect/>
          </a:stretch>
        </p:blipFill>
        <p:spPr>
          <a:xfrm>
            <a:off x="152400" y="152400"/>
            <a:ext cx="8839199" cy="4831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152400" y="152400"/>
            <a:ext cx="8839203" cy="48578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152400" y="152400"/>
            <a:ext cx="8839203" cy="48756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940900"/>
            <a:ext cx="8540700" cy="349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Communications Issues in ML</a:t>
            </a:r>
            <a:endParaRPr/>
          </a:p>
          <a:p>
            <a:pPr indent="0" lvl="0" marL="0" rtl="0" algn="ctr">
              <a:spcBef>
                <a:spcPts val="0"/>
              </a:spcBef>
              <a:spcAft>
                <a:spcPts val="0"/>
              </a:spcAft>
              <a:buNone/>
            </a:pPr>
            <a:r>
              <a:rPr lang="en" sz="2400">
                <a:solidFill>
                  <a:schemeClr val="dk2"/>
                </a:solidFill>
              </a:rPr>
              <a:t>Towards Explainable AI (XAI)</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Marco De Virgilis </a:t>
            </a:r>
            <a:r>
              <a:rPr lang="en"/>
              <a:t>- Marco is a Senior Actuarial Data Scientist at Allstate in Chicago. He is currently working on developing ML solutions to actuarial </a:t>
            </a:r>
            <a:r>
              <a:rPr lang="en"/>
              <a:t>problems</a:t>
            </a:r>
            <a:r>
              <a:rPr lang="en"/>
              <a:t> in both ratemaking and reserving.</a:t>
            </a:r>
            <a:endParaRPr/>
          </a:p>
          <a:p>
            <a:pPr indent="0" lvl="0" marL="0" rtl="0" algn="l">
              <a:spcBef>
                <a:spcPts val="1600"/>
              </a:spcBef>
              <a:spcAft>
                <a:spcPts val="0"/>
              </a:spcAft>
              <a:buNone/>
            </a:pPr>
            <a:r>
              <a:rPr b="1" lang="en"/>
              <a:t>Navarun Jain</a:t>
            </a:r>
            <a:r>
              <a:rPr lang="en"/>
              <a:t> - Navarun is an analyst at Lux Actuaries &amp; Consultants based in Dubai. As a Vice-Chair of the Working Party, Navarun leads the workstream on practical use cases/applications of machine learning in the actuarial field. </a:t>
            </a:r>
            <a:endParaRPr/>
          </a:p>
          <a:p>
            <a:pPr indent="0" lvl="0" marL="0" rtl="0" algn="l">
              <a:spcBef>
                <a:spcPts val="1600"/>
              </a:spcBef>
              <a:spcAft>
                <a:spcPts val="1600"/>
              </a:spcAft>
              <a:buNone/>
            </a:pPr>
            <a:r>
              <a:rPr b="1" lang="en"/>
              <a:t>Nathaniel Loughin</a:t>
            </a:r>
            <a:r>
              <a:rPr lang="en"/>
              <a:t> - Nate is a Director with KPMG’s P&amp;C Actuarial Practice, specializing in predictive analytics, large account pricing, and E&amp;S Reserving and Operations.</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Occam’s Razor</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13458"/>
                </a:solidFill>
              </a:rPr>
              <a:t>The simplest explanation is usually the best</a:t>
            </a:r>
            <a:endParaRPr>
              <a:solidFill>
                <a:srgbClr val="113458"/>
              </a:solidFill>
            </a:endParaRPr>
          </a:p>
          <a:p>
            <a:pPr indent="0" lvl="0" marL="0" rtl="0" algn="l">
              <a:spcBef>
                <a:spcPts val="1600"/>
              </a:spcBef>
              <a:spcAft>
                <a:spcPts val="0"/>
              </a:spcAft>
              <a:buClr>
                <a:schemeClr val="dk1"/>
              </a:buClr>
              <a:buSzPts val="1100"/>
              <a:buFont typeface="Arial"/>
              <a:buNone/>
            </a:pPr>
            <a:r>
              <a:t/>
            </a:r>
            <a:endParaRPr>
              <a:solidFill>
                <a:srgbClr val="113458"/>
              </a:solidFill>
            </a:endParaRPr>
          </a:p>
          <a:p>
            <a:pPr indent="0" lvl="0" marL="0" rtl="0" algn="l">
              <a:spcBef>
                <a:spcPts val="1600"/>
              </a:spcBef>
              <a:spcAft>
                <a:spcPts val="0"/>
              </a:spcAft>
              <a:buClr>
                <a:schemeClr val="dk1"/>
              </a:buClr>
              <a:buSzPts val="1100"/>
              <a:buFont typeface="Arial"/>
              <a:buNone/>
            </a:pPr>
            <a:r>
              <a:rPr lang="en">
                <a:solidFill>
                  <a:srgbClr val="113458"/>
                </a:solidFill>
              </a:rPr>
              <a:t> “...accuracy and simplicity (interpretability) are in conflict. For instance, linear regression gives a fairly interpretable picture of the x, y relation. But its accuracy is usually less than that of the less interpre</a:t>
            </a:r>
            <a:r>
              <a:rPr lang="en">
                <a:solidFill>
                  <a:schemeClr val="dk1"/>
                </a:solidFill>
              </a:rPr>
              <a:t>table neural nets.”</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L. Breiman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by Considering the Audience</a:t>
            </a:r>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Technical Stakeholders</a:t>
            </a:r>
            <a:endParaRPr/>
          </a:p>
          <a:p>
            <a:pPr indent="-317500" lvl="1" marL="914400" rtl="0" algn="l">
              <a:spcBef>
                <a:spcPts val="0"/>
              </a:spcBef>
              <a:spcAft>
                <a:spcPts val="0"/>
              </a:spcAft>
              <a:buSzPts val="1400"/>
              <a:buChar char="○"/>
            </a:pPr>
            <a:r>
              <a:rPr lang="en"/>
              <a:t>Other Actuaries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Non-Technical Stakeholders</a:t>
            </a:r>
            <a:endParaRPr/>
          </a:p>
          <a:p>
            <a:pPr indent="-317500" lvl="1" marL="914400" rtl="0" algn="l">
              <a:spcBef>
                <a:spcPts val="0"/>
              </a:spcBef>
              <a:spcAft>
                <a:spcPts val="0"/>
              </a:spcAft>
              <a:buSzPts val="1400"/>
              <a:buChar char="○"/>
            </a:pPr>
            <a:r>
              <a:rPr lang="en"/>
              <a:t>External</a:t>
            </a:r>
            <a:endParaRPr/>
          </a:p>
          <a:p>
            <a:pPr indent="-317500" lvl="2" marL="1371600" rtl="0" algn="l">
              <a:spcBef>
                <a:spcPts val="0"/>
              </a:spcBef>
              <a:spcAft>
                <a:spcPts val="0"/>
              </a:spcAft>
              <a:buSzPts val="1400"/>
              <a:buChar char="■"/>
            </a:pPr>
            <a:r>
              <a:rPr lang="en"/>
              <a:t>Regulators</a:t>
            </a:r>
            <a:endParaRPr/>
          </a:p>
          <a:p>
            <a:pPr indent="-317500" lvl="2" marL="1371600" rtl="0" algn="l">
              <a:spcBef>
                <a:spcPts val="0"/>
              </a:spcBef>
              <a:spcAft>
                <a:spcPts val="0"/>
              </a:spcAft>
              <a:buSzPts val="1400"/>
              <a:buChar char="■"/>
            </a:pPr>
            <a:r>
              <a:rPr lang="en"/>
              <a:t>Auditors</a:t>
            </a:r>
            <a:endParaRPr/>
          </a:p>
          <a:p>
            <a:pPr indent="-317500" lvl="1" marL="914400" rtl="0" algn="l">
              <a:spcBef>
                <a:spcPts val="0"/>
              </a:spcBef>
              <a:spcAft>
                <a:spcPts val="0"/>
              </a:spcAft>
              <a:buSzPts val="1400"/>
              <a:buChar char="○"/>
            </a:pPr>
            <a:r>
              <a:rPr lang="en"/>
              <a:t>Internal</a:t>
            </a:r>
            <a:endParaRPr/>
          </a:p>
          <a:p>
            <a:pPr indent="-317500" lvl="2" marL="1371600" rtl="0" algn="l">
              <a:spcBef>
                <a:spcPts val="0"/>
              </a:spcBef>
              <a:spcAft>
                <a:spcPts val="0"/>
              </a:spcAft>
              <a:buSzPts val="1400"/>
              <a:buChar char="■"/>
            </a:pPr>
            <a:r>
              <a:rPr lang="en"/>
              <a:t>Profit Center Executives</a:t>
            </a:r>
            <a:endParaRPr/>
          </a:p>
          <a:p>
            <a:pPr indent="-317500" lvl="2" marL="1371600" rtl="0" algn="l">
              <a:spcBef>
                <a:spcPts val="0"/>
              </a:spcBef>
              <a:spcAft>
                <a:spcPts val="0"/>
              </a:spcAft>
              <a:buSzPts val="1400"/>
              <a:buChar char="■"/>
            </a:pPr>
            <a:r>
              <a:rPr lang="en"/>
              <a:t>Sales &amp; Marketing</a:t>
            </a:r>
            <a:endParaRPr/>
          </a:p>
          <a:p>
            <a:pPr indent="-317500" lvl="2" marL="1371600" rtl="0" algn="l">
              <a:spcBef>
                <a:spcPts val="0"/>
              </a:spcBef>
              <a:spcAft>
                <a:spcPts val="0"/>
              </a:spcAft>
              <a:buSzPts val="1400"/>
              <a:buChar char="■"/>
            </a:pPr>
            <a:r>
              <a:rPr lang="en"/>
              <a:t>Agents &amp; Insureds</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ASOP 41 - Actuarial Communications</a:t>
            </a:r>
            <a:endParaRPr/>
          </a:p>
        </p:txBody>
      </p:sp>
      <p:sp>
        <p:nvSpPr>
          <p:cNvPr id="176" name="Google Shape;17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0"/>
              </a:spcAft>
              <a:buNone/>
            </a:pPr>
            <a:r>
              <a:rPr lang="en"/>
              <a:t>“...another actuary qualified in the same practice area could make an objective appraisal of the reasonableness...”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ASOP 41 - ML Issues </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model includes the algorithm, data, hyperparameters, fitting methods</a:t>
            </a:r>
            <a:r>
              <a:rPr lang="en"/>
              <a:t> </a:t>
            </a:r>
            <a:endParaRPr/>
          </a:p>
          <a:p>
            <a:pPr indent="-342900" lvl="0" marL="457200" rtl="0" algn="l">
              <a:spcBef>
                <a:spcPts val="0"/>
              </a:spcBef>
              <a:spcAft>
                <a:spcPts val="0"/>
              </a:spcAft>
              <a:buSzPts val="1800"/>
              <a:buChar char="●"/>
            </a:pPr>
            <a:r>
              <a:rPr lang="en"/>
              <a:t>ML is often “ad hoc” - many models are unique for their application</a:t>
            </a:r>
            <a:endParaRPr/>
          </a:p>
          <a:p>
            <a:pPr indent="-342900" lvl="0" marL="457200" rtl="0" algn="l">
              <a:spcBef>
                <a:spcPts val="0"/>
              </a:spcBef>
              <a:spcAft>
                <a:spcPts val="0"/>
              </a:spcAft>
              <a:buSzPts val="1800"/>
              <a:buChar char="●"/>
            </a:pPr>
            <a:r>
              <a:rPr lang="en"/>
              <a:t>ML algorithms and their underlying data are often proprietary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Regulators May Lack ML Capabilities</a:t>
            </a:r>
            <a:endParaRPr/>
          </a:p>
        </p:txBody>
      </p:sp>
      <p:sp>
        <p:nvSpPr>
          <p:cNvPr id="188" name="Google Shape;1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NAIC survey from 2017 indicates that:</a:t>
            </a:r>
            <a:endParaRPr/>
          </a:p>
          <a:p>
            <a:pPr indent="-342900" lvl="0" marL="457200" rtl="0" algn="l">
              <a:spcBef>
                <a:spcPts val="1600"/>
              </a:spcBef>
              <a:spcAft>
                <a:spcPts val="0"/>
              </a:spcAft>
              <a:buSzPts val="1800"/>
              <a:buChar char="●"/>
            </a:pPr>
            <a:r>
              <a:rPr lang="en"/>
              <a:t>Not all states have personnel qualified to review GLMs</a:t>
            </a:r>
            <a:endParaRPr/>
          </a:p>
          <a:p>
            <a:pPr indent="-342900" lvl="0" marL="457200" rtl="0" algn="l">
              <a:spcBef>
                <a:spcPts val="0"/>
              </a:spcBef>
              <a:spcAft>
                <a:spcPts val="0"/>
              </a:spcAft>
              <a:buSzPts val="1800"/>
              <a:buChar char="●"/>
            </a:pPr>
            <a:r>
              <a:rPr lang="en"/>
              <a:t>Plurality of respondents note that filing complexity and/or lack of resources or expertise impeded their department’s ability to review GLMs</a:t>
            </a:r>
            <a:endParaRPr/>
          </a:p>
          <a:p>
            <a:pPr indent="-342900" lvl="0" marL="457200" rtl="0" algn="l">
              <a:spcBef>
                <a:spcPts val="0"/>
              </a:spcBef>
              <a:spcAft>
                <a:spcPts val="0"/>
              </a:spcAft>
              <a:buSzPts val="1800"/>
              <a:buChar char="●"/>
            </a:pPr>
            <a:r>
              <a:rPr lang="en"/>
              <a:t>Not all states have an effective mechanism to protect confidentiality of models or other information submitted with a rate filing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Regulatory Issues</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Need to demonstrate that rates are not inadequate, excessive, or unfairly discriminatory</a:t>
            </a:r>
            <a:endParaRPr/>
          </a:p>
          <a:p>
            <a:pPr indent="-342900" lvl="1" marL="914400" rtl="0" algn="l">
              <a:spcBef>
                <a:spcPts val="0"/>
              </a:spcBef>
              <a:spcAft>
                <a:spcPts val="0"/>
              </a:spcAft>
              <a:buSzPts val="1800"/>
              <a:buChar char="○"/>
            </a:pPr>
            <a:r>
              <a:rPr lang="en" sz="1800"/>
              <a:t>“Unfairly discriminatory” may be a challenge unless we can explain why a model produces a particular outcome.</a:t>
            </a:r>
            <a:endParaRPr sz="1800"/>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Need to file a rating plan</a:t>
            </a:r>
            <a:endParaRPr/>
          </a:p>
          <a:p>
            <a:pPr indent="-342900" lvl="1" marL="914400" rtl="0" algn="l">
              <a:spcBef>
                <a:spcPts val="0"/>
              </a:spcBef>
              <a:spcAft>
                <a:spcPts val="0"/>
              </a:spcAft>
              <a:buSzPts val="1800"/>
              <a:buChar char="○"/>
            </a:pPr>
            <a:r>
              <a:rPr lang="en" sz="1800"/>
              <a:t>Does a black box meet the legal definition of a “filed rate”? </a:t>
            </a:r>
            <a:endParaRPr sz="1800"/>
          </a:p>
          <a:p>
            <a:pPr indent="-342900" lvl="1" marL="914400" rtl="0" algn="l">
              <a:spcBef>
                <a:spcPts val="0"/>
              </a:spcBef>
              <a:spcAft>
                <a:spcPts val="0"/>
              </a:spcAft>
              <a:buSzPts val="1800"/>
              <a:buChar char="○"/>
            </a:pPr>
            <a:r>
              <a:rPr lang="en" sz="1800"/>
              <a:t>Is it necessary to convert the ML model to relativities for implementation?</a:t>
            </a:r>
            <a:endParaRPr sz="1800"/>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Communications</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the price change consistent with the corporate strategy and messaging?</a:t>
            </a:r>
            <a:endParaRPr/>
          </a:p>
          <a:p>
            <a:pPr indent="-342900" lvl="0" marL="457200" rtl="0" algn="l">
              <a:spcBef>
                <a:spcPts val="0"/>
              </a:spcBef>
              <a:spcAft>
                <a:spcPts val="0"/>
              </a:spcAft>
              <a:buSzPts val="1800"/>
              <a:buChar char="●"/>
            </a:pPr>
            <a:r>
              <a:rPr lang="en"/>
              <a:t>How do we explain the change to our management?</a:t>
            </a:r>
            <a:endParaRPr/>
          </a:p>
          <a:p>
            <a:pPr indent="-342900" lvl="0" marL="457200" rtl="0" algn="l">
              <a:spcBef>
                <a:spcPts val="0"/>
              </a:spcBef>
              <a:spcAft>
                <a:spcPts val="0"/>
              </a:spcAft>
              <a:buSzPts val="1800"/>
              <a:buChar char="●"/>
            </a:pPr>
            <a:r>
              <a:rPr lang="en"/>
              <a:t>Will our agents be able explain the change to their insureds?</a:t>
            </a:r>
            <a:endParaRPr/>
          </a:p>
          <a:p>
            <a:pPr indent="-342900" lvl="0" marL="457200" rtl="0" algn="l">
              <a:spcBef>
                <a:spcPts val="0"/>
              </a:spcBef>
              <a:spcAft>
                <a:spcPts val="0"/>
              </a:spcAft>
              <a:buSzPts val="1800"/>
              <a:buChar char="●"/>
            </a:pPr>
            <a:r>
              <a:rPr lang="en"/>
              <a:t>What do you say to insured whose premium changes because the model changed?</a:t>
            </a:r>
            <a:endParaRPr/>
          </a:p>
          <a:p>
            <a:pPr indent="-342900" lvl="0" marL="457200" rtl="0" algn="l">
              <a:spcBef>
                <a:spcPts val="0"/>
              </a:spcBef>
              <a:spcAft>
                <a:spcPts val="0"/>
              </a:spcAft>
              <a:buSzPts val="1800"/>
              <a:buChar char="●"/>
            </a:pPr>
            <a:r>
              <a:rPr lang="en"/>
              <a:t>Who will be impacted the most?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Bridging the Communication Gap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1653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Idea</a:t>
            </a:r>
            <a:endParaRPr/>
          </a:p>
        </p:txBody>
      </p:sp>
      <p:sp>
        <p:nvSpPr>
          <p:cNvPr id="211" name="Google Shape;211;p40"/>
          <p:cNvSpPr txBox="1"/>
          <p:nvPr>
            <p:ph idx="4294967295" type="body"/>
          </p:nvPr>
        </p:nvSpPr>
        <p:spPr>
          <a:xfrm>
            <a:off x="1921800" y="2459625"/>
            <a:ext cx="5300400" cy="39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ML can be a black box - let there be light!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p:nvPr/>
        </p:nvSpPr>
        <p:spPr>
          <a:xfrm>
            <a:off x="2559900" y="808400"/>
            <a:ext cx="4024200" cy="8796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MODEL INTERPRETATION</a:t>
            </a:r>
            <a:endParaRPr b="1" sz="1800">
              <a:solidFill>
                <a:srgbClr val="FFFFFF"/>
              </a:solidFill>
            </a:endParaRPr>
          </a:p>
        </p:txBody>
      </p:sp>
      <p:sp>
        <p:nvSpPr>
          <p:cNvPr id="217" name="Google Shape;217;p41"/>
          <p:cNvSpPr/>
          <p:nvPr/>
        </p:nvSpPr>
        <p:spPr>
          <a:xfrm>
            <a:off x="808400" y="2571750"/>
            <a:ext cx="2958300" cy="2105400"/>
          </a:xfrm>
          <a:prstGeom prst="roundRect">
            <a:avLst>
              <a:gd fmla="val 16667" name="adj"/>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u="sng">
                <a:solidFill>
                  <a:srgbClr val="FFFFFF"/>
                </a:solidFill>
              </a:rPr>
              <a:t>GLOBAL</a:t>
            </a:r>
            <a:endParaRPr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200">
                <a:solidFill>
                  <a:srgbClr val="FFFFFF"/>
                </a:solidFill>
              </a:rPr>
              <a:t>Trying to understand the predictions on an </a:t>
            </a:r>
            <a:r>
              <a:rPr i="1" lang="en" sz="1200">
                <a:solidFill>
                  <a:srgbClr val="FFFFFF"/>
                </a:solidFill>
              </a:rPr>
              <a:t>overall</a:t>
            </a:r>
            <a:r>
              <a:rPr lang="en" sz="1200">
                <a:solidFill>
                  <a:srgbClr val="FFFFFF"/>
                </a:solidFill>
              </a:rPr>
              <a:t> level – </a:t>
            </a:r>
            <a:r>
              <a:rPr b="1" i="1" lang="en" sz="1200">
                <a:solidFill>
                  <a:srgbClr val="FFFFFF"/>
                </a:solidFill>
              </a:rPr>
              <a:t>In general, why does a model behave the way it does?</a:t>
            </a:r>
            <a:endParaRPr b="1" i="1" sz="1200">
              <a:solidFill>
                <a:srgbClr val="FFFFFF"/>
              </a:solidFill>
            </a:endParaRPr>
          </a:p>
          <a:p>
            <a:pPr indent="0" lvl="0" marL="0" rtl="0" algn="l">
              <a:spcBef>
                <a:spcPts val="0"/>
              </a:spcBef>
              <a:spcAft>
                <a:spcPts val="0"/>
              </a:spcAft>
              <a:buNone/>
            </a:pPr>
            <a:r>
              <a:t/>
            </a:r>
            <a:endParaRPr/>
          </a:p>
        </p:txBody>
      </p:sp>
      <p:sp>
        <p:nvSpPr>
          <p:cNvPr id="218" name="Google Shape;218;p41"/>
          <p:cNvSpPr/>
          <p:nvPr/>
        </p:nvSpPr>
        <p:spPr>
          <a:xfrm>
            <a:off x="5375850" y="2571750"/>
            <a:ext cx="2958300" cy="2105400"/>
          </a:xfrm>
          <a:prstGeom prst="roundRect">
            <a:avLst>
              <a:gd fmla="val 16667" name="adj"/>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u="sng">
                <a:solidFill>
                  <a:srgbClr val="FFFFFF"/>
                </a:solidFill>
              </a:rPr>
              <a:t>LOCAL</a:t>
            </a:r>
            <a:endParaRPr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200">
                <a:solidFill>
                  <a:srgbClr val="FFFFFF"/>
                </a:solidFill>
              </a:rPr>
              <a:t>Trying to understand predictions for </a:t>
            </a:r>
            <a:r>
              <a:rPr i="1" lang="en" sz="1200">
                <a:solidFill>
                  <a:srgbClr val="FFFFFF"/>
                </a:solidFill>
              </a:rPr>
              <a:t>specific records </a:t>
            </a:r>
            <a:r>
              <a:rPr lang="en" sz="1200">
                <a:solidFill>
                  <a:srgbClr val="FFFFFF"/>
                </a:solidFill>
              </a:rPr>
              <a:t>– </a:t>
            </a:r>
            <a:r>
              <a:rPr b="1" i="1" lang="en" sz="1200">
                <a:solidFill>
                  <a:srgbClr val="FFFFFF"/>
                </a:solidFill>
              </a:rPr>
              <a:t>For a given record, what led the model to predict what it did? </a:t>
            </a:r>
            <a:endParaRPr b="1" i="1" sz="1200">
              <a:solidFill>
                <a:srgbClr val="FFFFFF"/>
              </a:solidFill>
            </a:endParaRPr>
          </a:p>
        </p:txBody>
      </p:sp>
      <p:cxnSp>
        <p:nvCxnSpPr>
          <p:cNvPr id="219" name="Google Shape;219;p41"/>
          <p:cNvCxnSpPr>
            <a:stCxn id="216" idx="3"/>
            <a:endCxn id="217" idx="0"/>
          </p:cNvCxnSpPr>
          <p:nvPr/>
        </p:nvCxnSpPr>
        <p:spPr>
          <a:xfrm flipH="1">
            <a:off x="2287630" y="1559186"/>
            <a:ext cx="861600" cy="10125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41"/>
          <p:cNvCxnSpPr>
            <a:stCxn id="216" idx="5"/>
            <a:endCxn id="218" idx="0"/>
          </p:cNvCxnSpPr>
          <p:nvPr/>
        </p:nvCxnSpPr>
        <p:spPr>
          <a:xfrm>
            <a:off x="5994770" y="1559186"/>
            <a:ext cx="860100" cy="101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Code</a:t>
            </a:r>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Slides, code and data used in this presentation are available at:</a:t>
            </a:r>
            <a:endParaRPr/>
          </a:p>
          <a:p>
            <a:pPr indent="0" lvl="0" marL="0" rtl="0" algn="ctr">
              <a:spcBef>
                <a:spcPts val="1600"/>
              </a:spcBef>
              <a:spcAft>
                <a:spcPts val="0"/>
              </a:spcAft>
              <a:buNone/>
            </a:pPr>
            <a:r>
              <a:rPr lang="en" u="sng">
                <a:solidFill>
                  <a:schemeClr val="hlink"/>
                </a:solidFill>
                <a:hlinkClick r:id="rId3"/>
              </a:rPr>
              <a:t>https://github.com/mlwp3/CAMAR</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Interpretation Strategies</a:t>
            </a:r>
            <a:endParaRPr/>
          </a:p>
        </p:txBody>
      </p:sp>
      <p:sp>
        <p:nvSpPr>
          <p:cNvPr id="226" name="Google Shape;226;p42"/>
          <p:cNvSpPr/>
          <p:nvPr/>
        </p:nvSpPr>
        <p:spPr>
          <a:xfrm>
            <a:off x="524125" y="1239250"/>
            <a:ext cx="3544500" cy="30957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u="sng">
                <a:solidFill>
                  <a:srgbClr val="FFFFFF"/>
                </a:solidFill>
              </a:rPr>
              <a:t>TECHNICAL</a:t>
            </a:r>
            <a:endParaRPr b="1"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317500" lvl="0" marL="457200" rtl="0" algn="ctr">
              <a:lnSpc>
                <a:spcPct val="115000"/>
              </a:lnSpc>
              <a:spcBef>
                <a:spcPts val="0"/>
              </a:spcBef>
              <a:spcAft>
                <a:spcPts val="0"/>
              </a:spcAft>
              <a:buClr>
                <a:srgbClr val="FFFFFF"/>
              </a:buClr>
              <a:buSzPts val="1400"/>
              <a:buChar char="●"/>
            </a:pPr>
            <a:r>
              <a:rPr lang="en">
                <a:solidFill>
                  <a:schemeClr val="lt1"/>
                </a:solidFill>
              </a:rPr>
              <a:t>Variable Importance</a:t>
            </a:r>
            <a:endParaRPr>
              <a:solidFill>
                <a:schemeClr val="lt1"/>
              </a:solidFill>
            </a:endParaRPr>
          </a:p>
          <a:p>
            <a:pPr indent="-317500" lvl="0" marL="457200" rtl="0" algn="ctr">
              <a:lnSpc>
                <a:spcPct val="115000"/>
              </a:lnSpc>
              <a:spcBef>
                <a:spcPts val="0"/>
              </a:spcBef>
              <a:spcAft>
                <a:spcPts val="0"/>
              </a:spcAft>
              <a:buClr>
                <a:schemeClr val="lt1"/>
              </a:buClr>
              <a:buSzPts val="1400"/>
              <a:buChar char="●"/>
            </a:pPr>
            <a:r>
              <a:rPr lang="en">
                <a:solidFill>
                  <a:schemeClr val="lt1"/>
                </a:solidFill>
              </a:rPr>
              <a:t>Interaction Effect Analysis</a:t>
            </a:r>
            <a:endParaRPr>
              <a:solidFill>
                <a:schemeClr val="lt1"/>
              </a:solidFill>
            </a:endParaRPr>
          </a:p>
          <a:p>
            <a:pPr indent="-317500" lvl="0" marL="457200" rtl="0" algn="ctr">
              <a:lnSpc>
                <a:spcPct val="115000"/>
              </a:lnSpc>
              <a:spcBef>
                <a:spcPts val="0"/>
              </a:spcBef>
              <a:spcAft>
                <a:spcPts val="0"/>
              </a:spcAft>
              <a:buClr>
                <a:srgbClr val="FFFFFF"/>
              </a:buClr>
              <a:buSzPts val="1400"/>
              <a:buChar char="●"/>
            </a:pPr>
            <a:r>
              <a:rPr lang="en">
                <a:solidFill>
                  <a:srgbClr val="FFFFFF"/>
                </a:solidFill>
              </a:rPr>
              <a:t>Feature Effect Analysis</a:t>
            </a:r>
            <a:endParaRPr>
              <a:solidFill>
                <a:srgbClr val="FFFFFF"/>
              </a:solidFill>
            </a:endParaRPr>
          </a:p>
          <a:p>
            <a:pPr indent="-317500" lvl="0" marL="457200" rtl="0" algn="ctr">
              <a:lnSpc>
                <a:spcPct val="115000"/>
              </a:lnSpc>
              <a:spcBef>
                <a:spcPts val="0"/>
              </a:spcBef>
              <a:spcAft>
                <a:spcPts val="0"/>
              </a:spcAft>
              <a:buClr>
                <a:srgbClr val="FFFFFF"/>
              </a:buClr>
              <a:buSzPts val="1400"/>
              <a:buChar char="●"/>
            </a:pPr>
            <a:r>
              <a:rPr lang="en">
                <a:solidFill>
                  <a:srgbClr val="FFFFFF"/>
                </a:solidFill>
              </a:rPr>
              <a:t>Model Lift</a:t>
            </a:r>
            <a:endParaRPr>
              <a:solidFill>
                <a:srgbClr val="FFFFFF"/>
              </a:solidFill>
            </a:endParaRPr>
          </a:p>
          <a:p>
            <a:pPr indent="-317500" lvl="0" marL="457200" rtl="0" algn="ctr">
              <a:lnSpc>
                <a:spcPct val="115000"/>
              </a:lnSpc>
              <a:spcBef>
                <a:spcPts val="0"/>
              </a:spcBef>
              <a:spcAft>
                <a:spcPts val="0"/>
              </a:spcAft>
              <a:buClr>
                <a:srgbClr val="FFFFFF"/>
              </a:buClr>
              <a:buSzPts val="1400"/>
              <a:buChar char="●"/>
            </a:pPr>
            <a:r>
              <a:rPr lang="en">
                <a:solidFill>
                  <a:srgbClr val="FFFFFF"/>
                </a:solidFill>
              </a:rPr>
              <a:t>Gini Index/Gini Plot</a:t>
            </a:r>
            <a:endParaRPr>
              <a:solidFill>
                <a:srgbClr val="FFFFFF"/>
              </a:solidFill>
            </a:endParaRPr>
          </a:p>
          <a:p>
            <a:pPr indent="0" lvl="0" marL="45720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a:p>
        </p:txBody>
      </p:sp>
      <p:sp>
        <p:nvSpPr>
          <p:cNvPr id="227" name="Google Shape;227;p42"/>
          <p:cNvSpPr/>
          <p:nvPr/>
        </p:nvSpPr>
        <p:spPr>
          <a:xfrm>
            <a:off x="4962875" y="1221400"/>
            <a:ext cx="3544500" cy="31314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u="sng">
                <a:solidFill>
                  <a:srgbClr val="FFFFFF"/>
                </a:solidFill>
              </a:rPr>
              <a:t>NON-</a:t>
            </a:r>
            <a:r>
              <a:rPr b="1" lang="en" sz="1800" u="sng">
                <a:solidFill>
                  <a:srgbClr val="FFFFFF"/>
                </a:solidFill>
              </a:rPr>
              <a:t>TECHNICAL</a:t>
            </a:r>
            <a:endParaRPr b="1" sz="18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sz="1100" u="sng">
              <a:solidFill>
                <a:srgbClr val="FFFFFF"/>
              </a:solidFill>
            </a:endParaRPr>
          </a:p>
          <a:p>
            <a:pPr indent="-342900" lvl="0" marL="457200" rtl="0" algn="ctr">
              <a:lnSpc>
                <a:spcPct val="115000"/>
              </a:lnSpc>
              <a:spcBef>
                <a:spcPts val="0"/>
              </a:spcBef>
              <a:spcAft>
                <a:spcPts val="0"/>
              </a:spcAft>
              <a:buClr>
                <a:srgbClr val="FFFFFF"/>
              </a:buClr>
              <a:buSzPts val="1800"/>
              <a:buChar char="●"/>
            </a:pPr>
            <a:r>
              <a:rPr lang="en" sz="1800">
                <a:solidFill>
                  <a:srgbClr val="FFFFFF"/>
                </a:solidFill>
              </a:rPr>
              <a:t>Partial Dependence Plots</a:t>
            </a:r>
            <a:endParaRPr sz="1800">
              <a:solidFill>
                <a:srgbClr val="FFFFFF"/>
              </a:solidFill>
            </a:endParaRPr>
          </a:p>
          <a:p>
            <a:pPr indent="0" lvl="0" marL="457200" rtl="0" algn="l">
              <a:lnSpc>
                <a:spcPct val="115000"/>
              </a:lnSpc>
              <a:spcBef>
                <a:spcPts val="0"/>
              </a:spcBef>
              <a:spcAft>
                <a:spcPts val="0"/>
              </a:spcAft>
              <a:buNone/>
            </a:pPr>
            <a:r>
              <a:rPr lang="en" sz="1200">
                <a:solidFill>
                  <a:srgbClr val="FFFFFF"/>
                </a:solidFill>
              </a:rPr>
              <a:t> </a:t>
            </a:r>
            <a:endParaRPr sz="12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Partial Dependence Plots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655100" y="116850"/>
            <a:ext cx="7833799"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5"/>
          <p:cNvPicPr preferRelativeResize="0"/>
          <p:nvPr/>
        </p:nvPicPr>
        <p:blipFill>
          <a:blip r:embed="rId3">
            <a:alphaModFix/>
          </a:blip>
          <a:stretch>
            <a:fillRect/>
          </a:stretch>
        </p:blipFill>
        <p:spPr>
          <a:xfrm>
            <a:off x="969775" y="152400"/>
            <a:ext cx="7204449"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6"/>
          <p:cNvPicPr preferRelativeResize="0"/>
          <p:nvPr/>
        </p:nvPicPr>
        <p:blipFill>
          <a:blip r:embed="rId3">
            <a:alphaModFix/>
          </a:blip>
          <a:stretch>
            <a:fillRect/>
          </a:stretch>
        </p:blipFill>
        <p:spPr>
          <a:xfrm>
            <a:off x="907600" y="152400"/>
            <a:ext cx="7328799"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7"/>
          <p:cNvPicPr preferRelativeResize="0"/>
          <p:nvPr/>
        </p:nvPicPr>
        <p:blipFill>
          <a:blip r:embed="rId3">
            <a:alphaModFix/>
          </a:blip>
          <a:stretch>
            <a:fillRect/>
          </a:stretch>
        </p:blipFill>
        <p:spPr>
          <a:xfrm>
            <a:off x="925363" y="152400"/>
            <a:ext cx="7293275"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Importance</a:t>
            </a:r>
            <a:endParaRPr/>
          </a:p>
        </p:txBody>
      </p:sp>
      <p:sp>
        <p:nvSpPr>
          <p:cNvPr id="258" name="Google Shape;258;p48"/>
          <p:cNvSpPr txBox="1"/>
          <p:nvPr>
            <p:ph idx="1" type="body"/>
          </p:nvPr>
        </p:nvSpPr>
        <p:spPr>
          <a:xfrm>
            <a:off x="311700" y="1152475"/>
            <a:ext cx="8520600" cy="15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Permutation-based Loss Dropout</a:t>
            </a:r>
            <a:endParaRPr/>
          </a:p>
          <a:p>
            <a:pPr indent="-342900" lvl="0" marL="457200" rtl="0" algn="l">
              <a:spcBef>
                <a:spcPts val="0"/>
              </a:spcBef>
              <a:spcAft>
                <a:spcPts val="0"/>
              </a:spcAft>
              <a:buSzPts val="1800"/>
              <a:buChar char="●"/>
            </a:pPr>
            <a:r>
              <a:rPr lang="en"/>
              <a:t>Each rating variable is shuffled and model recomputed</a:t>
            </a:r>
            <a:endParaRPr/>
          </a:p>
          <a:p>
            <a:pPr indent="-342900" lvl="0" marL="457200" rtl="0" algn="l">
              <a:spcBef>
                <a:spcPts val="0"/>
              </a:spcBef>
              <a:spcAft>
                <a:spcPts val="0"/>
              </a:spcAft>
              <a:buSzPts val="1800"/>
              <a:buChar char="●"/>
            </a:pPr>
            <a:r>
              <a:rPr lang="en"/>
              <a:t>Degree of difference in RMSE w.r.t. original model indicates variable importance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9"/>
          <p:cNvPicPr preferRelativeResize="0"/>
          <p:nvPr/>
        </p:nvPicPr>
        <p:blipFill>
          <a:blip r:embed="rId3">
            <a:alphaModFix/>
          </a:blip>
          <a:stretch>
            <a:fillRect/>
          </a:stretch>
        </p:blipFill>
        <p:spPr>
          <a:xfrm>
            <a:off x="152400" y="152400"/>
            <a:ext cx="8855399"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Effects</a:t>
            </a:r>
            <a:endParaRPr/>
          </a:p>
        </p:txBody>
      </p:sp>
      <p:sp>
        <p:nvSpPr>
          <p:cNvPr id="269" name="Google Shape;26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on Partial Dependence (PD) - studies how model predictions depend on individual predictors</a:t>
            </a:r>
            <a:endParaRPr/>
          </a:p>
          <a:p>
            <a:pPr indent="-342900" lvl="0" marL="457200" rtl="0" algn="l">
              <a:spcBef>
                <a:spcPts val="0"/>
              </a:spcBef>
              <a:spcAft>
                <a:spcPts val="0"/>
              </a:spcAft>
              <a:buSzPts val="1800"/>
              <a:buChar char="●"/>
            </a:pPr>
            <a:r>
              <a:rPr lang="en"/>
              <a:t>Uses the Friedman H-Statistic</a:t>
            </a:r>
            <a:endParaRPr/>
          </a:p>
          <a:p>
            <a:pPr indent="-342900" lvl="0" marL="457200" rtl="0" algn="l">
              <a:spcBef>
                <a:spcPts val="0"/>
              </a:spcBef>
              <a:spcAft>
                <a:spcPts val="0"/>
              </a:spcAft>
              <a:buSzPts val="1800"/>
              <a:buChar char="●"/>
            </a:pPr>
            <a:r>
              <a:rPr lang="en"/>
              <a:t>Measures the degree of impact the joint PD of 2 variables has on the overall PD of the combination, intuitively,</a:t>
            </a:r>
            <a:endParaRPr/>
          </a:p>
          <a:p>
            <a:pPr indent="0" lvl="0" marL="457200" rtl="0" algn="l">
              <a:spcBef>
                <a:spcPts val="1600"/>
              </a:spcBef>
              <a:spcAft>
                <a:spcPts val="1600"/>
              </a:spcAft>
              <a:buNone/>
            </a:pPr>
            <a:r>
              <a:rPr lang="en"/>
              <a:t>			PD(X, Y) = PD(X) + PD(Y) + PD(X &amp; 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51"/>
          <p:cNvPicPr preferRelativeResize="0"/>
          <p:nvPr/>
        </p:nvPicPr>
        <p:blipFill>
          <a:blip r:embed="rId3">
            <a:alphaModFix/>
          </a:blip>
          <a:stretch>
            <a:fillRect/>
          </a:stretch>
        </p:blipFill>
        <p:spPr>
          <a:xfrm>
            <a:off x="533000" y="152400"/>
            <a:ext cx="8075026"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Non-Technical Communication Strategies</a:t>
            </a:r>
            <a:endParaRPr/>
          </a:p>
        </p:txBody>
      </p:sp>
      <p:sp>
        <p:nvSpPr>
          <p:cNvPr id="280" name="Google Shape;280;p52"/>
          <p:cNvSpPr txBox="1"/>
          <p:nvPr>
            <p:ph idx="1" type="body"/>
          </p:nvPr>
        </p:nvSpPr>
        <p:spPr>
          <a:xfrm>
            <a:off x="311700" y="1152475"/>
            <a:ext cx="8520600" cy="356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the rating plan, the model must be converted to relativities.</a:t>
            </a:r>
            <a:endParaRPr/>
          </a:p>
          <a:p>
            <a:pPr indent="-317500" lvl="1" marL="914400" rtl="0" algn="l">
              <a:spcBef>
                <a:spcPts val="0"/>
              </a:spcBef>
              <a:spcAft>
                <a:spcPts val="0"/>
              </a:spcAft>
              <a:buSzPts val="1400"/>
              <a:buChar char="○"/>
            </a:pPr>
            <a:r>
              <a:rPr lang="en"/>
              <a:t>Tools such as Lime may be needed to generate the relativities.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ML can replace “judgement” in some rating plan components. For example</a:t>
            </a:r>
            <a:r>
              <a:rPr lang="en"/>
              <a:t>:</a:t>
            </a:r>
            <a:endParaRPr/>
          </a:p>
          <a:p>
            <a:pPr indent="-317500" lvl="1" marL="914400" rtl="0" algn="l">
              <a:spcBef>
                <a:spcPts val="0"/>
              </a:spcBef>
              <a:spcAft>
                <a:spcPts val="0"/>
              </a:spcAft>
              <a:buSzPts val="1400"/>
              <a:buChar char="○"/>
            </a:pPr>
            <a:r>
              <a:rPr lang="en"/>
              <a:t>Clustering used in a classification analysis</a:t>
            </a:r>
            <a:endParaRPr/>
          </a:p>
          <a:p>
            <a:pPr indent="-317500" lvl="1" marL="914400" rtl="0" algn="l">
              <a:spcBef>
                <a:spcPts val="0"/>
              </a:spcBef>
              <a:spcAft>
                <a:spcPts val="0"/>
              </a:spcAft>
              <a:buSzPts val="1400"/>
              <a:buChar char="○"/>
            </a:pPr>
            <a:r>
              <a:rPr lang="en"/>
              <a:t>AI used to generate a brush-fire hazard map</a:t>
            </a:r>
            <a:endParaRPr/>
          </a:p>
          <a:p>
            <a:pPr indent="0" lvl="0" marL="0" rtl="0" algn="l">
              <a:spcBef>
                <a:spcPts val="1600"/>
              </a:spcBef>
              <a:spcAft>
                <a:spcPts val="0"/>
              </a:spcAft>
              <a:buNone/>
            </a:pPr>
            <a:r>
              <a:t/>
            </a:r>
            <a:endParaRPr/>
          </a:p>
          <a:p>
            <a:pPr indent="-342900" lvl="0" marL="457200" rtl="0" algn="l">
              <a:lnSpc>
                <a:spcPct val="100000"/>
              </a:lnSpc>
              <a:spcBef>
                <a:spcPts val="1600"/>
              </a:spcBef>
              <a:spcAft>
                <a:spcPts val="0"/>
              </a:spcAft>
              <a:buSzPts val="1800"/>
              <a:buChar char="●"/>
            </a:pPr>
            <a:r>
              <a:rPr lang="en"/>
              <a:t>Rating examples help stakeholders can get a “feel” for what the model does.</a:t>
            </a:r>
            <a:endParaRPr/>
          </a:p>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86" name="Google Shape;28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Henckaerts, Roel and Antonio, Katrien and Clijsters, Maxime and Roel, Verbelen, A Data Driven Binning Strategy for the Construction of Insurance Tariff Classes (May 12, 2017). Available at SSRN: https://ssrn.com/abstract=3052174 or http://dx.doi.org/10.2139/ssrn.3052174</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Beuerlein, B. et al. Big Data and the Role of the Actuary. American Academy of Actuaries Big Data Task Force, June 2018</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Kuo, Kevin. DeepTriangle: A Deep Learning Approach to Loss Reserving. Risks 7.3 (2019): 97.</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Dai, Jie. Enhancing the Generalized Linear Modeling Approach with Machine Learning Technique. E-Forum, Casualty Actuarial Society, Spring 2018, vol. 2.</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Lally, Nathan &amp; Hartman, Brian, 2018. Estimating loss reserves using hierarchical Bayesian Gaussian process regression with input warping, Insurance: Mathematics and Economics, Elsevier, vol. 82(C), pages 124-140.</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Jamal, S., et al. Machine Learning &amp; Traditional Methods Synergy in Non-Life Reserving. Report of the ASTIN Working Party of the International Actuarial Association, 2018</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Wuthrich, Mario V., Machine Learning in Individual Claims Reserving (November 11, 2016). Swiss Finance Institute Research Paper No. 16-67. Available at SSRN: https://ssrn.com/abstract=2867897 or http://dx.doi.org/10.2139/ssrn.2867897</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Spedicato, Giorgio and Dutang, Christophe and Petrini, Leonardo, Machine Learning Methods to Perform Price Optimization: A Comparison with Standard Generalized Linear Models. Variance, Casualty Actuarial Society, 2018, 12 (1), pp. 69-90. hal-01942038</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Gabrielli, Andrea and Richman, Ronald and Wuthrich, Mario V., Neural Network Embedding of the Over-Dispersed Poisson Reserving Model (November 21, 2018). Available at SSRN: https://ssrn.com/abstract=3288454 or http://dx.doi.org/10.2139/ssrn.3288454</a:t>
            </a:r>
            <a:endParaRPr sz="1000"/>
          </a:p>
          <a:p>
            <a:pPr indent="0" lvl="0" marL="0" rtl="0" algn="l">
              <a:spcBef>
                <a:spcPts val="0"/>
              </a:spcBef>
              <a:spcAft>
                <a:spcPts val="1600"/>
              </a:spcAft>
              <a:buNone/>
            </a:pPr>
            <a:r>
              <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Continued</a:t>
            </a:r>
            <a:endParaRPr/>
          </a:p>
        </p:txBody>
      </p:sp>
      <p:sp>
        <p:nvSpPr>
          <p:cNvPr id="292" name="Google Shape;29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Wuthrich, Mario V., Neural Networks Applied to Chain-Ladder Reserving (July 6, 2018). Available at SSRN: https://ssrn.com/abstract=2966126 or http://dx.doi.org/10.2139/ssrn.2966126</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Guelman L., Guillén M., Pérez-Marín A.M. (2012) Random Forests for Uplift Modeling: An Insurance Customer Retention Case. In: Engemann K.J., Gil-Lafuente A.M., Merigó J.M. (eds) Modeling and Simulation in Engineering, Economics and Management. MS 2012. Lecture Notes in Business Information Processing, vol 115. Springer, Berlin, Heidelberg</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Yeo, A. C., Smith, K. A., Willis, R. J., &amp; Brooks, M. (2001). Modelling the effect of premium changes on motor insurance customer retention rates using neural networks. Lecture Notes in Computer Science, 2074, 390 - 399. https://doi.org/10.1007/3-540-45718-6_43</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Salcedo‐Sanz, S., DePrado‐Cumplido, M., Segovia‐Vargas, M.J., Pérez‐Cruz, F. and Bousoño‐Calzón, C. (2004), Feature selection methods involving support vector machines for prediction of insolvency in non‐life insurance companies. Intelligent Systems in Accounting, Finance and Management, 12: 261-281. doi:10.1002/isaf.255</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Ye Tian, Wei Yang, Gene Lai, Menghan Zhao. Predicting non-life insurer's insolvency using non-kernel fuzzy quadratic surface support vector machines. Journal of Industrial &amp; Management Optimization, 2019, 15 (2) : 985-999. doi: 10.3934/jimo.2018081</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Kartasheva, Anastasia V. and Traskin, Mikhail, Insurers' Insolvency Prediction Using Random Forest Classification (December 7, 2013). Available at SSRN: https://ssrn.com/abstract=2364736</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Andreas Behr &amp; Jurij Weinblat (2017) Default Patterns in Seven EU Countries: A Random Forest Approach, International Journal of the Economics of Business, 24:2, 181-222, DOI: 10.1080/13571516.2016.1252532</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Nilsson, M., &amp; Sandberg, E. (2018). Application and Evaluation of Artificial Neural Networks in Solvency Capital Requirement Estimations for Insurance Products.</a:t>
            </a:r>
            <a:endParaRPr sz="1000"/>
          </a:p>
          <a:p>
            <a:pPr indent="0" lvl="0" marL="0" rtl="0" algn="l">
              <a:spcBef>
                <a:spcPts val="0"/>
              </a:spcBef>
              <a:spcAft>
                <a:spcPts val="1600"/>
              </a:spcAft>
              <a:buNone/>
            </a:pPr>
            <a:r>
              <a:t/>
            </a:r>
            <a:endParaRPr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Continued</a:t>
            </a:r>
            <a:endParaRPr/>
          </a:p>
        </p:txBody>
      </p:sp>
      <p:sp>
        <p:nvSpPr>
          <p:cNvPr id="298" name="Google Shape;29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De Virgilis, M., Pierluigi C., Estimation of Individual Claim Liabilities. Casualty Actuarial Society, 2020. Available at </a:t>
            </a:r>
            <a:r>
              <a:rPr lang="en" sz="1000" u="sng">
                <a:solidFill>
                  <a:schemeClr val="hlink"/>
                </a:solidFill>
                <a:hlinkClick r:id="rId3"/>
              </a:rPr>
              <a:t>https://www.casact.org/research/wp/papers/working-paper-Virgilis-Cerqueti-2020-01.pdf</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ASTIN, Individual Claim Development with Machine Learning, 2017 Report. Available at </a:t>
            </a:r>
            <a:r>
              <a:rPr lang="en" sz="1000" u="sng">
                <a:solidFill>
                  <a:schemeClr val="hlink"/>
                </a:solidFill>
                <a:hlinkClick r:id="rId4"/>
              </a:rPr>
              <a:t>http://www.actuaries.org/ASTIN/Documents/ASTIN_ICDML_WP_Report_final.pdf</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Jain, N., Machine Learning: “Pricing” the Way Forward. Institute &amp; Faculty of Actuaries (IFoA) TIGI 2019; available at</a:t>
            </a:r>
            <a:endParaRPr sz="1000"/>
          </a:p>
          <a:p>
            <a:pPr indent="0" lvl="0" marL="0" rtl="0" algn="l">
              <a:lnSpc>
                <a:spcPct val="100000"/>
              </a:lnSpc>
              <a:spcBef>
                <a:spcPts val="0"/>
              </a:spcBef>
              <a:spcAft>
                <a:spcPts val="0"/>
              </a:spcAft>
              <a:buNone/>
            </a:pPr>
            <a:r>
              <a:rPr lang="en" sz="1100" u="sng">
                <a:solidFill>
                  <a:schemeClr val="hlink"/>
                </a:solidFill>
                <a:hlinkClick r:id="rId5"/>
              </a:rPr>
              <a:t>https://www.actuaries.org.uk/system/files/field/document/Pricing%20Plenary%202_Navarun%20Jain.pdf</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Jain, N., Fraud Detection: How can Machine Learning Help? IFoA GIRO Conference 2019; available at</a:t>
            </a:r>
            <a:endParaRPr sz="1000"/>
          </a:p>
          <a:p>
            <a:pPr indent="0" lvl="0" marL="0" rtl="0" algn="l">
              <a:lnSpc>
                <a:spcPct val="100000"/>
              </a:lnSpc>
              <a:spcBef>
                <a:spcPts val="0"/>
              </a:spcBef>
              <a:spcAft>
                <a:spcPts val="0"/>
              </a:spcAft>
              <a:buNone/>
            </a:pPr>
            <a:r>
              <a:rPr lang="en" sz="1100" u="sng">
                <a:solidFill>
                  <a:schemeClr val="hlink"/>
                </a:solidFill>
                <a:hlinkClick r:id="rId6"/>
              </a:rPr>
              <a:t>https://www.actuaries.org.uk/system/files/field/document/A5_Navarun%20Jain.pdf</a:t>
            </a:r>
            <a:endParaRPr sz="1000"/>
          </a:p>
          <a:p>
            <a:pPr indent="0" lvl="0" marL="0" rtl="0" algn="l">
              <a:lnSpc>
                <a:spcPct val="100000"/>
              </a:lnSpc>
              <a:spcBef>
                <a:spcPts val="0"/>
              </a:spcBef>
              <a:spcAft>
                <a:spcPts val="0"/>
              </a:spcAft>
              <a:buNone/>
            </a:pPr>
            <a:r>
              <a:t/>
            </a:r>
            <a:endParaRPr sz="1000"/>
          </a:p>
          <a:p>
            <a:pPr indent="0" lvl="0" marL="0" rtl="0" algn="l">
              <a:spcBef>
                <a:spcPts val="0"/>
              </a:spcBef>
              <a:spcAft>
                <a:spcPts val="1600"/>
              </a:spcAft>
              <a:buNone/>
            </a:pPr>
            <a:r>
              <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Working Party Members</a:t>
            </a:r>
            <a:endParaRPr/>
          </a:p>
        </p:txBody>
      </p:sp>
      <p:sp>
        <p:nvSpPr>
          <p:cNvPr id="304" name="Google Shape;30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Lupton (Chair) 				Nathaniel Loughlin (Vice-Chair)</a:t>
            </a:r>
            <a:endParaRPr/>
          </a:p>
          <a:p>
            <a:pPr indent="0" lvl="0" marL="0" rtl="0" algn="l">
              <a:spcBef>
                <a:spcPts val="1600"/>
              </a:spcBef>
              <a:spcAft>
                <a:spcPts val="0"/>
              </a:spcAft>
              <a:buNone/>
            </a:pPr>
            <a:r>
              <a:rPr lang="en"/>
              <a:t>Navarun Jain (Vice Chair)			Ralph Dweck</a:t>
            </a:r>
            <a:endParaRPr/>
          </a:p>
          <a:p>
            <a:pPr indent="0" lvl="0" marL="0" rtl="0" algn="l">
              <a:spcBef>
                <a:spcPts val="1600"/>
              </a:spcBef>
              <a:spcAft>
                <a:spcPts val="0"/>
              </a:spcAft>
              <a:buNone/>
            </a:pPr>
            <a:r>
              <a:rPr lang="en"/>
              <a:t>Peter Dyson						James Ely</a:t>
            </a:r>
            <a:endParaRPr/>
          </a:p>
          <a:p>
            <a:pPr indent="0" lvl="0" marL="0" rtl="0" algn="l">
              <a:spcBef>
                <a:spcPts val="1600"/>
              </a:spcBef>
              <a:spcAft>
                <a:spcPts val="0"/>
              </a:spcAft>
              <a:buNone/>
            </a:pPr>
            <a:r>
              <a:rPr lang="en"/>
              <a:t>Harsh Karthik					Hao Li</a:t>
            </a:r>
            <a:endParaRPr/>
          </a:p>
          <a:p>
            <a:pPr indent="0" lvl="0" marL="0" rtl="0" algn="l">
              <a:spcBef>
                <a:spcPts val="1600"/>
              </a:spcBef>
              <a:spcAft>
                <a:spcPts val="0"/>
              </a:spcAft>
              <a:buNone/>
            </a:pPr>
            <a:r>
              <a:rPr lang="en"/>
              <a:t>Liam McGrath					Sharon Mott</a:t>
            </a:r>
            <a:endParaRPr/>
          </a:p>
          <a:p>
            <a:pPr indent="0" lvl="0" marL="0" rtl="0" algn="l">
              <a:spcBef>
                <a:spcPts val="1600"/>
              </a:spcBef>
              <a:spcAft>
                <a:spcPts val="0"/>
              </a:spcAft>
              <a:buNone/>
            </a:pPr>
            <a:r>
              <a:rPr lang="en"/>
              <a:t>Marjan Qazvini					Seth Roby</a:t>
            </a:r>
            <a:endParaRPr/>
          </a:p>
          <a:p>
            <a:pPr indent="0" lvl="0" marL="0" rtl="0" algn="l">
              <a:spcBef>
                <a:spcPts val="1600"/>
              </a:spcBef>
              <a:spcAft>
                <a:spcPts val="1600"/>
              </a:spcAft>
              <a:buNone/>
            </a:pPr>
            <a:r>
              <a:rPr lang="en"/>
              <a:t>Les Vernon						Marco De Virgilis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Catch-all term for a lot of concepts</a:t>
            </a:r>
            <a:endParaRPr/>
          </a:p>
          <a:p>
            <a:pPr indent="-342900" lvl="0" marL="457200" rtl="0" algn="l">
              <a:spcBef>
                <a:spcPts val="0"/>
              </a:spcBef>
              <a:spcAft>
                <a:spcPts val="0"/>
              </a:spcAft>
              <a:buSzPts val="1800"/>
              <a:buChar char="●"/>
            </a:pPr>
            <a:r>
              <a:rPr i="1" lang="en"/>
              <a:t>Usually</a:t>
            </a:r>
            <a:r>
              <a:rPr lang="en"/>
              <a:t> involves a flexible algorithm that is </a:t>
            </a:r>
            <a:r>
              <a:rPr i="1" lang="en"/>
              <a:t>iteratively</a:t>
            </a:r>
            <a:r>
              <a:rPr lang="en"/>
              <a:t> adjusted based on optimizing some function of the data</a:t>
            </a:r>
            <a:endParaRPr/>
          </a:p>
          <a:p>
            <a:pPr indent="-317500" lvl="1" marL="914400" rtl="0" algn="l">
              <a:spcBef>
                <a:spcPts val="0"/>
              </a:spcBef>
              <a:spcAft>
                <a:spcPts val="0"/>
              </a:spcAft>
              <a:buSzPts val="1400"/>
              <a:buChar char="○"/>
            </a:pPr>
            <a:r>
              <a:rPr lang="en"/>
              <a:t>E.g., take all the data, apply some transformations, and calculate how far you are from the answer you wanted, make adjustments, repeat</a:t>
            </a:r>
            <a:endParaRPr/>
          </a:p>
          <a:p>
            <a:pPr indent="-342900" lvl="0" marL="457200" rtl="0" algn="l">
              <a:spcBef>
                <a:spcPts val="0"/>
              </a:spcBef>
              <a:spcAft>
                <a:spcPts val="0"/>
              </a:spcAft>
              <a:buSzPts val="1800"/>
              <a:buChar char="●"/>
            </a:pPr>
            <a:r>
              <a:rPr lang="en"/>
              <a:t>Usually no closed-form solution to optimization problem, which necessitates iterative solutions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Computer vision</a:t>
            </a:r>
            <a:endParaRPr/>
          </a:p>
          <a:p>
            <a:pPr indent="-317500" lvl="1" marL="914400" rtl="0" algn="l">
              <a:spcBef>
                <a:spcPts val="0"/>
              </a:spcBef>
              <a:spcAft>
                <a:spcPts val="0"/>
              </a:spcAft>
              <a:buSzPts val="1400"/>
              <a:buChar char="○"/>
            </a:pPr>
            <a:r>
              <a:rPr lang="en"/>
              <a:t>E-mail spam filtering</a:t>
            </a:r>
            <a:endParaRPr/>
          </a:p>
          <a:p>
            <a:pPr indent="-317500" lvl="1" marL="914400" rtl="0" algn="l">
              <a:spcBef>
                <a:spcPts val="0"/>
              </a:spcBef>
              <a:spcAft>
                <a:spcPts val="0"/>
              </a:spcAft>
              <a:buSzPts val="1400"/>
              <a:buChar char="○"/>
            </a:pPr>
            <a:r>
              <a:rPr lang="en"/>
              <a:t>Netflix recommendations</a:t>
            </a:r>
            <a:endParaRPr/>
          </a:p>
        </p:txBody>
      </p:sp>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pic>
        <p:nvPicPr>
          <p:cNvPr id="84" name="Google Shape;84;p18"/>
          <p:cNvPicPr preferRelativeResize="0"/>
          <p:nvPr/>
        </p:nvPicPr>
        <p:blipFill>
          <a:blip r:embed="rId3">
            <a:alphaModFix/>
          </a:blip>
          <a:stretch>
            <a:fillRect/>
          </a:stretch>
        </p:blipFill>
        <p:spPr>
          <a:xfrm>
            <a:off x="1919613" y="1153750"/>
            <a:ext cx="5304773"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Good for open-ended problems (like computer vision) where it would be hard to manually engineer a model</a:t>
            </a:r>
            <a:endParaRPr/>
          </a:p>
          <a:p>
            <a:pPr indent="-317500" lvl="1" marL="914400" rtl="0" algn="l">
              <a:spcBef>
                <a:spcPts val="0"/>
              </a:spcBef>
              <a:spcAft>
                <a:spcPts val="0"/>
              </a:spcAft>
              <a:buSzPts val="1400"/>
              <a:buChar char="○"/>
            </a:pPr>
            <a:r>
              <a:rPr lang="en"/>
              <a:t>Good for finding “hidden” relationships in data or selecting optimal subsets of predictors</a:t>
            </a:r>
            <a:endParaRPr/>
          </a:p>
          <a:p>
            <a:pPr indent="-342900" lvl="0" marL="457200" rtl="0" algn="l">
              <a:spcBef>
                <a:spcPts val="0"/>
              </a:spcBef>
              <a:spcAft>
                <a:spcPts val="0"/>
              </a:spcAft>
              <a:buSzPts val="1800"/>
              <a:buChar char="●"/>
            </a:pPr>
            <a:r>
              <a:rPr lang="en"/>
              <a:t>“On-line” learning and predicting possible</a:t>
            </a:r>
            <a:endParaRPr/>
          </a:p>
          <a:p>
            <a:pPr indent="-342900" lvl="0" marL="457200" rtl="0" algn="l">
              <a:spcBef>
                <a:spcPts val="0"/>
              </a:spcBef>
              <a:spcAft>
                <a:spcPts val="0"/>
              </a:spcAft>
              <a:buSzPts val="1800"/>
              <a:buChar char="●"/>
            </a:pPr>
            <a:r>
              <a:rPr lang="en"/>
              <a:t>Can fit highly non-linear functions that may be challenging for traditional approaches like GLMs</a:t>
            </a:r>
            <a:endParaRPr/>
          </a:p>
          <a:p>
            <a:pPr indent="-342900" lvl="0" marL="457200" rtl="0" algn="l">
              <a:spcBef>
                <a:spcPts val="0"/>
              </a:spcBef>
              <a:spcAft>
                <a:spcPts val="0"/>
              </a:spcAft>
              <a:buSzPts val="1800"/>
              <a:buChar char="●"/>
            </a:pPr>
            <a:r>
              <a:rPr lang="en"/>
              <a:t>Open-source software makes it easy!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Cons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as transparent as statistical methods</a:t>
            </a:r>
            <a:endParaRPr/>
          </a:p>
          <a:p>
            <a:pPr indent="-342900" lvl="0" marL="457200" rtl="0" algn="l">
              <a:spcBef>
                <a:spcPts val="0"/>
              </a:spcBef>
              <a:spcAft>
                <a:spcPts val="0"/>
              </a:spcAft>
              <a:buSzPts val="1800"/>
              <a:buChar char="●"/>
            </a:pPr>
            <a:r>
              <a:rPr lang="en"/>
              <a:t>Not all statistical tools are available for evaluating model performance</a:t>
            </a:r>
            <a:endParaRPr/>
          </a:p>
          <a:p>
            <a:pPr indent="-342900" lvl="0" marL="457200" rtl="0" algn="l">
              <a:spcBef>
                <a:spcPts val="0"/>
              </a:spcBef>
              <a:spcAft>
                <a:spcPts val="0"/>
              </a:spcAft>
              <a:buSzPts val="1800"/>
              <a:buChar char="●"/>
            </a:pPr>
            <a:r>
              <a:rPr lang="en"/>
              <a:t>Can over-fit to data and create highly non-linear functions where you don’t expect</a:t>
            </a:r>
            <a:endParaRPr/>
          </a:p>
          <a:p>
            <a:pPr indent="-342900" lvl="0" marL="457200" rtl="0" algn="l">
              <a:spcBef>
                <a:spcPts val="0"/>
              </a:spcBef>
              <a:spcAft>
                <a:spcPts val="0"/>
              </a:spcAft>
              <a:buSzPts val="1800"/>
              <a:buChar char="●"/>
            </a:pPr>
            <a:r>
              <a:rPr lang="en"/>
              <a:t>Computational cost - many of these models take a long time and a lot of computing power!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We Care About Machine Learning?</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It’s cool, and it will make you cool</a:t>
            </a:r>
            <a:endParaRPr/>
          </a:p>
          <a:p>
            <a:pPr indent="-342900" lvl="0" marL="457200" rtl="0" algn="l">
              <a:lnSpc>
                <a:spcPct val="200000"/>
              </a:lnSpc>
              <a:spcBef>
                <a:spcPts val="0"/>
              </a:spcBef>
              <a:spcAft>
                <a:spcPts val="0"/>
              </a:spcAft>
              <a:buSzPts val="1800"/>
              <a:buChar char="●"/>
            </a:pPr>
            <a:r>
              <a:rPr lang="en"/>
              <a:t>It’s going to be everywhere</a:t>
            </a:r>
            <a:endParaRPr/>
          </a:p>
          <a:p>
            <a:pPr indent="-342900" lvl="0" marL="457200" rtl="0" algn="l">
              <a:lnSpc>
                <a:spcPct val="200000"/>
              </a:lnSpc>
              <a:spcBef>
                <a:spcPts val="0"/>
              </a:spcBef>
              <a:spcAft>
                <a:spcPts val="0"/>
              </a:spcAft>
              <a:buSzPts val="1800"/>
              <a:buChar char="●"/>
            </a:pPr>
            <a:r>
              <a:rPr lang="en"/>
              <a:t>It can get much better results than more traditional models</a:t>
            </a:r>
            <a:endParaRPr/>
          </a:p>
          <a:p>
            <a:pPr indent="-342900" lvl="0" marL="457200" rtl="0" algn="l">
              <a:lnSpc>
                <a:spcPct val="200000"/>
              </a:lnSpc>
              <a:spcBef>
                <a:spcPts val="0"/>
              </a:spcBef>
              <a:spcAft>
                <a:spcPts val="0"/>
              </a:spcAft>
              <a:buSzPts val="1800"/>
              <a:buChar char="●"/>
            </a:pPr>
            <a:r>
              <a:rPr lang="en"/>
              <a:t>It can help explain results and identify patterns you might otherwise miss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