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4" r:id="rId5"/>
    <p:sldId id="267" r:id="rId6"/>
    <p:sldId id="268" r:id="rId7"/>
    <p:sldId id="269" r:id="rId8"/>
    <p:sldId id="276" r:id="rId9"/>
    <p:sldId id="265" r:id="rId10"/>
    <p:sldId id="270" r:id="rId11"/>
    <p:sldId id="271" r:id="rId12"/>
    <p:sldId id="272" r:id="rId13"/>
    <p:sldId id="259" r:id="rId14"/>
    <p:sldId id="273" r:id="rId15"/>
    <p:sldId id="274" r:id="rId16"/>
    <p:sldId id="260" r:id="rId17"/>
    <p:sldId id="277" r:id="rId18"/>
    <p:sldId id="275" r:id="rId19"/>
    <p:sldId id="278" r:id="rId20"/>
    <p:sldId id="261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92" r:id="rId29"/>
    <p:sldId id="262" r:id="rId30"/>
    <p:sldId id="286" r:id="rId31"/>
    <p:sldId id="287" r:id="rId32"/>
    <p:sldId id="288" r:id="rId33"/>
    <p:sldId id="289" r:id="rId34"/>
    <p:sldId id="290" r:id="rId35"/>
    <p:sldId id="291" r:id="rId36"/>
    <p:sldId id="263" r:id="rId37"/>
    <p:sldId id="293" r:id="rId38"/>
    <p:sldId id="294" r:id="rId39"/>
    <p:sldId id="266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hint.com/" TargetMode="External"/><Relationship Id="rId2" Type="http://schemas.openxmlformats.org/officeDocument/2006/relationships/hyperlink" Target="http://www.jslint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superheroj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Best 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Native APIs with ECMAScript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7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jQuery, But Not Just 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is de facto only one library under consideration</a:t>
            </a:r>
          </a:p>
          <a:p>
            <a:r>
              <a:rPr lang="en-US" dirty="0" smtClean="0"/>
              <a:t>That library is jQuery</a:t>
            </a:r>
          </a:p>
          <a:p>
            <a:r>
              <a:rPr lang="en-US" dirty="0" smtClean="0"/>
              <a:t>But there are others:</a:t>
            </a:r>
          </a:p>
          <a:p>
            <a:pPr lvl="1"/>
            <a:r>
              <a:rPr lang="en-US" dirty="0" smtClean="0"/>
              <a:t>Ext.JS (and </a:t>
            </a:r>
            <a:r>
              <a:rPr lang="en-US" dirty="0" err="1" smtClean="0"/>
              <a:t>Ext.Net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Prototype.js</a:t>
            </a:r>
          </a:p>
          <a:p>
            <a:pPr lvl="1"/>
            <a:r>
              <a:rPr lang="en-US" dirty="0" err="1" smtClean="0"/>
              <a:t>MooTools</a:t>
            </a:r>
            <a:endParaRPr lang="en-US" dirty="0" smtClean="0"/>
          </a:p>
          <a:p>
            <a:pPr lvl="1"/>
            <a:r>
              <a:rPr lang="en-US" dirty="0" smtClean="0"/>
              <a:t>Dojo</a:t>
            </a:r>
          </a:p>
          <a:p>
            <a:pPr lvl="1"/>
            <a:r>
              <a:rPr lang="en-US" dirty="0" smtClean="0"/>
              <a:t>YUI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44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go native?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native provides the potential of avoiding additional libraries</a:t>
            </a:r>
          </a:p>
          <a:p>
            <a:r>
              <a:rPr lang="en-US" dirty="0" smtClean="0"/>
              <a:t>But it has the negative effect of you betting on the vendors for getting it right.</a:t>
            </a:r>
          </a:p>
          <a:p>
            <a:r>
              <a:rPr lang="en-US" dirty="0" smtClean="0"/>
              <a:t>Even if you go native, you will want to isolate this code to a library apart from your application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0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recent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result = </a:t>
            </a:r>
            <a:r>
              <a:rPr lang="en-US" dirty="0" err="1" smtClean="0"/>
              <a:t>window.matchMedia</a:t>
            </a:r>
            <a:r>
              <a:rPr lang="en-US" dirty="0" smtClean="0"/>
              <a:t>(“(max-width: 700px)”);</a:t>
            </a:r>
          </a:p>
          <a:p>
            <a:pPr marL="0" indent="0">
              <a:buNone/>
            </a:pPr>
            <a:r>
              <a:rPr lang="en-US" dirty="0" err="1" smtClean="0"/>
              <a:t>result.addListener</a:t>
            </a:r>
            <a:r>
              <a:rPr lang="en-US" dirty="0" smtClean="0"/>
              <a:t>(function(match){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if(</a:t>
            </a:r>
            <a:r>
              <a:rPr lang="en-US" dirty="0" err="1" smtClean="0"/>
              <a:t>match.media</a:t>
            </a:r>
            <a:r>
              <a:rPr lang="en-US" dirty="0" smtClean="0"/>
              <a:t> === “(max-width: 700px)”)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if (</a:t>
            </a:r>
            <a:r>
              <a:rPr lang="en-US" dirty="0" err="1" smtClean="0"/>
              <a:t>match.matches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console.log(“It matches now!”);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} else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console.log(“It doesn’t match anymore.”);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1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is Key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Apply the same style rules across all files and throughout your team.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70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Generally Accepted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Avoid /* */ comments (for example, this could cause subtle bugs if commenting out regexes)</a:t>
            </a:r>
          </a:p>
          <a:p>
            <a:r>
              <a:rPr lang="en-US" dirty="0" smtClean="0"/>
              <a:t>Prefer self-commenting code to adding comments</a:t>
            </a:r>
          </a:p>
          <a:p>
            <a:r>
              <a:rPr lang="en-US" dirty="0" smtClean="0"/>
              <a:t>Naming convention is camel case.</a:t>
            </a:r>
          </a:p>
          <a:p>
            <a:r>
              <a:rPr lang="en-US" dirty="0" smtClean="0"/>
              <a:t>Capitalize function names to </a:t>
            </a:r>
            <a:r>
              <a:rPr lang="en-US" dirty="0" err="1" smtClean="0"/>
              <a:t>indicat</a:t>
            </a:r>
            <a:r>
              <a:rPr lang="en-US" dirty="0" smtClean="0"/>
              <a:t> classes</a:t>
            </a:r>
          </a:p>
          <a:p>
            <a:r>
              <a:rPr lang="en-US" dirty="0" smtClean="0"/>
              <a:t>Some use _ to indicate private variables</a:t>
            </a:r>
          </a:p>
          <a:p>
            <a:r>
              <a:rPr lang="en-US" dirty="0" smtClean="0"/>
              <a:t>While $ is a valid character, tread lightly.</a:t>
            </a:r>
          </a:p>
          <a:p>
            <a:r>
              <a:rPr lang="en-US" dirty="0" smtClean="0"/>
              <a:t>K+R indentation and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73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2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jsLint</a:t>
            </a:r>
            <a:r>
              <a:rPr lang="en-US" dirty="0" smtClean="0"/>
              <a:t> and </a:t>
            </a:r>
            <a:r>
              <a:rPr lang="en-US" dirty="0" err="1" smtClean="0"/>
              <a:t>jsHint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jsLint</a:t>
            </a:r>
            <a:r>
              <a:rPr lang="en-US" dirty="0" smtClean="0"/>
              <a:t> [ </a:t>
            </a:r>
            <a:r>
              <a:rPr lang="en-US" dirty="0" smtClean="0">
                <a:hlinkClick r:id="rId2"/>
              </a:rPr>
              <a:t>http://www.jslint.com</a:t>
            </a:r>
            <a:r>
              <a:rPr lang="en-US" dirty="0" smtClean="0"/>
              <a:t> ]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-g </a:t>
            </a:r>
            <a:r>
              <a:rPr lang="en-US" dirty="0" err="1" smtClean="0"/>
              <a:t>jslint</a:t>
            </a:r>
            <a:endParaRPr lang="en-US" dirty="0"/>
          </a:p>
          <a:p>
            <a:r>
              <a:rPr lang="en-US" dirty="0" err="1" smtClean="0"/>
              <a:t>jsHint</a:t>
            </a:r>
            <a:r>
              <a:rPr lang="en-US" dirty="0" smtClean="0"/>
              <a:t> [ </a:t>
            </a:r>
            <a:r>
              <a:rPr lang="en-US" dirty="0" smtClean="0">
                <a:hlinkClick r:id="rId3"/>
              </a:rPr>
              <a:t>http://www.jshint.com</a:t>
            </a:r>
            <a:r>
              <a:rPr lang="en-US" dirty="0" smtClean="0"/>
              <a:t> ] 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-g </a:t>
            </a:r>
            <a:r>
              <a:rPr lang="en-US" dirty="0" err="1" smtClean="0"/>
              <a:t>jshint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67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18309"/>
            <a:ext cx="10018713" cy="4772891"/>
          </a:xfrm>
        </p:spPr>
        <p:txBody>
          <a:bodyPr/>
          <a:lstStyle/>
          <a:p>
            <a:r>
              <a:rPr lang="en-US" dirty="0" smtClean="0"/>
              <a:t>Semi-colons are optional… not!</a:t>
            </a:r>
          </a:p>
          <a:p>
            <a:r>
              <a:rPr lang="en-US" dirty="0" smtClean="0"/>
              <a:t>Even though you can have a single-line “block” after an if statement, avoid it.</a:t>
            </a:r>
          </a:p>
          <a:p>
            <a:r>
              <a:rPr lang="en-US" dirty="0" smtClean="0"/>
              <a:t>Always use === and !==.  Always.</a:t>
            </a:r>
          </a:p>
          <a:p>
            <a:r>
              <a:rPr lang="en-US" dirty="0" smtClean="0"/>
              <a:t>Separating assignments on one line by commas is a bad idea.</a:t>
            </a:r>
          </a:p>
          <a:p>
            <a:r>
              <a:rPr lang="en-US" dirty="0" smtClean="0"/>
              <a:t>Remember function, not block, scope.  Declare all </a:t>
            </a:r>
            <a:r>
              <a:rPr lang="en-US" dirty="0" err="1" smtClean="0"/>
              <a:t>vars</a:t>
            </a:r>
            <a:r>
              <a:rPr lang="en-US" dirty="0" smtClean="0"/>
              <a:t> at the beginning of a function block.</a:t>
            </a:r>
          </a:p>
          <a:p>
            <a:r>
              <a:rPr lang="en-US" dirty="0" smtClean="0"/>
              <a:t>Always use </a:t>
            </a:r>
            <a:r>
              <a:rPr lang="en-US" dirty="0" err="1" smtClean="0"/>
              <a:t>var</a:t>
            </a:r>
            <a:r>
              <a:rPr lang="en-US" dirty="0" smtClean="0"/>
              <a:t>, or stuff will end up global.</a:t>
            </a:r>
          </a:p>
          <a:p>
            <a:r>
              <a:rPr lang="en-US" dirty="0" smtClean="0"/>
              <a:t>Don’t use </a:t>
            </a:r>
            <a:r>
              <a:rPr lang="en-US" dirty="0" err="1" smtClean="0"/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79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18309"/>
            <a:ext cx="10018713" cy="4772891"/>
          </a:xfrm>
        </p:spPr>
        <p:txBody>
          <a:bodyPr/>
          <a:lstStyle/>
          <a:p>
            <a:r>
              <a:rPr lang="en-US" dirty="0" smtClean="0"/>
              <a:t>Instead of passing a list of </a:t>
            </a:r>
            <a:r>
              <a:rPr lang="en-US" dirty="0" err="1" smtClean="0"/>
              <a:t>params</a:t>
            </a:r>
            <a:r>
              <a:rPr lang="en-US" dirty="0" smtClean="0"/>
              <a:t> to a function (especially a constructor), pass a single object.</a:t>
            </a:r>
          </a:p>
          <a:p>
            <a:r>
              <a:rPr lang="en-US" dirty="0" smtClean="0"/>
              <a:t>Use {} instead of new Object and [] instead of new Array.</a:t>
            </a:r>
          </a:p>
          <a:p>
            <a:r>
              <a:rPr lang="en-US" dirty="0" smtClean="0"/>
              <a:t>Heavy nesting is a terrible code smell.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= 0, j = </a:t>
            </a:r>
            <a:r>
              <a:rPr lang="en-US" dirty="0" err="1" smtClean="0"/>
              <a:t>names.length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 &lt; j; </a:t>
            </a:r>
            <a:r>
              <a:rPr lang="en-US" dirty="0" err="1" smtClean="0"/>
              <a:t>i</a:t>
            </a:r>
            <a:r>
              <a:rPr lang="en-US" dirty="0" smtClean="0"/>
              <a:t> += 1)</a:t>
            </a:r>
          </a:p>
          <a:p>
            <a:r>
              <a:rPr lang="en-US" dirty="0" smtClean="0"/>
              <a:t>Avoid ++ and --. Use += 1 and -= 1.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287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Who are you?</a:t>
            </a:r>
          </a:p>
          <a:p>
            <a:r>
              <a:rPr lang="en-US" dirty="0" smtClean="0"/>
              <a:t>What do you know already?</a:t>
            </a:r>
          </a:p>
        </p:txBody>
      </p:sp>
    </p:spTree>
    <p:extLst>
      <p:ext uri="{BB962C8B-B14F-4D97-AF65-F5344CB8AC3E}">
        <p14:creationId xmlns:p14="http://schemas.microsoft.com/office/powerpoint/2010/main" val="64531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the Global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much nicer to limit your footprint on the global namespace.</a:t>
            </a:r>
          </a:p>
          <a:p>
            <a:r>
              <a:rPr lang="en-US" dirty="0" smtClean="0"/>
              <a:t>Namespace your app: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app = app || {};</a:t>
            </a:r>
          </a:p>
          <a:p>
            <a:r>
              <a:rPr lang="en-US" dirty="0" smtClean="0"/>
              <a:t>Beyond that, encapsulate yourself using a self-initiating anonymous function:</a:t>
            </a:r>
          </a:p>
          <a:p>
            <a:pPr lvl="1"/>
            <a:r>
              <a:rPr lang="en-US" dirty="0" smtClean="0"/>
              <a:t>(function() {   &lt;your code here&gt; }());</a:t>
            </a:r>
          </a:p>
        </p:txBody>
      </p:sp>
    </p:spTree>
    <p:extLst>
      <p:ext uri="{BB962C8B-B14F-4D97-AF65-F5344CB8AC3E}">
        <p14:creationId xmlns:p14="http://schemas.microsoft.com/office/powerpoint/2010/main" val="2913228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no such thing as privacy, or is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Keeping your stuff private in JavaScript is fairly easy.  Just use a closure: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51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11827"/>
            <a:ext cx="10018713" cy="467937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func</a:t>
            </a:r>
            <a:r>
              <a:rPr lang="en-US" dirty="0" smtClean="0"/>
              <a:t> = function()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privateVal</a:t>
            </a:r>
            <a:r>
              <a:rPr lang="en-US" dirty="0" smtClean="0"/>
              <a:t> = 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exportFunc</a:t>
            </a:r>
            <a:r>
              <a:rPr lang="en-US" dirty="0" smtClean="0"/>
              <a:t> = function()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privateVal</a:t>
            </a:r>
            <a:r>
              <a:rPr lang="en-US" dirty="0" smtClean="0"/>
              <a:t> += 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 err="1" smtClean="0"/>
              <a:t>privateVal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exportFunc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01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Revealed Module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good approach to modularity in your design.</a:t>
            </a:r>
          </a:p>
          <a:p>
            <a:r>
              <a:rPr lang="en-US" dirty="0" smtClean="0"/>
              <a:t>Provides encapsulation</a:t>
            </a:r>
          </a:p>
          <a:p>
            <a:r>
              <a:rPr lang="en-US" dirty="0" smtClean="0"/>
              <a:t>You expose the interface you want.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08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11827"/>
            <a:ext cx="10018713" cy="46793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module = function()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privateVar</a:t>
            </a:r>
            <a:r>
              <a:rPr lang="en-US" dirty="0" smtClean="0"/>
              <a:t> = “”;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publicVar</a:t>
            </a:r>
            <a:r>
              <a:rPr lang="en-US" dirty="0" smtClean="0"/>
              <a:t> = “”;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privateFunc</a:t>
            </a:r>
            <a:r>
              <a:rPr lang="en-US" dirty="0" smtClean="0"/>
              <a:t> = function()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// do something internally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publicFunc</a:t>
            </a:r>
            <a:r>
              <a:rPr lang="en-US" dirty="0" smtClean="0"/>
              <a:t> = function()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// exposed functionality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publicVar</a:t>
            </a:r>
            <a:r>
              <a:rPr lang="en-US" dirty="0" smtClean="0"/>
              <a:t>: </a:t>
            </a:r>
            <a:r>
              <a:rPr lang="en-US" dirty="0" err="1" smtClean="0"/>
              <a:t>publicVar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publicFunc</a:t>
            </a:r>
            <a:r>
              <a:rPr lang="en-US" dirty="0" smtClean="0"/>
              <a:t>: </a:t>
            </a:r>
            <a:r>
              <a:rPr lang="en-US" dirty="0" err="1" smtClean="0"/>
              <a:t>publicFunc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50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Normally methods without a specified return value return undefined.</a:t>
            </a:r>
          </a:p>
          <a:p>
            <a:r>
              <a:rPr lang="en-US" dirty="0" smtClean="0"/>
              <a:t>Return this to do some method chaining.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36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685799"/>
            <a:ext cx="4895055" cy="51054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function()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pvt</a:t>
            </a:r>
            <a:r>
              <a:rPr lang="en-US" dirty="0" smtClean="0"/>
              <a:t> = “”;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 = function()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 err="1" smtClean="0"/>
              <a:t>pvt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first = function()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pvt</a:t>
            </a:r>
            <a:r>
              <a:rPr lang="en-US" dirty="0" smtClean="0"/>
              <a:t> += “First comes love. “;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this;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second = function()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pvt</a:t>
            </a:r>
            <a:r>
              <a:rPr lang="en-US" dirty="0" smtClean="0"/>
              <a:t> += “The comes marriage. “;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this;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685800"/>
            <a:ext cx="4895056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third = function()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pvt</a:t>
            </a:r>
            <a:r>
              <a:rPr lang="en-US" dirty="0" smtClean="0"/>
              <a:t> += “Then comes baby in a “;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pvt</a:t>
            </a:r>
            <a:r>
              <a:rPr lang="en-US" dirty="0" smtClean="0"/>
              <a:t> += “baby carriage. “;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this;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return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str</a:t>
            </a:r>
            <a:r>
              <a:rPr lang="en-US" dirty="0" smtClean="0"/>
              <a:t>: </a:t>
            </a:r>
            <a:r>
              <a:rPr lang="en-US" dirty="0" err="1" smtClean="0"/>
              <a:t>str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first: first,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second: second,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third: third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err="1" smtClean="0"/>
              <a:t>obj.first</a:t>
            </a:r>
            <a:r>
              <a:rPr lang="en-US" dirty="0" smtClean="0"/>
              <a:t>().second().third();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86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are first class citizens</a:t>
            </a:r>
          </a:p>
          <a:p>
            <a:r>
              <a:rPr lang="en-US" dirty="0" smtClean="0"/>
              <a:t>That can be returned from functions</a:t>
            </a:r>
          </a:p>
          <a:p>
            <a:r>
              <a:rPr lang="en-US" dirty="0" smtClean="0"/>
              <a:t>And they can be passed in as parameters</a:t>
            </a:r>
          </a:p>
          <a:p>
            <a:r>
              <a:rPr lang="en-US" dirty="0" smtClean="0"/>
              <a:t>This lets you send in a function as a callback.</a:t>
            </a:r>
          </a:p>
          <a:p>
            <a:r>
              <a:rPr lang="en-US" dirty="0" smtClean="0"/>
              <a:t>A callback is a function that is called from within the function it is passed to</a:t>
            </a:r>
          </a:p>
          <a:p>
            <a:r>
              <a:rPr lang="en-US" dirty="0" smtClean="0"/>
              <a:t>Often as processing after something else has happened.</a:t>
            </a:r>
          </a:p>
        </p:txBody>
      </p:sp>
    </p:spTree>
    <p:extLst>
      <p:ext uri="{BB962C8B-B14F-4D97-AF65-F5344CB8AC3E}">
        <p14:creationId xmlns:p14="http://schemas.microsoft.com/office/powerpoint/2010/main" val="2671484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Lybrand</a:t>
            </a:r>
          </a:p>
          <a:p>
            <a:r>
              <a:rPr lang="en-US" dirty="0" smtClean="0"/>
              <a:t>Senior Consultant with </a:t>
            </a:r>
            <a:r>
              <a:rPr lang="en-US" dirty="0" err="1" smtClean="0"/>
              <a:t>CodeSmart</a:t>
            </a:r>
            <a:r>
              <a:rPr lang="en-US" dirty="0" smtClean="0"/>
              <a:t>, Inc.</a:t>
            </a:r>
          </a:p>
          <a:p>
            <a:r>
              <a:rPr lang="en-US" dirty="0" smtClean="0"/>
              <a:t>Main focus: Web Application Development</a:t>
            </a:r>
          </a:p>
          <a:p>
            <a:r>
              <a:rPr lang="en-US" dirty="0" err="1" smtClean="0"/>
              <a:t>Specialities</a:t>
            </a:r>
            <a:r>
              <a:rPr lang="en-US" dirty="0" smtClean="0"/>
              <a:t>: Front End Dev and HTTP</a:t>
            </a:r>
          </a:p>
          <a:p>
            <a:r>
              <a:rPr lang="en-US" dirty="0" smtClean="0"/>
              <a:t>Polyglot: JavaScript, HTML5, C#, Python, Ruby, Java, C, Perl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Modular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</a:p>
          <a:p>
            <a:r>
              <a:rPr lang="en-US" dirty="0" smtClean="0"/>
              <a:t>Sandbox</a:t>
            </a:r>
          </a:p>
          <a:p>
            <a:r>
              <a:rPr lang="en-US" dirty="0" smtClean="0"/>
              <a:t>Application Core</a:t>
            </a:r>
          </a:p>
          <a:p>
            <a:r>
              <a:rPr lang="en-US" dirty="0" smtClean="0"/>
              <a:t>Base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73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functionality into distinct blocks of HTML/CSS/JavaScript</a:t>
            </a:r>
          </a:p>
          <a:p>
            <a:r>
              <a:rPr lang="en-US" dirty="0"/>
              <a:t>Limit each module to its own job</a:t>
            </a:r>
          </a:p>
          <a:p>
            <a:r>
              <a:rPr lang="en-US" dirty="0"/>
              <a:t>Deter the module from accessing other modules or non-native </a:t>
            </a:r>
            <a:r>
              <a:rPr lang="en-US" dirty="0" err="1"/>
              <a:t>globals</a:t>
            </a:r>
            <a:endParaRPr lang="en-US" dirty="0"/>
          </a:p>
          <a:p>
            <a:r>
              <a:rPr lang="en-US" dirty="0"/>
              <a:t>Ask the Sandbox for anything needed outside of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5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consistent and dependable interface for modules</a:t>
            </a:r>
          </a:p>
          <a:p>
            <a:r>
              <a:rPr lang="en-US" dirty="0"/>
              <a:t>Determines what parts of the overall framework a module has access to</a:t>
            </a:r>
          </a:p>
          <a:p>
            <a:r>
              <a:rPr lang="en-US" dirty="0"/>
              <a:t>Translates module requests into application core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58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Registers and manages all the modules</a:t>
            </a:r>
          </a:p>
          <a:p>
            <a:r>
              <a:rPr lang="en-US" dirty="0"/>
              <a:t>Handles all errors</a:t>
            </a:r>
          </a:p>
          <a:p>
            <a:r>
              <a:rPr lang="en-US" dirty="0"/>
              <a:t>Enable loose coupling between modules that need to interact with one another</a:t>
            </a:r>
          </a:p>
          <a:p>
            <a:r>
              <a:rPr lang="en-US" dirty="0"/>
              <a:t>Should be extensible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86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jQuery!!!!</a:t>
            </a:r>
          </a:p>
          <a:p>
            <a:r>
              <a:rPr lang="en-US" dirty="0"/>
              <a:t>Make sure to not tightly couple your app to the library</a:t>
            </a:r>
          </a:p>
          <a:p>
            <a:r>
              <a:rPr lang="en-US" dirty="0"/>
              <a:t>Try to make sure only the application core knows about this</a:t>
            </a:r>
          </a:p>
          <a:p>
            <a:r>
              <a:rPr lang="en-US" dirty="0"/>
              <a:t>Even if you think jQuery will be the thing forever, think about the technology you were using 10 years ago and plan accordingly.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65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Jobs of base library:</a:t>
            </a:r>
          </a:p>
          <a:p>
            <a:pPr lvl="1"/>
            <a:r>
              <a:rPr lang="en-US" dirty="0"/>
              <a:t>Browser normalization</a:t>
            </a:r>
          </a:p>
          <a:p>
            <a:pPr lvl="1"/>
            <a:r>
              <a:rPr lang="en-US" dirty="0"/>
              <a:t>Parsing/serializing</a:t>
            </a:r>
          </a:p>
          <a:p>
            <a:pPr lvl="1"/>
            <a:r>
              <a:rPr lang="en-US" dirty="0"/>
              <a:t>Object manipulation</a:t>
            </a:r>
          </a:p>
          <a:p>
            <a:pPr lvl="1"/>
            <a:r>
              <a:rPr lang="en-US" dirty="0"/>
              <a:t>DOM manipulation</a:t>
            </a:r>
          </a:p>
          <a:p>
            <a:pPr lvl="1"/>
            <a:r>
              <a:rPr lang="en-US" dirty="0"/>
              <a:t>Ajax communication</a:t>
            </a:r>
          </a:p>
          <a:p>
            <a:pPr lvl="1"/>
            <a:r>
              <a:rPr lang="en-US" dirty="0"/>
              <a:t>Should allow you to write extensions to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44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JavaScript Fit In?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JavaScript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provides client side functionality.</a:t>
            </a:r>
          </a:p>
          <a:p>
            <a:r>
              <a:rPr lang="en-US" dirty="0" smtClean="0"/>
              <a:t>Don’t make it write html, that is what DOM and templates are for.</a:t>
            </a:r>
          </a:p>
          <a:p>
            <a:r>
              <a:rPr lang="en-US" dirty="0" smtClean="0"/>
              <a:t>Don’t make it style DOM elements, that is what CSS is for.</a:t>
            </a:r>
          </a:p>
          <a:p>
            <a:pPr lvl="1"/>
            <a:r>
              <a:rPr lang="en-US" dirty="0" smtClean="0"/>
              <a:t>This is especially true on page-load… let CSS/HTML take care of initial state (maybe generated server-side). Don’t make JavaScript alter state after the DOM is loaded.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97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JavaScript Fit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Validation should ultimately be dealt with on the server.  Any client-side validation should be seen as convenience or as a strategy for reduction of bandwidth usage.</a:t>
            </a:r>
          </a:p>
          <a:p>
            <a:r>
              <a:rPr lang="en-US" dirty="0" smtClean="0"/>
              <a:t>Security should be handled server-side. It is a dangerous proposition to deal with it in JavaScript.</a:t>
            </a:r>
          </a:p>
          <a:p>
            <a:r>
              <a:rPr lang="en-US" dirty="0" smtClean="0"/>
              <a:t>Let the server do the heavy lifting. Let JavaScript focus on doing things </a:t>
            </a:r>
            <a:r>
              <a:rPr lang="en-US" dirty="0" err="1" smtClean="0"/>
              <a:t>realtime</a:t>
            </a:r>
            <a:r>
              <a:rPr lang="en-US" dirty="0" smtClean="0"/>
              <a:t> and providing a good and interesting user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04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 thoughts, Resources and Where to go from here…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7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Mess, </a:t>
            </a:r>
            <a:r>
              <a:rPr lang="en-US" dirty="0" err="1" smtClean="0"/>
              <a:t>errrr</a:t>
            </a:r>
            <a:r>
              <a:rPr lang="en-US" dirty="0" smtClean="0"/>
              <a:t>… The Environment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Tools, DOM and BOM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0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JavaScript, the Good Parts by Douglas </a:t>
            </a:r>
            <a:r>
              <a:rPr lang="en-US" dirty="0" err="1" smtClean="0"/>
              <a:t>Crockford</a:t>
            </a:r>
            <a:endParaRPr lang="en-US" dirty="0" smtClean="0"/>
          </a:p>
          <a:p>
            <a:pPr lvl="1"/>
            <a:r>
              <a:rPr lang="en-US" dirty="0" smtClean="0"/>
              <a:t>Secrets of the JavaScript Ninja by John </a:t>
            </a:r>
            <a:r>
              <a:rPr lang="en-US" dirty="0" err="1" smtClean="0"/>
              <a:t>Resig</a:t>
            </a:r>
            <a:r>
              <a:rPr lang="en-US" dirty="0" smtClean="0"/>
              <a:t> and Bear </a:t>
            </a:r>
            <a:r>
              <a:rPr lang="en-US" dirty="0" err="1" smtClean="0"/>
              <a:t>Bibeault</a:t>
            </a:r>
            <a:endParaRPr lang="en-US" dirty="0" smtClean="0"/>
          </a:p>
          <a:p>
            <a:pPr lvl="1"/>
            <a:r>
              <a:rPr lang="en-US" dirty="0" smtClean="0"/>
              <a:t>Learning JavaScript Design Patterns by Addy </a:t>
            </a:r>
            <a:r>
              <a:rPr lang="en-US" dirty="0" err="1" smtClean="0"/>
              <a:t>Osmani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3138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</a:p>
          <a:p>
            <a:pPr lvl="1"/>
            <a:r>
              <a:rPr lang="en-US" dirty="0" smtClean="0"/>
              <a:t>Superhero.js [ </a:t>
            </a:r>
            <a:r>
              <a:rPr lang="en-US" dirty="0" smtClean="0">
                <a:hlinkClick r:id="rId2"/>
              </a:rPr>
              <a:t>http://superherojs.com</a:t>
            </a:r>
            <a:r>
              <a:rPr lang="en-US" dirty="0" smtClean="0"/>
              <a:t> 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3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IDES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1"/>
            <a:r>
              <a:rPr lang="en-US" dirty="0" err="1" smtClean="0"/>
              <a:t>WebStorm</a:t>
            </a:r>
            <a:endParaRPr lang="en-US" dirty="0"/>
          </a:p>
          <a:p>
            <a:r>
              <a:rPr lang="en-US" dirty="0" smtClean="0"/>
              <a:t>Enhanced Editors</a:t>
            </a:r>
          </a:p>
          <a:p>
            <a:pPr lvl="1"/>
            <a:r>
              <a:rPr lang="en-US" dirty="0" err="1" smtClean="0"/>
              <a:t>NotePad</a:t>
            </a:r>
            <a:r>
              <a:rPr lang="en-US" dirty="0" smtClean="0"/>
              <a:t>++</a:t>
            </a:r>
          </a:p>
          <a:p>
            <a:pPr lvl="1"/>
            <a:r>
              <a:rPr lang="en-US" dirty="0" err="1" smtClean="0"/>
              <a:t>SublimeText</a:t>
            </a:r>
            <a:endParaRPr lang="en-US" dirty="0" smtClean="0"/>
          </a:p>
          <a:p>
            <a:pPr lvl="1"/>
            <a:r>
              <a:rPr lang="en-US" dirty="0" smtClean="0"/>
              <a:t>VI/</a:t>
            </a:r>
            <a:r>
              <a:rPr lang="en-US" dirty="0" err="1" smtClean="0"/>
              <a:t>Emacs</a:t>
            </a:r>
            <a:endParaRPr lang="en-US" dirty="0" smtClean="0"/>
          </a:p>
          <a:p>
            <a:r>
              <a:rPr lang="en-US" dirty="0" smtClean="0"/>
              <a:t>Notepad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Chrome / Chrome Canary</a:t>
            </a:r>
          </a:p>
          <a:p>
            <a:r>
              <a:rPr lang="en-US" dirty="0" smtClean="0"/>
              <a:t>Firefox</a:t>
            </a:r>
          </a:p>
          <a:p>
            <a:pPr lvl="1"/>
            <a:r>
              <a:rPr lang="en-US" dirty="0" smtClean="0"/>
              <a:t>Dev Tools</a:t>
            </a:r>
          </a:p>
          <a:p>
            <a:pPr lvl="1"/>
            <a:r>
              <a:rPr lang="en-US" dirty="0" smtClean="0"/>
              <a:t>Firebug</a:t>
            </a:r>
          </a:p>
          <a:p>
            <a:pPr lvl="1"/>
            <a:r>
              <a:rPr lang="en-US" dirty="0" smtClean="0"/>
              <a:t>Web Developer Toolbar (also for Chrome)</a:t>
            </a:r>
          </a:p>
          <a:p>
            <a:r>
              <a:rPr lang="en-US" dirty="0" smtClean="0"/>
              <a:t>IE Developer Tools</a:t>
            </a:r>
          </a:p>
          <a:p>
            <a:r>
              <a:rPr lang="en-US" dirty="0" smtClean="0"/>
              <a:t>Opera and Safari Dev Tools</a:t>
            </a:r>
          </a:p>
        </p:txBody>
      </p:sp>
    </p:spTree>
    <p:extLst>
      <p:ext uri="{BB962C8B-B14F-4D97-AF65-F5344CB8AC3E}">
        <p14:creationId xmlns:p14="http://schemas.microsoft.com/office/powerpoint/2010/main" val="100425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Fiddler</a:t>
            </a:r>
          </a:p>
          <a:p>
            <a:r>
              <a:rPr lang="en-US" dirty="0" err="1" smtClean="0"/>
              <a:t>YSlow</a:t>
            </a:r>
            <a:r>
              <a:rPr lang="en-US" dirty="0" smtClean="0"/>
              <a:t> and </a:t>
            </a:r>
            <a:r>
              <a:rPr lang="en-US" dirty="0" err="1" smtClean="0"/>
              <a:t>PageSpeed</a:t>
            </a:r>
            <a:endParaRPr lang="en-US" dirty="0" smtClean="0"/>
          </a:p>
          <a:p>
            <a:r>
              <a:rPr lang="en-US" dirty="0" err="1" smtClean="0"/>
              <a:t>SelectorGadget</a:t>
            </a:r>
            <a:r>
              <a:rPr lang="en-US" dirty="0" smtClean="0"/>
              <a:t>, </a:t>
            </a:r>
            <a:r>
              <a:rPr lang="en-US" dirty="0" err="1" smtClean="0"/>
              <a:t>FirePath</a:t>
            </a:r>
            <a:r>
              <a:rPr lang="en-US" dirty="0" smtClean="0"/>
              <a:t> and </a:t>
            </a:r>
            <a:r>
              <a:rPr lang="en-US" dirty="0" err="1" smtClean="0"/>
              <a:t>FireFinder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71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DOM/BOM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is your friend.</a:t>
            </a:r>
          </a:p>
          <a:p>
            <a:r>
              <a:rPr lang="en-US" dirty="0" err="1" smtClean="0"/>
              <a:t>modernizr</a:t>
            </a:r>
            <a:r>
              <a:rPr lang="en-US" dirty="0" smtClean="0"/>
              <a:t> is your friend.</a:t>
            </a:r>
          </a:p>
          <a:p>
            <a:r>
              <a:rPr lang="en-US" dirty="0" smtClean="0"/>
              <a:t>Check for feature availability, not browser version</a:t>
            </a:r>
          </a:p>
          <a:p>
            <a:r>
              <a:rPr lang="en-US" dirty="0" smtClean="0"/>
              <a:t>Use unobtrusive JavaScript</a:t>
            </a:r>
          </a:p>
        </p:txBody>
      </p:sp>
    </p:spTree>
    <p:extLst>
      <p:ext uri="{BB962C8B-B14F-4D97-AF65-F5344CB8AC3E}">
        <p14:creationId xmlns:p14="http://schemas.microsoft.com/office/powerpoint/2010/main" val="36573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Parties to the Rescue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2105</TotalTime>
  <Words>1099</Words>
  <Application>Microsoft Office PowerPoint</Application>
  <PresentationFormat>Widescreen</PresentationFormat>
  <Paragraphs>221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Corbel</vt:lpstr>
      <vt:lpstr>Parallax</vt:lpstr>
      <vt:lpstr>JavaScript Best Practices</vt:lpstr>
      <vt:lpstr>Administrivia</vt:lpstr>
      <vt:lpstr>Who Am I?</vt:lpstr>
      <vt:lpstr>The Mess, errrr… The Environment</vt:lpstr>
      <vt:lpstr>Editors</vt:lpstr>
      <vt:lpstr>Debugging</vt:lpstr>
      <vt:lpstr>Miscellaneous Tools</vt:lpstr>
      <vt:lpstr>DOM/BOM Considerations</vt:lpstr>
      <vt:lpstr>Third Parties to the Rescue</vt:lpstr>
      <vt:lpstr>jQuery, But Not Just jQuery</vt:lpstr>
      <vt:lpstr>Why not go native?</vt:lpstr>
      <vt:lpstr>One recent example</vt:lpstr>
      <vt:lpstr>Style</vt:lpstr>
      <vt:lpstr>Consistency is Key</vt:lpstr>
      <vt:lpstr>Generally Accepted Guidelines</vt:lpstr>
      <vt:lpstr>Syntax</vt:lpstr>
      <vt:lpstr>jsLint and jsHint</vt:lpstr>
      <vt:lpstr>PowerPoint Presentation</vt:lpstr>
      <vt:lpstr>PowerPoint Presentation</vt:lpstr>
      <vt:lpstr>Patterns</vt:lpstr>
      <vt:lpstr>Avoid the Global Namespace</vt:lpstr>
      <vt:lpstr>There is no such thing as privacy, or is there?</vt:lpstr>
      <vt:lpstr>PowerPoint Presentation</vt:lpstr>
      <vt:lpstr>Revealed Module Pattern</vt:lpstr>
      <vt:lpstr>PowerPoint Presentation</vt:lpstr>
      <vt:lpstr>Chaining Methods</vt:lpstr>
      <vt:lpstr>PowerPoint Presentation</vt:lpstr>
      <vt:lpstr>Callbacks</vt:lpstr>
      <vt:lpstr>Architecture</vt:lpstr>
      <vt:lpstr>A Modular Approach</vt:lpstr>
      <vt:lpstr>Modules</vt:lpstr>
      <vt:lpstr>Sandbox</vt:lpstr>
      <vt:lpstr>Application Core</vt:lpstr>
      <vt:lpstr>Base Library</vt:lpstr>
      <vt:lpstr>Base Library</vt:lpstr>
      <vt:lpstr>Where Does JavaScript Fit In?</vt:lpstr>
      <vt:lpstr>Where does JavaScript Fit</vt:lpstr>
      <vt:lpstr>Where does JavaScript Fit In</vt:lpstr>
      <vt:lpstr>Wrap Up</vt:lpstr>
      <vt:lpstr>Resources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Best Practices</dc:title>
  <dc:creator>Mark Lybrand</dc:creator>
  <cp:lastModifiedBy>Mark Lybrand</cp:lastModifiedBy>
  <cp:revision>38</cp:revision>
  <dcterms:created xsi:type="dcterms:W3CDTF">2014-06-21T19:48:34Z</dcterms:created>
  <dcterms:modified xsi:type="dcterms:W3CDTF">2014-06-23T06:54:02Z</dcterms:modified>
</cp:coreProperties>
</file>