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9"/>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3/12/2018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3/12/2018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3/12/2018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3/12/2018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3/12/2018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3/12/2018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queryu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en-IE" altLang="en-US" sz="6000" b="1" dirty="0" err="1" smtClean="0"/>
              <a:t>Jquery</a:t>
            </a:r>
            <a:r>
              <a:rPr lang="en-IE" altLang="en-US" sz="6000" b="1" dirty="0" smtClean="0"/>
              <a:t>:</a:t>
            </a:r>
            <a:br>
              <a:rPr lang="en-IE" altLang="en-US" sz="6000" b="1" dirty="0" smtClean="0"/>
            </a:br>
            <a:r>
              <a:rPr lang="en-IE" altLang="en-US" sz="6000" b="1" dirty="0" smtClean="0"/>
              <a:t>effects and forms</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effects example</a:t>
            </a:r>
          </a:p>
        </p:txBody>
      </p:sp>
      <p:sp>
        <p:nvSpPr>
          <p:cNvPr id="3" name="Content Placeholder 2"/>
          <p:cNvSpPr>
            <a:spLocks noGrp="1"/>
          </p:cNvSpPr>
          <p:nvPr>
            <p:ph idx="1"/>
          </p:nvPr>
        </p:nvSpPr>
        <p:spPr>
          <a:xfrm>
            <a:off x="938758" y="1600200"/>
            <a:ext cx="2642642" cy="3593591"/>
          </a:xfrm>
        </p:spPr>
        <p:txBody>
          <a:bodyPr/>
          <a:lstStyle/>
          <a:p>
            <a:r>
              <a:rPr lang="en-US" dirty="0"/>
              <a:t>The final part creates an event listener that waits for the user to click on a list item. </a:t>
            </a:r>
            <a:endParaRPr lang="en-US" dirty="0" smtClean="0"/>
          </a:p>
          <a:p>
            <a:r>
              <a:rPr lang="en-US" dirty="0" smtClean="0"/>
              <a:t>When </a:t>
            </a:r>
            <a:r>
              <a:rPr lang="en-US" dirty="0"/>
              <a:t>they do, it will fade that item out to remove it from the list (the fade will take 700 milliseconds).</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590675"/>
            <a:ext cx="5172075" cy="439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87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animate method</a:t>
            </a:r>
            <a:endParaRPr lang="en-IE" dirty="0"/>
          </a:p>
        </p:txBody>
      </p:sp>
      <p:sp>
        <p:nvSpPr>
          <p:cNvPr id="3" name="Content Placeholder 2"/>
          <p:cNvSpPr>
            <a:spLocks noGrp="1"/>
          </p:cNvSpPr>
          <p:nvPr>
            <p:ph idx="1"/>
          </p:nvPr>
        </p:nvSpPr>
        <p:spPr/>
        <p:txBody>
          <a:bodyPr/>
          <a:lstStyle/>
          <a:p>
            <a:r>
              <a:rPr lang="en-US" dirty="0"/>
              <a:t>The .animate() method allows you to create some of your own effects and animations by changing CSS properties. </a:t>
            </a:r>
            <a:endParaRPr lang="en-US" dirty="0" smtClean="0"/>
          </a:p>
          <a:p>
            <a:r>
              <a:rPr lang="en-US" dirty="0" smtClean="0"/>
              <a:t>You </a:t>
            </a:r>
            <a:r>
              <a:rPr lang="en-US" dirty="0"/>
              <a:t>can animate any CSS property whose value can be represented as a number, e.g. height, width and font-size (but not those whose value would be a string e.g. font-family or text-transform</a:t>
            </a:r>
            <a:r>
              <a:rPr lang="en-US" dirty="0" smtClean="0"/>
              <a:t>).</a:t>
            </a:r>
          </a:p>
          <a:p>
            <a:r>
              <a:rPr lang="en-US" dirty="0"/>
              <a:t>The CSS properties are written using </a:t>
            </a:r>
            <a:r>
              <a:rPr lang="en-US" dirty="0" err="1"/>
              <a:t>camelCase</a:t>
            </a:r>
            <a:r>
              <a:rPr lang="en-US" dirty="0"/>
              <a:t> notation. For example, </a:t>
            </a:r>
            <a:r>
              <a:rPr lang="en-US" b="1" dirty="0"/>
              <a:t>border-left-top-radius</a:t>
            </a:r>
            <a:r>
              <a:rPr lang="en-US" dirty="0"/>
              <a:t> would become </a:t>
            </a:r>
            <a:r>
              <a:rPr lang="en-US" b="1" dirty="0" err="1"/>
              <a:t>borderLeftTopRadius</a:t>
            </a:r>
            <a:r>
              <a:rPr lang="en-US" dirty="0"/>
              <a:t>. </a:t>
            </a:r>
            <a:endParaRPr lang="en-IE" dirty="0"/>
          </a:p>
        </p:txBody>
      </p:sp>
    </p:spTree>
    <p:extLst>
      <p:ext uri="{BB962C8B-B14F-4D97-AF65-F5344CB8AC3E}">
        <p14:creationId xmlns:p14="http://schemas.microsoft.com/office/powerpoint/2010/main" val="243205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animate method</a:t>
            </a:r>
          </a:p>
        </p:txBody>
      </p:sp>
      <p:sp>
        <p:nvSpPr>
          <p:cNvPr id="3" name="Content Placeholder 2"/>
          <p:cNvSpPr>
            <a:spLocks noGrp="1"/>
          </p:cNvSpPr>
          <p:nvPr>
            <p:ph idx="1"/>
          </p:nvPr>
        </p:nvSpPr>
        <p:spPr>
          <a:xfrm>
            <a:off x="938758" y="1600200"/>
            <a:ext cx="7633742" cy="4279393"/>
          </a:xfrm>
        </p:spPr>
        <p:txBody>
          <a:bodyPr>
            <a:normAutofit fontScale="92500" lnSpcReduction="20000"/>
          </a:bodyPr>
          <a:lstStyle/>
          <a:p>
            <a:r>
              <a:rPr lang="en-US" dirty="0"/>
              <a:t>The animate method can take three optional parameters, as shown here</a:t>
            </a:r>
            <a:r>
              <a:rPr lang="en-US" dirty="0" smtClean="0"/>
              <a:t>:</a:t>
            </a:r>
          </a:p>
          <a:p>
            <a:endParaRPr lang="en-US" dirty="0"/>
          </a:p>
          <a:p>
            <a:endParaRPr lang="en-US" dirty="0" smtClean="0"/>
          </a:p>
          <a:p>
            <a:endParaRPr lang="en-US" dirty="0" smtClean="0"/>
          </a:p>
          <a:p>
            <a:endParaRPr lang="en-US" dirty="0"/>
          </a:p>
          <a:p>
            <a:endParaRPr lang="en-US" dirty="0"/>
          </a:p>
          <a:p>
            <a:r>
              <a:rPr lang="en-US" b="1" dirty="0"/>
              <a:t>speed</a:t>
            </a:r>
            <a:r>
              <a:rPr lang="en-US" dirty="0"/>
              <a:t> indicates the duration of the animation in milliseconds. It can also take the keywords </a:t>
            </a:r>
            <a:r>
              <a:rPr lang="en-US" i="1" dirty="0"/>
              <a:t>slow</a:t>
            </a:r>
            <a:r>
              <a:rPr lang="en-US" dirty="0"/>
              <a:t> and </a:t>
            </a:r>
            <a:r>
              <a:rPr lang="en-US" i="1" dirty="0"/>
              <a:t>fast</a:t>
            </a:r>
            <a:r>
              <a:rPr lang="en-US" dirty="0"/>
              <a:t>.</a:t>
            </a:r>
          </a:p>
          <a:p>
            <a:r>
              <a:rPr lang="en-US" b="1" dirty="0"/>
              <a:t>easing</a:t>
            </a:r>
            <a:r>
              <a:rPr lang="en-US" dirty="0"/>
              <a:t> can have two values: </a:t>
            </a:r>
            <a:r>
              <a:rPr lang="en-US" i="1" dirty="0"/>
              <a:t>linear</a:t>
            </a:r>
            <a:r>
              <a:rPr lang="en-US" dirty="0"/>
              <a:t> (the speed of the animation is uniform); or </a:t>
            </a:r>
            <a:r>
              <a:rPr lang="en-US" i="1" dirty="0"/>
              <a:t>swing</a:t>
            </a:r>
            <a:r>
              <a:rPr lang="en-US" dirty="0"/>
              <a:t> (speeds up in the middle of the transition, and is slower at the start and end). If no value is specified, swing is used by default.</a:t>
            </a:r>
          </a:p>
          <a:p>
            <a:r>
              <a:rPr lang="en-US" b="1" dirty="0"/>
              <a:t>complete</a:t>
            </a:r>
            <a:r>
              <a:rPr lang="en-US" dirty="0"/>
              <a:t> is used to call a function that should run when the animation has finished. This is known as a callback function.</a:t>
            </a:r>
          </a:p>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9" y="2133600"/>
            <a:ext cx="4232981"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34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animate method</a:t>
            </a:r>
          </a:p>
        </p:txBody>
      </p:sp>
      <p:sp>
        <p:nvSpPr>
          <p:cNvPr id="3" name="Content Placeholder 2"/>
          <p:cNvSpPr>
            <a:spLocks noGrp="1"/>
          </p:cNvSpPr>
          <p:nvPr>
            <p:ph idx="1"/>
          </p:nvPr>
        </p:nvSpPr>
        <p:spPr>
          <a:xfrm>
            <a:off x="938758" y="2286002"/>
            <a:ext cx="2985542" cy="3593591"/>
          </a:xfrm>
        </p:spPr>
        <p:txBody>
          <a:bodyPr/>
          <a:lstStyle/>
          <a:p>
            <a:r>
              <a:rPr lang="en-US" dirty="0"/>
              <a:t>In this example, the .animate() method is used to gradually change the values of two CSS properties. </a:t>
            </a:r>
            <a:endParaRPr lang="en-US" dirty="0" smtClean="0"/>
          </a:p>
          <a:p>
            <a:r>
              <a:rPr lang="en-US" dirty="0" smtClean="0"/>
              <a:t>Both </a:t>
            </a:r>
            <a:r>
              <a:rPr lang="en-US" dirty="0"/>
              <a:t>of them have numerical values: opacity and padding-left.</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14600"/>
            <a:ext cx="47625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53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animate method</a:t>
            </a:r>
          </a:p>
        </p:txBody>
      </p:sp>
      <p:sp>
        <p:nvSpPr>
          <p:cNvPr id="3" name="Content Placeholder 2"/>
          <p:cNvSpPr>
            <a:spLocks noGrp="1"/>
          </p:cNvSpPr>
          <p:nvPr>
            <p:ph idx="1"/>
          </p:nvPr>
        </p:nvSpPr>
        <p:spPr>
          <a:xfrm>
            <a:off x="938758" y="1981200"/>
            <a:ext cx="7633742" cy="3593591"/>
          </a:xfrm>
        </p:spPr>
        <p:txBody>
          <a:bodyPr/>
          <a:lstStyle/>
          <a:p>
            <a:r>
              <a:rPr lang="en-US" dirty="0"/>
              <a:t>All list items are selected and, when a user clicks on one of them, an anonymous function runs. </a:t>
            </a:r>
            <a:endParaRPr lang="en-US" dirty="0" smtClean="0"/>
          </a:p>
          <a:p>
            <a:r>
              <a:rPr lang="en-US" dirty="0" smtClean="0"/>
              <a:t>Inside </a:t>
            </a:r>
            <a:r>
              <a:rPr lang="en-US" dirty="0"/>
              <a:t>it, $(this) creates a new jQuery object holding the element the user clicked on. </a:t>
            </a:r>
            <a:endParaRPr lang="en-US" dirty="0" smtClean="0"/>
          </a:p>
          <a:p>
            <a:r>
              <a:rPr lang="en-US" dirty="0" smtClean="0"/>
              <a:t>The </a:t>
            </a:r>
            <a:r>
              <a:rPr lang="en-US" dirty="0"/>
              <a:t>.animate() method is then called on that jQuery object.</a:t>
            </a:r>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081463"/>
            <a:ext cx="4000765" cy="247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17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animate method</a:t>
            </a:r>
          </a:p>
        </p:txBody>
      </p:sp>
      <p:sp>
        <p:nvSpPr>
          <p:cNvPr id="3" name="Content Placeholder 2"/>
          <p:cNvSpPr>
            <a:spLocks noGrp="1"/>
          </p:cNvSpPr>
          <p:nvPr>
            <p:ph idx="1"/>
          </p:nvPr>
        </p:nvSpPr>
        <p:spPr/>
        <p:txBody>
          <a:bodyPr/>
          <a:lstStyle/>
          <a:p>
            <a:r>
              <a:rPr lang="en-US" dirty="0" smtClean="0"/>
              <a:t>Inside </a:t>
            </a:r>
            <a:r>
              <a:rPr lang="en-US" dirty="0"/>
              <a:t>the .animate() method, the opacity and </a:t>
            </a:r>
            <a:r>
              <a:rPr lang="en-US" dirty="0" err="1"/>
              <a:t>paddingLeft</a:t>
            </a:r>
            <a:r>
              <a:rPr lang="en-US" dirty="0"/>
              <a:t> are changed. </a:t>
            </a:r>
            <a:endParaRPr lang="en-US" dirty="0" smtClean="0"/>
          </a:p>
          <a:p>
            <a:r>
              <a:rPr lang="en-US" dirty="0" smtClean="0"/>
              <a:t>The </a:t>
            </a:r>
            <a:r>
              <a:rPr lang="en-US" dirty="0"/>
              <a:t>value of the </a:t>
            </a:r>
            <a:r>
              <a:rPr lang="en-US" dirty="0" err="1"/>
              <a:t>paddingLeft</a:t>
            </a:r>
            <a:r>
              <a:rPr lang="en-US" dirty="0"/>
              <a:t> property is increased by 80 pixels which makes it look like the text is sliding to the right as it fades out.</a:t>
            </a:r>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527" y="3581400"/>
            <a:ext cx="4236073" cy="2917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63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animate method</a:t>
            </a:r>
          </a:p>
        </p:txBody>
      </p:sp>
      <p:sp>
        <p:nvSpPr>
          <p:cNvPr id="3" name="Content Placeholder 2"/>
          <p:cNvSpPr>
            <a:spLocks noGrp="1"/>
          </p:cNvSpPr>
          <p:nvPr>
            <p:ph idx="1"/>
          </p:nvPr>
        </p:nvSpPr>
        <p:spPr>
          <a:xfrm>
            <a:off x="938758" y="1359409"/>
            <a:ext cx="7633742" cy="3593591"/>
          </a:xfrm>
        </p:spPr>
        <p:txBody>
          <a:bodyPr/>
          <a:lstStyle/>
          <a:p>
            <a:r>
              <a:rPr lang="en-US" dirty="0"/>
              <a:t>The .animate() method has two more parameters. </a:t>
            </a:r>
            <a:endParaRPr lang="en-US" dirty="0" smtClean="0"/>
          </a:p>
          <a:p>
            <a:r>
              <a:rPr lang="en-US" dirty="0" smtClean="0"/>
              <a:t>The </a:t>
            </a:r>
            <a:r>
              <a:rPr lang="en-US" dirty="0"/>
              <a:t>first is the speed of the animation in milliseconds (in this case, 500ms). </a:t>
            </a:r>
            <a:endParaRPr lang="en-US" dirty="0" smtClean="0"/>
          </a:p>
          <a:p>
            <a:r>
              <a:rPr lang="en-US" dirty="0" smtClean="0"/>
              <a:t>The </a:t>
            </a:r>
            <a:r>
              <a:rPr lang="en-US" dirty="0"/>
              <a:t>second is another anonymous function indicating what should happen when the animation finishes. When the animation has finished, the callback function removes that list item from the page using the .remove() method.</a:t>
            </a:r>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781425"/>
            <a:ext cx="36576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8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form selectors</a:t>
            </a:r>
            <a:endParaRPr lang="en-IE" dirty="0"/>
          </a:p>
        </p:txBody>
      </p:sp>
      <p:sp>
        <p:nvSpPr>
          <p:cNvPr id="3" name="Content Placeholder 2"/>
          <p:cNvSpPr>
            <a:spLocks noGrp="1"/>
          </p:cNvSpPr>
          <p:nvPr>
            <p:ph idx="1"/>
          </p:nvPr>
        </p:nvSpPr>
        <p:spPr/>
        <p:txBody>
          <a:bodyPr/>
          <a:lstStyle/>
          <a:p>
            <a:r>
              <a:rPr lang="en-US" dirty="0"/>
              <a:t>jQuery has selectors that are designed specifically to work with forms. </a:t>
            </a:r>
            <a:endParaRPr lang="en-US" dirty="0" smtClean="0"/>
          </a:p>
          <a:p>
            <a:r>
              <a:rPr lang="en-US" dirty="0" smtClean="0"/>
              <a:t>However</a:t>
            </a:r>
            <a:r>
              <a:rPr lang="en-US" dirty="0"/>
              <a:t>, because of the way jQuery searches for elements, these selectors are not always the quickest way to select elements on a page. </a:t>
            </a:r>
            <a:endParaRPr lang="en-US" dirty="0" smtClean="0"/>
          </a:p>
          <a:p>
            <a:r>
              <a:rPr lang="en-US" dirty="0" smtClean="0"/>
              <a:t>The </a:t>
            </a:r>
            <a:r>
              <a:rPr lang="en-US" dirty="0"/>
              <a:t>jQuery selectors are shown </a:t>
            </a:r>
            <a:r>
              <a:rPr lang="en-US" dirty="0" smtClean="0"/>
              <a:t>on the next slide.</a:t>
            </a:r>
            <a:endParaRPr lang="en-IE" dirty="0"/>
          </a:p>
        </p:txBody>
      </p:sp>
    </p:spTree>
    <p:extLst>
      <p:ext uri="{BB962C8B-B14F-4D97-AF65-F5344CB8AC3E}">
        <p14:creationId xmlns:p14="http://schemas.microsoft.com/office/powerpoint/2010/main" val="89693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0356084"/>
              </p:ext>
            </p:extLst>
          </p:nvPr>
        </p:nvGraphicFramePr>
        <p:xfrm>
          <a:off x="762000" y="609600"/>
          <a:ext cx="8001000" cy="5669280"/>
        </p:xfrm>
        <a:graphic>
          <a:graphicData uri="http://schemas.openxmlformats.org/drawingml/2006/table">
            <a:tbl>
              <a:tblPr firstRow="1" bandRow="1">
                <a:tableStyleId>{5C22544A-7EE6-4342-B048-85BDC9FD1C3A}</a:tableStyleId>
              </a:tblPr>
              <a:tblGrid>
                <a:gridCol w="1219200"/>
                <a:gridCol w="6781800"/>
              </a:tblGrid>
              <a:tr h="0">
                <a:tc>
                  <a:txBody>
                    <a:bodyPr/>
                    <a:lstStyle/>
                    <a:p>
                      <a:r>
                        <a:rPr lang="en-IE" sz="1600" dirty="0" smtClean="0"/>
                        <a:t>Selector</a:t>
                      </a:r>
                      <a:endParaRPr lang="en-IE" sz="1600" dirty="0"/>
                    </a:p>
                  </a:txBody>
                  <a:tcPr/>
                </a:tc>
                <a:tc>
                  <a:txBody>
                    <a:bodyPr/>
                    <a:lstStyle/>
                    <a:p>
                      <a:endParaRPr lang="en-IE" sz="1600" dirty="0"/>
                    </a:p>
                  </a:txBody>
                  <a:tcPr/>
                </a:tc>
              </a:tr>
              <a:tr h="0">
                <a:tc>
                  <a:txBody>
                    <a:bodyPr/>
                    <a:lstStyle/>
                    <a:p>
                      <a:r>
                        <a:rPr lang="en-US" sz="1600" b="1" i="0" kern="1200" dirty="0" smtClean="0">
                          <a:solidFill>
                            <a:schemeClr val="dk1"/>
                          </a:solidFill>
                          <a:effectLst/>
                          <a:latin typeface="+mn-lt"/>
                          <a:ea typeface="+mn-ea"/>
                          <a:cs typeface="+mn-cs"/>
                        </a:rPr>
                        <a:t>:button</a:t>
                      </a:r>
                      <a:endParaRPr lang="en-US" sz="1600" b="0" i="0" kern="1200" dirty="0" smtClean="0">
                        <a:solidFill>
                          <a:schemeClr val="dk1"/>
                        </a:solidFill>
                        <a:effectLst/>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&lt;button&gt; and &lt;input&gt; elements whose type attribute has a value of button.</a:t>
                      </a:r>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:checkbox</a:t>
                      </a:r>
                      <a:endParaRPr lang="en-US" sz="1600" b="0" i="0" kern="1200" dirty="0" smtClean="0">
                        <a:solidFill>
                          <a:schemeClr val="dk1"/>
                        </a:solidFill>
                        <a:effectLst/>
                        <a:latin typeface="+mn-lt"/>
                        <a:ea typeface="+mn-ea"/>
                        <a:cs typeface="+mn-cs"/>
                      </a:endParaRPr>
                    </a:p>
                    <a:p>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&lt;input&gt; elements whose type attribute has a value of checkbox. </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:checked</a:t>
                      </a:r>
                      <a:endParaRPr lang="en-US" sz="1600" b="0" i="0" kern="1200" dirty="0" smtClean="0">
                        <a:solidFill>
                          <a:schemeClr val="dk1"/>
                        </a:solidFill>
                        <a:effectLst/>
                        <a:latin typeface="+mn-lt"/>
                        <a:ea typeface="+mn-ea"/>
                        <a:cs typeface="+mn-cs"/>
                      </a:endParaRPr>
                    </a:p>
                    <a:p>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Checked elements from checkboxes and radio buttons (see :selected for select boxes)</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:focus</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Element that currently has focus. </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:file</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elements that are file inputs.</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:image</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image inputs. </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:input</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&lt;button&gt;, &lt;input&gt;, &lt;select&gt; and &lt;</a:t>
                      </a:r>
                      <a:r>
                        <a:rPr lang="en-US" sz="1600" b="0" i="0" kern="1200" dirty="0" err="1" smtClean="0">
                          <a:solidFill>
                            <a:schemeClr val="dk1"/>
                          </a:solidFill>
                          <a:effectLst/>
                          <a:latin typeface="+mn-lt"/>
                          <a:ea typeface="+mn-ea"/>
                          <a:cs typeface="+mn-cs"/>
                        </a:rPr>
                        <a:t>textarea</a:t>
                      </a:r>
                      <a:r>
                        <a:rPr lang="en-US" sz="1600" b="0" i="0" kern="1200" dirty="0" smtClean="0">
                          <a:solidFill>
                            <a:schemeClr val="dk1"/>
                          </a:solidFill>
                          <a:effectLst/>
                          <a:latin typeface="+mn-lt"/>
                          <a:ea typeface="+mn-ea"/>
                          <a:cs typeface="+mn-cs"/>
                        </a:rPr>
                        <a:t>&gt; elements.</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:password</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password inputs. </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:radio</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radio inputs. To select a group of radio buttons, you can use $('input[name="gender"]:radio').</a:t>
                      </a:r>
                      <a:endParaRPr lang="en-IE" sz="1600" dirty="0"/>
                    </a:p>
                  </a:txBody>
                  <a:tcPr/>
                </a:tc>
              </a:tr>
              <a:tr h="0">
                <a:tc>
                  <a:txBody>
                    <a:bodyPr/>
                    <a:lstStyle/>
                    <a:p>
                      <a:r>
                        <a:rPr lang="en-US" sz="1600" b="1" i="0" kern="1200" dirty="0" smtClean="0">
                          <a:solidFill>
                            <a:schemeClr val="dk1"/>
                          </a:solidFill>
                          <a:effectLst/>
                          <a:latin typeface="+mn-lt"/>
                          <a:ea typeface="+mn-ea"/>
                          <a:cs typeface="+mn-cs"/>
                        </a:rPr>
                        <a:t>:reset</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inputs that are reset buttons.</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:selected</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All elements that are selected.</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:submit</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&lt;button&gt; and &lt;input&gt; elements whose type attribute has a value of submit. </a:t>
                      </a:r>
                      <a:endParaRPr lang="en-IE" sz="1600" dirty="0"/>
                    </a:p>
                  </a:txBody>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mn-lt"/>
                          <a:ea typeface="+mn-ea"/>
                          <a:cs typeface="+mn-cs"/>
                        </a:rPr>
                        <a:t>:text</a:t>
                      </a:r>
                      <a:endParaRPr lang="en-IE" sz="1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Selects &lt;input&gt; elements with a type attribute whose value is text, or whose type attribute is not present. </a:t>
                      </a:r>
                      <a:endParaRPr lang="en-IE" sz="1600" dirty="0"/>
                    </a:p>
                  </a:txBody>
                  <a:tcPr/>
                </a:tc>
              </a:tr>
            </a:tbl>
          </a:graphicData>
        </a:graphic>
      </p:graphicFrame>
    </p:spTree>
    <p:extLst>
      <p:ext uri="{BB962C8B-B14F-4D97-AF65-F5344CB8AC3E}">
        <p14:creationId xmlns:p14="http://schemas.microsoft.com/office/powerpoint/2010/main" val="303791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form methods</a:t>
            </a:r>
            <a:endParaRPr lang="en-IE" dirty="0"/>
          </a:p>
        </p:txBody>
      </p:sp>
      <p:sp>
        <p:nvSpPr>
          <p:cNvPr id="3" name="Content Placeholder 2"/>
          <p:cNvSpPr>
            <a:spLocks noGrp="1"/>
          </p:cNvSpPr>
          <p:nvPr>
            <p:ph idx="1"/>
          </p:nvPr>
        </p:nvSpPr>
        <p:spPr>
          <a:xfrm>
            <a:off x="938758" y="1588009"/>
            <a:ext cx="7633742" cy="3593591"/>
          </a:xfrm>
        </p:spPr>
        <p:txBody>
          <a:bodyPr/>
          <a:lstStyle/>
          <a:p>
            <a:r>
              <a:rPr lang="en-US" dirty="0"/>
              <a:t>jQuery also provides methods that can be used with forms. For example, the .</a:t>
            </a:r>
            <a:r>
              <a:rPr lang="en-US" dirty="0" err="1"/>
              <a:t>val</a:t>
            </a:r>
            <a:r>
              <a:rPr lang="en-US" dirty="0"/>
              <a:t>() method gets the value from the first element in a selection; it can also be used to set the value for all matching elements.</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2401134367"/>
              </p:ext>
            </p:extLst>
          </p:nvPr>
        </p:nvGraphicFramePr>
        <p:xfrm>
          <a:off x="1066800" y="3124200"/>
          <a:ext cx="7467600" cy="3479800"/>
        </p:xfrm>
        <a:graphic>
          <a:graphicData uri="http://schemas.openxmlformats.org/drawingml/2006/table">
            <a:tbl>
              <a:tblPr firstRow="1" bandRow="1">
                <a:tableStyleId>{5C22544A-7EE6-4342-B048-85BDC9FD1C3A}</a:tableStyleId>
              </a:tblPr>
              <a:tblGrid>
                <a:gridCol w="2053590"/>
                <a:gridCol w="5414010"/>
              </a:tblGrid>
              <a:tr h="370840">
                <a:tc>
                  <a:txBody>
                    <a:bodyPr/>
                    <a:lstStyle/>
                    <a:p>
                      <a:r>
                        <a:rPr lang="en-IE" sz="1800" dirty="0" smtClean="0"/>
                        <a:t>Method</a:t>
                      </a:r>
                      <a:endParaRPr lang="en-IE" sz="1800" dirty="0"/>
                    </a:p>
                  </a:txBody>
                  <a:tcPr/>
                </a:tc>
                <a:tc>
                  <a:txBody>
                    <a:bodyPr/>
                    <a:lstStyle/>
                    <a:p>
                      <a:r>
                        <a:rPr lang="en-IE" sz="1800" dirty="0" smtClean="0"/>
                        <a:t>Usage</a:t>
                      </a:r>
                      <a:endParaRPr lang="en-IE" sz="1800" dirty="0"/>
                    </a:p>
                  </a:txBody>
                  <a:tcPr/>
                </a:tc>
              </a:tr>
              <a:tr h="370840">
                <a:tc>
                  <a:txBody>
                    <a:bodyPr/>
                    <a:lstStyle/>
                    <a:p>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val</a:t>
                      </a:r>
                      <a:r>
                        <a:rPr lang="en-US" sz="1800" b="1"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Primarily used with &lt;input&gt;, &lt;select&gt;, and &lt;</a:t>
                      </a:r>
                      <a:r>
                        <a:rPr lang="en-US" sz="1800" b="0" i="0" kern="1200" dirty="0" err="1" smtClean="0">
                          <a:solidFill>
                            <a:schemeClr val="dk1"/>
                          </a:solidFill>
                          <a:effectLst/>
                          <a:latin typeface="+mn-lt"/>
                          <a:ea typeface="+mn-ea"/>
                          <a:cs typeface="+mn-cs"/>
                        </a:rPr>
                        <a:t>textarea</a:t>
                      </a:r>
                      <a:r>
                        <a:rPr lang="en-US" sz="1800" b="0" i="0" kern="1200" dirty="0" smtClean="0">
                          <a:solidFill>
                            <a:schemeClr val="dk1"/>
                          </a:solidFill>
                          <a:effectLst/>
                          <a:latin typeface="+mn-lt"/>
                          <a:ea typeface="+mn-ea"/>
                          <a:cs typeface="+mn-cs"/>
                        </a:rPr>
                        <a:t>&gt; elements. It can be used to get the value of the first element in a matched set, or update the value of all of them</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.filter()</a:t>
                      </a:r>
                      <a:endParaRPr lang="en-US" sz="1800" b="0" i="0" kern="1200" dirty="0" smtClean="0">
                        <a:solidFill>
                          <a:schemeClr val="dk1"/>
                        </a:solidFill>
                        <a:effectLst/>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Used to filter a jQuery selection using a second selector (especially form-specific filters)</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.is()</a:t>
                      </a:r>
                      <a:endParaRPr lang="en-US" sz="1800" b="0" i="0" kern="1200" dirty="0" smtClean="0">
                        <a:solidFill>
                          <a:schemeClr val="dk1"/>
                        </a:solidFill>
                        <a:effectLst/>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Often used with filters to check whether a form input is selected/checked</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isNumeric</a:t>
                      </a:r>
                      <a:r>
                        <a:rPr lang="en-US" sz="1800" b="1" i="0" kern="1200" dirty="0" smtClean="0">
                          <a:solidFill>
                            <a:schemeClr val="dk1"/>
                          </a:solidFill>
                          <a:effectLst/>
                          <a:latin typeface="+mn-lt"/>
                          <a:ea typeface="+mn-ea"/>
                          <a:cs typeface="+mn-cs"/>
                        </a:rPr>
                        <a:t>()</a:t>
                      </a: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Checks whether the value represents a numeric value and returns a Boolean.</a:t>
                      </a:r>
                      <a:endParaRPr lang="en-IE" sz="1800" dirty="0"/>
                    </a:p>
                  </a:txBody>
                  <a:tcPr/>
                </a:tc>
              </a:tr>
            </a:tbl>
          </a:graphicData>
        </a:graphic>
      </p:graphicFrame>
    </p:spTree>
    <p:extLst>
      <p:ext uri="{BB962C8B-B14F-4D97-AF65-F5344CB8AC3E}">
        <p14:creationId xmlns:p14="http://schemas.microsoft.com/office/powerpoint/2010/main" val="143125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Effects</a:t>
            </a:r>
          </a:p>
          <a:p>
            <a:r>
              <a:rPr lang="en-IE" dirty="0" smtClean="0"/>
              <a:t>The .animate() method</a:t>
            </a:r>
          </a:p>
          <a:p>
            <a:r>
              <a:rPr lang="en-IE" dirty="0" smtClean="0"/>
              <a:t>Form elements</a:t>
            </a:r>
          </a:p>
          <a:p>
            <a:r>
              <a:rPr lang="en-IE" dirty="0" smtClean="0"/>
              <a:t>Form events and methods</a:t>
            </a:r>
          </a:p>
          <a:p>
            <a:r>
              <a:rPr lang="en-IE" smtClean="0"/>
              <a:t>jQueryUI</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form events</a:t>
            </a:r>
            <a:endParaRPr lang="en-IE" dirty="0"/>
          </a:p>
        </p:txBody>
      </p:sp>
      <p:sp>
        <p:nvSpPr>
          <p:cNvPr id="3" name="Content Placeholder 2"/>
          <p:cNvSpPr>
            <a:spLocks noGrp="1"/>
          </p:cNvSpPr>
          <p:nvPr>
            <p:ph idx="1"/>
          </p:nvPr>
        </p:nvSpPr>
        <p:spPr>
          <a:xfrm>
            <a:off x="938758" y="1905000"/>
            <a:ext cx="7633742" cy="3593591"/>
          </a:xfrm>
        </p:spPr>
        <p:txBody>
          <a:bodyPr/>
          <a:lstStyle/>
          <a:p>
            <a:r>
              <a:rPr lang="en-US" dirty="0"/>
              <a:t>The events shown here correspond to JavaScript events that you might use to trigger functions. They work with the .on() method; for example:</a:t>
            </a:r>
            <a:endParaRPr lang="en-I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5085381" cy="93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058476916"/>
              </p:ext>
            </p:extLst>
          </p:nvPr>
        </p:nvGraphicFramePr>
        <p:xfrm>
          <a:off x="1066800" y="4099560"/>
          <a:ext cx="7467600" cy="2225040"/>
        </p:xfrm>
        <a:graphic>
          <a:graphicData uri="http://schemas.openxmlformats.org/drawingml/2006/table">
            <a:tbl>
              <a:tblPr firstRow="1" bandRow="1">
                <a:tableStyleId>{5C22544A-7EE6-4342-B048-85BDC9FD1C3A}</a:tableStyleId>
              </a:tblPr>
              <a:tblGrid>
                <a:gridCol w="2053590"/>
                <a:gridCol w="5414010"/>
              </a:tblGrid>
              <a:tr h="370840">
                <a:tc>
                  <a:txBody>
                    <a:bodyPr/>
                    <a:lstStyle/>
                    <a:p>
                      <a:r>
                        <a:rPr lang="en-IE" sz="1800" dirty="0" smtClean="0"/>
                        <a:t>Method</a:t>
                      </a:r>
                      <a:endParaRPr lang="en-IE" sz="1800" dirty="0"/>
                    </a:p>
                  </a:txBody>
                  <a:tcPr/>
                </a:tc>
                <a:tc>
                  <a:txBody>
                    <a:bodyPr/>
                    <a:lstStyle/>
                    <a:p>
                      <a:r>
                        <a:rPr lang="en-IE" sz="1800" dirty="0" smtClean="0"/>
                        <a:t>Usage</a:t>
                      </a:r>
                      <a:endParaRPr lang="en-IE" sz="1800" dirty="0"/>
                    </a:p>
                  </a:txBody>
                  <a:tcPr/>
                </a:tc>
              </a:tr>
              <a:tr h="370840">
                <a:tc>
                  <a:txBody>
                    <a:bodyPr/>
                    <a:lstStyle/>
                    <a:p>
                      <a:r>
                        <a:rPr lang="en-US" sz="1800" b="1" i="0" kern="1200" dirty="0" smtClean="0">
                          <a:solidFill>
                            <a:schemeClr val="dk1"/>
                          </a:solidFill>
                          <a:effectLst/>
                          <a:latin typeface="+mn-lt"/>
                          <a:ea typeface="+mn-ea"/>
                          <a:cs typeface="+mn-cs"/>
                        </a:rPr>
                        <a:t>blur</a:t>
                      </a:r>
                      <a:r>
                        <a:rPr lang="en-US" sz="1800" b="0" i="0" kern="1200" dirty="0" smtClean="0">
                          <a:solidFill>
                            <a:schemeClr val="dk1"/>
                          </a:solidFill>
                          <a:effectLst/>
                          <a:latin typeface="+mn-lt"/>
                          <a:ea typeface="+mn-ea"/>
                          <a:cs typeface="+mn-cs"/>
                        </a:rPr>
                        <a:t>: </a:t>
                      </a:r>
                    </a:p>
                  </a:txBody>
                  <a:tcPr/>
                </a:tc>
                <a:tc>
                  <a:txBody>
                    <a:bodyPr/>
                    <a:lstStyle/>
                    <a:p>
                      <a:r>
                        <a:rPr lang="en-US" sz="1800" b="0" i="0" kern="1200" dirty="0" smtClean="0">
                          <a:solidFill>
                            <a:schemeClr val="dk1"/>
                          </a:solidFill>
                          <a:effectLst/>
                          <a:latin typeface="+mn-lt"/>
                          <a:ea typeface="+mn-ea"/>
                          <a:cs typeface="+mn-cs"/>
                        </a:rPr>
                        <a:t>When an element loses focus</a:t>
                      </a:r>
                      <a:endParaRPr lang="en-US" sz="1800" b="0" i="0" kern="1200" dirty="0" smtClean="0">
                        <a:solidFill>
                          <a:schemeClr val="dk1"/>
                        </a:solidFill>
                        <a:effectLst/>
                        <a:latin typeface="+mn-lt"/>
                        <a:ea typeface="+mn-ea"/>
                        <a:cs typeface="+mn-cs"/>
                      </a:endParaRPr>
                    </a:p>
                  </a:txBody>
                  <a:tcPr/>
                </a:tc>
              </a:tr>
              <a:tr h="370840">
                <a:tc>
                  <a:txBody>
                    <a:bodyPr/>
                    <a:lstStyle/>
                    <a:p>
                      <a:r>
                        <a:rPr lang="en-US" sz="1800" b="1" i="0" kern="1200" dirty="0" smtClean="0">
                          <a:solidFill>
                            <a:schemeClr val="dk1"/>
                          </a:solidFill>
                          <a:effectLst/>
                          <a:latin typeface="+mn-lt"/>
                          <a:ea typeface="+mn-ea"/>
                          <a:cs typeface="+mn-cs"/>
                        </a:rPr>
                        <a:t>change</a:t>
                      </a:r>
                      <a:r>
                        <a:rPr lang="en-US" sz="1800" b="0"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When the value of an input changes</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focus</a:t>
                      </a:r>
                      <a:r>
                        <a:rPr lang="en-US" sz="1800" b="0" i="0" kern="1200" dirty="0" smtClean="0">
                          <a:solidFill>
                            <a:schemeClr val="dk1"/>
                          </a:solidFill>
                          <a:effectLst/>
                          <a:latin typeface="+mn-lt"/>
                          <a:ea typeface="+mn-ea"/>
                          <a:cs typeface="+mn-cs"/>
                        </a:rPr>
                        <a:t>: </a:t>
                      </a:r>
                    </a:p>
                  </a:txBody>
                  <a:tcPr/>
                </a:tc>
                <a:tc>
                  <a:txBody>
                    <a:bodyPr/>
                    <a:lstStyle/>
                    <a:p>
                      <a:r>
                        <a:rPr lang="en-US" sz="1800" b="0" i="0" kern="1200" dirty="0" smtClean="0">
                          <a:solidFill>
                            <a:schemeClr val="dk1"/>
                          </a:solidFill>
                          <a:effectLst/>
                          <a:latin typeface="+mn-lt"/>
                          <a:ea typeface="+mn-ea"/>
                          <a:cs typeface="+mn-cs"/>
                        </a:rPr>
                        <a:t>When an element gains focus</a:t>
                      </a:r>
                      <a:endParaRPr lang="en-US" sz="1800" b="0" i="0" kern="1200" dirty="0" smtClean="0">
                        <a:solidFill>
                          <a:schemeClr val="dk1"/>
                        </a:solidFill>
                        <a:effectLst/>
                        <a:latin typeface="+mn-lt"/>
                        <a:ea typeface="+mn-ea"/>
                        <a:cs typeface="+mn-cs"/>
                      </a:endParaRP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select</a:t>
                      </a:r>
                      <a:r>
                        <a:rPr lang="en-US" sz="1800" b="0" i="0" kern="1200" dirty="0" smtClean="0">
                          <a:solidFill>
                            <a:schemeClr val="dk1"/>
                          </a:solidFill>
                          <a:effectLst/>
                          <a:latin typeface="+mn-lt"/>
                          <a:ea typeface="+mn-ea"/>
                          <a:cs typeface="+mn-cs"/>
                        </a:rPr>
                        <a:t>: </a:t>
                      </a:r>
                      <a:endParaRPr lang="en-IE" sz="1800" dirty="0"/>
                    </a:p>
                  </a:txBody>
                  <a:tcPr/>
                </a:tc>
                <a:tc>
                  <a:txBody>
                    <a:bodyPr/>
                    <a:lstStyle/>
                    <a:p>
                      <a:r>
                        <a:rPr lang="en-US" sz="1800" b="0" i="0" kern="1200" dirty="0" smtClean="0">
                          <a:solidFill>
                            <a:schemeClr val="dk1"/>
                          </a:solidFill>
                          <a:effectLst/>
                          <a:latin typeface="+mn-lt"/>
                          <a:ea typeface="+mn-ea"/>
                          <a:cs typeface="+mn-cs"/>
                        </a:rPr>
                        <a:t>When the option for a &lt;select&gt; element is changed</a:t>
                      </a:r>
                      <a:endParaRPr lang="en-US" sz="1800" b="0" i="0" kern="1200" dirty="0" smtClean="0">
                        <a:solidFill>
                          <a:schemeClr val="dk1"/>
                        </a:solidFill>
                        <a:effectLst/>
                        <a:latin typeface="+mn-lt"/>
                        <a:ea typeface="+mn-ea"/>
                        <a:cs typeface="+mn-cs"/>
                      </a:endParaRP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submit</a:t>
                      </a:r>
                      <a:r>
                        <a:rPr lang="en-US" sz="1800" b="0" i="0" kern="1200" dirty="0" smtClean="0">
                          <a:solidFill>
                            <a:schemeClr val="dk1"/>
                          </a:solidFill>
                          <a:effectLst/>
                          <a:latin typeface="+mn-lt"/>
                          <a:ea typeface="+mn-ea"/>
                          <a:cs typeface="+mn-cs"/>
                        </a:rPr>
                        <a:t>: </a:t>
                      </a:r>
                      <a:endParaRPr lang="en-IE" sz="1800" dirty="0"/>
                    </a:p>
                  </a:txBody>
                  <a:tcPr/>
                </a:tc>
                <a:tc>
                  <a:txBody>
                    <a:bodyPr/>
                    <a:lstStyle/>
                    <a:p>
                      <a:r>
                        <a:rPr lang="en-US" sz="1800" b="0" i="0" kern="1200" dirty="0" smtClean="0">
                          <a:solidFill>
                            <a:schemeClr val="dk1"/>
                          </a:solidFill>
                          <a:effectLst/>
                          <a:latin typeface="+mn-lt"/>
                          <a:ea typeface="+mn-ea"/>
                          <a:cs typeface="+mn-cs"/>
                        </a:rPr>
                        <a:t>When a form is submitted</a:t>
                      </a:r>
                    </a:p>
                  </a:txBody>
                  <a:tcPr/>
                </a:tc>
              </a:tr>
            </a:tbl>
          </a:graphicData>
        </a:graphic>
      </p:graphicFrame>
    </p:spTree>
    <p:extLst>
      <p:ext uri="{BB962C8B-B14F-4D97-AF65-F5344CB8AC3E}">
        <p14:creationId xmlns:p14="http://schemas.microsoft.com/office/powerpoint/2010/main" val="317898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form example</a:t>
            </a:r>
            <a:endParaRPr lang="en-IE" dirty="0"/>
          </a:p>
        </p:txBody>
      </p:sp>
      <p:sp>
        <p:nvSpPr>
          <p:cNvPr id="3" name="Content Placeholder 2"/>
          <p:cNvSpPr>
            <a:spLocks noGrp="1"/>
          </p:cNvSpPr>
          <p:nvPr>
            <p:ph idx="1"/>
          </p:nvPr>
        </p:nvSpPr>
        <p:spPr>
          <a:xfrm>
            <a:off x="938758" y="1219200"/>
            <a:ext cx="3938042" cy="5181600"/>
          </a:xfrm>
        </p:spPr>
        <p:txBody>
          <a:bodyPr>
            <a:noAutofit/>
          </a:bodyPr>
          <a:lstStyle/>
          <a:p>
            <a:r>
              <a:rPr lang="en-US" dirty="0"/>
              <a:t>In this example, a button and form have been added </a:t>
            </a:r>
            <a:r>
              <a:rPr lang="en-US" dirty="0" smtClean="0"/>
              <a:t>to the grocery list. When </a:t>
            </a:r>
            <a:r>
              <a:rPr lang="en-US" dirty="0"/>
              <a:t>the user clicks on the button to add a new item, the form will come into view. </a:t>
            </a:r>
            <a:endParaRPr lang="en-US" dirty="0" smtClean="0"/>
          </a:p>
          <a:p>
            <a:r>
              <a:rPr lang="en-US" dirty="0" smtClean="0"/>
              <a:t>The </a:t>
            </a:r>
            <a:r>
              <a:rPr lang="en-US" dirty="0"/>
              <a:t>form lets users add a new item to the list with a single text input and a submit button. (The new item button is hidden when the form is in view.) </a:t>
            </a:r>
            <a:endParaRPr lang="en-US" dirty="0" smtClean="0"/>
          </a:p>
          <a:p>
            <a:r>
              <a:rPr lang="en-US" dirty="0" smtClean="0"/>
              <a:t>When </a:t>
            </a:r>
            <a:r>
              <a:rPr lang="en-US" dirty="0"/>
              <a:t>the user presses the submit button, the new item is added to the bottom of the list. (The form is also hidden and the new item button is shown again.)</a:t>
            </a:r>
            <a:endParaRPr lang="en-I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524" y="1219200"/>
            <a:ext cx="3862676"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477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form example</a:t>
            </a:r>
          </a:p>
        </p:txBody>
      </p:sp>
      <p:sp>
        <p:nvSpPr>
          <p:cNvPr id="3" name="Content Placeholder 2"/>
          <p:cNvSpPr>
            <a:spLocks noGrp="1"/>
          </p:cNvSpPr>
          <p:nvPr>
            <p:ph idx="1"/>
          </p:nvPr>
        </p:nvSpPr>
        <p:spPr/>
        <p:txBody>
          <a:bodyPr/>
          <a:lstStyle/>
          <a:p>
            <a:r>
              <a:rPr lang="en-IE" dirty="0" smtClean="0"/>
              <a:t>This is the HTML used for the form:</a:t>
            </a:r>
          </a:p>
          <a:p>
            <a:endParaRPr lang="en-IE"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51" y="2895600"/>
            <a:ext cx="7128049"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51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form example</a:t>
            </a:r>
          </a:p>
        </p:txBody>
      </p:sp>
      <p:sp>
        <p:nvSpPr>
          <p:cNvPr id="3" name="Content Placeholder 2"/>
          <p:cNvSpPr>
            <a:spLocks noGrp="1"/>
          </p:cNvSpPr>
          <p:nvPr>
            <p:ph idx="1"/>
          </p:nvPr>
        </p:nvSpPr>
        <p:spPr>
          <a:xfrm>
            <a:off x="938758" y="1676400"/>
            <a:ext cx="7633742" cy="4267200"/>
          </a:xfrm>
        </p:spPr>
        <p:txBody>
          <a:bodyPr>
            <a:normAutofit lnSpcReduction="10000"/>
          </a:bodyPr>
          <a:lstStyle/>
          <a:p>
            <a:r>
              <a:rPr lang="en-US" dirty="0"/>
              <a:t>New jQuery objects are created to hold the new item button, the form to add new items, and the add button. These are cached in variables</a:t>
            </a:r>
            <a:r>
              <a:rPr lang="en-US" dirty="0" smtClean="0"/>
              <a:t>.</a:t>
            </a:r>
          </a:p>
          <a:p>
            <a:endParaRPr lang="en-US" dirty="0"/>
          </a:p>
          <a:p>
            <a:endParaRPr lang="en-US" dirty="0" smtClean="0"/>
          </a:p>
          <a:p>
            <a:endParaRPr lang="en-US" dirty="0" smtClean="0"/>
          </a:p>
          <a:p>
            <a:endParaRPr lang="en-US" dirty="0"/>
          </a:p>
          <a:p>
            <a:endParaRPr lang="en-US" dirty="0"/>
          </a:p>
          <a:p>
            <a:r>
              <a:rPr lang="en-US" dirty="0"/>
              <a:t>When the page loads, the CSS hides the new item button (and shows the form), so jQuery methods show the new item button and hide the form.</a:t>
            </a:r>
            <a:endParaRPr lang="en-IE"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2438400"/>
            <a:ext cx="4452938"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486400"/>
            <a:ext cx="3681701"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3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form example</a:t>
            </a:r>
          </a:p>
        </p:txBody>
      </p:sp>
      <p:sp>
        <p:nvSpPr>
          <p:cNvPr id="3" name="Content Placeholder 2"/>
          <p:cNvSpPr>
            <a:spLocks noGrp="1"/>
          </p:cNvSpPr>
          <p:nvPr>
            <p:ph idx="1"/>
          </p:nvPr>
        </p:nvSpPr>
        <p:spPr/>
        <p:txBody>
          <a:bodyPr/>
          <a:lstStyle/>
          <a:p>
            <a:r>
              <a:rPr lang="en-US" dirty="0" smtClean="0"/>
              <a:t>If </a:t>
            </a:r>
            <a:r>
              <a:rPr lang="en-US" dirty="0"/>
              <a:t>a user clicks on the new item button (the </a:t>
            </a:r>
            <a:r>
              <a:rPr lang="en-US" dirty="0"/>
              <a:t>&lt;button&gt;</a:t>
            </a:r>
            <a:r>
              <a:rPr lang="en-US" dirty="0"/>
              <a:t> element whose id attribute has a value of </a:t>
            </a:r>
            <a:r>
              <a:rPr lang="en-US" dirty="0" err="1"/>
              <a:t>showForm</a:t>
            </a:r>
            <a:r>
              <a:rPr lang="en-US" dirty="0"/>
              <a:t>), the new item button is hidden and the form is shown.</a:t>
            </a:r>
            <a:endParaRPr lang="en-IE"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90925"/>
            <a:ext cx="4749944"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53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form example</a:t>
            </a:r>
          </a:p>
        </p:txBody>
      </p:sp>
      <p:sp>
        <p:nvSpPr>
          <p:cNvPr id="3" name="Content Placeholder 2"/>
          <p:cNvSpPr>
            <a:spLocks noGrp="1"/>
          </p:cNvSpPr>
          <p:nvPr>
            <p:ph idx="1"/>
          </p:nvPr>
        </p:nvSpPr>
        <p:spPr>
          <a:xfrm>
            <a:off x="938758" y="1371600"/>
            <a:ext cx="7633742" cy="5193793"/>
          </a:xfrm>
        </p:spPr>
        <p:txBody>
          <a:bodyPr>
            <a:noAutofit/>
          </a:bodyPr>
          <a:lstStyle/>
          <a:p>
            <a:r>
              <a:rPr lang="en-US" sz="2400" dirty="0"/>
              <a:t>The last part of the script handles the form submit event.</a:t>
            </a:r>
          </a:p>
          <a:p>
            <a:pPr lvl="1"/>
            <a:r>
              <a:rPr lang="en-US" sz="2000" dirty="0"/>
              <a:t>When the form is submitted, an anonymous function is called. It is passed the event object.</a:t>
            </a:r>
          </a:p>
          <a:p>
            <a:pPr lvl="1"/>
            <a:r>
              <a:rPr lang="en-US" sz="2000" dirty="0"/>
              <a:t>The .</a:t>
            </a:r>
            <a:r>
              <a:rPr lang="en-US" sz="2000" dirty="0" err="1"/>
              <a:t>preventDefault</a:t>
            </a:r>
            <a:r>
              <a:rPr lang="en-US" sz="2000" dirty="0"/>
              <a:t>() method stops the form from being submitted.</a:t>
            </a:r>
          </a:p>
          <a:p>
            <a:pPr lvl="1"/>
            <a:r>
              <a:rPr lang="en-US" sz="2000" dirty="0"/>
              <a:t>The .</a:t>
            </a:r>
            <a:r>
              <a:rPr lang="en-US" sz="2000" dirty="0" err="1"/>
              <a:t>val</a:t>
            </a:r>
            <a:r>
              <a:rPr lang="en-US" sz="2000" dirty="0"/>
              <a:t>() method gets the value the user entered from the text input that is stored in $</a:t>
            </a:r>
            <a:r>
              <a:rPr lang="en-US" sz="2000" dirty="0" err="1"/>
              <a:t>textInput</a:t>
            </a:r>
            <a:r>
              <a:rPr lang="en-US" sz="2000" dirty="0"/>
              <a:t>. The value is stored in a variable called </a:t>
            </a:r>
            <a:r>
              <a:rPr lang="en-US" sz="2000" dirty="0" err="1"/>
              <a:t>newText</a:t>
            </a:r>
            <a:r>
              <a:rPr lang="en-US" sz="2000" dirty="0"/>
              <a:t>.</a:t>
            </a:r>
          </a:p>
          <a:p>
            <a:pPr lvl="1"/>
            <a:r>
              <a:rPr lang="en-US" sz="2000" dirty="0"/>
              <a:t>A new item is added to the end of the list using the .after() method.</a:t>
            </a:r>
          </a:p>
          <a:p>
            <a:pPr lvl="1"/>
            <a:r>
              <a:rPr lang="en-US" sz="2000" dirty="0"/>
              <a:t>The form is hidden, the new item button is shown again, and the content of the text input is emptied (so the placeholder text is shown again and the user can add a new entry if they want to).</a:t>
            </a:r>
          </a:p>
          <a:p>
            <a:endParaRPr lang="en-IE" sz="2400" dirty="0"/>
          </a:p>
        </p:txBody>
      </p:sp>
    </p:spTree>
    <p:extLst>
      <p:ext uri="{BB962C8B-B14F-4D97-AF65-F5344CB8AC3E}">
        <p14:creationId xmlns:p14="http://schemas.microsoft.com/office/powerpoint/2010/main" val="2714623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form example</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1823" y="1905000"/>
            <a:ext cx="6532977"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44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a:t>
            </a:r>
            <a:r>
              <a:rPr lang="en-IE" dirty="0" err="1" smtClean="0"/>
              <a:t>ui</a:t>
            </a:r>
            <a:endParaRPr lang="en-IE" dirty="0"/>
          </a:p>
        </p:txBody>
      </p:sp>
      <p:sp>
        <p:nvSpPr>
          <p:cNvPr id="3" name="Content Placeholder 2"/>
          <p:cNvSpPr>
            <a:spLocks noGrp="1"/>
          </p:cNvSpPr>
          <p:nvPr>
            <p:ph idx="1"/>
          </p:nvPr>
        </p:nvSpPr>
        <p:spPr/>
        <p:txBody>
          <a:bodyPr/>
          <a:lstStyle/>
          <a:p>
            <a:r>
              <a:rPr lang="en-US" dirty="0"/>
              <a:t>jQuery UI is a curated set of user interface interactions, effects, widgets, and themes built on top of the jQuery JavaScript Library. </a:t>
            </a:r>
            <a:endParaRPr lang="en-US" dirty="0" smtClean="0"/>
          </a:p>
          <a:p>
            <a:r>
              <a:rPr lang="en-US" dirty="0" smtClean="0"/>
              <a:t>Whether </a:t>
            </a:r>
            <a:r>
              <a:rPr lang="en-US" dirty="0"/>
              <a:t>you're building highly interactive web applications or you just need to add a date picker to a form control, jQuery UI is the perfect choice</a:t>
            </a:r>
            <a:r>
              <a:rPr lang="en-US" dirty="0" smtClean="0"/>
              <a:t>.</a:t>
            </a:r>
          </a:p>
          <a:p>
            <a:r>
              <a:rPr lang="en-US" dirty="0">
                <a:hlinkClick r:id="rId2"/>
              </a:rPr>
              <a:t>https://jqueryui.com</a:t>
            </a:r>
            <a:r>
              <a:rPr lang="en-US" dirty="0" smtClean="0">
                <a:hlinkClick r:id="rId2"/>
              </a:rPr>
              <a:t>/</a:t>
            </a:r>
            <a:r>
              <a:rPr lang="en-US" dirty="0" smtClean="0"/>
              <a:t> </a:t>
            </a:r>
            <a:endParaRPr lang="en-IE" dirty="0"/>
          </a:p>
        </p:txBody>
      </p:sp>
    </p:spTree>
    <p:extLst>
      <p:ext uri="{BB962C8B-B14F-4D97-AF65-F5344CB8AC3E}">
        <p14:creationId xmlns:p14="http://schemas.microsoft.com/office/powerpoint/2010/main" val="409258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effects</a:t>
            </a:r>
            <a:endParaRPr lang="en-IE" dirty="0"/>
          </a:p>
        </p:txBody>
      </p:sp>
      <p:sp>
        <p:nvSpPr>
          <p:cNvPr id="3" name="Content Placeholder 2"/>
          <p:cNvSpPr>
            <a:spLocks noGrp="1"/>
          </p:cNvSpPr>
          <p:nvPr>
            <p:ph idx="1"/>
          </p:nvPr>
        </p:nvSpPr>
        <p:spPr/>
        <p:txBody>
          <a:bodyPr/>
          <a:lstStyle/>
          <a:p>
            <a:r>
              <a:rPr lang="en-US" dirty="0"/>
              <a:t>When you start using jQuery, the effects methods can enhance your web page with transitions and movement. </a:t>
            </a:r>
            <a:endParaRPr lang="en-US" dirty="0" smtClean="0"/>
          </a:p>
          <a:p>
            <a:r>
              <a:rPr lang="en-US" dirty="0" smtClean="0"/>
              <a:t>Here </a:t>
            </a:r>
            <a:r>
              <a:rPr lang="en-US" dirty="0"/>
              <a:t>you can see some of the jQuery effects that show or hide elements and their content. </a:t>
            </a:r>
            <a:endParaRPr lang="en-IE" dirty="0"/>
          </a:p>
        </p:txBody>
      </p:sp>
      <p:graphicFrame>
        <p:nvGraphicFramePr>
          <p:cNvPr id="4" name="Content Placeholder 3"/>
          <p:cNvGraphicFramePr>
            <a:graphicFrameLocks/>
          </p:cNvGraphicFramePr>
          <p:nvPr>
            <p:extLst>
              <p:ext uri="{D42A27DB-BD31-4B8C-83A1-F6EECF244321}">
                <p14:modId xmlns:p14="http://schemas.microsoft.com/office/powerpoint/2010/main" val="4217882171"/>
              </p:ext>
            </p:extLst>
          </p:nvPr>
        </p:nvGraphicFramePr>
        <p:xfrm>
          <a:off x="976312" y="4114800"/>
          <a:ext cx="7634288" cy="1889760"/>
        </p:xfrm>
        <a:graphic>
          <a:graphicData uri="http://schemas.openxmlformats.org/drawingml/2006/table">
            <a:tbl>
              <a:tblPr firstRow="1" bandRow="1">
                <a:tableStyleId>{5C22544A-7EE6-4342-B048-85BDC9FD1C3A}</a:tableStyleId>
              </a:tblPr>
              <a:tblGrid>
                <a:gridCol w="2338387"/>
                <a:gridCol w="5295901"/>
              </a:tblGrid>
              <a:tr h="370840">
                <a:tc>
                  <a:txBody>
                    <a:bodyPr/>
                    <a:lstStyle/>
                    <a:p>
                      <a:r>
                        <a:rPr lang="en-IE" sz="2000" dirty="0" smtClean="0"/>
                        <a:t>Method</a:t>
                      </a:r>
                      <a:endParaRPr lang="en-IE" sz="2000" dirty="0"/>
                    </a:p>
                  </a:txBody>
                  <a:tcPr/>
                </a:tc>
                <a:tc>
                  <a:txBody>
                    <a:bodyPr/>
                    <a:lstStyle/>
                    <a:p>
                      <a:r>
                        <a:rPr lang="en-IE" sz="2000" dirty="0" smtClean="0"/>
                        <a:t>Effect</a:t>
                      </a:r>
                      <a:endParaRPr lang="en-IE" sz="2000" dirty="0"/>
                    </a:p>
                  </a:txBody>
                  <a:tcPr/>
                </a:tc>
              </a:tr>
              <a:tr h="370840">
                <a:tc>
                  <a:txBody>
                    <a:bodyPr/>
                    <a:lstStyle/>
                    <a:p>
                      <a:r>
                        <a:rPr lang="en-US" sz="2000" b="1" i="0" kern="1200" dirty="0" smtClean="0">
                          <a:solidFill>
                            <a:schemeClr val="dk1"/>
                          </a:solidFill>
                          <a:effectLst/>
                          <a:latin typeface="+mn-lt"/>
                          <a:ea typeface="+mn-ea"/>
                          <a:cs typeface="+mn-cs"/>
                        </a:rPr>
                        <a:t>.show()</a:t>
                      </a:r>
                      <a:r>
                        <a:rPr lang="en-US" sz="2000" b="0" i="0" kern="1200" dirty="0" smtClean="0">
                          <a:solidFill>
                            <a:schemeClr val="dk1"/>
                          </a:solidFill>
                          <a:effectLst/>
                          <a:latin typeface="+mn-lt"/>
                          <a:ea typeface="+mn-ea"/>
                          <a:cs typeface="+mn-cs"/>
                        </a:rPr>
                        <a:t>:</a:t>
                      </a:r>
                    </a:p>
                  </a:txBody>
                  <a:tcPr/>
                </a:tc>
                <a:tc>
                  <a:txBody>
                    <a:bodyPr/>
                    <a:lstStyle/>
                    <a:p>
                      <a:r>
                        <a:rPr lang="en-US" sz="2000" b="0" i="0" kern="1200" dirty="0" smtClean="0">
                          <a:solidFill>
                            <a:schemeClr val="dk1"/>
                          </a:solidFill>
                          <a:effectLst/>
                          <a:latin typeface="+mn-lt"/>
                          <a:ea typeface="+mn-ea"/>
                          <a:cs typeface="+mn-cs"/>
                        </a:rPr>
                        <a:t>Displays selected elements</a:t>
                      </a:r>
                      <a:endParaRPr lang="en-IE"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dk1"/>
                          </a:solidFill>
                          <a:effectLst/>
                          <a:latin typeface="+mn-lt"/>
                          <a:ea typeface="+mn-ea"/>
                          <a:cs typeface="+mn-cs"/>
                        </a:rPr>
                        <a:t>.hide()</a:t>
                      </a:r>
                      <a:r>
                        <a:rPr lang="en-US" sz="2000" b="0" i="0" kern="1200" dirty="0" smtClean="0">
                          <a:solidFill>
                            <a:schemeClr val="dk1"/>
                          </a:solidFill>
                          <a:effectLst/>
                          <a:latin typeface="+mn-lt"/>
                          <a:ea typeface="+mn-ea"/>
                          <a:cs typeface="+mn-cs"/>
                        </a:rPr>
                        <a: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Hides selected elements</a:t>
                      </a:r>
                      <a:endParaRPr lang="en-IE"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dk1"/>
                          </a:solidFill>
                          <a:effectLst/>
                          <a:latin typeface="+mn-lt"/>
                          <a:ea typeface="+mn-ea"/>
                          <a:cs typeface="+mn-cs"/>
                        </a:rPr>
                        <a:t>.toggle()</a:t>
                      </a:r>
                      <a:r>
                        <a:rPr lang="en-US" sz="2000" b="0" i="0" kern="1200" dirty="0" smtClean="0">
                          <a:solidFill>
                            <a:schemeClr val="dk1"/>
                          </a:solidFill>
                          <a:effectLst/>
                          <a:latin typeface="+mn-lt"/>
                          <a:ea typeface="+mn-ea"/>
                          <a:cs typeface="+mn-cs"/>
                        </a:rPr>
                        <a:t>:</a:t>
                      </a:r>
                      <a:endParaRPr lang="en-IE"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Toggles between showing and hiding selected elements</a:t>
                      </a:r>
                      <a:endParaRPr lang="en-IE" sz="2000" dirty="0"/>
                    </a:p>
                  </a:txBody>
                  <a:tcPr/>
                </a:tc>
              </a:tr>
            </a:tbl>
          </a:graphicData>
        </a:graphic>
      </p:graphicFrame>
    </p:spTree>
    <p:extLst>
      <p:ext uri="{BB962C8B-B14F-4D97-AF65-F5344CB8AC3E}">
        <p14:creationId xmlns:p14="http://schemas.microsoft.com/office/powerpoint/2010/main" val="109075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effects</a:t>
            </a:r>
          </a:p>
        </p:txBody>
      </p:sp>
      <p:sp>
        <p:nvSpPr>
          <p:cNvPr id="5" name="Content Placeholder 4"/>
          <p:cNvSpPr>
            <a:spLocks noGrp="1"/>
          </p:cNvSpPr>
          <p:nvPr>
            <p:ph idx="1"/>
          </p:nvPr>
        </p:nvSpPr>
        <p:spPr>
          <a:xfrm>
            <a:off x="938758" y="1435609"/>
            <a:ext cx="7633742" cy="3593591"/>
          </a:xfrm>
        </p:spPr>
        <p:txBody>
          <a:bodyPr/>
          <a:lstStyle/>
          <a:p>
            <a:r>
              <a:rPr lang="en-US" dirty="0"/>
              <a:t>You can </a:t>
            </a:r>
            <a:r>
              <a:rPr lang="en-US" dirty="0" smtClean="0"/>
              <a:t>also animate elements, fade them in </a:t>
            </a:r>
            <a:r>
              <a:rPr lang="en-US" dirty="0"/>
              <a:t>or out, or slide them up and down.</a:t>
            </a:r>
            <a:endParaRPr lang="en-IE" dirty="0"/>
          </a:p>
          <a:p>
            <a:pPr marL="0" indent="0">
              <a:buNone/>
            </a:pPr>
            <a:endParaRPr lang="en-IE" dirty="0"/>
          </a:p>
        </p:txBody>
      </p:sp>
      <p:graphicFrame>
        <p:nvGraphicFramePr>
          <p:cNvPr id="7" name="Content Placeholder 3"/>
          <p:cNvGraphicFramePr>
            <a:graphicFrameLocks/>
          </p:cNvGraphicFramePr>
          <p:nvPr>
            <p:extLst>
              <p:ext uri="{D42A27DB-BD31-4B8C-83A1-F6EECF244321}">
                <p14:modId xmlns:p14="http://schemas.microsoft.com/office/powerpoint/2010/main" val="798663268"/>
              </p:ext>
            </p:extLst>
          </p:nvPr>
        </p:nvGraphicFramePr>
        <p:xfrm>
          <a:off x="976312" y="2438400"/>
          <a:ext cx="7634288" cy="3505200"/>
        </p:xfrm>
        <a:graphic>
          <a:graphicData uri="http://schemas.openxmlformats.org/drawingml/2006/table">
            <a:tbl>
              <a:tblPr firstRow="1" bandRow="1">
                <a:tableStyleId>{5C22544A-7EE6-4342-B048-85BDC9FD1C3A}</a:tableStyleId>
              </a:tblPr>
              <a:tblGrid>
                <a:gridCol w="2338387"/>
                <a:gridCol w="5295901"/>
              </a:tblGrid>
              <a:tr h="370840">
                <a:tc>
                  <a:txBody>
                    <a:bodyPr/>
                    <a:lstStyle/>
                    <a:p>
                      <a:r>
                        <a:rPr lang="en-IE" sz="1800" dirty="0" smtClean="0"/>
                        <a:t>Method</a:t>
                      </a:r>
                      <a:endParaRPr lang="en-IE" sz="1800" dirty="0"/>
                    </a:p>
                  </a:txBody>
                  <a:tcPr/>
                </a:tc>
                <a:tc>
                  <a:txBody>
                    <a:bodyPr/>
                    <a:lstStyle/>
                    <a:p>
                      <a:r>
                        <a:rPr lang="en-IE" sz="1800" dirty="0" smtClean="0"/>
                        <a:t>Effect</a:t>
                      </a:r>
                      <a:endParaRPr lang="en-IE" sz="1800" dirty="0"/>
                    </a:p>
                  </a:txBody>
                  <a:tcPr/>
                </a:tc>
              </a:tr>
              <a:tr h="370840">
                <a:tc>
                  <a:txBody>
                    <a:bodyPr/>
                    <a:lstStyle/>
                    <a:p>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fadeIn</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Fades in selected elements making them opaque</a:t>
                      </a:r>
                      <a:endParaRPr lang="en-US" sz="1800" b="0" i="0" kern="1200" dirty="0" smtClean="0">
                        <a:solidFill>
                          <a:schemeClr val="dk1"/>
                        </a:solidFill>
                        <a:effectLst/>
                        <a:latin typeface="+mn-lt"/>
                        <a:ea typeface="+mn-ea"/>
                        <a:cs typeface="+mn-cs"/>
                      </a:endParaRP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fadeOut</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Fades out selected elements making them transparent</a:t>
                      </a:r>
                      <a:endParaRPr lang="en-IE" sz="18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fadeTo</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Changes opacity of selected elements</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fadeToggle</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Hides or shows selected elements by changing their opacity (the opposite of their current state)</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slideUp</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Hides selected elements with a sliding motion</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slideDown</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Shows selected elements with a sliding motion</a:t>
                      </a: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t>
                      </a:r>
                      <a:r>
                        <a:rPr lang="en-US" sz="1800" b="1" i="0" kern="1200" dirty="0" err="1" smtClean="0">
                          <a:solidFill>
                            <a:schemeClr val="dk1"/>
                          </a:solidFill>
                          <a:effectLst/>
                          <a:latin typeface="+mn-lt"/>
                          <a:ea typeface="+mn-ea"/>
                          <a:cs typeface="+mn-cs"/>
                        </a:rPr>
                        <a:t>slideToggle</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a:t>
                      </a:r>
                    </a:p>
                    <a:p>
                      <a:pPr marL="0" marR="0" indent="0" algn="l" defTabSz="685800" rtl="0" eaLnBrk="1" fontAlgn="auto" latinLnBrk="0" hangingPunct="1">
                        <a:lnSpc>
                          <a:spcPct val="100000"/>
                        </a:lnSpc>
                        <a:spcBef>
                          <a:spcPts val="0"/>
                        </a:spcBef>
                        <a:spcAft>
                          <a:spcPts val="0"/>
                        </a:spcAft>
                        <a:buClrTx/>
                        <a:buSzTx/>
                        <a:buFontTx/>
                        <a:buNone/>
                        <a:tabLst/>
                        <a:defRPr/>
                      </a:pPr>
                      <a:endParaRPr lang="en-IE"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Hides or shows selected elements with a sliding motion (in the opposite direction to its current state)</a:t>
                      </a:r>
                    </a:p>
                  </a:txBody>
                  <a:tcPr/>
                </a:tc>
              </a:tr>
            </a:tbl>
          </a:graphicData>
        </a:graphic>
      </p:graphicFrame>
    </p:spTree>
    <p:extLst>
      <p:ext uri="{BB962C8B-B14F-4D97-AF65-F5344CB8AC3E}">
        <p14:creationId xmlns:p14="http://schemas.microsoft.com/office/powerpoint/2010/main" val="324666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effects</a:t>
            </a:r>
            <a:endParaRPr lang="en-IE" dirty="0"/>
          </a:p>
        </p:txBody>
      </p:sp>
      <p:sp>
        <p:nvSpPr>
          <p:cNvPr id="3" name="Content Placeholder 2"/>
          <p:cNvSpPr>
            <a:spLocks noGrp="1"/>
          </p:cNvSpPr>
          <p:nvPr>
            <p:ph idx="1"/>
          </p:nvPr>
        </p:nvSpPr>
        <p:spPr/>
        <p:txBody>
          <a:bodyPr/>
          <a:lstStyle/>
          <a:p>
            <a:r>
              <a:rPr lang="en-US" dirty="0" smtClean="0"/>
              <a:t>You can also create custom effects using the animate method.</a:t>
            </a:r>
          </a:p>
          <a:p>
            <a:r>
              <a:rPr lang="en-US" dirty="0" smtClean="0"/>
              <a:t>Stop and delay can be used to control the timing and execution of effects. </a:t>
            </a:r>
            <a:endParaRPr lang="en-IE" dirty="0"/>
          </a:p>
        </p:txBody>
      </p:sp>
      <p:graphicFrame>
        <p:nvGraphicFramePr>
          <p:cNvPr id="4" name="Content Placeholder 3"/>
          <p:cNvGraphicFramePr>
            <a:graphicFrameLocks/>
          </p:cNvGraphicFramePr>
          <p:nvPr>
            <p:extLst>
              <p:ext uri="{D42A27DB-BD31-4B8C-83A1-F6EECF244321}">
                <p14:modId xmlns:p14="http://schemas.microsoft.com/office/powerpoint/2010/main" val="3084272573"/>
              </p:ext>
            </p:extLst>
          </p:nvPr>
        </p:nvGraphicFramePr>
        <p:xfrm>
          <a:off x="976312" y="3672840"/>
          <a:ext cx="7634288" cy="1584960"/>
        </p:xfrm>
        <a:graphic>
          <a:graphicData uri="http://schemas.openxmlformats.org/drawingml/2006/table">
            <a:tbl>
              <a:tblPr firstRow="1" bandRow="1">
                <a:tableStyleId>{5C22544A-7EE6-4342-B048-85BDC9FD1C3A}</a:tableStyleId>
              </a:tblPr>
              <a:tblGrid>
                <a:gridCol w="2338387"/>
                <a:gridCol w="5295901"/>
              </a:tblGrid>
              <a:tr h="370840">
                <a:tc>
                  <a:txBody>
                    <a:bodyPr/>
                    <a:lstStyle/>
                    <a:p>
                      <a:r>
                        <a:rPr lang="en-IE" sz="2000" dirty="0" smtClean="0"/>
                        <a:t>Method</a:t>
                      </a:r>
                      <a:endParaRPr lang="en-IE" sz="2000" dirty="0"/>
                    </a:p>
                  </a:txBody>
                  <a:tcPr/>
                </a:tc>
                <a:tc>
                  <a:txBody>
                    <a:bodyPr/>
                    <a:lstStyle/>
                    <a:p>
                      <a:r>
                        <a:rPr lang="en-IE" sz="2000" dirty="0" smtClean="0"/>
                        <a:t>Effect</a:t>
                      </a:r>
                      <a:endParaRPr lang="en-IE" sz="2000" dirty="0"/>
                    </a:p>
                  </a:txBody>
                  <a:tcPr/>
                </a:tc>
              </a:tr>
              <a:tr h="370840">
                <a:tc>
                  <a:txBody>
                    <a:bodyPr/>
                    <a:lstStyle/>
                    <a:p>
                      <a:r>
                        <a:rPr lang="en-US" sz="2000" b="1" i="0" kern="1200" dirty="0" smtClean="0">
                          <a:solidFill>
                            <a:schemeClr val="dk1"/>
                          </a:solidFill>
                          <a:effectLst/>
                          <a:latin typeface="+mn-lt"/>
                          <a:ea typeface="+mn-ea"/>
                          <a:cs typeface="+mn-cs"/>
                        </a:rPr>
                        <a:t>.delay()</a:t>
                      </a:r>
                      <a:r>
                        <a:rPr lang="en-US" sz="2000" b="0" i="0" kern="1200" dirty="0" smtClean="0">
                          <a:solidFill>
                            <a:schemeClr val="dk1"/>
                          </a:solidFill>
                          <a:effectLst/>
                          <a:latin typeface="+mn-lt"/>
                          <a:ea typeface="+mn-ea"/>
                          <a:cs typeface="+mn-cs"/>
                        </a:rPr>
                        <a:t>:</a:t>
                      </a:r>
                    </a:p>
                  </a:txBody>
                  <a:tcPr/>
                </a:tc>
                <a:tc>
                  <a:txBody>
                    <a:bodyPr/>
                    <a:lstStyle/>
                    <a:p>
                      <a:r>
                        <a:rPr lang="en-US" sz="2000" b="0" i="0" kern="1200" dirty="0" smtClean="0">
                          <a:solidFill>
                            <a:schemeClr val="dk1"/>
                          </a:solidFill>
                          <a:effectLst/>
                          <a:latin typeface="+mn-lt"/>
                          <a:ea typeface="+mn-ea"/>
                          <a:cs typeface="+mn-cs"/>
                        </a:rPr>
                        <a:t>Delays execution of subsequent items in queue</a:t>
                      </a:r>
                      <a:endParaRPr lang="en-US" sz="2000" b="0" i="0" kern="1200" dirty="0" smtClean="0">
                        <a:solidFill>
                          <a:schemeClr val="dk1"/>
                        </a:solidFill>
                        <a:effectLst/>
                        <a:latin typeface="+mn-lt"/>
                        <a:ea typeface="+mn-ea"/>
                        <a:cs typeface="+mn-cs"/>
                      </a:endParaRPr>
                    </a:p>
                  </a:txBody>
                  <a:tcPr/>
                </a:tc>
              </a:tr>
              <a:tr h="370840">
                <a:tc>
                  <a:txBody>
                    <a:bodyPr/>
                    <a:lstStyle/>
                    <a:p>
                      <a:r>
                        <a:rPr lang="en-US" sz="2000" b="1" i="0" kern="1200" dirty="0" smtClean="0">
                          <a:solidFill>
                            <a:schemeClr val="dk1"/>
                          </a:solidFill>
                          <a:effectLst/>
                          <a:latin typeface="+mn-lt"/>
                          <a:ea typeface="+mn-ea"/>
                          <a:cs typeface="+mn-cs"/>
                        </a:rPr>
                        <a:t>.stop()</a:t>
                      </a:r>
                      <a:r>
                        <a:rPr lang="en-US" sz="2000" b="0" i="0" kern="1200" dirty="0" smtClean="0">
                          <a:solidFill>
                            <a:schemeClr val="dk1"/>
                          </a:solidFill>
                          <a:effectLst/>
                          <a:latin typeface="+mn-lt"/>
                          <a:ea typeface="+mn-ea"/>
                          <a:cs typeface="+mn-cs"/>
                        </a:rPr>
                        <a:t>:</a:t>
                      </a:r>
                      <a:endParaRPr lang="en-US" sz="2000" b="0" i="0" kern="1200" dirty="0" smtClean="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Stops an animation if it is currently running</a:t>
                      </a:r>
                      <a:endParaRPr lang="en-US" sz="2000" b="0" i="0" kern="1200" dirty="0" smtClean="0">
                        <a:solidFill>
                          <a:schemeClr val="dk1"/>
                        </a:solidFill>
                        <a:effectLst/>
                        <a:latin typeface="+mn-lt"/>
                        <a:ea typeface="+mn-ea"/>
                        <a:cs typeface="+mn-cs"/>
                      </a:endParaRPr>
                    </a:p>
                  </a:txBody>
                  <a:tcPr/>
                </a:tc>
              </a:tr>
              <a:tr h="370840">
                <a:tc>
                  <a:txBody>
                    <a:bodyPr/>
                    <a:lstStyle/>
                    <a:p>
                      <a:r>
                        <a:rPr lang="en-US" sz="2000" b="1" i="0" kern="1200" dirty="0" smtClean="0">
                          <a:solidFill>
                            <a:schemeClr val="dk1"/>
                          </a:solidFill>
                          <a:effectLst/>
                          <a:latin typeface="+mn-lt"/>
                          <a:ea typeface="+mn-ea"/>
                          <a:cs typeface="+mn-cs"/>
                        </a:rPr>
                        <a:t>.animate()</a:t>
                      </a:r>
                      <a:r>
                        <a:rPr lang="en-US" sz="2000" b="0" i="0" kern="1200" dirty="0" smtClean="0">
                          <a:solidFill>
                            <a:schemeClr val="dk1"/>
                          </a:solidFill>
                          <a:effectLst/>
                          <a:latin typeface="+mn-lt"/>
                          <a:ea typeface="+mn-ea"/>
                          <a:cs typeface="+mn-cs"/>
                        </a:rPr>
                        <a:t>:</a:t>
                      </a:r>
                      <a:endParaRPr lang="en-US" sz="2000" b="0" i="0" kern="1200" dirty="0">
                        <a:solidFill>
                          <a:schemeClr val="dk1"/>
                        </a:solidFill>
                        <a:effectLst/>
                        <a:latin typeface="+mn-lt"/>
                        <a:ea typeface="+mn-ea"/>
                        <a:cs typeface="+mn-cs"/>
                      </a:endParaRPr>
                    </a:p>
                  </a:txBody>
                  <a:tcPr/>
                </a:tc>
                <a:tc>
                  <a:txBody>
                    <a:bodyPr/>
                    <a:lstStyle/>
                    <a:p>
                      <a:r>
                        <a:rPr lang="en-US" sz="2000" b="0" i="0" kern="1200" dirty="0" smtClean="0">
                          <a:solidFill>
                            <a:schemeClr val="dk1"/>
                          </a:solidFill>
                          <a:effectLst/>
                          <a:latin typeface="+mn-lt"/>
                          <a:ea typeface="+mn-ea"/>
                          <a:cs typeface="+mn-cs"/>
                        </a:rPr>
                        <a:t>Creates custom animations (more on this later)</a:t>
                      </a:r>
                      <a:endParaRPr lang="en-US" sz="2000" b="0" i="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1547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effects example</a:t>
            </a:r>
            <a:endParaRPr lang="en-IE" dirty="0"/>
          </a:p>
        </p:txBody>
      </p:sp>
      <p:sp>
        <p:nvSpPr>
          <p:cNvPr id="3" name="Content Placeholder 2"/>
          <p:cNvSpPr>
            <a:spLocks noGrp="1"/>
          </p:cNvSpPr>
          <p:nvPr>
            <p:ph idx="1"/>
          </p:nvPr>
        </p:nvSpPr>
        <p:spPr>
          <a:xfrm>
            <a:off x="938758" y="2286002"/>
            <a:ext cx="2899817" cy="3593591"/>
          </a:xfrm>
        </p:spPr>
        <p:txBody>
          <a:bodyPr/>
          <a:lstStyle/>
          <a:p>
            <a:r>
              <a:rPr lang="en-US" dirty="0"/>
              <a:t>In this example it appears as if list items are faded into view when the page loads. </a:t>
            </a:r>
            <a:endParaRPr lang="en-US" dirty="0" smtClean="0"/>
          </a:p>
          <a:p>
            <a:r>
              <a:rPr lang="en-US" dirty="0" smtClean="0"/>
              <a:t>Each </a:t>
            </a:r>
            <a:r>
              <a:rPr lang="en-US" dirty="0"/>
              <a:t>item is faded out when it is clicked on.</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1809750"/>
            <a:ext cx="48482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356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effects example</a:t>
            </a:r>
          </a:p>
        </p:txBody>
      </p:sp>
      <p:sp>
        <p:nvSpPr>
          <p:cNvPr id="3" name="Content Placeholder 2"/>
          <p:cNvSpPr>
            <a:spLocks noGrp="1"/>
          </p:cNvSpPr>
          <p:nvPr>
            <p:ph idx="1"/>
          </p:nvPr>
        </p:nvSpPr>
        <p:spPr>
          <a:xfrm>
            <a:off x="938758" y="1600200"/>
            <a:ext cx="7633742" cy="3593591"/>
          </a:xfrm>
        </p:spPr>
        <p:txBody>
          <a:bodyPr/>
          <a:lstStyle/>
          <a:p>
            <a:r>
              <a:rPr lang="en-US" dirty="0"/>
              <a:t>In fact, the items are loaded normally along with the rest of the page, but then immediately hidden using jQuery. </a:t>
            </a:r>
            <a:endParaRPr lang="en-US" dirty="0" smtClean="0"/>
          </a:p>
          <a:p>
            <a:r>
              <a:rPr lang="en-US" dirty="0" smtClean="0"/>
              <a:t>Once </a:t>
            </a:r>
            <a:r>
              <a:rPr lang="en-US" dirty="0"/>
              <a:t>hidden, only then are they faded into view. This is so they will still be visible in browsers that do not have JavaScript enabled</a:t>
            </a:r>
            <a:r>
              <a:rPr lang="en-US" dirty="0" smtClean="0"/>
              <a:t>.</a:t>
            </a:r>
          </a:p>
          <a:p>
            <a:r>
              <a:rPr lang="en-US" dirty="0"/>
              <a:t>In the first statement, the selector picks the </a:t>
            </a:r>
            <a:r>
              <a:rPr lang="en-US" dirty="0"/>
              <a:t>&lt;h2&gt;</a:t>
            </a:r>
            <a:r>
              <a:rPr lang="en-US" dirty="0"/>
              <a:t> element and hides it so that it can be animated in. The chosen effect to show the heading is the .</a:t>
            </a:r>
            <a:r>
              <a:rPr lang="en-US" dirty="0" err="1"/>
              <a:t>slideDown</a:t>
            </a:r>
            <a:r>
              <a:rPr lang="en-US" dirty="0"/>
              <a:t>() method. </a:t>
            </a:r>
            <a:endParaRPr lang="en-US" dirty="0" smtClean="0"/>
          </a:p>
          <a:p>
            <a:r>
              <a:rPr lang="en-US" dirty="0" smtClean="0"/>
              <a:t>Note </a:t>
            </a:r>
            <a:r>
              <a:rPr lang="en-US" dirty="0"/>
              <a:t>how the methods are chained; there is no need to make a new selection for each of the tasks.</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075517"/>
            <a:ext cx="3352800" cy="1525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29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effects example</a:t>
            </a:r>
          </a:p>
        </p:txBody>
      </p:sp>
      <p:sp>
        <p:nvSpPr>
          <p:cNvPr id="3" name="Content Placeholder 2"/>
          <p:cNvSpPr>
            <a:spLocks noGrp="1"/>
          </p:cNvSpPr>
          <p:nvPr>
            <p:ph idx="1"/>
          </p:nvPr>
        </p:nvSpPr>
        <p:spPr/>
        <p:txBody>
          <a:bodyPr>
            <a:normAutofit lnSpcReduction="10000"/>
          </a:bodyPr>
          <a:lstStyle/>
          <a:p>
            <a:r>
              <a:rPr lang="en-US" dirty="0"/>
              <a:t>The second part causes the list of items to appear one by one.</a:t>
            </a:r>
          </a:p>
          <a:p>
            <a:pPr lvl="1"/>
            <a:r>
              <a:rPr lang="en-US" dirty="0"/>
              <a:t>Again, before they can be faded in, they must be hidden.</a:t>
            </a:r>
          </a:p>
          <a:p>
            <a:pPr lvl="1"/>
            <a:r>
              <a:rPr lang="en-US" dirty="0"/>
              <a:t>Then the .each() method is used to loop through each of the &lt;li&gt; elements in turn. You can see that this triggers an anonymous function.</a:t>
            </a:r>
          </a:p>
          <a:p>
            <a:pPr lvl="1"/>
            <a:r>
              <a:rPr lang="en-US" dirty="0"/>
              <a:t>Inside the anonymous function the index property acts as a counter indicating which &lt;li&gt; element is the current one.</a:t>
            </a:r>
          </a:p>
          <a:p>
            <a:pPr lvl="1"/>
            <a:r>
              <a:rPr lang="en-US" dirty="0"/>
              <a:t>The .delay() method creates a pause before the list item is shown. The delay is set, multiplying the index number by 700ms (otherwise all of the list items would appear at the same time).</a:t>
            </a:r>
          </a:p>
          <a:p>
            <a:pPr lvl="1"/>
            <a:r>
              <a:rPr lang="en-US" dirty="0"/>
              <a:t>Then it is faded in using the .</a:t>
            </a:r>
            <a:r>
              <a:rPr lang="en-US" dirty="0" err="1"/>
              <a:t>fadeIn</a:t>
            </a:r>
            <a:r>
              <a:rPr lang="en-US" dirty="0"/>
              <a:t>() method.</a:t>
            </a:r>
          </a:p>
          <a:p>
            <a:endParaRPr lang="en-IE" dirty="0"/>
          </a:p>
        </p:txBody>
      </p:sp>
    </p:spTree>
    <p:extLst>
      <p:ext uri="{BB962C8B-B14F-4D97-AF65-F5344CB8AC3E}">
        <p14:creationId xmlns:p14="http://schemas.microsoft.com/office/powerpoint/2010/main" val="19725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Jquery</a:t>
            </a:r>
            <a:r>
              <a:rPr lang="en-IE" dirty="0"/>
              <a:t> effects example</a:t>
            </a:r>
          </a:p>
        </p:txBody>
      </p:sp>
      <p:sp>
        <p:nvSpPr>
          <p:cNvPr id="4" name="Content Placeholder 3"/>
          <p:cNvSpPr>
            <a:spLocks noGrp="1"/>
          </p:cNvSpPr>
          <p:nvPr>
            <p:ph idx="1"/>
          </p:nvPr>
        </p:nvSpPr>
        <p:spPr/>
        <p:txBody>
          <a:bodyPr/>
          <a:lstStyle/>
          <a:p>
            <a:endParaRPr lang="en-IE"/>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730" y="1905000"/>
            <a:ext cx="7767070" cy="4350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75126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1783</TotalTime>
  <Words>1318</Words>
  <Application>Microsoft Office PowerPoint</Application>
  <PresentationFormat>On-screen Show (4:3)</PresentationFormat>
  <Paragraphs>179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Badge</vt:lpstr>
      <vt:lpstr>Jquery: effects and forms</vt:lpstr>
      <vt:lpstr>overview</vt:lpstr>
      <vt:lpstr>Jquery effects</vt:lpstr>
      <vt:lpstr>Jquery effects</vt:lpstr>
      <vt:lpstr>Jquery effects</vt:lpstr>
      <vt:lpstr>Jquery effects example</vt:lpstr>
      <vt:lpstr>Jquery effects example</vt:lpstr>
      <vt:lpstr>Jquery effects example</vt:lpstr>
      <vt:lpstr>Jquery effects example</vt:lpstr>
      <vt:lpstr>Jquery effects example</vt:lpstr>
      <vt:lpstr>The animate method</vt:lpstr>
      <vt:lpstr>The animate method</vt:lpstr>
      <vt:lpstr>The animate method</vt:lpstr>
      <vt:lpstr>The animate method</vt:lpstr>
      <vt:lpstr>The animate method</vt:lpstr>
      <vt:lpstr>The animate method</vt:lpstr>
      <vt:lpstr>Jquery form selectors</vt:lpstr>
      <vt:lpstr>PowerPoint Presentation</vt:lpstr>
      <vt:lpstr>Jquery form methods</vt:lpstr>
      <vt:lpstr>Jquery form events</vt:lpstr>
      <vt:lpstr>Jquery form example</vt:lpstr>
      <vt:lpstr>Jquery form example</vt:lpstr>
      <vt:lpstr>Jquery form example</vt:lpstr>
      <vt:lpstr>Jquery form example</vt:lpstr>
      <vt:lpstr>Jquery form example</vt:lpstr>
      <vt:lpstr>Jquery form example</vt:lpstr>
      <vt:lpstr>Jquery ui</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Two</dc:title>
  <dc:creator>Rosanne Birney</dc:creator>
  <cp:lastModifiedBy>Rosanne Birney</cp:lastModifiedBy>
  <cp:revision>265</cp:revision>
  <dcterms:created xsi:type="dcterms:W3CDTF">2015-11-09T10:51:36Z</dcterms:created>
  <dcterms:modified xsi:type="dcterms:W3CDTF">2018-03-12T08:51:34Z</dcterms:modified>
</cp:coreProperties>
</file>