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83" r:id="rId2"/>
    <p:sldId id="320" r:id="rId3"/>
    <p:sldId id="284" r:id="rId4"/>
    <p:sldId id="285" r:id="rId5"/>
    <p:sldId id="286" r:id="rId6"/>
    <p:sldId id="287" r:id="rId7"/>
    <p:sldId id="288" r:id="rId8"/>
    <p:sldId id="321" r:id="rId9"/>
    <p:sldId id="289" r:id="rId10"/>
    <p:sldId id="308" r:id="rId11"/>
    <p:sldId id="322" r:id="rId12"/>
    <p:sldId id="290" r:id="rId13"/>
    <p:sldId id="291" r:id="rId14"/>
    <p:sldId id="292" r:id="rId15"/>
    <p:sldId id="293" r:id="rId16"/>
    <p:sldId id="294" r:id="rId17"/>
    <p:sldId id="295" r:id="rId18"/>
    <p:sldId id="323" r:id="rId19"/>
    <p:sldId id="296" r:id="rId20"/>
    <p:sldId id="297" r:id="rId21"/>
    <p:sldId id="298" r:id="rId22"/>
    <p:sldId id="299" r:id="rId23"/>
    <p:sldId id="324" r:id="rId24"/>
    <p:sldId id="317" r:id="rId25"/>
    <p:sldId id="318" r:id="rId26"/>
    <p:sldId id="325" r:id="rId27"/>
    <p:sldId id="303" r:id="rId28"/>
    <p:sldId id="309" r:id="rId29"/>
    <p:sldId id="304" r:id="rId30"/>
    <p:sldId id="305" r:id="rId31"/>
    <p:sldId id="306" r:id="rId32"/>
    <p:sldId id="307" r:id="rId33"/>
    <p:sldId id="310" r:id="rId34"/>
    <p:sldId id="326" r:id="rId35"/>
    <p:sldId id="311" r:id="rId36"/>
    <p:sldId id="312" r:id="rId37"/>
    <p:sldId id="314" r:id="rId38"/>
    <p:sldId id="315" r:id="rId39"/>
    <p:sldId id="31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p:scale>
          <a:sx n="64" d="100"/>
          <a:sy n="64" d="100"/>
        </p:scale>
        <p:origin x="-148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1/23/2018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4"/>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8A1C1D12-07E0-4A14-B1DA-CB1ED31B8906}" type="slidenum">
              <a:rPr lang="tr-TR" altLang="en-US"/>
              <a:pPr>
                <a:defRPr/>
              </a:pPr>
              <a:t>‹#›</a:t>
            </a:fld>
            <a:endParaRPr lang="tr-TR" altLang="en-US"/>
          </a:p>
        </p:txBody>
      </p:sp>
    </p:spTree>
    <p:extLst>
      <p:ext uri="{BB962C8B-B14F-4D97-AF65-F5344CB8AC3E}">
        <p14:creationId xmlns:p14="http://schemas.microsoft.com/office/powerpoint/2010/main" val="317995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1/23/2018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1/23/2018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1/23/2018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1/23/2018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TO JAVASCRIPT</a:t>
            </a:r>
            <a:r>
              <a:rPr lang="en-US" altLang="en-US" sz="6000" b="1" smtClean="0"/>
              <a:t/>
            </a:r>
            <a:br>
              <a:rPr lang="en-US" altLang="en-US" sz="6000" b="1" smtClean="0"/>
            </a:br>
            <a:r>
              <a:rPr lang="en-US" altLang="en-US" sz="6000" b="1" smtClean="0"/>
              <a:t>part one</a:t>
            </a:r>
            <a:endParaRPr lang="tr-TR" altLang="en-US" sz="6000" b="1"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JavaScript Variables </a:t>
            </a:r>
            <a:endParaRPr lang="en-US" dirty="0"/>
          </a:p>
        </p:txBody>
      </p:sp>
      <p:sp>
        <p:nvSpPr>
          <p:cNvPr id="3" name="Content Placeholder 2"/>
          <p:cNvSpPr>
            <a:spLocks noGrp="1"/>
          </p:cNvSpPr>
          <p:nvPr>
            <p:ph idx="1"/>
          </p:nvPr>
        </p:nvSpPr>
        <p:spPr/>
        <p:txBody>
          <a:bodyPr>
            <a:normAutofit lnSpcReduction="10000"/>
          </a:bodyPr>
          <a:lstStyle/>
          <a:p>
            <a:pPr>
              <a:defRPr/>
            </a:pPr>
            <a:r>
              <a:rPr lang="tr-TR" altLang="en-US" sz="2800" dirty="0"/>
              <a:t>Rules for variable names:</a:t>
            </a:r>
          </a:p>
          <a:p>
            <a:pPr lvl="1">
              <a:defRPr/>
            </a:pPr>
            <a:r>
              <a:rPr lang="tr-TR" altLang="en-US" sz="2400" dirty="0"/>
              <a:t>Variable names are case sensitive </a:t>
            </a:r>
            <a:endParaRPr lang="en-US" altLang="en-US" sz="2400" dirty="0"/>
          </a:p>
          <a:p>
            <a:pPr lvl="2">
              <a:defRPr/>
            </a:pPr>
            <a:r>
              <a:rPr lang="tr-TR" altLang="en-US" sz="2200" dirty="0"/>
              <a:t>strname – STRNAME (not same</a:t>
            </a:r>
            <a:r>
              <a:rPr lang="tr-TR" altLang="en-US" sz="2200" dirty="0" smtClean="0"/>
              <a:t>)</a:t>
            </a:r>
            <a:r>
              <a:rPr lang="en-US" altLang="en-US" sz="2200" dirty="0" smtClean="0"/>
              <a:t>.</a:t>
            </a:r>
            <a:endParaRPr lang="tr-TR" altLang="en-US" sz="2400" dirty="0"/>
          </a:p>
          <a:p>
            <a:pPr lvl="1">
              <a:defRPr/>
            </a:pPr>
            <a:r>
              <a:rPr lang="tr-TR" altLang="en-US" sz="2400" dirty="0"/>
              <a:t>They must begin with a letter</a:t>
            </a:r>
            <a:r>
              <a:rPr lang="en-US" altLang="en-US" sz="2400" dirty="0"/>
              <a:t>, $, </a:t>
            </a:r>
            <a:r>
              <a:rPr lang="tr-TR" altLang="en-US" sz="2400" dirty="0"/>
              <a:t> or the underscore </a:t>
            </a:r>
            <a:r>
              <a:rPr lang="tr-TR" altLang="en-US" sz="2400" dirty="0" smtClean="0"/>
              <a:t>character</a:t>
            </a:r>
            <a:r>
              <a:rPr lang="en-US" altLang="en-US" sz="2400" dirty="0" smtClean="0"/>
              <a:t>.</a:t>
            </a:r>
          </a:p>
          <a:p>
            <a:pPr lvl="1">
              <a:defRPr/>
            </a:pPr>
            <a:r>
              <a:rPr lang="en-US" altLang="en-US" sz="2400" dirty="0" smtClean="0"/>
              <a:t>Can contain numbers, </a:t>
            </a:r>
            <a:r>
              <a:rPr lang="tr-TR" altLang="en-US" sz="2400" dirty="0" smtClean="0"/>
              <a:t>letter</a:t>
            </a:r>
            <a:r>
              <a:rPr lang="en-US" altLang="en-US" sz="2400" dirty="0" smtClean="0"/>
              <a:t>s, </a:t>
            </a:r>
            <a:r>
              <a:rPr lang="en-US" altLang="en-US" sz="2400" dirty="0"/>
              <a:t>$, </a:t>
            </a:r>
            <a:r>
              <a:rPr lang="tr-TR" altLang="en-US" sz="2400" dirty="0"/>
              <a:t> </a:t>
            </a:r>
            <a:r>
              <a:rPr lang="en-US" altLang="en-US" sz="2400" dirty="0" smtClean="0"/>
              <a:t>and </a:t>
            </a:r>
            <a:r>
              <a:rPr lang="tr-TR" altLang="en-US" sz="2400" dirty="0" smtClean="0"/>
              <a:t>the </a:t>
            </a:r>
            <a:r>
              <a:rPr lang="tr-TR" altLang="en-US" sz="2400" dirty="0"/>
              <a:t>underscore </a:t>
            </a:r>
            <a:r>
              <a:rPr lang="tr-TR" altLang="en-US" sz="2400" dirty="0" smtClean="0"/>
              <a:t>character</a:t>
            </a:r>
            <a:r>
              <a:rPr lang="en-US" altLang="en-US" sz="2400" dirty="0" smtClean="0"/>
              <a:t>.</a:t>
            </a:r>
          </a:p>
          <a:p>
            <a:pPr lvl="1">
              <a:defRPr/>
            </a:pPr>
            <a:r>
              <a:rPr lang="en-US" altLang="en-US" sz="2400" dirty="0" smtClean="0"/>
              <a:t>No spaces allowed.</a:t>
            </a:r>
            <a:endParaRPr lang="en-US" altLang="en-US" sz="2400" dirty="0"/>
          </a:p>
          <a:p>
            <a:pPr lvl="1">
              <a:defRPr/>
            </a:pPr>
            <a:endParaRPr lang="tr-TR" altLang="en-US" sz="2400" dirty="0"/>
          </a:p>
          <a:p>
            <a:endParaRPr lang="en-US" sz="2400" dirty="0"/>
          </a:p>
        </p:txBody>
      </p:sp>
    </p:spTree>
    <p:extLst>
      <p:ext uri="{BB962C8B-B14F-4D97-AF65-F5344CB8AC3E}">
        <p14:creationId xmlns:p14="http://schemas.microsoft.com/office/powerpoint/2010/main" val="2185349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38200" y="330283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77361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a:t>
            </a:r>
          </a:p>
        </p:txBody>
      </p:sp>
      <p:sp>
        <p:nvSpPr>
          <p:cNvPr id="12291" name="Rectangle 3"/>
          <p:cNvSpPr>
            <a:spLocks noGrp="1" noRot="1" noChangeArrowheads="1"/>
          </p:cNvSpPr>
          <p:nvPr>
            <p:ph type="body" sz="half" idx="1"/>
          </p:nvPr>
        </p:nvSpPr>
        <p:spPr>
          <a:xfrm>
            <a:off x="914400" y="1600200"/>
            <a:ext cx="3581400" cy="4498975"/>
          </a:xfrm>
        </p:spPr>
        <p:txBody>
          <a:bodyPr/>
          <a:lstStyle/>
          <a:p>
            <a:pPr eaLnBrk="1" hangingPunct="1">
              <a:buFont typeface="Arial" pitchFamily="34" charset="0"/>
              <a:buNone/>
              <a:defRPr/>
            </a:pPr>
            <a:r>
              <a:rPr lang="tr-TR" altLang="en-US" sz="2800" dirty="0" smtClean="0"/>
              <a:t>Arithmetic Operators</a:t>
            </a:r>
          </a:p>
          <a:p>
            <a:pPr marL="0" indent="0">
              <a:buNone/>
              <a:defRPr/>
            </a:pPr>
            <a:r>
              <a:rPr lang="en-US" sz="2400" dirty="0"/>
              <a:t>Arithmetic operators are used to perform arithmetic on numbers (literals or variables</a:t>
            </a:r>
            <a:r>
              <a:rPr lang="en-US" sz="2400" dirty="0" smtClean="0"/>
              <a:t>).</a:t>
            </a:r>
          </a:p>
          <a:p>
            <a:pPr marL="0" indent="0">
              <a:buNone/>
              <a:defRPr/>
            </a:pPr>
            <a:r>
              <a:rPr lang="en-US" sz="2400" dirty="0" smtClean="0"/>
              <a:t>total=num1 * num2</a:t>
            </a:r>
          </a:p>
          <a:p>
            <a:pPr marL="0" indent="0">
              <a:buNone/>
              <a:defRPr/>
            </a:pPr>
            <a:r>
              <a:rPr lang="en-US" sz="2400" dirty="0" smtClean="0"/>
              <a:t>Taking our previous values for num1 and num2, after execution of the above statement </a:t>
            </a:r>
            <a:r>
              <a:rPr lang="en-US" sz="2400" dirty="0" smtClean="0">
                <a:sym typeface="Wingdings" panose="05000000000000000000" pitchFamily="2" charset="2"/>
              </a:rPr>
              <a:t></a:t>
            </a:r>
            <a:r>
              <a:rPr lang="en-US" sz="2400" dirty="0" smtClean="0"/>
              <a:t> total = 12.</a:t>
            </a:r>
          </a:p>
          <a:p>
            <a:pPr marL="0" indent="0">
              <a:buNone/>
              <a:defRPr/>
            </a:pPr>
            <a:endParaRPr lang="tr-TR" altLang="en-US" sz="1800" dirty="0" smtClean="0"/>
          </a:p>
        </p:txBody>
      </p:sp>
      <p:graphicFrame>
        <p:nvGraphicFramePr>
          <p:cNvPr id="12673" name="Group 385"/>
          <p:cNvGraphicFramePr>
            <a:graphicFrameLocks noGrp="1"/>
          </p:cNvGraphicFramePr>
          <p:nvPr>
            <p:ph sz="half" idx="2"/>
            <p:extLst>
              <p:ext uri="{D42A27DB-BD31-4B8C-83A1-F6EECF244321}">
                <p14:modId xmlns:p14="http://schemas.microsoft.com/office/powerpoint/2010/main" val="224968795"/>
              </p:ext>
            </p:extLst>
          </p:nvPr>
        </p:nvGraphicFramePr>
        <p:xfrm>
          <a:off x="4648200" y="1600200"/>
          <a:ext cx="4194175" cy="4760908"/>
        </p:xfrm>
        <a:graphic>
          <a:graphicData uri="http://schemas.openxmlformats.org/drawingml/2006/table">
            <a:tbl>
              <a:tblPr/>
              <a:tblGrid>
                <a:gridCol w="876300"/>
                <a:gridCol w="1423988"/>
                <a:gridCol w="1252537"/>
                <a:gridCol w="641350"/>
              </a:tblGrid>
              <a:tr h="37150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Description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Result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Addition</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Subtraction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3</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Multiplication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20</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Division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15/5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3</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Modulus (division remainder)</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10%8</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10%2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0</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Increment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x=6</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Decrement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bl>
          </a:graphicData>
        </a:graphic>
      </p:graphicFrame>
    </p:spTree>
    <p:extLst>
      <p:ext uri="{BB962C8B-B14F-4D97-AF65-F5344CB8AC3E}">
        <p14:creationId xmlns:p14="http://schemas.microsoft.com/office/powerpoint/2010/main" val="412809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2</a:t>
            </a:r>
          </a:p>
        </p:txBody>
      </p:sp>
      <p:sp>
        <p:nvSpPr>
          <p:cNvPr id="14339" name="Rectangle 3"/>
          <p:cNvSpPr>
            <a:spLocks noGrp="1" noRot="1" noChangeArrowheads="1"/>
          </p:cNvSpPr>
          <p:nvPr>
            <p:ph type="body" sz="half" idx="1"/>
          </p:nvPr>
        </p:nvSpPr>
        <p:spPr>
          <a:xfrm>
            <a:off x="838200" y="1600200"/>
            <a:ext cx="3657600" cy="4498975"/>
          </a:xfrm>
        </p:spPr>
        <p:txBody>
          <a:bodyPr/>
          <a:lstStyle/>
          <a:p>
            <a:pPr eaLnBrk="1" hangingPunct="1">
              <a:buFont typeface="Arial" pitchFamily="34" charset="0"/>
              <a:buNone/>
              <a:defRPr/>
            </a:pPr>
            <a:r>
              <a:rPr lang="tr-TR" altLang="en-US" sz="2800" dirty="0" smtClean="0"/>
              <a:t>Assignment Operators</a:t>
            </a:r>
          </a:p>
          <a:p>
            <a:pPr marL="0" indent="0">
              <a:buNone/>
              <a:defRPr/>
            </a:pPr>
            <a:r>
              <a:rPr lang="en-US" sz="2400" dirty="0"/>
              <a:t>Assignment operators </a:t>
            </a:r>
            <a:r>
              <a:rPr lang="en-US" sz="2400" dirty="0" smtClean="0"/>
              <a:t>assign values </a:t>
            </a:r>
            <a:r>
              <a:rPr lang="en-US" sz="2400" dirty="0"/>
              <a:t>to JavaScript variables.</a:t>
            </a:r>
            <a:endParaRPr lang="tr-TR" altLang="en-US" sz="2400" dirty="0" smtClean="0"/>
          </a:p>
        </p:txBody>
      </p:sp>
      <p:graphicFrame>
        <p:nvGraphicFramePr>
          <p:cNvPr id="14473" name="Group 137"/>
          <p:cNvGraphicFramePr>
            <a:graphicFrameLocks noGrp="1"/>
          </p:cNvGraphicFramePr>
          <p:nvPr>
            <p:ph sz="half" idx="2"/>
          </p:nvPr>
        </p:nvGraphicFramePr>
        <p:xfrm>
          <a:off x="4648200" y="1600200"/>
          <a:ext cx="4194175" cy="4498975"/>
        </p:xfrm>
        <a:graphic>
          <a:graphicData uri="http://schemas.openxmlformats.org/drawingml/2006/table">
            <a:tbl>
              <a:tblPr/>
              <a:tblGrid>
                <a:gridCol w="1182688"/>
                <a:gridCol w="1096962"/>
                <a:gridCol w="1914525"/>
              </a:tblGrid>
              <a:tr h="97472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smtClean="0">
                          <a:ln>
                            <a:noFill/>
                          </a:ln>
                          <a:solidFill>
                            <a:srgbClr val="000000"/>
                          </a:solidFill>
                          <a:effectLst/>
                          <a:latin typeface="Verdana" pitchFamily="34" charset="0"/>
                        </a:rPr>
                        <a:t>Is The Same As</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x=y</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1730637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- 3</a:t>
            </a:r>
          </a:p>
        </p:txBody>
      </p:sp>
      <p:sp>
        <p:nvSpPr>
          <p:cNvPr id="16387" name="Rectangle 3"/>
          <p:cNvSpPr>
            <a:spLocks noGrp="1" noRot="1" noChangeArrowheads="1"/>
          </p:cNvSpPr>
          <p:nvPr>
            <p:ph type="body" sz="half" idx="1"/>
          </p:nvPr>
        </p:nvSpPr>
        <p:spPr>
          <a:xfrm>
            <a:off x="838200" y="1600200"/>
            <a:ext cx="3657600" cy="4498975"/>
          </a:xfrm>
        </p:spPr>
        <p:txBody>
          <a:bodyPr>
            <a:normAutofit fontScale="92500" lnSpcReduction="20000"/>
          </a:bodyPr>
          <a:lstStyle/>
          <a:p>
            <a:pPr eaLnBrk="1" hangingPunct="1">
              <a:buFont typeface="Arial" pitchFamily="34" charset="0"/>
              <a:buNone/>
              <a:defRPr/>
            </a:pPr>
            <a:r>
              <a:rPr lang="tr-TR" altLang="en-US" sz="2800" dirty="0" smtClean="0"/>
              <a:t>Comparison Operators</a:t>
            </a:r>
          </a:p>
          <a:p>
            <a:pPr marL="0" indent="0">
              <a:buNone/>
              <a:defRPr/>
            </a:pPr>
            <a:r>
              <a:rPr lang="en-US" sz="2400" dirty="0" smtClean="0"/>
              <a:t>This table </a:t>
            </a:r>
            <a:r>
              <a:rPr lang="en-US" sz="2400" dirty="0"/>
              <a:t>contains the different comparison </a:t>
            </a:r>
            <a:r>
              <a:rPr lang="en-US" sz="2400" dirty="0" smtClean="0"/>
              <a:t>operators</a:t>
            </a:r>
            <a:r>
              <a:rPr lang="en-US" sz="2400" dirty="0" smtClean="0"/>
              <a:t>.</a:t>
            </a:r>
          </a:p>
          <a:p>
            <a:pPr marL="0" indent="0">
              <a:buNone/>
              <a:defRPr/>
            </a:pPr>
            <a:endParaRPr lang="en-US" sz="2400" dirty="0"/>
          </a:p>
          <a:p>
            <a:pPr marL="0" indent="0">
              <a:buNone/>
              <a:defRPr/>
            </a:pPr>
            <a:r>
              <a:rPr lang="en-US" sz="2400" dirty="0"/>
              <a:t>When checking if two values are equal, it is considered better to use strict equals operators (===) and (!==) rather than (==) and (!=) as these strict operators</a:t>
            </a:r>
          </a:p>
          <a:p>
            <a:pPr marL="0" indent="0">
              <a:buNone/>
              <a:defRPr/>
            </a:pPr>
            <a:r>
              <a:rPr lang="en-US" sz="2400"/>
              <a:t>check that the value and data types match.</a:t>
            </a:r>
          </a:p>
        </p:txBody>
      </p:sp>
      <p:graphicFrame>
        <p:nvGraphicFramePr>
          <p:cNvPr id="16590" name="Group 206"/>
          <p:cNvGraphicFramePr>
            <a:graphicFrameLocks noGrp="1"/>
          </p:cNvGraphicFramePr>
          <p:nvPr>
            <p:ph sz="half" idx="2"/>
            <p:extLst>
              <p:ext uri="{D42A27DB-BD31-4B8C-83A1-F6EECF244321}">
                <p14:modId xmlns:p14="http://schemas.microsoft.com/office/powerpoint/2010/main" val="3396119232"/>
              </p:ext>
            </p:extLst>
          </p:nvPr>
        </p:nvGraphicFramePr>
        <p:xfrm>
          <a:off x="4648200" y="1600200"/>
          <a:ext cx="4194175" cy="4869818"/>
        </p:xfrm>
        <a:graphic>
          <a:graphicData uri="http://schemas.openxmlformats.org/drawingml/2006/table">
            <a:tbl>
              <a:tblPr/>
              <a:tblGrid>
                <a:gridCol w="931863"/>
                <a:gridCol w="1812925"/>
                <a:gridCol w="1449387"/>
              </a:tblGrid>
              <a:tr h="3889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Description</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0363">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rowSpan="5">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5">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is equal to (checks for both value and type)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84163">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y="5"</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857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chemeClr val="tx1"/>
                          </a:solidFill>
                          <a:effectLst/>
                          <a:latin typeface="Arial Tur" charset="-94"/>
                        </a:rPr>
                        <a:t> </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 returns true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x===y returns false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is not equal</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5!=8 returns true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t>
                      </a:r>
                      <a:endParaRPr kumimoji="0" lang="tr-TR"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Is not identical </a:t>
                      </a:r>
                      <a:endParaRPr kumimoji="0" lang="tr-TR"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4!==5 (true)</a:t>
                      </a:r>
                    </a:p>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5!==5 (false)</a:t>
                      </a:r>
                    </a:p>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5!==‘5’ (true)</a:t>
                      </a:r>
                      <a:endParaRPr kumimoji="0" lang="tr-TR" altLang="en-US" sz="10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57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&gt;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greater than</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5&gt;8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&lt;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less than</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5&lt;8 returns true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&gt;=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greater than or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5&gt;=8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&lt;=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less than or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5&lt;=8 returns true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11920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- 4</a:t>
            </a:r>
          </a:p>
        </p:txBody>
      </p:sp>
      <p:sp>
        <p:nvSpPr>
          <p:cNvPr id="18435" name="Rectangle 3"/>
          <p:cNvSpPr>
            <a:spLocks noGrp="1" noRot="1" noChangeArrowheads="1"/>
          </p:cNvSpPr>
          <p:nvPr>
            <p:ph type="body" sz="half" idx="1"/>
          </p:nvPr>
        </p:nvSpPr>
        <p:spPr>
          <a:xfrm>
            <a:off x="762000" y="1600200"/>
            <a:ext cx="3733800" cy="4498975"/>
          </a:xfrm>
        </p:spPr>
        <p:txBody>
          <a:bodyPr/>
          <a:lstStyle/>
          <a:p>
            <a:pPr eaLnBrk="1" hangingPunct="1">
              <a:buFont typeface="Arial" pitchFamily="34" charset="0"/>
              <a:buNone/>
              <a:defRPr/>
            </a:pPr>
            <a:r>
              <a:rPr lang="tr-TR" altLang="en-US" sz="2800" dirty="0" smtClean="0"/>
              <a:t>Logical Operators</a:t>
            </a:r>
          </a:p>
          <a:p>
            <a:pPr marL="0" indent="0">
              <a:buNone/>
              <a:defRPr/>
            </a:pPr>
            <a:r>
              <a:rPr lang="en-US" dirty="0"/>
              <a:t>To further enhance your </a:t>
            </a:r>
            <a:r>
              <a:rPr lang="en-US" b="1" dirty="0"/>
              <a:t>if</a:t>
            </a:r>
            <a:r>
              <a:rPr lang="en-US" dirty="0"/>
              <a:t> statements you can use the so-called </a:t>
            </a:r>
            <a:r>
              <a:rPr lang="en-US" b="1" dirty="0"/>
              <a:t>logical</a:t>
            </a:r>
            <a:r>
              <a:rPr lang="en-US" dirty="0"/>
              <a:t> </a:t>
            </a:r>
            <a:r>
              <a:rPr lang="en-US" dirty="0" smtClean="0"/>
              <a:t>operators.</a:t>
            </a:r>
            <a:endParaRPr lang="tr-TR" altLang="en-US" sz="2800" dirty="0" smtClean="0"/>
          </a:p>
        </p:txBody>
      </p:sp>
      <p:graphicFrame>
        <p:nvGraphicFramePr>
          <p:cNvPr id="18623" name="Group 191"/>
          <p:cNvGraphicFramePr>
            <a:graphicFrameLocks noGrp="1"/>
          </p:cNvGraphicFramePr>
          <p:nvPr>
            <p:ph sz="half" idx="2"/>
            <p:extLst>
              <p:ext uri="{D42A27DB-BD31-4B8C-83A1-F6EECF244321}">
                <p14:modId xmlns:p14="http://schemas.microsoft.com/office/powerpoint/2010/main" val="3672868314"/>
              </p:ext>
            </p:extLst>
          </p:nvPr>
        </p:nvGraphicFramePr>
        <p:xfrm>
          <a:off x="4648200" y="1600200"/>
          <a:ext cx="4194175" cy="3594103"/>
        </p:xfrm>
        <a:graphic>
          <a:graphicData uri="http://schemas.openxmlformats.org/drawingml/2006/table">
            <a:tbl>
              <a:tblPr/>
              <a:tblGrid>
                <a:gridCol w="990600"/>
                <a:gridCol w="1295400"/>
                <a:gridCol w="1908175"/>
              </a:tblGrid>
              <a:tr h="303213">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Operator</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Description</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Example</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&amp;&amp;</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and</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 &lt; 10 &amp;&amp; y &gt; 1) returns true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or</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(x==5 || y==5) returns false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not</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3213">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!(x==y) returns true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152049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tr-TR" altLang="en-US" smtClean="0"/>
              <a:t>JavaScript Basic Examples</a:t>
            </a:r>
          </a:p>
        </p:txBody>
      </p:sp>
      <p:sp>
        <p:nvSpPr>
          <p:cNvPr id="20483" name="Rectangle 3"/>
          <p:cNvSpPr>
            <a:spLocks noGrp="1" noRot="1" noChangeArrowheads="1"/>
          </p:cNvSpPr>
          <p:nvPr>
            <p:ph idx="1"/>
          </p:nvPr>
        </p:nvSpPr>
        <p:spPr/>
        <p:txBody>
          <a:bodyPr/>
          <a:lstStyle/>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a:p>
            <a:pPr eaLnBrk="1" hangingPunct="1">
              <a:buFont typeface="Arial" pitchFamily="34" charset="0"/>
              <a:buNone/>
              <a:defRPr/>
            </a:pPr>
            <a:r>
              <a:rPr lang="en-US" altLang="en-US" dirty="0" smtClean="0">
                <a:latin typeface="Courier New" panose="02070309020205020404" pitchFamily="49" charset="0"/>
                <a:cs typeface="Courier New" panose="02070309020205020404" pitchFamily="49" charset="0"/>
              </a:rPr>
              <a:t> </a:t>
            </a:r>
            <a:r>
              <a:rPr lang="tr-TR" altLang="en-US" dirty="0" smtClean="0">
                <a:latin typeface="Courier New" panose="02070309020205020404" pitchFamily="49" charset="0"/>
                <a:cs typeface="Courier New" panose="02070309020205020404" pitchFamily="49" charset="0"/>
              </a:rPr>
              <a:t>document.write("Hello World!")</a:t>
            </a:r>
            <a:r>
              <a:rPr lang="en-US" altLang="en-US" dirty="0" smtClean="0">
                <a:latin typeface="Courier New" panose="02070309020205020404" pitchFamily="49" charset="0"/>
                <a:cs typeface="Courier New" panose="02070309020205020404" pitchFamily="49" charset="0"/>
              </a:rPr>
              <a:t>;</a:t>
            </a:r>
            <a:endParaRPr lang="tr-TR" altLang="en-US" dirty="0" smtClean="0">
              <a:latin typeface="Courier New" panose="02070309020205020404" pitchFamily="49" charset="0"/>
              <a:cs typeface="Courier New" panose="02070309020205020404" pitchFamily="49" charset="0"/>
            </a:endParaRPr>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 </a:t>
            </a:r>
            <a:r>
              <a:rPr lang="tr-TR" altLang="en-US" dirty="0" smtClean="0">
                <a:solidFill>
                  <a:srgbClr val="FF0000"/>
                </a:solidFill>
                <a:sym typeface="Symbol" pitchFamily="18" charset="2"/>
              </a:rPr>
              <a:t></a:t>
            </a:r>
            <a:r>
              <a:rPr lang="tr-TR" altLang="en-US" dirty="0" smtClean="0">
                <a:sym typeface="Symbol" pitchFamily="18" charset="2"/>
              </a:rPr>
              <a:t> </a:t>
            </a:r>
            <a:r>
              <a:rPr lang="tr-TR" altLang="en-US" sz="2000" dirty="0" smtClean="0">
                <a:solidFill>
                  <a:srgbClr val="FF0000"/>
                </a:solidFill>
                <a:sym typeface="Symbol" pitchFamily="18" charset="2"/>
              </a:rPr>
              <a:t>format text with HTML code </a:t>
            </a:r>
          </a:p>
          <a:p>
            <a:pPr eaLnBrk="1" hangingPunct="1">
              <a:buFont typeface="Arial" pitchFamily="34" charset="0"/>
              <a:buNone/>
              <a:defRPr/>
            </a:pPr>
            <a:endParaRPr lang="tr-TR" altLang="en-US" dirty="0" smtClean="0"/>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a:p>
            <a:pPr>
              <a:buNone/>
              <a:defRPr/>
            </a:pPr>
            <a:r>
              <a:rPr lang="en-US" altLang="en-US" dirty="0" smtClean="0">
                <a:latin typeface="Courier New" panose="02070309020205020404" pitchFamily="49" charset="0"/>
                <a:cs typeface="Courier New" panose="02070309020205020404" pitchFamily="49" charset="0"/>
              </a:rPr>
              <a:t> </a:t>
            </a:r>
            <a:r>
              <a:rPr lang="tr-TR" altLang="en-US" dirty="0">
                <a:latin typeface="Courier New" panose="02070309020205020404" pitchFamily="49" charset="0"/>
                <a:cs typeface="Courier New" panose="02070309020205020404" pitchFamily="49" charset="0"/>
              </a:rPr>
              <a:t>document.write</a:t>
            </a:r>
            <a:r>
              <a:rPr lang="tr-TR" altLang="en-US" dirty="0" smtClean="0">
                <a:latin typeface="Courier New" panose="02070309020205020404" pitchFamily="49" charset="0"/>
                <a:cs typeface="Courier New" panose="02070309020205020404" pitchFamily="49" charset="0"/>
              </a:rPr>
              <a:t>(</a:t>
            </a:r>
            <a:r>
              <a:rPr lang="tr-TR" altLang="en-US" dirty="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&lt;b&gt;</a:t>
            </a:r>
            <a:r>
              <a:rPr lang="tr-TR" altLang="en-US" dirty="0" smtClean="0">
                <a:latin typeface="Courier New" panose="02070309020205020404" pitchFamily="49" charset="0"/>
                <a:cs typeface="Courier New" panose="02070309020205020404" pitchFamily="49" charset="0"/>
              </a:rPr>
              <a:t>Hello </a:t>
            </a:r>
            <a:r>
              <a:rPr lang="tr-TR" altLang="en-US" dirty="0">
                <a:latin typeface="Courier New" panose="02070309020205020404" pitchFamily="49" charset="0"/>
                <a:cs typeface="Courier New" panose="02070309020205020404" pitchFamily="49" charset="0"/>
              </a:rPr>
              <a:t>World</a:t>
            </a:r>
            <a:r>
              <a:rPr lang="tr-TR" altLang="en-US" dirty="0" smtClean="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&lt;/b&gt;</a:t>
            </a:r>
            <a:r>
              <a:rPr lang="tr-TR" altLang="en-US" dirty="0" smtClean="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a:t>
            </a:r>
            <a:endParaRPr lang="tr-TR" altLang="en-US" dirty="0">
              <a:latin typeface="Courier New" panose="02070309020205020404" pitchFamily="49" charset="0"/>
              <a:cs typeface="Courier New" panose="02070309020205020404" pitchFamily="49" charset="0"/>
            </a:endParaRPr>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p:txBody>
      </p:sp>
      <p:sp>
        <p:nvSpPr>
          <p:cNvPr id="14340" name="Line 4"/>
          <p:cNvSpPr>
            <a:spLocks noChangeShapeType="1"/>
          </p:cNvSpPr>
          <p:nvPr/>
        </p:nvSpPr>
        <p:spPr bwMode="auto">
          <a:xfrm>
            <a:off x="914400" y="3644900"/>
            <a:ext cx="784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72019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defRPr/>
            </a:pPr>
            <a:r>
              <a:rPr lang="tr-TR" altLang="en-US" smtClean="0"/>
              <a:t>Example</a:t>
            </a:r>
          </a:p>
        </p:txBody>
      </p:sp>
      <p:sp>
        <p:nvSpPr>
          <p:cNvPr id="21507" name="Rectangle 3"/>
          <p:cNvSpPr>
            <a:spLocks noGrp="1" noRot="1" noChangeArrowheads="1"/>
          </p:cNvSpPr>
          <p:nvPr>
            <p:ph idx="1"/>
          </p:nvPr>
        </p:nvSpPr>
        <p:spPr/>
        <p:txBody>
          <a:bodyPr>
            <a:normAutofit fontScale="92500" lnSpcReduction="20000"/>
          </a:bodyPr>
          <a:lstStyle/>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x=</a:t>
            </a:r>
            <a:r>
              <a:rPr lang="tr-TR" altLang="en-US" sz="2800" dirty="0">
                <a:latin typeface="Courier New" panose="02070309020205020404" pitchFamily="49" charset="0"/>
                <a:cs typeface="Courier New" panose="02070309020205020404" pitchFamily="49" charset="0"/>
              </a:rPr>
              <a:t>"</a:t>
            </a:r>
            <a:r>
              <a:rPr lang="tr-TR" altLang="en-US" sz="2800" dirty="0" smtClean="0">
                <a:latin typeface="Courier New" panose="02070309020205020404" pitchFamily="49" charset="0"/>
                <a:cs typeface="Courier New" panose="02070309020205020404" pitchFamily="49" charset="0"/>
              </a:rPr>
              <a:t>Hello World!"</a:t>
            </a:r>
            <a:r>
              <a:rPr lang="en-US" altLang="en-US" sz="2800" dirty="0" smtClean="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document.write(x)</a:t>
            </a: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eaLnBrk="1" hangingPunct="1">
              <a:lnSpc>
                <a:spcPct val="90000"/>
              </a:lnSpc>
              <a:buFont typeface="Arial" pitchFamily="34" charset="0"/>
              <a:buNone/>
              <a:defRPr/>
            </a:pP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x=</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Joe </a:t>
            </a:r>
            <a:r>
              <a:rPr lang="en-US" altLang="en-US" sz="2800" dirty="0" err="1" smtClean="0">
                <a:latin typeface="Courier New" panose="02070309020205020404" pitchFamily="49" charset="0"/>
                <a:cs typeface="Courier New" panose="02070309020205020404" pitchFamily="49" charset="0"/>
              </a:rPr>
              <a:t>Bloggs</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document.write(</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Good morning</a:t>
            </a:r>
            <a:r>
              <a:rPr lang="tr-TR" altLang="en-US" sz="2800" dirty="0" smtClean="0">
                <a:latin typeface="Courier New" panose="02070309020205020404" pitchFamily="49" charset="0"/>
                <a:cs typeface="Courier New" panose="02070309020205020404" pitchFamily="49" charset="0"/>
              </a:rPr>
              <a:t>" +x)</a:t>
            </a:r>
            <a:r>
              <a:rPr lang="en-US" altLang="en-US" sz="2800" dirty="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endParaRPr lang="tr-TR" altLang="en-US" sz="2000" dirty="0" smtClean="0">
              <a:solidFill>
                <a:srgbClr val="FF0000"/>
              </a:solidFill>
              <a:latin typeface="Courier New" panose="02070309020205020404" pitchFamily="49" charset="0"/>
              <a:cs typeface="Courier New" panose="02070309020205020404" pitchFamily="49" charset="0"/>
              <a:sym typeface="Symbol" pitchFamily="18" charset="2"/>
            </a:endParaRPr>
          </a:p>
        </p:txBody>
      </p:sp>
      <p:sp>
        <p:nvSpPr>
          <p:cNvPr id="4" name="Line 4"/>
          <p:cNvSpPr>
            <a:spLocks noChangeShapeType="1"/>
          </p:cNvSpPr>
          <p:nvPr/>
        </p:nvSpPr>
        <p:spPr bwMode="auto">
          <a:xfrm>
            <a:off x="914400" y="3962400"/>
            <a:ext cx="784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31973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38200" y="380302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996907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tr-TR" altLang="en-US" smtClean="0"/>
              <a:t>JavaScript Popup Boxes </a:t>
            </a:r>
          </a:p>
        </p:txBody>
      </p:sp>
      <p:sp>
        <p:nvSpPr>
          <p:cNvPr id="22531" name="Rectangle 3"/>
          <p:cNvSpPr>
            <a:spLocks noGrp="1" noRot="1" noChangeArrowheads="1"/>
          </p:cNvSpPr>
          <p:nvPr>
            <p:ph idx="1"/>
          </p:nvPr>
        </p:nvSpPr>
        <p:spPr/>
        <p:txBody>
          <a:bodyPr>
            <a:noAutofit/>
          </a:bodyPr>
          <a:lstStyle/>
          <a:p>
            <a:pPr eaLnBrk="1" hangingPunct="1">
              <a:defRPr/>
            </a:pPr>
            <a:r>
              <a:rPr lang="tr-TR" altLang="en-US" sz="2800" dirty="0" smtClean="0"/>
              <a:t>Alert Box</a:t>
            </a:r>
          </a:p>
          <a:p>
            <a:pPr lvl="1" eaLnBrk="1" hangingPunct="1">
              <a:defRPr/>
            </a:pPr>
            <a:r>
              <a:rPr lang="tr-TR" altLang="en-US" sz="2400" dirty="0" smtClean="0"/>
              <a:t>An alert box is often used if you want to make sure information comes through to the user.</a:t>
            </a:r>
          </a:p>
          <a:p>
            <a:pPr lvl="1" eaLnBrk="1" hangingPunct="1">
              <a:defRPr/>
            </a:pPr>
            <a:r>
              <a:rPr lang="tr-TR" altLang="en-US" sz="2400" dirty="0" smtClean="0"/>
              <a:t>When an alert box pops up, the user will have to click "OK" to proceed. </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Press OK to continue</a:t>
            </a:r>
            <a:r>
              <a:rPr lang="tr-TR" altLang="en-US" sz="2400" dirty="0" smtClean="0">
                <a:latin typeface="Courier New" panose="02070309020205020404" pitchFamily="49" charset="0"/>
                <a:cs typeface="Courier New" panose="02070309020205020404" pitchFamily="49" charset="0"/>
              </a:rPr>
              <a: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66198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javascript</a:t>
            </a:r>
            <a:endParaRPr lang="en-US" dirty="0"/>
          </a:p>
        </p:txBody>
      </p:sp>
      <p:sp>
        <p:nvSpPr>
          <p:cNvPr id="3" name="Content Placeholder 2"/>
          <p:cNvSpPr>
            <a:spLocks noGrp="1"/>
          </p:cNvSpPr>
          <p:nvPr>
            <p:ph idx="1"/>
          </p:nvPr>
        </p:nvSpPr>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914400" y="2308224"/>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235400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normAutofit/>
          </a:bodyPr>
          <a:lstStyle/>
          <a:p>
            <a:pPr eaLnBrk="1" hangingPunct="1">
              <a:defRPr/>
            </a:pPr>
            <a:r>
              <a:rPr lang="tr-TR" altLang="en-US" sz="4800" dirty="0" smtClean="0"/>
              <a:t>JavaScript Popup Boxes - 2</a:t>
            </a:r>
          </a:p>
        </p:txBody>
      </p:sp>
      <p:sp>
        <p:nvSpPr>
          <p:cNvPr id="23555" name="Rectangle 3"/>
          <p:cNvSpPr>
            <a:spLocks noGrp="1" noRot="1" noChangeArrowheads="1"/>
          </p:cNvSpPr>
          <p:nvPr>
            <p:ph idx="1"/>
          </p:nvPr>
        </p:nvSpPr>
        <p:spPr/>
        <p:txBody>
          <a:bodyPr>
            <a:normAutofit/>
          </a:bodyPr>
          <a:lstStyle/>
          <a:p>
            <a:pPr eaLnBrk="1" hangingPunct="1">
              <a:defRPr/>
            </a:pPr>
            <a:r>
              <a:rPr lang="tr-TR" altLang="en-US" sz="2800" dirty="0" smtClean="0"/>
              <a:t>Confirm Box </a:t>
            </a:r>
          </a:p>
          <a:p>
            <a:pPr lvl="1" eaLnBrk="1" hangingPunct="1">
              <a:defRPr/>
            </a:pPr>
            <a:r>
              <a:rPr lang="tr-TR" altLang="en-US" sz="2400" dirty="0" smtClean="0"/>
              <a:t>A confirm box is often used if you want the user to verify or accept something.</a:t>
            </a:r>
          </a:p>
          <a:p>
            <a:pPr lvl="1" eaLnBrk="1" hangingPunct="1">
              <a:defRPr/>
            </a:pPr>
            <a:r>
              <a:rPr lang="tr-TR" altLang="en-US" sz="2400" dirty="0" smtClean="0"/>
              <a:t>When a confirm box pops up, the user will have to click either "OK" or "Cancel" to proceed. </a:t>
            </a:r>
          </a:p>
          <a:p>
            <a:pPr lvl="1" eaLnBrk="1" hangingPunct="1">
              <a:defRPr/>
            </a:pPr>
            <a:r>
              <a:rPr lang="tr-TR" altLang="en-US" sz="2400" dirty="0" smtClean="0"/>
              <a:t>If the user clicks "OK", the box returns true. If the user clicks "Cancel", the box returns false.</a:t>
            </a:r>
            <a:endParaRPr lang="en-US" altLang="en-US" sz="2400" dirty="0" smtClean="0"/>
          </a:p>
          <a:p>
            <a:pPr lvl="1" eaLnBrk="1" hangingPunct="1">
              <a:defRPr/>
            </a:pPr>
            <a:endParaRPr lang="tr-TR" altLang="en-US" sz="2000" dirty="0" smtClean="0"/>
          </a:p>
        </p:txBody>
      </p:sp>
    </p:spTree>
    <p:extLst>
      <p:ext uri="{BB962C8B-B14F-4D97-AF65-F5344CB8AC3E}">
        <p14:creationId xmlns:p14="http://schemas.microsoft.com/office/powerpoint/2010/main" val="2679042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normAutofit/>
          </a:bodyPr>
          <a:lstStyle/>
          <a:p>
            <a:pPr eaLnBrk="1" hangingPunct="1">
              <a:defRPr/>
            </a:pPr>
            <a:r>
              <a:rPr lang="tr-TR" altLang="en-US" sz="4800" dirty="0" smtClean="0"/>
              <a:t>JavaScript Popup Boxes - 3</a:t>
            </a:r>
          </a:p>
        </p:txBody>
      </p:sp>
      <p:sp>
        <p:nvSpPr>
          <p:cNvPr id="24579" name="Rectangle 3"/>
          <p:cNvSpPr>
            <a:spLocks noGrp="1" noRot="1" noChangeArrowheads="1"/>
          </p:cNvSpPr>
          <p:nvPr>
            <p:ph idx="1"/>
          </p:nvPr>
        </p:nvSpPr>
        <p:spPr/>
        <p:txBody>
          <a:bodyPr>
            <a:normAutofit lnSpcReduction="10000"/>
          </a:bodyPr>
          <a:lstStyle/>
          <a:p>
            <a:pPr eaLnBrk="1" hangingPunct="1">
              <a:defRPr/>
            </a:pPr>
            <a:r>
              <a:rPr lang="tr-TR" altLang="en-US" sz="3200" dirty="0" smtClean="0"/>
              <a:t>Prompt Box</a:t>
            </a:r>
          </a:p>
          <a:p>
            <a:pPr lvl="1" eaLnBrk="1" hangingPunct="1">
              <a:defRPr/>
            </a:pPr>
            <a:r>
              <a:rPr lang="tr-TR" altLang="en-US" sz="2400" dirty="0" smtClean="0"/>
              <a:t>A prompt box is often used if you want the user to input a value.</a:t>
            </a:r>
          </a:p>
          <a:p>
            <a:pPr lvl="1" eaLnBrk="1" hangingPunct="1">
              <a:defRPr/>
            </a:pPr>
            <a:r>
              <a:rPr lang="tr-TR" altLang="en-US" sz="2400" dirty="0" smtClean="0"/>
              <a:t>When a prompt box pops up, the user will have to click either "OK" or "Cancel" to proceed after entering an input value. </a:t>
            </a:r>
          </a:p>
          <a:p>
            <a:pPr lvl="1" eaLnBrk="1" hangingPunct="1">
              <a:defRPr/>
            </a:pPr>
            <a:r>
              <a:rPr lang="tr-TR" altLang="en-US" sz="2400" dirty="0" smtClean="0"/>
              <a:t>If the user clicks "OK“, the box returns the input value. If the user clicks "Cancel“, the box returns null.</a:t>
            </a:r>
          </a:p>
        </p:txBody>
      </p:sp>
    </p:spTree>
    <p:extLst>
      <p:ext uri="{BB962C8B-B14F-4D97-AF65-F5344CB8AC3E}">
        <p14:creationId xmlns:p14="http://schemas.microsoft.com/office/powerpoint/2010/main" val="1178535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tr-TR" altLang="en-US" smtClean="0"/>
              <a:t>Prompt Box Example</a:t>
            </a:r>
          </a:p>
        </p:txBody>
      </p:sp>
      <p:sp>
        <p:nvSpPr>
          <p:cNvPr id="28675" name="Rectangle 3"/>
          <p:cNvSpPr>
            <a:spLocks noGrp="1" noRot="1" noChangeArrowheads="1"/>
          </p:cNvSpPr>
          <p:nvPr>
            <p:ph idx="1"/>
          </p:nvPr>
        </p:nvSpPr>
        <p:spPr/>
        <p:txBody>
          <a:bodyPr>
            <a:normAutofit/>
          </a:bodyPr>
          <a:lstStyle/>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buNone/>
              <a:defRPr/>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yname</a:t>
            </a:r>
            <a:r>
              <a:rPr lang="tr-TR" altLang="en-US" sz="2400" dirty="0" smtClean="0">
                <a:latin typeface="Courier New" panose="02070309020205020404" pitchFamily="49" charset="0"/>
                <a:cs typeface="Courier New" panose="02070309020205020404" pitchFamily="49" charset="0"/>
              </a:rPr>
              <a:t>=prompt (</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Enter your name</a:t>
            </a:r>
            <a:r>
              <a:rPr lang="tr-TR" altLang="en-US" sz="2400" dirty="0" smtClean="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document.write(</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Welcome </a:t>
            </a:r>
            <a:r>
              <a:rPr lang="tr-TR" altLang="en-US" sz="2400" dirty="0">
                <a:latin typeface="Courier New" panose="02070309020205020404" pitchFamily="49" charset="0"/>
                <a:cs typeface="Courier New" panose="02070309020205020404" pitchFamily="49" charset="0"/>
              </a:rPr>
              <a: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yname</a:t>
            </a:r>
            <a:r>
              <a:rPr lang="tr-TR" altLang="en-US" sz="2400" dirty="0" smtClean="0">
                <a:latin typeface="Courier New" panose="02070309020205020404" pitchFamily="49" charset="0"/>
                <a:cs typeface="Courier New" panose="02070309020205020404" pitchFamily="49" charset="0"/>
              </a:rPr>
              <a: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284504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7" y="434340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102188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methods</a:t>
            </a:r>
            <a:endParaRPr lang="en-US" dirty="0"/>
          </a:p>
        </p:txBody>
      </p:sp>
      <p:sp>
        <p:nvSpPr>
          <p:cNvPr id="3" name="Content Placeholder 2"/>
          <p:cNvSpPr>
            <a:spLocks noGrp="1"/>
          </p:cNvSpPr>
          <p:nvPr>
            <p:ph idx="1"/>
          </p:nvPr>
        </p:nvSpPr>
        <p:spPr>
          <a:xfrm>
            <a:off x="938758" y="1676400"/>
            <a:ext cx="7633742" cy="4800600"/>
          </a:xfrm>
        </p:spPr>
        <p:txBody>
          <a:bodyPr>
            <a:normAutofit lnSpcReduction="10000"/>
          </a:bodyPr>
          <a:lstStyle/>
          <a:p>
            <a:r>
              <a:rPr lang="en-US" b="1" dirty="0" err="1"/>
              <a:t>isNaN</a:t>
            </a:r>
            <a:r>
              <a:rPr lang="en-US" b="1" dirty="0"/>
              <a:t>(value)</a:t>
            </a:r>
            <a:endParaRPr lang="en-US" dirty="0"/>
          </a:p>
          <a:p>
            <a:pPr lvl="1"/>
            <a:r>
              <a:rPr lang="en-US" dirty="0"/>
              <a:t>This function returns true if its argument is not a number and false if it is numeric.</a:t>
            </a:r>
          </a:p>
          <a:p>
            <a:r>
              <a:rPr lang="en-US" b="1" dirty="0" err="1" smtClean="0"/>
              <a:t>parseInt</a:t>
            </a:r>
            <a:r>
              <a:rPr lang="en-US" b="1" dirty="0" smtClean="0"/>
              <a:t>(string </a:t>
            </a:r>
            <a:r>
              <a:rPr lang="en-US" b="1" dirty="0"/>
              <a:t>[, radix])</a:t>
            </a:r>
            <a:endParaRPr lang="en-US" dirty="0"/>
          </a:p>
          <a:p>
            <a:pPr lvl="1"/>
            <a:r>
              <a:rPr lang="en-US" dirty="0"/>
              <a:t>The string is parsed and its value as an integer returned. Once an invalid character is encountered the parsing stops and the function returns what it has already found. If the first character of the string is invalid, </a:t>
            </a:r>
            <a:r>
              <a:rPr lang="en-US" b="1" dirty="0" err="1"/>
              <a:t>NaN</a:t>
            </a:r>
            <a:r>
              <a:rPr lang="en-US" dirty="0"/>
              <a:t> is returned. </a:t>
            </a:r>
            <a:endParaRPr lang="en-US" dirty="0" smtClean="0"/>
          </a:p>
          <a:p>
            <a:r>
              <a:rPr lang="en-US" b="1" dirty="0" err="1"/>
              <a:t>parseFloat</a:t>
            </a:r>
            <a:r>
              <a:rPr lang="en-US" b="1" dirty="0"/>
              <a:t>(string)</a:t>
            </a:r>
            <a:endParaRPr lang="en-US" dirty="0"/>
          </a:p>
          <a:p>
            <a:pPr lvl="1"/>
            <a:r>
              <a:rPr lang="en-US" dirty="0"/>
              <a:t>This function parses a string, passed in as an argument, and returns it as a floating point number. Once an invalid character is encountered the parsing stops and the function returns what it has already found</a:t>
            </a:r>
            <a:r>
              <a:rPr lang="en-US" dirty="0" smtClean="0"/>
              <a:t>. </a:t>
            </a:r>
            <a:r>
              <a:rPr lang="en-US" dirty="0"/>
              <a:t>If the first character of the string does not belong to the valid set, </a:t>
            </a:r>
            <a:r>
              <a:rPr lang="en-US" b="1" dirty="0" err="1"/>
              <a:t>NaN</a:t>
            </a:r>
            <a:r>
              <a:rPr lang="en-US" dirty="0"/>
              <a:t> is returned.</a:t>
            </a:r>
          </a:p>
        </p:txBody>
      </p:sp>
    </p:spTree>
    <p:extLst>
      <p:ext uri="{BB962C8B-B14F-4D97-AF65-F5344CB8AC3E}">
        <p14:creationId xmlns:p14="http://schemas.microsoft.com/office/powerpoint/2010/main" val="238159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methods examples</a:t>
            </a:r>
            <a:endParaRPr lang="en-US" dirty="0"/>
          </a:p>
        </p:txBody>
      </p:sp>
      <p:sp>
        <p:nvSpPr>
          <p:cNvPr id="3" name="Content Placeholder 2"/>
          <p:cNvSpPr>
            <a:spLocks noGrp="1"/>
          </p:cNvSpPr>
          <p:nvPr>
            <p:ph idx="1"/>
          </p:nvPr>
        </p:nvSpPr>
        <p:spPr/>
        <p:txBody>
          <a:bodyPr>
            <a:normAutofit lnSpcReduction="10000"/>
          </a:bodyPr>
          <a:lstStyle/>
          <a:p>
            <a:pPr>
              <a:lnSpc>
                <a:spcPct val="95000"/>
              </a:lnSpc>
              <a:spcBef>
                <a:spcPct val="0"/>
              </a:spcBef>
              <a:buNone/>
            </a:pPr>
            <a:r>
              <a:rPr lang="en-US" altLang="en-US" sz="2400" dirty="0" err="1" smtClean="0">
                <a:solidFill>
                  <a:schemeClr val="tx1"/>
                </a:solidFill>
                <a:cs typeface="Courier New" panose="02070309020205020404" pitchFamily="49" charset="0"/>
              </a:rPr>
              <a:t>isNaN</a:t>
            </a:r>
            <a:endParaRPr lang="en-US" altLang="en-US" sz="2400" dirty="0" smtClean="0">
              <a:solidFill>
                <a:schemeClr val="tx1"/>
              </a:solidFill>
              <a:cs typeface="Courier New" panose="02070309020205020404" pitchFamily="49" charset="0"/>
            </a:endParaRPr>
          </a:p>
          <a:p>
            <a:pPr>
              <a:lnSpc>
                <a:spcPct val="95000"/>
              </a:lnSpc>
              <a:spcBef>
                <a:spcPct val="0"/>
              </a:spcBef>
              <a:buNone/>
            </a:pPr>
            <a:endParaRPr lang="en-US" altLang="en-US" sz="2400" dirty="0" smtClean="0">
              <a:solidFill>
                <a:schemeClr val="tx1"/>
              </a:solidFill>
              <a:cs typeface="Courier New" panose="02070309020205020404" pitchFamily="49" charset="0"/>
            </a:endParaRPr>
          </a:p>
          <a:p>
            <a:pPr>
              <a:lnSpc>
                <a:spcPct val="95000"/>
              </a:lnSpc>
              <a:spcBef>
                <a:spcPct val="0"/>
              </a:spcBef>
              <a:buNone/>
            </a:pP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=prompt</a:t>
            </a:r>
            <a:r>
              <a:rPr lang="en-US" altLang="en-US" dirty="0">
                <a:solidFill>
                  <a:schemeClr val="tx1"/>
                </a:solidFill>
                <a:latin typeface="Courier New" panose="02070309020205020404" pitchFamily="49" charset="0"/>
                <a:cs typeface="Courier New" panose="02070309020205020404" pitchFamily="49" charset="0"/>
              </a:rPr>
              <a:t>("Enter a number </a:t>
            </a:r>
            <a:r>
              <a:rPr lang="en-US" altLang="en-US" dirty="0" smtClean="0">
                <a:solidFill>
                  <a:schemeClr val="tx1"/>
                </a:solidFill>
                <a:latin typeface="Courier New" panose="02070309020205020404" pitchFamily="49" charset="0"/>
                <a:cs typeface="Courier New" panose="02070309020205020404" pitchFamily="49" charset="0"/>
              </a:rPr>
              <a:t>between </a:t>
            </a:r>
            <a:r>
              <a:rPr lang="en-US" altLang="en-US" dirty="0">
                <a:solidFill>
                  <a:schemeClr val="tx1"/>
                </a:solidFill>
                <a:latin typeface="Courier New" panose="02070309020205020404" pitchFamily="49" charset="0"/>
                <a:cs typeface="Courier New" panose="02070309020205020404" pitchFamily="49" charset="0"/>
              </a:rPr>
              <a:t>1 and 10", </a:t>
            </a:r>
            <a:r>
              <a:rPr lang="en-US" altLang="en-US"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r>
              <a:rPr lang="en-US" altLang="en-US" dirty="0" smtClean="0">
                <a:solidFill>
                  <a:schemeClr val="tx1"/>
                </a:solidFill>
                <a:latin typeface="Courier New" panose="02070309020205020404" pitchFamily="49" charset="0"/>
                <a:cs typeface="Courier New" panose="02070309020205020404" pitchFamily="49" charset="0"/>
              </a:rPr>
              <a:t>If (</a:t>
            </a:r>
            <a:r>
              <a:rPr lang="en-US" altLang="en-US" dirty="0" err="1" smtClean="0">
                <a:solidFill>
                  <a:schemeClr val="tx1"/>
                </a:solidFill>
                <a:latin typeface="Courier New" panose="02070309020205020404" pitchFamily="49" charset="0"/>
                <a:cs typeface="Courier New" panose="02070309020205020404" pitchFamily="49" charset="0"/>
              </a:rPr>
              <a:t>isNaN</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alert(</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This is not a number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endParaRPr lang="en-US" dirty="0" smtClean="0"/>
          </a:p>
          <a:p>
            <a:pPr marL="0" indent="0">
              <a:buNone/>
            </a:pPr>
            <a:r>
              <a:rPr lang="en-US" sz="2400" dirty="0" err="1" smtClean="0"/>
              <a:t>parseInt</a:t>
            </a:r>
            <a:endParaRPr lang="en-US" sz="2400" dirty="0" smtClean="0"/>
          </a:p>
          <a:p>
            <a:pPr marL="0" indent="0">
              <a:buNone/>
            </a:pPr>
            <a:r>
              <a:rPr lang="en-US" altLang="en-US" sz="2400" dirty="0" err="1" smtClean="0">
                <a:solidFill>
                  <a:schemeClr val="tx1"/>
                </a:solidFill>
                <a:latin typeface="Courier New" panose="02070309020205020404" pitchFamily="49" charset="0"/>
                <a:cs typeface="Courier New" panose="02070309020205020404" pitchFamily="49" charset="0"/>
              </a:rPr>
              <a:t>yournum</a:t>
            </a:r>
            <a:r>
              <a:rPr lang="en-US" altLang="en-US" sz="2400" dirty="0" smtClean="0">
                <a:solidFill>
                  <a:schemeClr val="tx1"/>
                </a:solidFill>
                <a:latin typeface="Courier New" panose="02070309020205020404" pitchFamily="49" charset="0"/>
                <a:cs typeface="Courier New" panose="02070309020205020404" pitchFamily="49" charset="0"/>
              </a:rPr>
              <a:t>=</a:t>
            </a:r>
            <a:r>
              <a:rPr lang="en-US" altLang="en-US" sz="2400" dirty="0" err="1" smtClean="0">
                <a:solidFill>
                  <a:schemeClr val="tx1"/>
                </a:solidFill>
                <a:latin typeface="Courier New" panose="02070309020205020404" pitchFamily="49" charset="0"/>
                <a:cs typeface="Courier New" panose="02070309020205020404" pitchFamily="49" charset="0"/>
              </a:rPr>
              <a:t>parseInt</a:t>
            </a:r>
            <a:r>
              <a:rPr lang="en-US" altLang="en-US" sz="2400" dirty="0" smtClean="0">
                <a:solidFill>
                  <a:schemeClr val="tx1"/>
                </a:solidFill>
                <a:latin typeface="Courier New" panose="02070309020205020404" pitchFamily="49" charset="0"/>
                <a:cs typeface="Courier New" panose="02070309020205020404" pitchFamily="49" charset="0"/>
              </a:rPr>
              <a:t>(prompt</a:t>
            </a:r>
            <a:r>
              <a:rPr lang="en-US" altLang="en-US" sz="2400" dirty="0">
                <a:solidFill>
                  <a:schemeClr val="tx1"/>
                </a:solidFill>
                <a:latin typeface="Courier New" panose="02070309020205020404" pitchFamily="49" charset="0"/>
                <a:cs typeface="Courier New" panose="02070309020205020404" pitchFamily="49" charset="0"/>
              </a:rPr>
              <a:t>("Enter a number between 1 and 10", </a:t>
            </a:r>
            <a:r>
              <a:rPr lang="en-US" altLang="en-US" sz="2400" dirty="0" smtClean="0">
                <a:solidFill>
                  <a:schemeClr val="tx1"/>
                </a:solidFill>
                <a:latin typeface="Courier New" panose="02070309020205020404" pitchFamily="49" charset="0"/>
                <a:cs typeface="Courier New" panose="02070309020205020404" pitchFamily="49" charset="0"/>
              </a:rPr>
              <a:t>""));</a:t>
            </a:r>
            <a:endParaRPr lang="en-US" altLang="en-US" sz="2400" dirty="0">
              <a:solidFill>
                <a:schemeClr val="tx1"/>
              </a:solidFill>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383595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6" y="4778375"/>
            <a:ext cx="3394023"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620670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defRPr/>
            </a:pPr>
            <a:r>
              <a:rPr lang="tr-TR" altLang="en-US" dirty="0" smtClean="0"/>
              <a:t>Conditional Statements</a:t>
            </a:r>
          </a:p>
        </p:txBody>
      </p:sp>
      <p:sp>
        <p:nvSpPr>
          <p:cNvPr id="30723" name="Rectangle 3"/>
          <p:cNvSpPr>
            <a:spLocks noGrp="1" noRot="1" noChangeArrowheads="1"/>
          </p:cNvSpPr>
          <p:nvPr>
            <p:ph idx="1"/>
          </p:nvPr>
        </p:nvSpPr>
        <p:spPr>
          <a:xfrm>
            <a:off x="820450" y="1533527"/>
            <a:ext cx="3480842" cy="3593591"/>
          </a:xfrm>
        </p:spPr>
        <p:txBody>
          <a:bodyPr>
            <a:normAutofit/>
          </a:bodyPr>
          <a:lstStyle/>
          <a:p>
            <a:pPr eaLnBrk="1" hangingPunct="1">
              <a:lnSpc>
                <a:spcPct val="80000"/>
              </a:lnSpc>
              <a:defRPr/>
            </a:pPr>
            <a:r>
              <a:rPr lang="tr-TR" altLang="en-US" sz="2400" dirty="0" smtClean="0"/>
              <a:t>Very often when you write code, you want to perform different actions for different decisions. You can use conditional statements in your code to do this.</a:t>
            </a:r>
            <a:endParaRPr lang="en-US" altLang="en-US" sz="2400" dirty="0" smtClean="0"/>
          </a:p>
          <a:p>
            <a:pPr eaLnBrk="1" hangingPunct="1">
              <a:lnSpc>
                <a:spcPct val="80000"/>
              </a:lnSpc>
              <a:defRPr/>
            </a:pPr>
            <a:endParaRPr lang="tr-TR" altLang="en-US" sz="2400" dirty="0" smtClean="0"/>
          </a:p>
          <a:p>
            <a:pPr eaLnBrk="1" hangingPunct="1">
              <a:lnSpc>
                <a:spcPct val="80000"/>
              </a:lnSpc>
              <a:buFont typeface="Arial" pitchFamily="34" charset="0"/>
              <a:buNone/>
              <a:defRPr/>
            </a:pPr>
            <a:endParaRPr lang="tr-TR" altLang="en-US" sz="2000" dirty="0" smtClean="0"/>
          </a:p>
          <a:p>
            <a:pPr marL="0" indent="0" eaLnBrk="1" hangingPunct="1">
              <a:lnSpc>
                <a:spcPct val="80000"/>
              </a:lnSpc>
              <a:buNone/>
              <a:defRPr/>
            </a:pPr>
            <a:endParaRPr lang="tr-TR" altLang="en-US" sz="2000" dirty="0" smtClean="0"/>
          </a:p>
        </p:txBody>
      </p:sp>
      <p:grpSp>
        <p:nvGrpSpPr>
          <p:cNvPr id="4" name="Group 12"/>
          <p:cNvGrpSpPr>
            <a:grpSpLocks/>
          </p:cNvGrpSpPr>
          <p:nvPr/>
        </p:nvGrpSpPr>
        <p:grpSpPr bwMode="auto">
          <a:xfrm>
            <a:off x="4761146" y="1364743"/>
            <a:ext cx="3390900" cy="3365500"/>
            <a:chOff x="1584" y="1632"/>
            <a:chExt cx="2136" cy="2120"/>
          </a:xfrm>
        </p:grpSpPr>
        <p:sp>
          <p:nvSpPr>
            <p:cNvPr id="5" name="Rectangle 13"/>
            <p:cNvSpPr>
              <a:spLocks noChangeArrowheads="1"/>
            </p:cNvSpPr>
            <p:nvPr/>
          </p:nvSpPr>
          <p:spPr bwMode="auto">
            <a:xfrm>
              <a:off x="1584" y="2736"/>
              <a:ext cx="768" cy="480"/>
            </a:xfrm>
            <a:prstGeom prst="rect">
              <a:avLst/>
            </a:prstGeom>
            <a:solidFill>
              <a:schemeClr val="bg1"/>
            </a:solidFill>
            <a:ln w="28575">
              <a:solidFill>
                <a:srgbClr val="0000FF"/>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6" name="Line 14"/>
            <p:cNvSpPr>
              <a:spLocks noChangeShapeType="1"/>
            </p:cNvSpPr>
            <p:nvPr/>
          </p:nvSpPr>
          <p:spPr bwMode="auto">
            <a:xfrm>
              <a:off x="1968" y="3216"/>
              <a:ext cx="0" cy="24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Rectangle 15"/>
            <p:cNvSpPr>
              <a:spLocks noChangeArrowheads="1"/>
            </p:cNvSpPr>
            <p:nvPr/>
          </p:nvSpPr>
          <p:spPr bwMode="auto">
            <a:xfrm>
              <a:off x="2952" y="2736"/>
              <a:ext cx="768" cy="480"/>
            </a:xfrm>
            <a:prstGeom prst="rect">
              <a:avLst/>
            </a:prstGeom>
            <a:solidFill>
              <a:schemeClr val="bg1"/>
            </a:solidFill>
            <a:ln w="28575">
              <a:solidFill>
                <a:srgbClr val="0000FF"/>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8" name="Line 16"/>
            <p:cNvSpPr>
              <a:spLocks noChangeShapeType="1"/>
            </p:cNvSpPr>
            <p:nvPr/>
          </p:nvSpPr>
          <p:spPr bwMode="auto">
            <a:xfrm>
              <a:off x="1968" y="3464"/>
              <a:ext cx="1392"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 name="Line 17"/>
            <p:cNvSpPr>
              <a:spLocks noChangeShapeType="1"/>
            </p:cNvSpPr>
            <p:nvPr/>
          </p:nvSpPr>
          <p:spPr bwMode="auto">
            <a:xfrm>
              <a:off x="3360" y="3216"/>
              <a:ext cx="0" cy="24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0" name="Line 18"/>
            <p:cNvSpPr>
              <a:spLocks noChangeShapeType="1"/>
            </p:cNvSpPr>
            <p:nvPr/>
          </p:nvSpPr>
          <p:spPr bwMode="auto">
            <a:xfrm>
              <a:off x="2688" y="3464"/>
              <a:ext cx="0" cy="288"/>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Text Box 19"/>
            <p:cNvSpPr txBox="1">
              <a:spLocks noChangeArrowheads="1"/>
            </p:cNvSpPr>
            <p:nvPr/>
          </p:nvSpPr>
          <p:spPr bwMode="auto">
            <a:xfrm>
              <a:off x="1594" y="2850"/>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Subtask 1</a:t>
              </a:r>
            </a:p>
          </p:txBody>
        </p:sp>
        <p:sp>
          <p:nvSpPr>
            <p:cNvPr id="12" name="Text Box 20"/>
            <p:cNvSpPr txBox="1">
              <a:spLocks noChangeArrowheads="1"/>
            </p:cNvSpPr>
            <p:nvPr/>
          </p:nvSpPr>
          <p:spPr bwMode="auto">
            <a:xfrm>
              <a:off x="2968" y="2842"/>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dirty="0"/>
                <a:t>Subtask 2</a:t>
              </a:r>
            </a:p>
          </p:txBody>
        </p:sp>
        <p:sp>
          <p:nvSpPr>
            <p:cNvPr id="13" name="AutoShape 21"/>
            <p:cNvSpPr>
              <a:spLocks noChangeArrowheads="1"/>
            </p:cNvSpPr>
            <p:nvPr/>
          </p:nvSpPr>
          <p:spPr bwMode="auto">
            <a:xfrm>
              <a:off x="2288" y="1920"/>
              <a:ext cx="720" cy="720"/>
            </a:xfrm>
            <a:prstGeom prst="diamond">
              <a:avLst/>
            </a:prstGeom>
            <a:noFill/>
            <a:ln w="28575">
              <a:solidFill>
                <a:srgbClr val="0000FF"/>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14" name="Line 22"/>
            <p:cNvSpPr>
              <a:spLocks noChangeShapeType="1"/>
            </p:cNvSpPr>
            <p:nvPr/>
          </p:nvSpPr>
          <p:spPr bwMode="auto">
            <a:xfrm>
              <a:off x="2640" y="1632"/>
              <a:ext cx="0" cy="288"/>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Line 23"/>
            <p:cNvSpPr>
              <a:spLocks noChangeShapeType="1"/>
            </p:cNvSpPr>
            <p:nvPr/>
          </p:nvSpPr>
          <p:spPr bwMode="auto">
            <a:xfrm flipH="1">
              <a:off x="1968" y="2256"/>
              <a:ext cx="336"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24"/>
            <p:cNvSpPr>
              <a:spLocks noChangeShapeType="1"/>
            </p:cNvSpPr>
            <p:nvPr/>
          </p:nvSpPr>
          <p:spPr bwMode="auto">
            <a:xfrm>
              <a:off x="1968" y="2256"/>
              <a:ext cx="0" cy="480"/>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5"/>
            <p:cNvSpPr>
              <a:spLocks noChangeShapeType="1"/>
            </p:cNvSpPr>
            <p:nvPr/>
          </p:nvSpPr>
          <p:spPr bwMode="auto">
            <a:xfrm>
              <a:off x="3000" y="2272"/>
              <a:ext cx="336"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26"/>
            <p:cNvSpPr>
              <a:spLocks noChangeShapeType="1"/>
            </p:cNvSpPr>
            <p:nvPr/>
          </p:nvSpPr>
          <p:spPr bwMode="auto">
            <a:xfrm flipH="1">
              <a:off x="3336" y="2272"/>
              <a:ext cx="0" cy="480"/>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Text Box 27"/>
            <p:cNvSpPr txBox="1">
              <a:spLocks noChangeArrowheads="1"/>
            </p:cNvSpPr>
            <p:nvPr/>
          </p:nvSpPr>
          <p:spPr bwMode="auto">
            <a:xfrm>
              <a:off x="2282" y="2165"/>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1800" dirty="0"/>
                <a:t>Test Cond.</a:t>
              </a:r>
            </a:p>
          </p:txBody>
        </p:sp>
        <p:sp>
          <p:nvSpPr>
            <p:cNvPr id="20" name="Text Box 28"/>
            <p:cNvSpPr txBox="1">
              <a:spLocks noChangeArrowheads="1"/>
            </p:cNvSpPr>
            <p:nvPr/>
          </p:nvSpPr>
          <p:spPr bwMode="auto">
            <a:xfrm>
              <a:off x="1883" y="2026"/>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dirty="0"/>
                <a:t>True</a:t>
              </a:r>
            </a:p>
          </p:txBody>
        </p:sp>
        <p:sp>
          <p:nvSpPr>
            <p:cNvPr id="21" name="Text Box 29"/>
            <p:cNvSpPr txBox="1">
              <a:spLocks noChangeArrowheads="1"/>
            </p:cNvSpPr>
            <p:nvPr/>
          </p:nvSpPr>
          <p:spPr bwMode="auto">
            <a:xfrm>
              <a:off x="2978" y="2042"/>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False</a:t>
              </a:r>
            </a:p>
          </p:txBody>
        </p:sp>
      </p:grpSp>
    </p:spTree>
    <p:extLst>
      <p:ext uri="{BB962C8B-B14F-4D97-AF65-F5344CB8AC3E}">
        <p14:creationId xmlns:p14="http://schemas.microsoft.com/office/powerpoint/2010/main" val="39508663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Conditional Statements</a:t>
            </a:r>
            <a:endParaRPr lang="en-US" dirty="0"/>
          </a:p>
        </p:txBody>
      </p:sp>
      <p:sp>
        <p:nvSpPr>
          <p:cNvPr id="3" name="Content Placeholder 2"/>
          <p:cNvSpPr>
            <a:spLocks noGrp="1"/>
          </p:cNvSpPr>
          <p:nvPr>
            <p:ph idx="1"/>
          </p:nvPr>
        </p:nvSpPr>
        <p:spPr/>
        <p:txBody>
          <a:bodyPr>
            <a:normAutofit lnSpcReduction="10000"/>
          </a:bodyPr>
          <a:lstStyle/>
          <a:p>
            <a:pPr>
              <a:lnSpc>
                <a:spcPct val="80000"/>
              </a:lnSpc>
              <a:buNone/>
              <a:defRPr/>
            </a:pPr>
            <a:r>
              <a:rPr lang="tr-TR" altLang="en-US" sz="2400" dirty="0"/>
              <a:t>In JavaScript we have the following conditional statements:</a:t>
            </a:r>
          </a:p>
          <a:p>
            <a:pPr>
              <a:lnSpc>
                <a:spcPct val="80000"/>
              </a:lnSpc>
              <a:defRPr/>
            </a:pPr>
            <a:r>
              <a:rPr lang="tr-TR" altLang="en-US" sz="2400" b="1" dirty="0"/>
              <a:t>if statement</a:t>
            </a:r>
            <a:r>
              <a:rPr lang="tr-TR" altLang="en-US" sz="2400" dirty="0"/>
              <a:t> - use this statement if you want to execute some code only if a specified condition is </a:t>
            </a:r>
            <a:r>
              <a:rPr lang="tr-TR" altLang="en-US" sz="2400" dirty="0" smtClean="0"/>
              <a:t>true</a:t>
            </a:r>
            <a:r>
              <a:rPr lang="en-US" altLang="en-US" sz="2400" dirty="0" smtClean="0"/>
              <a:t>.</a:t>
            </a:r>
            <a:endParaRPr lang="tr-TR" altLang="en-US" sz="2400" dirty="0"/>
          </a:p>
          <a:p>
            <a:pPr>
              <a:lnSpc>
                <a:spcPct val="80000"/>
              </a:lnSpc>
              <a:defRPr/>
            </a:pPr>
            <a:r>
              <a:rPr lang="tr-TR" altLang="en-US" sz="2400" b="1" dirty="0"/>
              <a:t>if...else statement</a:t>
            </a:r>
            <a:r>
              <a:rPr lang="tr-TR" altLang="en-US" sz="2400" dirty="0"/>
              <a:t> - use this statement if you want to execute some code if the condition is true and another code if the condition is </a:t>
            </a:r>
            <a:r>
              <a:rPr lang="tr-TR" altLang="en-US" sz="2400" dirty="0" smtClean="0"/>
              <a:t>false</a:t>
            </a:r>
            <a:r>
              <a:rPr lang="en-US" altLang="en-US" sz="2400" dirty="0" smtClean="0"/>
              <a:t>.</a:t>
            </a:r>
            <a:r>
              <a:rPr lang="tr-TR" altLang="en-US" sz="2400" dirty="0" smtClean="0"/>
              <a:t> </a:t>
            </a:r>
            <a:endParaRPr lang="tr-TR" altLang="en-US" sz="2400" dirty="0"/>
          </a:p>
          <a:p>
            <a:pPr>
              <a:lnSpc>
                <a:spcPct val="80000"/>
              </a:lnSpc>
              <a:defRPr/>
            </a:pPr>
            <a:r>
              <a:rPr lang="tr-TR" altLang="en-US" sz="2400" b="1" dirty="0"/>
              <a:t>if...else if....else statement</a:t>
            </a:r>
            <a:r>
              <a:rPr lang="tr-TR" altLang="en-US" sz="2400" dirty="0"/>
              <a:t> - use this statement if you want to select one of many blocks of code to be </a:t>
            </a:r>
            <a:r>
              <a:rPr lang="tr-TR" altLang="en-US" sz="2400" dirty="0" smtClean="0"/>
              <a:t>executed</a:t>
            </a:r>
            <a:r>
              <a:rPr lang="en-US" altLang="en-US" sz="2400" dirty="0" smtClean="0"/>
              <a:t>.</a:t>
            </a:r>
            <a:r>
              <a:rPr lang="tr-TR" altLang="en-US" sz="2400" dirty="0" smtClean="0"/>
              <a:t> </a:t>
            </a:r>
            <a:endParaRPr lang="tr-TR" altLang="en-US" sz="2400" dirty="0"/>
          </a:p>
          <a:p>
            <a:pPr>
              <a:lnSpc>
                <a:spcPct val="80000"/>
              </a:lnSpc>
              <a:defRPr/>
            </a:pPr>
            <a:r>
              <a:rPr lang="tr-TR" altLang="en-US" sz="2400" b="1" dirty="0"/>
              <a:t>switch statement</a:t>
            </a:r>
            <a:r>
              <a:rPr lang="tr-TR" altLang="en-US" sz="2400" dirty="0"/>
              <a:t> - use this statement if you want to select one of many blocks of code to be </a:t>
            </a:r>
            <a:r>
              <a:rPr lang="tr-TR" altLang="en-US" sz="2400" dirty="0" smtClean="0"/>
              <a:t>executed</a:t>
            </a:r>
            <a:r>
              <a:rPr lang="en-US" altLang="en-US" sz="2400" dirty="0" smtClean="0"/>
              <a:t>.</a:t>
            </a:r>
            <a:r>
              <a:rPr lang="tr-TR" altLang="en-US" sz="2400" dirty="0" smtClean="0"/>
              <a:t> </a:t>
            </a:r>
            <a:endParaRPr lang="tr-TR" altLang="en-US" sz="2400" dirty="0"/>
          </a:p>
          <a:p>
            <a:endParaRPr lang="en-US" dirty="0"/>
          </a:p>
        </p:txBody>
      </p:sp>
    </p:spTree>
    <p:extLst>
      <p:ext uri="{BB962C8B-B14F-4D97-AF65-F5344CB8AC3E}">
        <p14:creationId xmlns:p14="http://schemas.microsoft.com/office/powerpoint/2010/main" val="284894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defRPr/>
            </a:pPr>
            <a:r>
              <a:rPr lang="tr-TR" altLang="en-US" dirty="0" smtClean="0"/>
              <a:t>Conditional Statements </a:t>
            </a:r>
            <a:r>
              <a:rPr lang="en-US" altLang="en-US" dirty="0" smtClean="0"/>
              <a:t>- syntax</a:t>
            </a:r>
            <a:endParaRPr lang="tr-TR" altLang="en-US" dirty="0" smtClean="0"/>
          </a:p>
        </p:txBody>
      </p:sp>
      <p:sp>
        <p:nvSpPr>
          <p:cNvPr id="31747" name="Rectangle 3"/>
          <p:cNvSpPr>
            <a:spLocks noGrp="1" noRot="1" noChangeArrowheads="1"/>
          </p:cNvSpPr>
          <p:nvPr>
            <p:ph idx="1"/>
          </p:nvPr>
        </p:nvSpPr>
        <p:spPr/>
        <p:txBody>
          <a:bodyPr>
            <a:noAutofit/>
          </a:bodyPr>
          <a:lstStyle/>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if (</a:t>
            </a:r>
            <a:r>
              <a:rPr lang="tr-TR" altLang="en-US" sz="1600" i="1" dirty="0" smtClean="0">
                <a:latin typeface="Courier New" panose="02070309020205020404" pitchFamily="49" charset="0"/>
                <a:cs typeface="Courier New" panose="02070309020205020404" pitchFamily="49" charset="0"/>
              </a:rPr>
              <a:t>condition</a:t>
            </a:r>
            <a:r>
              <a:rPr lang="tr-TR" altLang="en-US" sz="16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600" i="1" dirty="0" smtClean="0">
                <a:latin typeface="Courier New" panose="02070309020205020404" pitchFamily="49" charset="0"/>
                <a:cs typeface="Courier New" panose="02070309020205020404" pitchFamily="49" charset="0"/>
              </a:rPr>
              <a:t>code to be executed if condition is true</a:t>
            </a:r>
            <a:endParaRPr lang="tr-TR" altLang="en-US" sz="16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a:t>
            </a:r>
            <a:r>
              <a:rPr lang="tr-TR" altLang="en-US" sz="2800" dirty="0" smtClean="0">
                <a:latin typeface="Courier New" panose="02070309020205020404" pitchFamily="49" charset="0"/>
                <a:cs typeface="Courier New" panose="02070309020205020404" pitchFamily="49" charset="0"/>
              </a:rPr>
              <a:t> </a:t>
            </a:r>
          </a:p>
          <a:p>
            <a:pPr eaLnBrk="1" hangingPunct="1">
              <a:lnSpc>
                <a:spcPct val="80000"/>
              </a:lnSpc>
              <a:buFont typeface="Arial" pitchFamily="34" charset="0"/>
              <a:buNone/>
              <a:defRPr/>
            </a:pPr>
            <a:endParaRPr lang="tr-TR" altLang="en-US" sz="18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if (</a:t>
            </a:r>
            <a:r>
              <a:rPr lang="tr-TR" altLang="en-US" sz="1800" i="1" dirty="0" smtClean="0">
                <a:latin typeface="Courier New" panose="02070309020205020404" pitchFamily="49" charset="0"/>
                <a:cs typeface="Courier New" panose="02070309020205020404" pitchFamily="49" charset="0"/>
              </a:rPr>
              <a:t>condition</a:t>
            </a: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i="1" dirty="0" smtClean="0">
                <a:latin typeface="Courier New" panose="02070309020205020404" pitchFamily="49" charset="0"/>
                <a:cs typeface="Courier New" panose="02070309020205020404" pitchFamily="49" charset="0"/>
              </a:rPr>
              <a:t>code to be executed if condition is true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i="1" dirty="0" smtClean="0">
                <a:latin typeface="Courier New" panose="02070309020205020404" pitchFamily="49" charset="0"/>
                <a:cs typeface="Courier New" panose="02070309020205020404" pitchFamily="49" charset="0"/>
              </a:rPr>
              <a:t>code to be executed if condition is not true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 </a:t>
            </a:r>
          </a:p>
        </p:txBody>
      </p:sp>
      <p:sp>
        <p:nvSpPr>
          <p:cNvPr id="24580" name="Line 4"/>
          <p:cNvSpPr>
            <a:spLocks noChangeShapeType="1"/>
          </p:cNvSpPr>
          <p:nvPr/>
        </p:nvSpPr>
        <p:spPr bwMode="auto">
          <a:xfrm>
            <a:off x="395287" y="3505200"/>
            <a:ext cx="8137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0330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defRPr/>
            </a:pPr>
            <a:r>
              <a:rPr lang="tr-TR" altLang="en-US" dirty="0" smtClean="0"/>
              <a:t>JAVASCRIPT</a:t>
            </a:r>
          </a:p>
        </p:txBody>
      </p:sp>
      <p:sp>
        <p:nvSpPr>
          <p:cNvPr id="6147" name="Rectangle 3"/>
          <p:cNvSpPr>
            <a:spLocks noGrp="1" noRot="1" noChangeArrowheads="1"/>
          </p:cNvSpPr>
          <p:nvPr>
            <p:ph idx="1"/>
          </p:nvPr>
        </p:nvSpPr>
        <p:spPr/>
        <p:txBody>
          <a:bodyPr>
            <a:normAutofit/>
          </a:bodyPr>
          <a:lstStyle/>
          <a:p>
            <a:pPr eaLnBrk="1" hangingPunct="1">
              <a:lnSpc>
                <a:spcPct val="90000"/>
              </a:lnSpc>
              <a:defRPr/>
            </a:pPr>
            <a:r>
              <a:rPr lang="tr-TR" altLang="en-US" sz="2400" dirty="0" smtClean="0"/>
              <a:t>JavaScript is used in millions of Web pages to improve the design, validate forms, detect browsers, create cookies, and much more.</a:t>
            </a:r>
          </a:p>
          <a:p>
            <a:pPr eaLnBrk="1" hangingPunct="1">
              <a:lnSpc>
                <a:spcPct val="90000"/>
              </a:lnSpc>
              <a:defRPr/>
            </a:pPr>
            <a:r>
              <a:rPr lang="tr-TR" altLang="en-US" sz="2400" dirty="0" smtClean="0"/>
              <a:t>JavaScript is the most popular scripting language on the internet, and works in all major browsers, such as </a:t>
            </a:r>
            <a:r>
              <a:rPr lang="en-US" altLang="en-US" sz="2400" dirty="0" smtClean="0"/>
              <a:t>Chrome, </a:t>
            </a:r>
            <a:r>
              <a:rPr lang="tr-TR" altLang="en-US" sz="2400" dirty="0" smtClean="0"/>
              <a:t>Internet Explorer, Mozilla, Firefox, Netscape, Opera.</a:t>
            </a:r>
          </a:p>
        </p:txBody>
      </p:sp>
    </p:spTree>
    <p:extLst>
      <p:ext uri="{BB962C8B-B14F-4D97-AF65-F5344CB8AC3E}">
        <p14:creationId xmlns:p14="http://schemas.microsoft.com/office/powerpoint/2010/main" val="3372969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tr-TR" altLang="en-US" dirty="0" smtClean="0"/>
              <a:t>Conditional Statements Examples</a:t>
            </a:r>
            <a:r>
              <a:rPr lang="en-US" altLang="en-US" dirty="0" smtClean="0"/>
              <a:t> - 1</a:t>
            </a:r>
            <a:endParaRPr lang="tr-TR" altLang="en-US" dirty="0" smtClean="0"/>
          </a:p>
        </p:txBody>
      </p:sp>
      <p:sp>
        <p:nvSpPr>
          <p:cNvPr id="32771" name="Rectangle 3"/>
          <p:cNvSpPr>
            <a:spLocks noGrp="1" noRot="1" noChangeArrowheads="1"/>
          </p:cNvSpPr>
          <p:nvPr>
            <p:ph idx="1"/>
          </p:nvPr>
        </p:nvSpPr>
        <p:spPr>
          <a:xfrm>
            <a:off x="914400" y="2133600"/>
            <a:ext cx="7927975" cy="4349750"/>
          </a:xfrm>
          <a:ln>
            <a:solidFill>
              <a:schemeClr val="tx1"/>
            </a:solidFill>
            <a:miter lim="800000"/>
            <a:headEnd/>
            <a:tailEnd/>
          </a:ln>
        </p:spPr>
        <p:txBody>
          <a:bodyPr/>
          <a:lstStyle/>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x=3</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if(x&lt;0)</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tr-TR" altLang="en-US" sz="2400" dirty="0" smtClean="0">
                <a:latin typeface="Courier New" panose="02070309020205020404" pitchFamily="49" charset="0"/>
                <a:cs typeface="Courier New" panose="02070309020205020404" pitchFamily="49" charset="0"/>
              </a:rPr>
              <a:t>negati</a:t>
            </a:r>
            <a:r>
              <a:rPr lang="en-US" altLang="en-US" sz="2400" dirty="0" err="1" smtClean="0">
                <a:latin typeface="Courier New" panose="02070309020205020404" pitchFamily="49" charset="0"/>
                <a:cs typeface="Courier New" panose="02070309020205020404" pitchFamily="49" charset="0"/>
              </a:rPr>
              <a:t>ve</a:t>
            </a:r>
            <a:r>
              <a:rPr lang="en-US" altLang="en-US" sz="2400" dirty="0" smtClean="0">
                <a:latin typeface="Courier New" panose="02070309020205020404" pitchFamily="49" charset="0"/>
                <a:cs typeface="Courier New" panose="02070309020205020404" pitchFamily="49" charset="0"/>
              </a:rPr>
              <a:t> value</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en-US" altLang="en-US" sz="2400" dirty="0" err="1" smtClean="0">
                <a:latin typeface="Courier New" panose="02070309020205020404" pitchFamily="49" charset="0"/>
                <a:cs typeface="Courier New" panose="02070309020205020404" pitchFamily="49" charset="0"/>
              </a:rPr>
              <a:t>posi</a:t>
            </a:r>
            <a:r>
              <a:rPr lang="tr-TR" altLang="en-US" sz="2400" dirty="0" smtClean="0">
                <a:latin typeface="Courier New" panose="02070309020205020404" pitchFamily="49" charset="0"/>
                <a:cs typeface="Courier New" panose="02070309020205020404" pitchFamily="49" charset="0"/>
              </a:rPr>
              <a:t>ti</a:t>
            </a:r>
            <a:r>
              <a:rPr lang="en-US" altLang="en-US" sz="2400" dirty="0" err="1">
                <a:latin typeface="Courier New" panose="02070309020205020404" pitchFamily="49" charset="0"/>
                <a:cs typeface="Courier New" panose="02070309020205020404" pitchFamily="49" charset="0"/>
              </a:rPr>
              <a:t>ve</a:t>
            </a: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value</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r>
              <a:rPr lang="en-US" altLang="en-US" sz="2600" dirty="0" smtClean="0">
                <a:latin typeface="Courier New" panose="02070309020205020404" pitchFamily="49" charset="0"/>
                <a:cs typeface="Courier New" panose="02070309020205020404" pitchFamily="49" charset="0"/>
              </a:rPr>
              <a:t> </a:t>
            </a:r>
            <a:endParaRPr lang="tr-TR" altLang="en-US" sz="2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9725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normAutofit/>
          </a:bodyPr>
          <a:lstStyle/>
          <a:p>
            <a:pPr eaLnBrk="1" hangingPunct="1">
              <a:defRPr/>
            </a:pPr>
            <a:r>
              <a:rPr lang="tr-TR" altLang="en-US" dirty="0" smtClean="0"/>
              <a:t>Conditional Statements Examples - 2</a:t>
            </a:r>
          </a:p>
        </p:txBody>
      </p:sp>
      <p:sp>
        <p:nvSpPr>
          <p:cNvPr id="33795" name="Rectangle 3"/>
          <p:cNvSpPr>
            <a:spLocks noGrp="1" noRot="1" noChangeArrowheads="1"/>
          </p:cNvSpPr>
          <p:nvPr>
            <p:ph idx="1"/>
          </p:nvPr>
        </p:nvSpPr>
        <p:spPr>
          <a:xfrm>
            <a:off x="990600" y="2362200"/>
            <a:ext cx="7775575" cy="4276725"/>
          </a:xfrm>
          <a:ln>
            <a:solidFill>
              <a:schemeClr val="tx1"/>
            </a:solidFill>
            <a:miter lim="800000"/>
            <a:headEnd/>
            <a:tailEnd/>
          </a:ln>
        </p:spPr>
        <p:txBody>
          <a:bodyPr>
            <a:normAutofit fontScale="92500"/>
          </a:bodyPr>
          <a:lstStyle/>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ans</a:t>
            </a:r>
            <a:r>
              <a:rPr lang="tr-TR" altLang="en-US" sz="2400" dirty="0" smtClean="0">
                <a:latin typeface="Courier New" panose="02070309020205020404" pitchFamily="49" charset="0"/>
                <a:cs typeface="Courier New" panose="02070309020205020404" pitchFamily="49" charset="0"/>
              </a:rPr>
              <a:t>=confirm(</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You are ready to proceed with the order</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a:t>
            </a:r>
            <a:r>
              <a:rPr lang="en-US" altLang="en-US" sz="2400" dirty="0" err="1" smtClean="0">
                <a:latin typeface="Courier New" panose="02070309020205020404" pitchFamily="49" charset="0"/>
                <a:cs typeface="Courier New" panose="02070309020205020404" pitchFamily="49" charset="0"/>
              </a:rPr>
              <a:t>ans</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Get your credit card</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200" dirty="0" smtClean="0">
                <a:latin typeface="Courier New" panose="02070309020205020404" pitchFamily="49" charset="0"/>
                <a:cs typeface="Courier New" panose="02070309020205020404" pitchFamily="49" charset="0"/>
              </a:rPr>
              <a:t>  </a:t>
            </a:r>
            <a:r>
              <a:rPr lang="tr-TR" altLang="en-US" sz="2200" dirty="0" smtClean="0">
                <a:latin typeface="Courier New" panose="02070309020205020404" pitchFamily="49" charset="0"/>
                <a:cs typeface="Courier New" panose="02070309020205020404" pitchFamily="49" charset="0"/>
              </a:rPr>
              <a:t>alert </a:t>
            </a:r>
            <a:r>
              <a:rPr lang="en-US" altLang="en-US" sz="2200" dirty="0" smtClean="0">
                <a:latin typeface="Courier New" panose="02070309020205020404" pitchFamily="49" charset="0"/>
                <a:cs typeface="Courier New" panose="02070309020205020404" pitchFamily="49" charset="0"/>
              </a:rPr>
              <a:t>(</a:t>
            </a:r>
            <a:r>
              <a:rPr lang="tr-TR" altLang="en-US" sz="2200" dirty="0">
                <a:latin typeface="Courier New" panose="02070309020205020404" pitchFamily="49" charset="0"/>
                <a:cs typeface="Courier New" panose="02070309020205020404" pitchFamily="49" charset="0"/>
              </a:rPr>
              <a:t>"</a:t>
            </a:r>
            <a:r>
              <a:rPr lang="en-US" altLang="en-US" sz="2200" dirty="0" smtClean="0">
                <a:latin typeface="Courier New" panose="02070309020205020404" pitchFamily="49" charset="0"/>
                <a:cs typeface="Courier New" panose="02070309020205020404" pitchFamily="49" charset="0"/>
              </a:rPr>
              <a:t>The shopping cart will be emptied</a:t>
            </a:r>
            <a:r>
              <a:rPr lang="tr-TR" altLang="en-US" sz="2200" dirty="0">
                <a:latin typeface="Courier New" panose="02070309020205020404" pitchFamily="49" charset="0"/>
                <a:cs typeface="Courier New" panose="02070309020205020404" pitchFamily="49" charset="0"/>
              </a:rPr>
              <a:t>"</a:t>
            </a:r>
            <a:r>
              <a:rPr lang="en-US" altLang="en-US" sz="2200" dirty="0" smtClean="0">
                <a:latin typeface="Courier New" panose="02070309020205020404" pitchFamily="49" charset="0"/>
                <a:cs typeface="Courier New" panose="02070309020205020404" pitchFamily="49" charset="0"/>
              </a:rPr>
              <a:t>);</a:t>
            </a:r>
            <a:endParaRPr lang="tr-TR" altLang="en-US" sz="22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endParaRPr lang="tr-TR" alt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14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a:bodyPr>
          <a:lstStyle/>
          <a:p>
            <a:pPr eaLnBrk="1" hangingPunct="1">
              <a:defRPr/>
            </a:pPr>
            <a:r>
              <a:rPr lang="tr-TR" altLang="en-US" dirty="0" smtClean="0"/>
              <a:t>Conditional Statements Examples - 3</a:t>
            </a:r>
          </a:p>
        </p:txBody>
      </p:sp>
      <p:sp>
        <p:nvSpPr>
          <p:cNvPr id="34819" name="Rectangle 3"/>
          <p:cNvSpPr>
            <a:spLocks noGrp="1" noRot="1" noChangeArrowheads="1"/>
          </p:cNvSpPr>
          <p:nvPr>
            <p:ph idx="1"/>
          </p:nvPr>
        </p:nvSpPr>
        <p:spPr/>
        <p:txBody>
          <a:bodyPr>
            <a:normAutofit fontScale="92500" lnSpcReduction="20000"/>
          </a:bodyPr>
          <a:lstStyle/>
          <a:p>
            <a:pPr eaLnBrk="1" hangingPunct="1">
              <a:lnSpc>
                <a:spcPct val="90000"/>
              </a:lnSpc>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y</a:t>
            </a:r>
            <a:r>
              <a:rPr lang="tr-TR" altLang="en-US" sz="2400" dirty="0">
                <a:latin typeface="Courier New" panose="02070309020205020404" pitchFamily="49" charset="0"/>
                <a:cs typeface="Courier New" panose="02070309020205020404" pitchFamily="49" charset="0"/>
              </a:rPr>
              <a:t>=prompt("</a:t>
            </a:r>
            <a:r>
              <a:rPr lang="en-US" altLang="en-US" sz="2400" dirty="0" smtClean="0">
                <a:latin typeface="Courier New" panose="02070309020205020404" pitchFamily="49" charset="0"/>
                <a:cs typeface="Courier New" panose="02070309020205020404" pitchFamily="49" charset="0"/>
              </a:rPr>
              <a:t>Which year are you in</a:t>
            </a:r>
            <a:r>
              <a:rPr lang="tr-TR" altLang="en-US" sz="2400" dirty="0" smtClean="0">
                <a:latin typeface="Courier New" panose="02070309020205020404" pitchFamily="49" charset="0"/>
                <a:cs typeface="Courier New" panose="02070309020205020404" pitchFamily="49" charset="0"/>
              </a:rPr>
              <a:t>?", " ")</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a:t>
            </a:r>
            <a:r>
              <a:rPr lang="en-US" altLang="en-US" sz="2400" dirty="0" smtClean="0">
                <a:latin typeface="Courier New" panose="02070309020205020404" pitchFamily="49" charset="0"/>
                <a:cs typeface="Courier New" panose="02070309020205020404" pitchFamily="49" charset="0"/>
              </a:rPr>
              <a:t>y</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=1</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Welcome to WIT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Welcome back to WIT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1847840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Conditional Statements Examples - </a:t>
            </a:r>
            <a:r>
              <a:rPr lang="en-US" altLang="en-US" dirty="0" smtClean="0"/>
              <a:t>4</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&lt;script&gt;</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grade='A';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switch </a:t>
            </a:r>
            <a:r>
              <a:rPr lang="en-US" dirty="0">
                <a:latin typeface="Courier New" panose="02070309020205020404" pitchFamily="49" charset="0"/>
                <a:cs typeface="Courier New" panose="02070309020205020404" pitchFamily="49" charset="0"/>
              </a:rPr>
              <a:t>(grade)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("Good </a:t>
            </a:r>
            <a:r>
              <a:rPr lang="en-US" dirty="0" smtClean="0">
                <a:latin typeface="Courier New" panose="02070309020205020404" pitchFamily="49" charset="0"/>
                <a:cs typeface="Courier New" panose="02070309020205020404" pitchFamily="49" charset="0"/>
              </a:rPr>
              <a:t>job"); </a:t>
            </a:r>
            <a:r>
              <a:rPr lang="en-US" dirty="0">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case </a:t>
            </a:r>
            <a:r>
              <a:rPr lang="en-US" dirty="0">
                <a:latin typeface="Courier New" panose="02070309020205020404" pitchFamily="49" charset="0"/>
                <a:cs typeface="Courier New" panose="02070309020205020404" pitchFamily="49" charset="0"/>
              </a:rPr>
              <a:t>'B':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("Pretty </a:t>
            </a:r>
            <a:r>
              <a:rPr lang="en-US" dirty="0" smtClean="0">
                <a:latin typeface="Courier New" panose="02070309020205020404" pitchFamily="49" charset="0"/>
                <a:cs typeface="Courier New" panose="02070309020205020404" pitchFamily="49" charset="0"/>
              </a:rPr>
              <a:t>good");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'C':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Passed");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("Not so </a:t>
            </a:r>
            <a:r>
              <a:rPr lang="en-US" dirty="0" smtClean="0">
                <a:latin typeface="Courier New" panose="02070309020205020404" pitchFamily="49" charset="0"/>
                <a:cs typeface="Courier New" panose="02070309020205020404" pitchFamily="49" charset="0"/>
              </a:rPr>
              <a:t>good");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'F':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Failed");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default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("Unknown </a:t>
            </a:r>
            <a:r>
              <a:rPr lang="en-US" dirty="0" smtClean="0">
                <a:latin typeface="Courier New" panose="02070309020205020404" pitchFamily="49" charset="0"/>
                <a:cs typeface="Courier New" panose="02070309020205020404" pitchFamily="49" charset="0"/>
              </a:rPr>
              <a:t>grade")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script&gt;</a:t>
            </a:r>
          </a:p>
        </p:txBody>
      </p:sp>
    </p:spTree>
    <p:extLst>
      <p:ext uri="{BB962C8B-B14F-4D97-AF65-F5344CB8AC3E}">
        <p14:creationId xmlns:p14="http://schemas.microsoft.com/office/powerpoint/2010/main" val="428326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6" y="5224853"/>
            <a:ext cx="3394023"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672148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statements</a:t>
            </a:r>
            <a:endParaRPr lang="en-US" dirty="0"/>
          </a:p>
        </p:txBody>
      </p:sp>
      <p:sp>
        <p:nvSpPr>
          <p:cNvPr id="3" name="Content Placeholder 2"/>
          <p:cNvSpPr>
            <a:spLocks noGrp="1"/>
          </p:cNvSpPr>
          <p:nvPr>
            <p:ph idx="1"/>
          </p:nvPr>
        </p:nvSpPr>
        <p:spPr>
          <a:xfrm>
            <a:off x="938758" y="2286002"/>
            <a:ext cx="3633242" cy="3593591"/>
          </a:xfrm>
        </p:spPr>
        <p:txBody>
          <a:bodyPr/>
          <a:lstStyle/>
          <a:p>
            <a:r>
              <a:rPr lang="tr-TR" altLang="en-US" dirty="0"/>
              <a:t>Very often when you write code, you want to perform </a:t>
            </a:r>
            <a:r>
              <a:rPr lang="en-US" altLang="en-US" dirty="0" smtClean="0"/>
              <a:t>the same </a:t>
            </a:r>
            <a:r>
              <a:rPr lang="tr-TR" altLang="en-US" dirty="0" smtClean="0"/>
              <a:t>actions </a:t>
            </a:r>
            <a:r>
              <a:rPr lang="en-US" altLang="en-US" dirty="0" smtClean="0"/>
              <a:t>a number of times</a:t>
            </a:r>
            <a:r>
              <a:rPr lang="tr-TR" altLang="en-US" dirty="0" smtClean="0"/>
              <a:t>. </a:t>
            </a:r>
            <a:r>
              <a:rPr lang="en-US" altLang="en-US" dirty="0" smtClean="0"/>
              <a:t> </a:t>
            </a:r>
            <a:r>
              <a:rPr lang="tr-TR" altLang="en-US" dirty="0" smtClean="0"/>
              <a:t>You </a:t>
            </a:r>
            <a:r>
              <a:rPr lang="tr-TR" altLang="en-US" dirty="0"/>
              <a:t>can use </a:t>
            </a:r>
            <a:r>
              <a:rPr lang="en-US" altLang="en-US" dirty="0" smtClean="0"/>
              <a:t>iterative </a:t>
            </a:r>
            <a:r>
              <a:rPr lang="tr-TR" altLang="en-US" dirty="0" smtClean="0"/>
              <a:t>statements </a:t>
            </a:r>
            <a:r>
              <a:rPr lang="tr-TR" altLang="en-US" dirty="0"/>
              <a:t>in your code to do this.</a:t>
            </a:r>
            <a:endParaRPr lang="en-US" altLang="en-US" dirty="0"/>
          </a:p>
          <a:p>
            <a:endParaRPr lang="en-US" dirty="0"/>
          </a:p>
        </p:txBody>
      </p:sp>
      <p:grpSp>
        <p:nvGrpSpPr>
          <p:cNvPr id="5" name="Group 31"/>
          <p:cNvGrpSpPr>
            <a:grpSpLocks/>
          </p:cNvGrpSpPr>
          <p:nvPr/>
        </p:nvGrpSpPr>
        <p:grpSpPr bwMode="auto">
          <a:xfrm>
            <a:off x="5684837" y="1449388"/>
            <a:ext cx="2292350" cy="4443412"/>
            <a:chOff x="4128" y="913"/>
            <a:chExt cx="1444" cy="2799"/>
          </a:xfrm>
        </p:grpSpPr>
        <p:sp>
          <p:nvSpPr>
            <p:cNvPr id="6" name="Rectangle 32"/>
            <p:cNvSpPr>
              <a:spLocks noChangeArrowheads="1"/>
            </p:cNvSpPr>
            <p:nvPr/>
          </p:nvSpPr>
          <p:spPr bwMode="auto">
            <a:xfrm>
              <a:off x="4416" y="2880"/>
              <a:ext cx="768" cy="480"/>
            </a:xfrm>
            <a:prstGeom prst="rect">
              <a:avLst/>
            </a:prstGeom>
            <a:solidFill>
              <a:schemeClr val="bg1"/>
            </a:solidFill>
            <a:ln w="28575">
              <a:solidFill>
                <a:schemeClr val="tx1"/>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7" name="Text Box 33"/>
            <p:cNvSpPr txBox="1">
              <a:spLocks noChangeArrowheads="1"/>
            </p:cNvSpPr>
            <p:nvPr/>
          </p:nvSpPr>
          <p:spPr bwMode="auto">
            <a:xfrm>
              <a:off x="4426" y="2994"/>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Subtask 1</a:t>
              </a:r>
            </a:p>
          </p:txBody>
        </p:sp>
        <p:sp>
          <p:nvSpPr>
            <p:cNvPr id="8" name="Line 34"/>
            <p:cNvSpPr>
              <a:spLocks noChangeShapeType="1"/>
            </p:cNvSpPr>
            <p:nvPr/>
          </p:nvSpPr>
          <p:spPr bwMode="auto">
            <a:xfrm>
              <a:off x="4800" y="3360"/>
              <a:ext cx="0" cy="19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 name="Line 35"/>
            <p:cNvSpPr>
              <a:spLocks noChangeShapeType="1"/>
            </p:cNvSpPr>
            <p:nvPr/>
          </p:nvSpPr>
          <p:spPr bwMode="auto">
            <a:xfrm flipH="1">
              <a:off x="4128" y="3552"/>
              <a:ext cx="672" cy="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 name="Line 36"/>
            <p:cNvSpPr>
              <a:spLocks noChangeShapeType="1"/>
            </p:cNvSpPr>
            <p:nvPr/>
          </p:nvSpPr>
          <p:spPr bwMode="auto">
            <a:xfrm flipV="1">
              <a:off x="4128" y="1680"/>
              <a:ext cx="0" cy="187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37"/>
            <p:cNvSpPr>
              <a:spLocks noChangeShapeType="1"/>
            </p:cNvSpPr>
            <p:nvPr/>
          </p:nvSpPr>
          <p:spPr bwMode="auto">
            <a:xfrm flipH="1">
              <a:off x="4128" y="1680"/>
              <a:ext cx="672"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Text Box 38"/>
            <p:cNvSpPr txBox="1">
              <a:spLocks noChangeArrowheads="1"/>
            </p:cNvSpPr>
            <p:nvPr/>
          </p:nvSpPr>
          <p:spPr bwMode="auto">
            <a:xfrm>
              <a:off x="4720" y="913"/>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endParaRPr lang="en-US" altLang="en-US" sz="3200" b="1" dirty="0"/>
            </a:p>
          </p:txBody>
        </p:sp>
        <p:sp>
          <p:nvSpPr>
            <p:cNvPr id="13" name="AutoShape 39"/>
            <p:cNvSpPr>
              <a:spLocks noChangeArrowheads="1"/>
            </p:cNvSpPr>
            <p:nvPr/>
          </p:nvSpPr>
          <p:spPr bwMode="auto">
            <a:xfrm>
              <a:off x="4464" y="1872"/>
              <a:ext cx="720" cy="720"/>
            </a:xfrm>
            <a:prstGeom prst="diamond">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14" name="Line 40"/>
            <p:cNvSpPr>
              <a:spLocks noChangeShapeType="1"/>
            </p:cNvSpPr>
            <p:nvPr/>
          </p:nvSpPr>
          <p:spPr bwMode="auto">
            <a:xfrm>
              <a:off x="4816" y="1584"/>
              <a:ext cx="0" cy="2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Text Box 41"/>
            <p:cNvSpPr txBox="1">
              <a:spLocks noChangeArrowheads="1"/>
            </p:cNvSpPr>
            <p:nvPr/>
          </p:nvSpPr>
          <p:spPr bwMode="auto">
            <a:xfrm>
              <a:off x="4458" y="2117"/>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1800" dirty="0"/>
                <a:t>Test Cond.</a:t>
              </a:r>
            </a:p>
          </p:txBody>
        </p:sp>
        <p:sp>
          <p:nvSpPr>
            <p:cNvPr id="16" name="Line 42"/>
            <p:cNvSpPr>
              <a:spLocks noChangeShapeType="1"/>
            </p:cNvSpPr>
            <p:nvPr/>
          </p:nvSpPr>
          <p:spPr bwMode="auto">
            <a:xfrm>
              <a:off x="4824" y="2584"/>
              <a:ext cx="0" cy="2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 name="Line 43"/>
            <p:cNvSpPr>
              <a:spLocks noChangeShapeType="1"/>
            </p:cNvSpPr>
            <p:nvPr/>
          </p:nvSpPr>
          <p:spPr bwMode="auto">
            <a:xfrm>
              <a:off x="5184" y="2224"/>
              <a:ext cx="288" cy="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44"/>
            <p:cNvSpPr>
              <a:spLocks noChangeShapeType="1"/>
            </p:cNvSpPr>
            <p:nvPr/>
          </p:nvSpPr>
          <p:spPr bwMode="auto">
            <a:xfrm>
              <a:off x="5472" y="2224"/>
              <a:ext cx="0" cy="14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Text Box 45"/>
            <p:cNvSpPr txBox="1">
              <a:spLocks noChangeArrowheads="1"/>
            </p:cNvSpPr>
            <p:nvPr/>
          </p:nvSpPr>
          <p:spPr bwMode="auto">
            <a:xfrm>
              <a:off x="5119" y="199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False</a:t>
              </a:r>
            </a:p>
          </p:txBody>
        </p:sp>
        <p:sp>
          <p:nvSpPr>
            <p:cNvPr id="20" name="Text Box 46"/>
            <p:cNvSpPr txBox="1">
              <a:spLocks noChangeArrowheads="1"/>
            </p:cNvSpPr>
            <p:nvPr/>
          </p:nvSpPr>
          <p:spPr bwMode="auto">
            <a:xfrm>
              <a:off x="4816" y="2529"/>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True</a:t>
              </a:r>
            </a:p>
          </p:txBody>
        </p:sp>
      </p:grpSp>
    </p:spTree>
    <p:extLst>
      <p:ext uri="{BB962C8B-B14F-4D97-AF65-F5344CB8AC3E}">
        <p14:creationId xmlns:p14="http://schemas.microsoft.com/office/powerpoint/2010/main" val="2412356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statements</a:t>
            </a:r>
          </a:p>
        </p:txBody>
      </p:sp>
      <p:sp>
        <p:nvSpPr>
          <p:cNvPr id="3" name="Content Placeholder 2"/>
          <p:cNvSpPr>
            <a:spLocks noGrp="1"/>
          </p:cNvSpPr>
          <p:nvPr>
            <p:ph idx="1"/>
          </p:nvPr>
        </p:nvSpPr>
        <p:spPr/>
        <p:txBody>
          <a:bodyPr>
            <a:normAutofit/>
          </a:bodyPr>
          <a:lstStyle/>
          <a:p>
            <a:r>
              <a:rPr lang="en-US" sz="2400" dirty="0"/>
              <a:t>There are two different kinds of loops: </a:t>
            </a:r>
            <a:r>
              <a:rPr lang="en-US" sz="2400" b="1" dirty="0"/>
              <a:t>for</a:t>
            </a:r>
            <a:r>
              <a:rPr lang="en-US" sz="2400" dirty="0"/>
              <a:t> and </a:t>
            </a:r>
            <a:r>
              <a:rPr lang="en-US" sz="2400" b="1" dirty="0"/>
              <a:t>while</a:t>
            </a:r>
            <a:r>
              <a:rPr lang="en-US" sz="2400" dirty="0"/>
              <a:t>.</a:t>
            </a:r>
          </a:p>
          <a:p>
            <a:r>
              <a:rPr lang="en-US" sz="2400" dirty="0"/>
              <a:t>The </a:t>
            </a:r>
            <a:r>
              <a:rPr lang="en-US" sz="2400" b="1" dirty="0"/>
              <a:t>for</a:t>
            </a:r>
            <a:r>
              <a:rPr lang="en-US" sz="2400" dirty="0"/>
              <a:t> loop is used when you know in advance how many times the script should perform. </a:t>
            </a:r>
          </a:p>
          <a:p>
            <a:r>
              <a:rPr lang="en-US" sz="2400" dirty="0"/>
              <a:t>The </a:t>
            </a:r>
            <a:r>
              <a:rPr lang="en-US" sz="2400" b="1" dirty="0"/>
              <a:t>while</a:t>
            </a:r>
            <a:r>
              <a:rPr lang="en-US" sz="2400" dirty="0"/>
              <a:t> loop is used when you want the loop to continue until a certain condition becomes true. </a:t>
            </a:r>
          </a:p>
        </p:txBody>
      </p:sp>
    </p:spTree>
    <p:extLst>
      <p:ext uri="{BB962C8B-B14F-4D97-AF65-F5344CB8AC3E}">
        <p14:creationId xmlns:p14="http://schemas.microsoft.com/office/powerpoint/2010/main" val="3483778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statements examples -1</a:t>
            </a:r>
            <a:endParaRPr lang="en-US" dirty="0"/>
          </a:p>
        </p:txBody>
      </p:sp>
      <p:sp>
        <p:nvSpPr>
          <p:cNvPr id="3" name="Content Placeholder 2"/>
          <p:cNvSpPr>
            <a:spLocks noGrp="1"/>
          </p:cNvSpPr>
          <p:nvPr>
            <p:ph idx="1"/>
          </p:nvPr>
        </p:nvSpPr>
        <p:spPr/>
        <p:txBody>
          <a:bodyPr>
            <a:normAutofit/>
          </a:bodyPr>
          <a:lstStyle/>
          <a:p>
            <a:r>
              <a:rPr lang="en-US" sz="2800" dirty="0" smtClean="0"/>
              <a:t>For Loop example</a:t>
            </a:r>
          </a:p>
          <a:p>
            <a:pPr>
              <a:lnSpc>
                <a:spcPct val="95000"/>
              </a:lnSpc>
              <a:spcBef>
                <a:spcPct val="0"/>
              </a:spcBef>
              <a:buNone/>
            </a:pPr>
            <a:endParaRPr lang="en-US" altLang="en-US" sz="2800" b="1" dirty="0">
              <a:solidFill>
                <a:srgbClr val="FF0000"/>
              </a:solidFill>
              <a:latin typeface="Arial" pitchFamily="34" charset="0"/>
            </a:endParaRPr>
          </a:p>
          <a:p>
            <a:pPr indent="-3175">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for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 5;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smtClean="0">
                <a:solidFill>
                  <a:schemeClr val="tx1"/>
                </a:solidFill>
                <a:latin typeface="Courier New" panose="02070309020205020404" pitchFamily="49" charset="0"/>
                <a:cs typeface="Courier New" panose="02070309020205020404" pitchFamily="49" charset="0"/>
              </a:rPr>
              <a:t>&gt; 0; </a:t>
            </a:r>
            <a:r>
              <a:rPr lang="en-US" altLang="en-US" sz="2400" dirty="0" err="1" smtClean="0">
                <a:solidFill>
                  <a:schemeClr val="tx1"/>
                </a:solidFill>
                <a:latin typeface="Courier New" panose="02070309020205020404" pitchFamily="49" charset="0"/>
                <a:cs typeface="Courier New" panose="02070309020205020404" pitchFamily="49" charset="0"/>
              </a:rPr>
              <a:t>i</a:t>
            </a:r>
            <a:r>
              <a:rPr lang="en-US" altLang="en-US" sz="2400" dirty="0" smtClean="0">
                <a:solidFill>
                  <a:schemeClr val="tx1"/>
                </a:solidFill>
                <a:latin typeface="Courier New" panose="02070309020205020404" pitchFamily="49" charset="0"/>
                <a:cs typeface="Courier New" panose="02070309020205020404" pitchFamily="49" charset="0"/>
              </a:rPr>
              <a:t>--)</a:t>
            </a: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smtClean="0">
                <a:solidFill>
                  <a:schemeClr val="tx1"/>
                </a:solidFill>
                <a:latin typeface="Courier New" panose="02070309020205020404" pitchFamily="49" charset="0"/>
                <a:cs typeface="Courier New" panose="02070309020205020404" pitchFamily="49" charset="0"/>
              </a:rPr>
              <a:t>document.write</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 "</a:t>
            </a:r>
            <a:r>
              <a:rPr lang="en-US" altLang="en-US" sz="2400" dirty="0" smtClean="0">
                <a:solidFill>
                  <a:schemeClr val="tx1"/>
                </a:solidFill>
                <a:latin typeface="Courier New" panose="02070309020205020404" pitchFamily="49" charset="0"/>
                <a:cs typeface="Courier New" panose="02070309020205020404" pitchFamily="49" charset="0"/>
              </a:rPr>
              <a:t>&lt;</a:t>
            </a:r>
            <a:r>
              <a:rPr lang="en-US" altLang="en-US" sz="2400" dirty="0" err="1" smtClean="0">
                <a:solidFill>
                  <a:schemeClr val="tx1"/>
                </a:solidFill>
                <a:latin typeface="Courier New" panose="02070309020205020404" pitchFamily="49" charset="0"/>
                <a:cs typeface="Courier New" panose="02070309020205020404" pitchFamily="49" charset="0"/>
              </a:rPr>
              <a:t>br</a:t>
            </a:r>
            <a:r>
              <a:rPr lang="en-US" altLang="en-US" sz="2400" dirty="0" smtClean="0">
                <a:solidFill>
                  <a:schemeClr val="tx1"/>
                </a:solidFill>
                <a:latin typeface="Courier New" panose="02070309020205020404" pitchFamily="49" charset="0"/>
                <a:cs typeface="Courier New" panose="02070309020205020404" pitchFamily="49" charset="0"/>
              </a:rPr>
              <a:t>&gt;");</a:t>
            </a: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endParaRPr lang="en-US" altLang="en-US" sz="2400" dirty="0">
              <a:solidFill>
                <a:schemeClr val="tx1"/>
              </a:solidFill>
              <a:cs typeface="Courier New" panose="02070309020205020404" pitchFamily="49" charset="0"/>
            </a:endParaRPr>
          </a:p>
          <a:p>
            <a:pPr>
              <a:lnSpc>
                <a:spcPct val="95000"/>
              </a:lnSpc>
              <a:spcBef>
                <a:spcPct val="0"/>
              </a:spcBef>
              <a:buNone/>
            </a:pPr>
            <a:r>
              <a:rPr lang="en-US" altLang="en-US" sz="2400" dirty="0" smtClean="0">
                <a:solidFill>
                  <a:schemeClr val="tx1"/>
                </a:solidFill>
                <a:cs typeface="Courier New" panose="02070309020205020404" pitchFamily="49" charset="0"/>
              </a:rPr>
              <a:t>This will displays the numbers 5 down to (and including) 1.</a:t>
            </a:r>
          </a:p>
          <a:p>
            <a:pPr>
              <a:lnSpc>
                <a:spcPct val="95000"/>
              </a:lnSpc>
              <a:spcBef>
                <a:spcPct val="0"/>
              </a:spcBef>
              <a:buNone/>
            </a:pP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endParaRPr lang="en-US" altLang="en-US" sz="2400" dirty="0">
              <a:solidFill>
                <a:schemeClr val="tx1"/>
              </a:solidFill>
              <a:latin typeface="Gill Sans MT Condensed" panose="020B0506020104020203" pitchFamily="34" charset="0"/>
              <a:cs typeface="Courier New" panose="02070309020205020404" pitchFamily="49" charset="0"/>
            </a:endParaRPr>
          </a:p>
          <a:p>
            <a:endParaRPr lang="en-US" sz="2800" dirty="0"/>
          </a:p>
        </p:txBody>
      </p:sp>
    </p:spTree>
    <p:extLst>
      <p:ext uri="{BB962C8B-B14F-4D97-AF65-F5344CB8AC3E}">
        <p14:creationId xmlns:p14="http://schemas.microsoft.com/office/powerpoint/2010/main" val="2573268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statements examples - 2</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While Loop </a:t>
            </a:r>
            <a:r>
              <a:rPr lang="en-US" sz="2800" dirty="0"/>
              <a:t>example</a:t>
            </a:r>
          </a:p>
          <a:p>
            <a:pPr indent="-3175">
              <a:lnSpc>
                <a:spcPct val="95000"/>
              </a:lnSpc>
              <a:spcBef>
                <a:spcPct val="0"/>
              </a:spcBef>
              <a:buNone/>
            </a:pPr>
            <a:endParaRPr lang="en-US" altLang="en-US" sz="2400" b="1" dirty="0">
              <a:solidFill>
                <a:srgbClr val="FF0000"/>
              </a:solidFill>
              <a:latin typeface="Arial" pitchFamily="34" charset="0"/>
            </a:endParaRPr>
          </a:p>
          <a:p>
            <a:pPr indent="-3175">
              <a:lnSpc>
                <a:spcPct val="95000"/>
              </a:lnSpc>
              <a:spcBef>
                <a:spcPct val="0"/>
              </a:spcBef>
              <a:buNone/>
            </a:pPr>
            <a:r>
              <a:rPr lang="en-US" altLang="en-US" sz="2400" dirty="0" err="1" smtClean="0">
                <a:solidFill>
                  <a:schemeClr val="tx1"/>
                </a:solidFill>
                <a:latin typeface="Courier New" panose="02070309020205020404" pitchFamily="49" charset="0"/>
                <a:cs typeface="Courier New" panose="02070309020205020404" pitchFamily="49" charset="0"/>
              </a:rPr>
              <a:t>var</a:t>
            </a:r>
            <a:r>
              <a:rPr lang="en-US" altLang="en-US" sz="2400" dirty="0" smtClean="0">
                <a:solidFill>
                  <a:schemeClr val="tx1"/>
                </a:solidFill>
                <a:latin typeface="Courier New" panose="02070309020205020404" pitchFamily="49" charset="0"/>
                <a:cs typeface="Courier New" panose="02070309020205020404" pitchFamily="49" charset="0"/>
              </a:rPr>
              <a:t> </a:t>
            </a:r>
            <a:r>
              <a:rPr lang="en-US" altLang="en-US" sz="2400" dirty="0" err="1" smtClean="0">
                <a:solidFill>
                  <a:schemeClr val="tx1"/>
                </a:solidFill>
                <a:latin typeface="Courier New" panose="02070309020205020404" pitchFamily="49" charset="0"/>
                <a:cs typeface="Courier New" panose="02070309020205020404" pitchFamily="49" charset="0"/>
              </a:rPr>
              <a:t>i</a:t>
            </a:r>
            <a:r>
              <a:rPr lang="en-US" altLang="en-US" sz="2400" dirty="0" smtClean="0">
                <a:solidFill>
                  <a:schemeClr val="tx1"/>
                </a:solidFill>
                <a:latin typeface="Courier New" panose="02070309020205020404" pitchFamily="49" charset="0"/>
                <a:cs typeface="Courier New" panose="02070309020205020404" pitchFamily="49" charset="0"/>
              </a:rPr>
              <a:t>=5;</a:t>
            </a:r>
          </a:p>
          <a:p>
            <a:pPr indent="-3175">
              <a:lnSpc>
                <a:spcPct val="95000"/>
              </a:lnSpc>
              <a:spcBef>
                <a:spcPct val="0"/>
              </a:spcBef>
              <a:buNone/>
            </a:pPr>
            <a:endParaRPr lang="en-US" altLang="en-US" sz="2400" b="1" dirty="0">
              <a:solidFill>
                <a:schemeClr val="tx1"/>
              </a:solidFill>
              <a:latin typeface="Courier New" panose="02070309020205020404" pitchFamily="49" charset="0"/>
              <a:cs typeface="Courier New" panose="02070309020205020404" pitchFamily="49" charset="0"/>
            </a:endParaRPr>
          </a:p>
          <a:p>
            <a:pPr indent="-3175">
              <a:lnSpc>
                <a:spcPct val="95000"/>
              </a:lnSpc>
              <a:spcBef>
                <a:spcPct val="0"/>
              </a:spcBef>
              <a:buNone/>
            </a:pPr>
            <a:r>
              <a:rPr lang="en-US" altLang="en-US" dirty="0" smtClean="0">
                <a:solidFill>
                  <a:schemeClr val="tx1"/>
                </a:solidFill>
                <a:latin typeface="Courier New" panose="02070309020205020404" pitchFamily="49" charset="0"/>
                <a:cs typeface="Courier New" panose="02070309020205020404" pitchFamily="49" charset="0"/>
              </a:rPr>
              <a:t>while(</a:t>
            </a:r>
            <a:r>
              <a:rPr lang="en-US" altLang="en-US" dirty="0" err="1" smtClean="0">
                <a:solidFill>
                  <a:schemeClr val="tx1"/>
                </a:solidFill>
                <a:latin typeface="Courier New" panose="02070309020205020404" pitchFamily="49" charset="0"/>
                <a:cs typeface="Courier New" panose="02070309020205020404" pitchFamily="49" charset="0"/>
              </a:rPr>
              <a:t>i</a:t>
            </a:r>
            <a:r>
              <a:rPr lang="en-US" altLang="en-US" dirty="0" smtClean="0">
                <a:solidFill>
                  <a:schemeClr val="tx1"/>
                </a:solidFill>
                <a:latin typeface="Courier New" panose="02070309020205020404" pitchFamily="49" charset="0"/>
                <a:cs typeface="Courier New" panose="02070309020205020404" pitchFamily="49" charset="0"/>
              </a:rPr>
              <a:t> &gt; 0)</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document.write</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err="1">
                <a:solidFill>
                  <a:schemeClr val="tx1"/>
                </a:solidFill>
                <a:latin typeface="Courier New" panose="02070309020205020404" pitchFamily="49" charset="0"/>
                <a:cs typeface="Courier New" panose="02070309020205020404" pitchFamily="49" charset="0"/>
              </a:rPr>
              <a:t>i</a:t>
            </a:r>
            <a:r>
              <a:rPr lang="en-US" altLang="en-US" dirty="0">
                <a:solidFill>
                  <a:schemeClr val="tx1"/>
                </a:solidFill>
                <a:latin typeface="Courier New" panose="02070309020205020404" pitchFamily="49" charset="0"/>
                <a:cs typeface="Courier New" panose="02070309020205020404" pitchFamily="49" charset="0"/>
              </a:rPr>
              <a:t> + "&lt;</a:t>
            </a:r>
            <a:r>
              <a:rPr lang="en-US" altLang="en-US" dirty="0" err="1">
                <a:solidFill>
                  <a:schemeClr val="tx1"/>
                </a:solidFill>
                <a:latin typeface="Courier New" panose="02070309020205020404" pitchFamily="49" charset="0"/>
                <a:cs typeface="Courier New" panose="02070309020205020404" pitchFamily="49" charset="0"/>
              </a:rPr>
              <a:t>br</a:t>
            </a:r>
            <a:r>
              <a:rPr lang="en-US" altLang="en-US" dirty="0" smtClean="0">
                <a:solidFill>
                  <a:schemeClr val="tx1"/>
                </a:solidFill>
                <a:latin typeface="Courier New" panose="02070309020205020404" pitchFamily="49" charset="0"/>
                <a:cs typeface="Courier New" panose="02070309020205020404" pitchFamily="49" charset="0"/>
              </a:rPr>
              <a:t>&gt;");</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i</a:t>
            </a:r>
            <a:r>
              <a:rPr lang="en-US" altLang="en-US"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endParaRPr lang="en-US" altLang="en-US" dirty="0">
              <a:solidFill>
                <a:schemeClr val="tx1"/>
              </a:solidFill>
              <a:cs typeface="Courier New" panose="02070309020205020404" pitchFamily="49" charset="0"/>
            </a:endParaRPr>
          </a:p>
          <a:p>
            <a:pPr>
              <a:lnSpc>
                <a:spcPct val="95000"/>
              </a:lnSpc>
              <a:spcBef>
                <a:spcPct val="0"/>
              </a:spcBef>
              <a:buNone/>
            </a:pPr>
            <a:r>
              <a:rPr lang="en-US" altLang="en-US" sz="2200" dirty="0">
                <a:solidFill>
                  <a:schemeClr val="tx1"/>
                </a:solidFill>
                <a:cs typeface="Courier New" panose="02070309020205020404" pitchFamily="49" charset="0"/>
              </a:rPr>
              <a:t>This will </a:t>
            </a:r>
            <a:r>
              <a:rPr lang="en-US" altLang="en-US" sz="2200" dirty="0" smtClean="0">
                <a:solidFill>
                  <a:schemeClr val="tx1"/>
                </a:solidFill>
                <a:cs typeface="Courier New" panose="02070309020205020404" pitchFamily="49" charset="0"/>
              </a:rPr>
              <a:t>also display </a:t>
            </a:r>
            <a:r>
              <a:rPr lang="en-US" altLang="en-US" sz="2200" dirty="0">
                <a:solidFill>
                  <a:schemeClr val="tx1"/>
                </a:solidFill>
                <a:cs typeface="Courier New" panose="02070309020205020404" pitchFamily="49" charset="0"/>
              </a:rPr>
              <a:t>the numbers 5 down to (and including) 1.</a:t>
            </a:r>
          </a:p>
          <a:p>
            <a:pPr>
              <a:lnSpc>
                <a:spcPct val="95000"/>
              </a:lnSpc>
              <a:spcBef>
                <a:spcPct val="0"/>
              </a:spcBef>
              <a:buNone/>
            </a:pPr>
            <a:endParaRPr lang="en-US" altLang="en-US" dirty="0">
              <a:solidFill>
                <a:schemeClr val="tx1"/>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05167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statements examples -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2800" dirty="0" smtClean="0"/>
              <a:t>Do …  While </a:t>
            </a:r>
            <a:r>
              <a:rPr lang="en-US" sz="2800" dirty="0"/>
              <a:t>Loop example</a:t>
            </a:r>
          </a:p>
          <a:p>
            <a:pPr indent="-3175">
              <a:lnSpc>
                <a:spcPct val="95000"/>
              </a:lnSpc>
              <a:spcBef>
                <a:spcPct val="0"/>
              </a:spcBef>
              <a:buNone/>
            </a:pPr>
            <a:endParaRPr lang="en-US" altLang="en-US" sz="2400" b="1" dirty="0">
              <a:solidFill>
                <a:srgbClr val="FF0000"/>
              </a:solidFill>
              <a:latin typeface="Arial" pitchFamily="34" charset="0"/>
            </a:endParaRPr>
          </a:p>
          <a:p>
            <a:pPr indent="-3175">
              <a:lnSpc>
                <a:spcPct val="95000"/>
              </a:lnSpc>
              <a:spcBef>
                <a:spcPct val="0"/>
              </a:spcBef>
              <a:buNone/>
            </a:pPr>
            <a:r>
              <a:rPr lang="en-US" altLang="en-US" sz="2400" dirty="0" err="1" smtClean="0">
                <a:solidFill>
                  <a:schemeClr val="tx1"/>
                </a:solidFill>
                <a:latin typeface="Courier New" panose="02070309020205020404" pitchFamily="49" charset="0"/>
                <a:cs typeface="Courier New" panose="02070309020205020404" pitchFamily="49" charset="0"/>
              </a:rPr>
              <a:t>ans</a:t>
            </a:r>
            <a:r>
              <a:rPr lang="en-US" altLang="en-US" sz="2400" dirty="0" smtClean="0">
                <a:solidFill>
                  <a:schemeClr val="tx1"/>
                </a:solidFill>
                <a:latin typeface="Courier New" panose="02070309020205020404" pitchFamily="49" charset="0"/>
                <a:cs typeface="Courier New" panose="02070309020205020404" pitchFamily="49" charset="0"/>
              </a:rPr>
              <a:t>=9;</a:t>
            </a:r>
            <a:endParaRPr lang="en-US" altLang="en-US" sz="2400" dirty="0">
              <a:solidFill>
                <a:schemeClr val="tx1"/>
              </a:solidFill>
              <a:latin typeface="Courier New" panose="02070309020205020404" pitchFamily="49" charset="0"/>
              <a:cs typeface="Courier New" panose="02070309020205020404" pitchFamily="49" charset="0"/>
            </a:endParaRPr>
          </a:p>
          <a:p>
            <a:pPr indent="-3175">
              <a:lnSpc>
                <a:spcPct val="95000"/>
              </a:lnSpc>
              <a:spcBef>
                <a:spcPct val="0"/>
              </a:spcBef>
              <a:buNone/>
            </a:pPr>
            <a:r>
              <a:rPr lang="en-US" altLang="en-US" sz="2400" dirty="0" smtClean="0">
                <a:solidFill>
                  <a:schemeClr val="tx1"/>
                </a:solidFill>
                <a:latin typeface="Courier New" panose="02070309020205020404" pitchFamily="49" charset="0"/>
                <a:cs typeface="Courier New" panose="02070309020205020404" pitchFamily="49" charset="0"/>
              </a:rPr>
              <a:t>do {</a:t>
            </a:r>
            <a:endParaRPr lang="en-US" altLang="en-US" dirty="0" smtClean="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parseInt</a:t>
            </a:r>
            <a:r>
              <a:rPr lang="en-US" altLang="en-US" dirty="0" smtClean="0">
                <a:solidFill>
                  <a:schemeClr val="tx1"/>
                </a:solidFill>
                <a:latin typeface="Courier New" panose="02070309020205020404" pitchFamily="49" charset="0"/>
                <a:cs typeface="Courier New" panose="02070309020205020404" pitchFamily="49" charset="0"/>
              </a:rPr>
              <a:t>(prompt(</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Enter a number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between 1 and 10",</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}while(</a:t>
            </a:r>
            <a:r>
              <a:rPr lang="en-US" altLang="en-US" dirty="0" err="1" smtClean="0">
                <a:solidFill>
                  <a:schemeClr val="tx1"/>
                </a:solidFill>
                <a:latin typeface="Courier New" panose="02070309020205020404" pitchFamily="49" charset="0"/>
                <a:cs typeface="Courier New" panose="02070309020205020404" pitchFamily="49" charset="0"/>
              </a:rPr>
              <a:t>ans</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endParaRPr lang="en-US" altLang="en-US" dirty="0">
              <a:solidFill>
                <a:schemeClr val="tx1"/>
              </a:solidFill>
              <a:cs typeface="Courier New" panose="02070309020205020404" pitchFamily="49" charset="0"/>
            </a:endParaRPr>
          </a:p>
          <a:p>
            <a:pPr>
              <a:lnSpc>
                <a:spcPct val="95000"/>
              </a:lnSpc>
              <a:spcBef>
                <a:spcPct val="0"/>
              </a:spcBef>
              <a:buNone/>
            </a:pPr>
            <a:r>
              <a:rPr lang="en-US" altLang="en-US" sz="2200" dirty="0">
                <a:solidFill>
                  <a:schemeClr val="tx1"/>
                </a:solidFill>
                <a:cs typeface="Courier New" panose="02070309020205020404" pitchFamily="49" charset="0"/>
              </a:rPr>
              <a:t>This </a:t>
            </a:r>
            <a:r>
              <a:rPr lang="en-US" altLang="en-US" sz="2200" dirty="0" smtClean="0">
                <a:solidFill>
                  <a:schemeClr val="tx1"/>
                </a:solidFill>
                <a:cs typeface="Courier New" panose="02070309020205020404" pitchFamily="49" charset="0"/>
              </a:rPr>
              <a:t>will execute until number 9 is entered.</a:t>
            </a:r>
            <a:endParaRPr lang="en-US" altLang="en-US" sz="2200" dirty="0">
              <a:solidFill>
                <a:schemeClr val="tx1"/>
              </a:solidFill>
              <a:cs typeface="Courier New" panose="02070309020205020404" pitchFamily="49" charset="0"/>
            </a:endParaRPr>
          </a:p>
          <a:p>
            <a:endParaRPr lang="en-US" dirty="0"/>
          </a:p>
        </p:txBody>
      </p:sp>
    </p:spTree>
    <p:extLst>
      <p:ext uri="{BB962C8B-B14F-4D97-AF65-F5344CB8AC3E}">
        <p14:creationId xmlns:p14="http://schemas.microsoft.com/office/powerpoint/2010/main" val="2326892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defRPr/>
            </a:pPr>
            <a:r>
              <a:rPr lang="tr-TR" altLang="en-US" smtClean="0"/>
              <a:t>WHAT IS JAVASCRIPT?</a:t>
            </a:r>
          </a:p>
        </p:txBody>
      </p:sp>
      <p:sp>
        <p:nvSpPr>
          <p:cNvPr id="7171" name="Rectangle 3"/>
          <p:cNvSpPr>
            <a:spLocks noGrp="1" noRot="1" noChangeArrowheads="1"/>
          </p:cNvSpPr>
          <p:nvPr>
            <p:ph idx="1"/>
          </p:nvPr>
        </p:nvSpPr>
        <p:spPr/>
        <p:txBody>
          <a:bodyPr>
            <a:normAutofit fontScale="92500" lnSpcReduction="20000"/>
          </a:bodyPr>
          <a:lstStyle/>
          <a:p>
            <a:pPr eaLnBrk="1" hangingPunct="1">
              <a:lnSpc>
                <a:spcPct val="90000"/>
              </a:lnSpc>
              <a:defRPr/>
            </a:pPr>
            <a:r>
              <a:rPr lang="tr-TR" altLang="en-US" sz="2600" dirty="0" smtClean="0"/>
              <a:t>JavaScript was designed to add interactivity to HTML pages</a:t>
            </a:r>
            <a:r>
              <a:rPr lang="en-US" altLang="en-US" sz="2600" dirty="0" smtClean="0"/>
              <a:t>.</a:t>
            </a:r>
            <a:endParaRPr lang="tr-TR" altLang="en-US" sz="2600" dirty="0" smtClean="0"/>
          </a:p>
          <a:p>
            <a:pPr eaLnBrk="1" hangingPunct="1">
              <a:lnSpc>
                <a:spcPct val="90000"/>
              </a:lnSpc>
              <a:defRPr/>
            </a:pPr>
            <a:r>
              <a:rPr lang="tr-TR" altLang="en-US" sz="2600" dirty="0" smtClean="0"/>
              <a:t>JavaScript is a scripting language (a scripting language is a lightweight programming language)</a:t>
            </a:r>
            <a:r>
              <a:rPr lang="en-US" altLang="en-US" sz="2600" dirty="0" smtClean="0"/>
              <a:t>.</a:t>
            </a:r>
            <a:r>
              <a:rPr lang="tr-TR" altLang="en-US" sz="2600" dirty="0" smtClean="0"/>
              <a:t> </a:t>
            </a:r>
          </a:p>
          <a:p>
            <a:pPr eaLnBrk="1" hangingPunct="1">
              <a:lnSpc>
                <a:spcPct val="90000"/>
              </a:lnSpc>
              <a:defRPr/>
            </a:pPr>
            <a:r>
              <a:rPr lang="tr-TR" altLang="en-US" sz="2600" dirty="0" smtClean="0"/>
              <a:t>A JavaScript consists of lines of executable computer code</a:t>
            </a:r>
            <a:r>
              <a:rPr lang="en-US" altLang="en-US" sz="2600" dirty="0" smtClean="0"/>
              <a:t>.</a:t>
            </a:r>
            <a:r>
              <a:rPr lang="tr-TR" altLang="en-US" sz="2600" dirty="0" smtClean="0"/>
              <a:t> </a:t>
            </a:r>
          </a:p>
          <a:p>
            <a:pPr eaLnBrk="1" hangingPunct="1">
              <a:lnSpc>
                <a:spcPct val="90000"/>
              </a:lnSpc>
              <a:defRPr/>
            </a:pPr>
            <a:r>
              <a:rPr lang="tr-TR" altLang="en-US" sz="2600" dirty="0" smtClean="0"/>
              <a:t>A JavaScript is usually embedded directly into HTML pages</a:t>
            </a:r>
            <a:r>
              <a:rPr lang="en-US" altLang="en-US" sz="2600" dirty="0" smtClean="0"/>
              <a:t>.</a:t>
            </a:r>
            <a:r>
              <a:rPr lang="tr-TR" altLang="en-US" sz="2600" dirty="0" smtClean="0"/>
              <a:t> </a:t>
            </a:r>
          </a:p>
          <a:p>
            <a:pPr eaLnBrk="1" hangingPunct="1">
              <a:lnSpc>
                <a:spcPct val="90000"/>
              </a:lnSpc>
              <a:defRPr/>
            </a:pPr>
            <a:r>
              <a:rPr lang="tr-TR" altLang="en-US" sz="2600" dirty="0" smtClean="0"/>
              <a:t>JavaScript is an interpreted language (means that scripts execute without preliminary compilation)</a:t>
            </a:r>
            <a:r>
              <a:rPr lang="en-US" altLang="en-US" sz="2600" dirty="0" smtClean="0"/>
              <a:t>.</a:t>
            </a:r>
            <a:r>
              <a:rPr lang="tr-TR" altLang="en-US" sz="2600" dirty="0" smtClean="0"/>
              <a:t> </a:t>
            </a:r>
          </a:p>
          <a:p>
            <a:pPr eaLnBrk="1" hangingPunct="1">
              <a:lnSpc>
                <a:spcPct val="90000"/>
              </a:lnSpc>
              <a:defRPr/>
            </a:pPr>
            <a:r>
              <a:rPr lang="tr-TR" altLang="en-US" sz="2600" dirty="0" smtClean="0"/>
              <a:t>Everyone can use JavaScript without purchasing a license</a:t>
            </a:r>
            <a:r>
              <a:rPr lang="en-US" altLang="en-US" sz="2600" dirty="0" smtClean="0"/>
              <a:t>.</a:t>
            </a:r>
            <a:r>
              <a:rPr lang="tr-TR" altLang="en-US" sz="2600" dirty="0" smtClean="0"/>
              <a:t> </a:t>
            </a:r>
          </a:p>
        </p:txBody>
      </p:sp>
    </p:spTree>
    <p:extLst>
      <p:ext uri="{BB962C8B-B14F-4D97-AF65-F5344CB8AC3E}">
        <p14:creationId xmlns:p14="http://schemas.microsoft.com/office/powerpoint/2010/main" val="89537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tr-TR" altLang="en-US" sz="4000" smtClean="0"/>
              <a:t>Are Java and JavaScript the Same? </a:t>
            </a:r>
          </a:p>
        </p:txBody>
      </p:sp>
      <p:sp>
        <p:nvSpPr>
          <p:cNvPr id="8195" name="Rectangle 3"/>
          <p:cNvSpPr>
            <a:spLocks noGrp="1" noRot="1" noChangeArrowheads="1"/>
          </p:cNvSpPr>
          <p:nvPr>
            <p:ph idx="1"/>
          </p:nvPr>
        </p:nvSpPr>
        <p:spPr/>
        <p:txBody>
          <a:bodyPr>
            <a:normAutofit/>
          </a:bodyPr>
          <a:lstStyle/>
          <a:p>
            <a:pPr eaLnBrk="1" hangingPunct="1">
              <a:defRPr/>
            </a:pPr>
            <a:r>
              <a:rPr lang="tr-TR" altLang="en-US" sz="2400" dirty="0" smtClean="0"/>
              <a:t>NO!</a:t>
            </a:r>
          </a:p>
          <a:p>
            <a:pPr eaLnBrk="1" hangingPunct="1">
              <a:defRPr/>
            </a:pPr>
            <a:r>
              <a:rPr lang="tr-TR" altLang="en-US" sz="2400" dirty="0" smtClean="0"/>
              <a:t>Java and JavaScript are two completely different languages in both concept and design!</a:t>
            </a:r>
          </a:p>
          <a:p>
            <a:pPr eaLnBrk="1" hangingPunct="1">
              <a:defRPr/>
            </a:pPr>
            <a:r>
              <a:rPr lang="tr-TR" altLang="en-US" sz="2400" dirty="0" smtClean="0"/>
              <a:t>Java (developed by Sun Microsystems) is a powerful and much more complex programming language - in the same category as C and C++.</a:t>
            </a:r>
          </a:p>
        </p:txBody>
      </p:sp>
    </p:spTree>
    <p:extLst>
      <p:ext uri="{BB962C8B-B14F-4D97-AF65-F5344CB8AC3E}">
        <p14:creationId xmlns:p14="http://schemas.microsoft.com/office/powerpoint/2010/main" val="5413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pPr eaLnBrk="1" hangingPunct="1">
              <a:defRPr/>
            </a:pPr>
            <a:r>
              <a:rPr lang="tr-TR" altLang="en-US" sz="4000" smtClean="0"/>
              <a:t>How to Put a JavaScript Into an HTML Page?</a:t>
            </a:r>
          </a:p>
        </p:txBody>
      </p:sp>
      <p:sp>
        <p:nvSpPr>
          <p:cNvPr id="9219" name="Rectangle 3"/>
          <p:cNvSpPr>
            <a:spLocks noGrp="1" noRot="1" noChangeArrowheads="1"/>
          </p:cNvSpPr>
          <p:nvPr>
            <p:ph idx="1"/>
          </p:nvPr>
        </p:nvSpPr>
        <p:spPr/>
        <p:txBody>
          <a:bodyPr/>
          <a:lstStyle/>
          <a:p>
            <a:pPr eaLnBrk="1" hangingPunct="1">
              <a:buFont typeface="Arial" pitchFamily="34" charset="0"/>
              <a:buNone/>
              <a:defRPr/>
            </a:pPr>
            <a:endParaRPr lang="en-US" altLang="en-US" dirty="0" smtClean="0"/>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&lt;body&gt;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a:t>
            </a:r>
            <a:r>
              <a:rPr lang="en-US" altLang="en-US" sz="2400" dirty="0" smtClean="0">
                <a:latin typeface="Courier New" panose="02070309020205020404" pitchFamily="49" charset="0"/>
                <a:cs typeface="Courier New" panose="02070309020205020404" pitchFamily="49" charset="0"/>
              </a:rPr>
              <a:t>&gt;</a:t>
            </a:r>
            <a:endParaRPr lang="tr-TR" altLang="en-US" sz="2400" dirty="0" smtClean="0">
              <a:latin typeface="Courier New" panose="02070309020205020404" pitchFamily="49" charset="0"/>
              <a:cs typeface="Courier New" panose="02070309020205020404" pitchFamily="49" charset="0"/>
            </a:endParaRPr>
          </a:p>
          <a:p>
            <a:pPr eaLnBrk="1" hangingPunct="1">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document.write("Hello World!")</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&lt;/body</a:t>
            </a:r>
            <a:r>
              <a:rPr lang="tr-TR" altLang="en-US" dirty="0" smtClean="0"/>
              <a:t>&gt;</a:t>
            </a:r>
          </a:p>
        </p:txBody>
      </p:sp>
    </p:spTree>
    <p:extLst>
      <p:ext uri="{BB962C8B-B14F-4D97-AF65-F5344CB8AC3E}">
        <p14:creationId xmlns:p14="http://schemas.microsoft.com/office/powerpoint/2010/main" val="336532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defRPr/>
            </a:pPr>
            <a:r>
              <a:rPr lang="tr-TR" altLang="en-US" sz="4000" smtClean="0"/>
              <a:t>Ending Statements With a Semicolon? </a:t>
            </a:r>
          </a:p>
        </p:txBody>
      </p:sp>
      <p:sp>
        <p:nvSpPr>
          <p:cNvPr id="10243" name="Rectangle 3"/>
          <p:cNvSpPr>
            <a:spLocks noGrp="1" noRot="1" noChangeArrowheads="1"/>
          </p:cNvSpPr>
          <p:nvPr>
            <p:ph idx="1"/>
          </p:nvPr>
        </p:nvSpPr>
        <p:spPr/>
        <p:txBody>
          <a:bodyPr>
            <a:normAutofit/>
          </a:bodyPr>
          <a:lstStyle/>
          <a:p>
            <a:pPr eaLnBrk="1" hangingPunct="1">
              <a:defRPr/>
            </a:pPr>
            <a:r>
              <a:rPr lang="tr-TR" altLang="en-US" sz="2400" dirty="0" smtClean="0"/>
              <a:t>With traditional programming languages, like C++ and Java, each code statement has to end with a semicolon (;).</a:t>
            </a:r>
          </a:p>
          <a:p>
            <a:pPr eaLnBrk="1" hangingPunct="1">
              <a:defRPr/>
            </a:pPr>
            <a:r>
              <a:rPr lang="tr-TR" altLang="en-US" sz="2400" dirty="0" smtClean="0"/>
              <a:t>Many programmers continue this habit when writing JavaScript, but in general, semicolons are </a:t>
            </a:r>
            <a:r>
              <a:rPr lang="tr-TR" altLang="en-US" sz="2400" b="1" dirty="0" smtClean="0"/>
              <a:t>optional</a:t>
            </a:r>
            <a:r>
              <a:rPr lang="tr-TR" altLang="en-US" sz="2400" dirty="0" smtClean="0"/>
              <a:t>! However, semicolons are required if you want to put more than one statement on a single line.</a:t>
            </a:r>
          </a:p>
        </p:txBody>
      </p:sp>
    </p:spTree>
    <p:extLst>
      <p:ext uri="{BB962C8B-B14F-4D97-AF65-F5344CB8AC3E}">
        <p14:creationId xmlns:p14="http://schemas.microsoft.com/office/powerpoint/2010/main" val="2126305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914400" y="2867855"/>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99922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defRPr/>
            </a:pPr>
            <a:r>
              <a:rPr lang="tr-TR" altLang="en-US" dirty="0" smtClean="0"/>
              <a:t>JavaScript Variables </a:t>
            </a:r>
          </a:p>
        </p:txBody>
      </p:sp>
      <p:sp>
        <p:nvSpPr>
          <p:cNvPr id="11267" name="Rectangle 3"/>
          <p:cNvSpPr>
            <a:spLocks noGrp="1" noRot="1" noChangeArrowheads="1"/>
          </p:cNvSpPr>
          <p:nvPr>
            <p:ph idx="1"/>
          </p:nvPr>
        </p:nvSpPr>
        <p:spPr/>
        <p:txBody>
          <a:bodyPr>
            <a:normAutofit fontScale="92500" lnSpcReduction="10000"/>
          </a:bodyPr>
          <a:lstStyle/>
          <a:p>
            <a:pPr eaLnBrk="1" hangingPunct="1">
              <a:defRPr/>
            </a:pPr>
            <a:r>
              <a:rPr lang="tr-TR" altLang="en-US" sz="2600" dirty="0" smtClean="0"/>
              <a:t>Variables are used to store data. </a:t>
            </a:r>
          </a:p>
          <a:p>
            <a:pPr eaLnBrk="1" hangingPunct="1">
              <a:defRPr/>
            </a:pPr>
            <a:r>
              <a:rPr lang="tr-TR" altLang="en-US" sz="2600" dirty="0" smtClean="0"/>
              <a:t>A variable is a "container" for information you want to store. </a:t>
            </a:r>
            <a:r>
              <a:rPr lang="en-US" altLang="en-US" sz="2600" dirty="0" smtClean="0"/>
              <a:t>  </a:t>
            </a:r>
            <a:r>
              <a:rPr lang="tr-TR" altLang="en-US" sz="2600" dirty="0" smtClean="0"/>
              <a:t>A variable's value can change during the script.</a:t>
            </a:r>
            <a:r>
              <a:rPr lang="en-US" altLang="en-US" sz="2600" dirty="0" smtClean="0"/>
              <a:t> </a:t>
            </a:r>
            <a:r>
              <a:rPr lang="tr-TR" altLang="en-US" sz="2600" dirty="0" smtClean="0"/>
              <a:t> You can refer to a variable by name to see its value or to change its value.</a:t>
            </a:r>
            <a:endParaRPr lang="en-US" altLang="en-US" sz="2600" dirty="0" smtClean="0"/>
          </a:p>
          <a:p>
            <a:pPr marL="0" indent="0" eaLnBrk="1" hangingPunct="1">
              <a:buNone/>
              <a:defRPr/>
            </a:pPr>
            <a:r>
              <a:rPr lang="en-US" altLang="en-US" sz="2600" dirty="0"/>
              <a:t> </a:t>
            </a:r>
            <a:r>
              <a:rPr lang="en-US" altLang="en-US" sz="2600" dirty="0" smtClean="0"/>
              <a:t> </a:t>
            </a:r>
            <a:r>
              <a:rPr lang="en-US" altLang="en-US" sz="2600" b="1" dirty="0" err="1" smtClean="0"/>
              <a:t>var</a:t>
            </a:r>
            <a:r>
              <a:rPr lang="en-US" altLang="en-US" sz="2600" b="1" dirty="0" smtClean="0"/>
              <a:t> </a:t>
            </a:r>
            <a:r>
              <a:rPr lang="en-US" altLang="en-US" sz="2600" b="1" dirty="0" err="1" smtClean="0"/>
              <a:t>myname</a:t>
            </a:r>
            <a:r>
              <a:rPr lang="en-US" altLang="en-US" sz="2600" b="1" dirty="0" smtClean="0"/>
              <a:t>;</a:t>
            </a:r>
          </a:p>
          <a:p>
            <a:pPr marL="0" indent="0">
              <a:buNone/>
              <a:defRPr/>
            </a:pPr>
            <a:r>
              <a:rPr lang="en-US" altLang="en-US" sz="2600" b="1" dirty="0"/>
              <a:t> </a:t>
            </a:r>
            <a:r>
              <a:rPr lang="en-US" altLang="en-US" sz="2600" b="1" dirty="0" smtClean="0"/>
              <a:t> </a:t>
            </a:r>
            <a:r>
              <a:rPr lang="en-US" altLang="en-US" sz="2600" b="1" dirty="0" err="1" smtClean="0"/>
              <a:t>var</a:t>
            </a:r>
            <a:r>
              <a:rPr lang="en-US" altLang="en-US" sz="2600" b="1" dirty="0" smtClean="0"/>
              <a:t> num1=3;</a:t>
            </a:r>
          </a:p>
          <a:p>
            <a:pPr marL="0" indent="0">
              <a:buNone/>
              <a:defRPr/>
            </a:pPr>
            <a:r>
              <a:rPr lang="en-US" altLang="en-US" sz="2600" b="1" dirty="0"/>
              <a:t> </a:t>
            </a:r>
            <a:r>
              <a:rPr lang="en-US" altLang="en-US" sz="2600" b="1" dirty="0" smtClean="0"/>
              <a:t> </a:t>
            </a:r>
            <a:r>
              <a:rPr lang="en-US" altLang="en-US" sz="2600" b="1" dirty="0" err="1" smtClean="0"/>
              <a:t>var</a:t>
            </a:r>
            <a:r>
              <a:rPr lang="en-US" altLang="en-US" sz="2600" b="1" dirty="0" smtClean="0"/>
              <a:t> num2=4;</a:t>
            </a:r>
            <a:endParaRPr lang="tr-TR" altLang="en-US" sz="2600" dirty="0" smtClean="0"/>
          </a:p>
        </p:txBody>
      </p:sp>
    </p:spTree>
    <p:extLst>
      <p:ext uri="{BB962C8B-B14F-4D97-AF65-F5344CB8AC3E}">
        <p14:creationId xmlns:p14="http://schemas.microsoft.com/office/powerpoint/2010/main" val="1297464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770</TotalTime>
  <Words>1831</Words>
  <Application>Microsoft Office PowerPoint</Application>
  <PresentationFormat>On-screen Show (4:3)</PresentationFormat>
  <Paragraphs>402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Badge</vt:lpstr>
      <vt:lpstr>INTRODUCTION TO JAVASCRIPT part one</vt:lpstr>
      <vt:lpstr>Introduction to javascript</vt:lpstr>
      <vt:lpstr>JAVASCRIPT</vt:lpstr>
      <vt:lpstr>WHAT IS JAVASCRIPT?</vt:lpstr>
      <vt:lpstr>Are Java and JavaScript the Same? </vt:lpstr>
      <vt:lpstr>How to Put a JavaScript Into an HTML Page?</vt:lpstr>
      <vt:lpstr>Ending Statements With a Semicolon? </vt:lpstr>
      <vt:lpstr>Introduction to javascript</vt:lpstr>
      <vt:lpstr>JavaScript Variables </vt:lpstr>
      <vt:lpstr>JavaScript Variables </vt:lpstr>
      <vt:lpstr>Introduction to javascript</vt:lpstr>
      <vt:lpstr>JavaScript Operators</vt:lpstr>
      <vt:lpstr>JavaScript Operators – 2</vt:lpstr>
      <vt:lpstr>JavaScript Operators - 3</vt:lpstr>
      <vt:lpstr>JavaScript Operators - 4</vt:lpstr>
      <vt:lpstr>JavaScript Basic Examples</vt:lpstr>
      <vt:lpstr>Example</vt:lpstr>
      <vt:lpstr>Introduction to javascript</vt:lpstr>
      <vt:lpstr>JavaScript Popup Boxes </vt:lpstr>
      <vt:lpstr>JavaScript Popup Boxes - 2</vt:lpstr>
      <vt:lpstr>JavaScript Popup Boxes - 3</vt:lpstr>
      <vt:lpstr>Prompt Box Example</vt:lpstr>
      <vt:lpstr>Introduction to javascript</vt:lpstr>
      <vt:lpstr>Global methods</vt:lpstr>
      <vt:lpstr>Global methods examples</vt:lpstr>
      <vt:lpstr>Introduction to javascript</vt:lpstr>
      <vt:lpstr>Conditional Statements</vt:lpstr>
      <vt:lpstr>Conditional Statements</vt:lpstr>
      <vt:lpstr>Conditional Statements - syntax</vt:lpstr>
      <vt:lpstr>Conditional Statements Examples - 1</vt:lpstr>
      <vt:lpstr>Conditional Statements Examples - 2</vt:lpstr>
      <vt:lpstr>Conditional Statements Examples - 3</vt:lpstr>
      <vt:lpstr>Conditional Statements Examples - 4</vt:lpstr>
      <vt:lpstr>Introduction to javascript</vt:lpstr>
      <vt:lpstr>Iterative statements</vt:lpstr>
      <vt:lpstr>Iterative statements</vt:lpstr>
      <vt:lpstr>Iterative statements examples -1</vt:lpstr>
      <vt:lpstr>Iterative statements examples - 2</vt:lpstr>
      <vt:lpstr>Iterative statements examples - 3</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1</dc:title>
  <dc:creator>mary</dc:creator>
  <cp:lastModifiedBy>mary</cp:lastModifiedBy>
  <cp:revision>103</cp:revision>
  <dcterms:created xsi:type="dcterms:W3CDTF">2015-11-09T10:51:36Z</dcterms:created>
  <dcterms:modified xsi:type="dcterms:W3CDTF">2018-01-23T17:07:03Z</dcterms:modified>
</cp:coreProperties>
</file>