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9"/>
  </p:notesMasterIdLst>
  <p:sldIdLst>
    <p:sldId id="283" r:id="rId2"/>
    <p:sldId id="340" r:id="rId3"/>
    <p:sldId id="345" r:id="rId4"/>
    <p:sldId id="297" r:id="rId5"/>
    <p:sldId id="298" r:id="rId6"/>
    <p:sldId id="299" r:id="rId7"/>
    <p:sldId id="300" r:id="rId8"/>
    <p:sldId id="301" r:id="rId9"/>
    <p:sldId id="314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4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315" r:id="rId30"/>
    <p:sldId id="290" r:id="rId31"/>
    <p:sldId id="317" r:id="rId32"/>
    <p:sldId id="318" r:id="rId33"/>
    <p:sldId id="343" r:id="rId34"/>
    <p:sldId id="328" r:id="rId35"/>
    <p:sldId id="329" r:id="rId36"/>
    <p:sldId id="330" r:id="rId37"/>
    <p:sldId id="331" r:id="rId38"/>
    <p:sldId id="344" r:id="rId39"/>
    <p:sldId id="319" r:id="rId40"/>
    <p:sldId id="320" r:id="rId41"/>
    <p:sldId id="326" r:id="rId42"/>
    <p:sldId id="321" r:id="rId43"/>
    <p:sldId id="322" r:id="rId44"/>
    <p:sldId id="323" r:id="rId45"/>
    <p:sldId id="324" r:id="rId46"/>
    <p:sldId id="325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3E65C9B8-1001-445C-ACB0-4C05C792E17D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BDAAC0E-29DC-4D0B-8272-8E8C094B86A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248C6B7-F074-4557-A5D8-8C1F7A6E952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CEFF6B1-DCA8-4390-8EF6-BEABF676FD78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05EBD97-95B4-445F-BAC1-4F7BCC7CDCBE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B418381-5F5F-433B-A238-2DD30B72E77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5C9D85-475B-4180-B504-23C0E8240F67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19D7D3-A69B-45FA-8809-78F6F0BD5AEE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EA8DE18B-A4A8-4C29-AE24-184731577959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569736-285A-47B6-BB20-08C6783945A7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9586943-5DC1-4370-A200-ED4477FE9C94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5C8FEC4-2DAA-4028-AA4B-D81A3A2DDF08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0525522-B98A-4A81-9E36-700B04BDCD2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dirty="0" smtClean="0"/>
              <a:t>Part two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59BAD-B146-4C85-AD06-5F0D87F966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charAt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638800"/>
          </a:xfrm>
        </p:spPr>
        <p:txBody>
          <a:bodyPr/>
          <a:lstStyle/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sz="2400" dirty="0"/>
              <a:t>Returns a string containing the character at position </a:t>
            </a:r>
            <a:r>
              <a:rPr lang="en-US" altLang="en-US" sz="2400" i="1" dirty="0"/>
              <a:t>n </a:t>
            </a:r>
            <a:r>
              <a:rPr lang="en-US" altLang="en-US" sz="2400" dirty="0"/>
              <a:t>(the position of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character is 0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  <a:p>
            <a:pPr marL="0" indent="0">
              <a:spcBef>
                <a:spcPct val="5000"/>
              </a:spcBef>
              <a:buFontTx/>
              <a:buNone/>
            </a:pPr>
            <a:endParaRPr lang="en-US" altLang="en-US" sz="2400" dirty="0" smtClean="0"/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mister = "</a:t>
            </a:r>
            <a:r>
              <a:rPr lang="en-US" altLang="en-US" dirty="0" err="1" smtClean="0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( 0 ) ) 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( 2 ) ) 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7764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Bo</a:t>
            </a:r>
          </a:p>
        </p:txBody>
      </p:sp>
    </p:spTree>
    <p:extLst>
      <p:ext uri="{BB962C8B-B14F-4D97-AF65-F5344CB8AC3E}">
        <p14:creationId xmlns:p14="http://schemas.microsoft.com/office/powerpoint/2010/main" val="15084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8B4B9-6B8F-4C13-A78A-5BC46174D5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98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substring(</a:t>
            </a:r>
            <a:r>
              <a:rPr lang="en-US" altLang="en-US" i="1" dirty="0" smtClean="0">
                <a:solidFill>
                  <a:schemeClr val="tx1"/>
                </a:solidFill>
              </a:rPr>
              <a:t>n, m</a:t>
            </a:r>
            <a:r>
              <a:rPr lang="en-US" altLang="en-US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68961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/>
              <a:t>Returns a string containing characters copied from positions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m </a:t>
            </a:r>
            <a:r>
              <a:rPr lang="en-US" altLang="en-US" sz="2400" i="1" dirty="0" smtClean="0"/>
              <a:t>– 1.</a:t>
            </a:r>
            <a:endParaRPr lang="en-US" altLang="en-US" sz="2400" dirty="0" smtClean="0"/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( 1, 3 ) 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( 0,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s.length</a:t>
            </a:r>
            <a:r>
              <a:rPr lang="en-US" altLang="en-US" sz="2400" dirty="0" smtClean="0">
                <a:solidFill>
                  <a:schemeClr val="tx1"/>
                </a:solidFill>
              </a:rPr>
              <a:t> ) ) ;</a:t>
            </a:r>
          </a:p>
        </p:txBody>
      </p:sp>
      <p:sp>
        <p:nvSpPr>
          <p:cNvPr id="758788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hoBhola</a:t>
            </a:r>
          </a:p>
        </p:txBody>
      </p:sp>
    </p:spTree>
    <p:extLst>
      <p:ext uri="{BB962C8B-B14F-4D97-AF65-F5344CB8AC3E}">
        <p14:creationId xmlns:p14="http://schemas.microsoft.com/office/powerpoint/2010/main" val="22868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AC3C1-45A5-4252-90AC-D4F5A1E6A1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indexOf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, 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Returns the position of the first occurrence of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. The search begins at character 0 unless specified by a value of N.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-1 is returned if the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is </a:t>
            </a:r>
            <a:r>
              <a:rPr lang="en-US" altLang="en-US" sz="2400" b="1" u="sng" dirty="0" smtClean="0">
                <a:solidFill>
                  <a:schemeClr val="tx1"/>
                </a:solidFill>
              </a:rPr>
              <a:t>not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found.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ola</a:t>
            </a:r>
            <a:r>
              <a:rPr lang="en-US" altLang="en-US" sz="2400" dirty="0" smtClean="0">
                <a:solidFill>
                  <a:schemeClr val="tx1"/>
                </a:solidFill>
              </a:rPr>
              <a:t>”) 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 “z” ) ) ;</a:t>
            </a:r>
          </a:p>
        </p:txBody>
      </p:sp>
      <p:sp>
        <p:nvSpPr>
          <p:cNvPr id="759812" name="AutoShape 4"/>
          <p:cNvSpPr>
            <a:spLocks noChangeAspect="1" noChangeArrowheads="1"/>
          </p:cNvSpPr>
          <p:nvPr/>
        </p:nvSpPr>
        <p:spPr bwMode="auto">
          <a:xfrm>
            <a:off x="1447800" y="4951126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7340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7DC50-4366-4110-85A6-F4F0852265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smtClean="0">
                <a:solidFill>
                  <a:schemeClr val="tx1"/>
                </a:solidFill>
              </a:rPr>
              <a:t>split( 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delimiter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br>
              <a:rPr lang="en-US" altLang="en-US" sz="4900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Returns an array of strings, created by splitting string into substrings, at </a:t>
            </a:r>
            <a:r>
              <a:rPr lang="en-US" altLang="en-US" sz="2400" i="1" dirty="0">
                <a:solidFill>
                  <a:schemeClr val="tx1"/>
                </a:solidFill>
              </a:rPr>
              <a:t>delimiter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boundaries.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s = "Hello: I must be going!"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new Array( 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</a:t>
            </a:r>
            <a:r>
              <a:rPr lang="en-US" altLang="en-US" dirty="0" err="1" smtClean="0">
                <a:solidFill>
                  <a:schemeClr val="tx1"/>
                </a:solidFill>
              </a:rPr>
              <a:t>s.split</a:t>
            </a:r>
            <a:r>
              <a:rPr lang="en-US" altLang="en-US" dirty="0" smtClean="0">
                <a:solidFill>
                  <a:schemeClr val="tx1"/>
                </a:solidFill>
              </a:rPr>
              <a:t>( " " 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"&lt;TABLE&gt;" 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for( I in data)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"&lt;TR&gt;&lt;TD&gt;", data[ 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], "&lt;/TD&gt;&lt;/TR&gt;" 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"&lt;/TABLE&gt;" ) ;</a:t>
            </a:r>
          </a:p>
        </p:txBody>
      </p:sp>
      <p:sp>
        <p:nvSpPr>
          <p:cNvPr id="761860" name="AutoShape 4"/>
          <p:cNvSpPr>
            <a:spLocks noChangeAspect="1" noChangeArrowheads="1"/>
          </p:cNvSpPr>
          <p:nvPr/>
        </p:nvSpPr>
        <p:spPr bwMode="auto">
          <a:xfrm>
            <a:off x="4419600" y="4419600"/>
            <a:ext cx="3424237" cy="20955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52538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52538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525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Hello: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I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must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be	</a:t>
            </a:r>
            <a:endParaRPr lang="en-US" altLang="en-US" sz="31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Times New Roman" pitchFamily="18" charset="0"/>
              </a:rPr>
              <a:t>going!	</a:t>
            </a:r>
            <a:endParaRPr lang="en-US" altLang="en-US" sz="31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9D90E-FC0B-4FB1-A473-DAF686AD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05800" cy="8382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Automatic Conversion to Strings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Whenever a non-string is used where JavaScript is expecting a string, it converts that non-string into a </a:t>
            </a:r>
            <a:r>
              <a:rPr lang="en-US" altLang="en-US" sz="2400" dirty="0" smtClean="0">
                <a:solidFill>
                  <a:schemeClr val="tx1"/>
                </a:solidFill>
              </a:rPr>
              <a:t>string.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) method expects a string (or several strings, separated by commas) as its </a:t>
            </a:r>
            <a:r>
              <a:rPr lang="en-US" altLang="en-US" sz="2400" dirty="0" smtClean="0">
                <a:solidFill>
                  <a:schemeClr val="tx1"/>
                </a:solidFill>
              </a:rPr>
              <a:t>argument.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 a number or a Boolean is passed as an argument to this method, JavaScript automatically converts it into a string before writing it onto the </a:t>
            </a:r>
            <a:r>
              <a:rPr lang="en-US" altLang="en-US" sz="2400" dirty="0" smtClean="0">
                <a:solidFill>
                  <a:schemeClr val="tx1"/>
                </a:solidFill>
              </a:rPr>
              <a:t>document.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B342D-8317-41B9-89A1-A0B53B8FD0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14400"/>
          </a:xfrm>
        </p:spPr>
        <p:txBody>
          <a:bodyPr/>
          <a:lstStyle/>
          <a:p>
            <a:r>
              <a:rPr lang="en-US" altLang="en-US" dirty="0" smtClean="0"/>
              <a:t>The ‘+’ Operator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When ‘+’ is used with numeric operands, it adds </a:t>
            </a:r>
            <a:r>
              <a:rPr lang="en-US" altLang="en-US" sz="2400" dirty="0" smtClean="0">
                <a:solidFill>
                  <a:schemeClr val="tx1"/>
                </a:solidFill>
              </a:rPr>
              <a:t>them.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it is used with string operands, it concatenates </a:t>
            </a:r>
            <a:r>
              <a:rPr lang="en-US" altLang="en-US" sz="2400" dirty="0" smtClean="0">
                <a:solidFill>
                  <a:schemeClr val="tx1"/>
                </a:solidFill>
              </a:rPr>
              <a:t>them.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one operand is a string, and the other is not, the non-string will first be converted to a string and then the two strings will be </a:t>
            </a:r>
            <a:r>
              <a:rPr lang="en-US" altLang="en-US" sz="2400" dirty="0" smtClean="0">
                <a:solidFill>
                  <a:schemeClr val="tx1"/>
                </a:solidFill>
              </a:rPr>
              <a:t>concatenated.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B734B-AB56-4ADE-B509-F48230CE59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The ‘+’ Operator: Examples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9071"/>
            <a:ext cx="7696200" cy="5715000"/>
          </a:xfrm>
        </p:spPr>
        <p:txBody>
          <a:bodyPr>
            <a:normAutofit/>
          </a:bodyPr>
          <a:lstStyle/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(2 + 3)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"3")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"2" + 3) ;</a:t>
            </a:r>
          </a:p>
        </p:txBody>
      </p:sp>
      <p:sp>
        <p:nvSpPr>
          <p:cNvPr id="765956" name="AutoShape 4"/>
          <p:cNvSpPr>
            <a:spLocks noChangeAspect="1" noChangeArrowheads="1"/>
          </p:cNvSpPr>
          <p:nvPr/>
        </p:nvSpPr>
        <p:spPr bwMode="auto">
          <a:xfrm>
            <a:off x="4297181" y="9501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5957" name="AutoShape 5"/>
          <p:cNvSpPr>
            <a:spLocks noChangeAspect="1" noChangeArrowheads="1"/>
          </p:cNvSpPr>
          <p:nvPr/>
        </p:nvSpPr>
        <p:spPr bwMode="auto">
          <a:xfrm>
            <a:off x="4328411" y="2051619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328411" y="3238771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8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  <p:bldP spid="765957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F1826-2807-4EA1-AC55-2A6785AA7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74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300" dirty="0" smtClean="0"/>
              <a:t>Strings In Mathematical Expressions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5466"/>
            <a:ext cx="8001000" cy="57150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When a string is used in a mathematical context, if appropriate, JavaScript first converts it into a number.  Otherwise, a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NaN</a:t>
            </a:r>
            <a:r>
              <a:rPr lang="en-US" altLang="en-US" sz="2400" dirty="0" smtClean="0">
                <a:solidFill>
                  <a:schemeClr val="tx1"/>
                </a:solidFill>
              </a:rPr>
              <a:t>” is the </a:t>
            </a:r>
            <a:r>
              <a:rPr lang="en-US" altLang="en-US" sz="2400" dirty="0" smtClean="0">
                <a:solidFill>
                  <a:schemeClr val="tx1"/>
                </a:solidFill>
              </a:rPr>
              <a:t>result.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62000" y="2820604"/>
            <a:ext cx="7696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>
                <a:latin typeface="+mn-lt"/>
              </a:rPr>
              <a:t>( "2" * </a:t>
            </a:r>
            <a:r>
              <a:rPr lang="en-US" altLang="en-US" sz="2400" dirty="0" smtClean="0">
                <a:latin typeface="+mn-lt"/>
              </a:rPr>
              <a:t>3 </a:t>
            </a:r>
            <a:r>
              <a:rPr lang="en-US" altLang="en-US" sz="2400" dirty="0">
                <a:latin typeface="+mn-lt"/>
              </a:rPr>
              <a:t>) ;</a:t>
            </a:r>
          </a:p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>
                <a:latin typeface="+mn-lt"/>
              </a:rPr>
              <a:t>( "2" </a:t>
            </a:r>
            <a:r>
              <a:rPr lang="en-US" altLang="en-US" sz="2400" dirty="0" smtClean="0">
                <a:latin typeface="+mn-lt"/>
              </a:rPr>
              <a:t>+ </a:t>
            </a:r>
            <a:r>
              <a:rPr lang="en-US" altLang="en-US" sz="2400" dirty="0">
                <a:latin typeface="+mn-lt"/>
              </a:rPr>
              <a:t>3 ) ;</a:t>
            </a:r>
          </a:p>
        </p:txBody>
      </p:sp>
      <p:sp>
        <p:nvSpPr>
          <p:cNvPr id="764933" name="AutoShape 5"/>
          <p:cNvSpPr>
            <a:spLocks noChangeAspect="1" noChangeArrowheads="1"/>
          </p:cNvSpPr>
          <p:nvPr/>
        </p:nvSpPr>
        <p:spPr bwMode="auto">
          <a:xfrm>
            <a:off x="4343400" y="37357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23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4937" name="AutoShape 9"/>
          <p:cNvSpPr>
            <a:spLocks noChangeAspect="1" noChangeArrowheads="1"/>
          </p:cNvSpPr>
          <p:nvPr/>
        </p:nvSpPr>
        <p:spPr bwMode="auto">
          <a:xfrm>
            <a:off x="4343400" y="2820604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3" grpId="0" animBg="1" autoUpdateAnimBg="0"/>
      <p:bldP spid="7649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900" dirty="0" smtClean="0"/>
              <a:t>The ‘</a:t>
            </a:r>
            <a:r>
              <a:rPr lang="en-US" altLang="en-US" sz="4900" dirty="0" err="1" smtClean="0"/>
              <a:t>toString</a:t>
            </a:r>
            <a:r>
              <a:rPr lang="en-US" altLang="en-US" sz="4900" dirty="0" smtClean="0"/>
              <a:t>’ Method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Explicit conversion to a string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Convert 100.553478 into a currency format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a = 100.553478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b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a.toString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 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 ".", 0 )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( 0,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+ 3 )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c ) ;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68004" name="AutoShape 4"/>
          <p:cNvSpPr>
            <a:spLocks noChangeAspect="1" noChangeArrowheads="1"/>
          </p:cNvSpPr>
          <p:nvPr/>
        </p:nvSpPr>
        <p:spPr bwMode="auto">
          <a:xfrm>
            <a:off x="3048000" y="5638800"/>
            <a:ext cx="3886200" cy="6334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100.55</a:t>
            </a:r>
          </a:p>
        </p:txBody>
      </p:sp>
    </p:spTree>
    <p:extLst>
      <p:ext uri="{BB962C8B-B14F-4D97-AF65-F5344CB8AC3E}">
        <p14:creationId xmlns:p14="http://schemas.microsoft.com/office/powerpoint/2010/main" val="3141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743199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29718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/>
              <a:t>Javascript</a:t>
            </a:r>
            <a:r>
              <a:rPr lang="en-US" altLang="en-US" sz="4400" dirty="0" smtClean="0"/>
              <a:t> math object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In addition to the simple arithmetic operations (e.g. +, *, etc.) JavaScript supports </a:t>
            </a:r>
            <a:r>
              <a:rPr lang="en-US" altLang="en-US" sz="2400" dirty="0" smtClean="0">
                <a:solidFill>
                  <a:schemeClr val="tx1"/>
                </a:solidFill>
              </a:rPr>
              <a:t>several advanced mathematical </a:t>
            </a:r>
            <a:r>
              <a:rPr lang="en-US" altLang="en-US" sz="2400" dirty="0" smtClean="0"/>
              <a:t>operations as </a:t>
            </a:r>
            <a:r>
              <a:rPr lang="en-US" altLang="en-US" sz="2400" dirty="0" smtClean="0"/>
              <a:t>well.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657600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These functions are accessed</a:t>
            </a:r>
            <a:r>
              <a:rPr lang="en-US" altLang="en-US" sz="2400" dirty="0" smtClean="0"/>
              <a:t> by referring to various methods of the </a:t>
            </a:r>
            <a:r>
              <a:rPr lang="en-US" altLang="en-US" sz="2400" b="1" dirty="0" smtClean="0"/>
              <a:t>Math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object.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Moreover, this object also contains several useful </a:t>
            </a:r>
            <a:r>
              <a:rPr lang="en-US" altLang="en-US" sz="2400" dirty="0" smtClean="0">
                <a:solidFill>
                  <a:schemeClr val="tx1"/>
                </a:solidFill>
              </a:rPr>
              <a:t>mathematical constants </a:t>
            </a:r>
            <a:r>
              <a:rPr lang="en-US" altLang="en-US" sz="2400" dirty="0" smtClean="0"/>
              <a:t>as its properties. For example </a:t>
            </a:r>
            <a:r>
              <a:rPr lang="en-US" altLang="en-US" sz="2400" dirty="0" err="1" smtClean="0"/>
              <a:t>Math.PI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4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D03D-3704-4ADE-BD46-459A774457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4505" y="9993"/>
            <a:ext cx="7772400" cy="90440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Methods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4600" y="5715000"/>
            <a:ext cx="1959191" cy="592022"/>
          </a:xfrm>
          <a:solidFill>
            <a:schemeClr val="bg2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random( )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762000" y="1143000"/>
            <a:ext cx="2335213" cy="374967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sin( r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cos( r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tan( r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asin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 x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acos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 x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atan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 x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atan2( x, y )</a:t>
            </a: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6370638" y="4206875"/>
            <a:ext cx="2087562" cy="1074738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max( x, y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max( x, y )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6370638" y="1143000"/>
            <a:ext cx="1928812" cy="160972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round( x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floor( x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ceil( x ) </a:t>
            </a: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3684588" y="2743200"/>
            <a:ext cx="1546225" cy="1173163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exp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 x )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log( x )</a:t>
            </a: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6370638" y="3184525"/>
            <a:ext cx="1546225" cy="588963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abs( x )</a:t>
            </a: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3687763" y="1143000"/>
            <a:ext cx="2065337" cy="1173163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 x )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pow( x, y )</a:t>
            </a:r>
          </a:p>
        </p:txBody>
      </p:sp>
    </p:spTree>
    <p:extLst>
      <p:ext uri="{BB962C8B-B14F-4D97-AF65-F5344CB8AC3E}">
        <p14:creationId xmlns:p14="http://schemas.microsoft.com/office/powerpoint/2010/main" val="13780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nimBg="1" autoUpdateAnimBg="0"/>
      <p:bldP spid="702468" grpId="0" animBg="1" autoUpdateAnimBg="0"/>
      <p:bldP spid="702469" grpId="0" animBg="1" autoUpdateAnimBg="0"/>
      <p:bldP spid="702470" grpId="0" animBg="1" autoUpdateAnimBg="0"/>
      <p:bldP spid="702471" grpId="0" animBg="1" autoUpdateAnimBg="0"/>
      <p:bldP spid="702472" grpId="0" animBg="1" autoUpdateAnimBg="0"/>
      <p:bldP spid="70247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square root of x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Math.sqrt</a:t>
            </a:r>
            <a:r>
              <a:rPr lang="en-US" altLang="en-US" dirty="0" smtClean="0">
                <a:solidFill>
                  <a:schemeClr val="bg1"/>
                </a:solidFill>
              </a:rPr>
              <a:t>(9)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x raised to the power y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pow(x, 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Math.pow</a:t>
            </a:r>
            <a:r>
              <a:rPr lang="en-US" altLang="en-US" dirty="0" smtClean="0">
                <a:solidFill>
                  <a:schemeClr val="bg1"/>
                </a:solidFill>
              </a:rPr>
              <a:t>(2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smtClean="0">
                <a:solidFill>
                  <a:schemeClr val="bg1"/>
                </a:solidFill>
              </a:rPr>
              <a:t>3)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A4736-C4D6-466F-A2E6-EA0AF67DF7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706380"/>
            <a:ext cx="2578308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integer nearest to x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170638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largest integer that is less than or equal to x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324600" y="1676400"/>
            <a:ext cx="2590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smallest integer that is greater than or equal to x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3528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floor( x )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9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round( x )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09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3528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12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24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 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)</a:t>
            </a:r>
          </a:p>
        </p:txBody>
      </p:sp>
    </p:spTree>
    <p:extLst>
      <p:ext uri="{BB962C8B-B14F-4D97-AF65-F5344CB8AC3E}">
        <p14:creationId xmlns:p14="http://schemas.microsoft.com/office/powerpoint/2010/main" val="41884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absolute value of  x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1.1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-12.5  12.5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0  0</a:t>
            </a:r>
          </a:p>
        </p:txBody>
      </p:sp>
    </p:spTree>
    <p:extLst>
      <p:ext uri="{BB962C8B-B14F-4D97-AF65-F5344CB8AC3E}">
        <p14:creationId xmlns:p14="http://schemas.microsoft.com/office/powerpoint/2010/main" val="2642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71A81-2B13-4F28-AE1C-F25FA2C178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smaller of x and 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-12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8006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larger of x and y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8006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8006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4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-5</a:t>
            </a:r>
          </a:p>
        </p:txBody>
      </p:sp>
    </p:spTree>
    <p:extLst>
      <p:ext uri="{BB962C8B-B14F-4D97-AF65-F5344CB8AC3E}">
        <p14:creationId xmlns:p14="http://schemas.microsoft.com/office/powerpoint/2010/main" val="16625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a randomly-selected, floating-point number between 0 and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sz="2800" dirty="0" err="1">
                <a:solidFill>
                  <a:srgbClr val="FF66FF"/>
                </a:solidFill>
              </a:rPr>
              <a:t>Math.random</a:t>
            </a:r>
            <a:r>
              <a:rPr lang="en-US" altLang="en-US" sz="2800" dirty="0">
                <a:solidFill>
                  <a:srgbClr val="FF66FF"/>
                </a:solidFill>
              </a:rPr>
              <a:t>( </a:t>
            </a:r>
            <a:r>
              <a:rPr lang="en-US" altLang="en-US" sz="2800" dirty="0" smtClean="0">
                <a:solidFill>
                  <a:srgbClr val="FF66FF"/>
                </a:solidFill>
              </a:rPr>
              <a:t>) </a:t>
            </a:r>
            <a:r>
              <a:rPr lang="en-US" altLang="en-US" sz="2800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sz="2400" dirty="0">
                <a:solidFill>
                  <a:schemeClr val="bg2"/>
                </a:solidFill>
                <a:latin typeface="Times New Roman" pitchFamily="18" charset="0"/>
              </a:rPr>
              <a:t>0.9601111965589273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01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61D4E-5902-499A-BE2C-C3E0E3340A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random( ):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Write JavaScript code that will display the result of the rolling of a 6-sided dice on user </a:t>
            </a:r>
            <a:r>
              <a:rPr lang="en-US" altLang="en-US" sz="2400" dirty="0" smtClean="0">
                <a:solidFill>
                  <a:schemeClr val="tx1"/>
                </a:solidFill>
              </a:rPr>
              <a:t>command.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</a:t>
            </a:r>
            <a:r>
              <a:rPr lang="en-US" altLang="en-US" sz="2400" dirty="0">
                <a:solidFill>
                  <a:schemeClr val="tx1"/>
                </a:solidFill>
              </a:rPr>
              <a:t>you want to get a random number between 1 and another number, just multiply the random() method by the uppermost number and add 1 to the total.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Example: to generate a random number from 1 to </a:t>
            </a:r>
            <a:r>
              <a:rPr lang="en-US" altLang="en-US" sz="2400" dirty="0" smtClean="0">
                <a:solidFill>
                  <a:schemeClr val="tx1"/>
                </a:solidFill>
              </a:rPr>
              <a:t>6: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var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</a:rPr>
              <a:t>mynumber</a:t>
            </a:r>
            <a:r>
              <a:rPr lang="en-US" altLang="en-US" sz="2400" b="1" dirty="0">
                <a:solidFill>
                  <a:schemeClr val="tx1"/>
                </a:solidFill>
              </a:rPr>
              <a:t> =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Math.floor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</a:rPr>
              <a:t>()*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6 </a:t>
            </a:r>
            <a:r>
              <a:rPr lang="en-US" altLang="en-US" sz="2400" b="1" dirty="0">
                <a:solidFill>
                  <a:schemeClr val="tx1"/>
                </a:solidFill>
              </a:rPr>
              <a:t>+ 1);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2766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en-US" sz="4900" dirty="0" smtClean="0"/>
              <a:t>date object</a:t>
            </a:r>
            <a:endParaRPr lang="en-US" altLang="en-US" sz="32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Constructs </a:t>
            </a:r>
            <a:r>
              <a:rPr lang="en-US" sz="2400" dirty="0">
                <a:solidFill>
                  <a:schemeClr val="tx1"/>
                </a:solidFill>
              </a:rPr>
              <a:t>an empty date object.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example: 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now=new Date();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strings are as follows: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string1 = “blue”;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string2=“Today is Monday”;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string3 = “12”;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Returns the day of the month.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getDate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dayNum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now.getDate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an integer representing the day of the week, Sunday is 0 and Saturday is 6.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getDay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day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now.getDay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Returns the month field of the Date object, represented by an integer, January is 0 and December is 11.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getMonth</a:t>
            </a: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month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now.getMonth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the year as a four digit number.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getFullYear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thisyear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now.getFullYear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Date: Other Retrieval methods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1921488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460930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getHours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getMinutes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32592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getMilliseconds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8100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14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4660393"/>
          </a:xfrm>
        </p:spPr>
        <p:txBody>
          <a:bodyPr>
            <a:normAutofit/>
          </a:bodyPr>
          <a:lstStyle/>
          <a:p>
            <a:r>
              <a:rPr lang="en-US" sz="2400" dirty="0"/>
              <a:t>Functions:</a:t>
            </a:r>
          </a:p>
          <a:p>
            <a:pPr lvl="1"/>
            <a:r>
              <a:rPr lang="en-US" sz="2200" dirty="0"/>
              <a:t>consist of one or more </a:t>
            </a:r>
            <a:r>
              <a:rPr lang="en-US" sz="2200" i="1" dirty="0"/>
              <a:t>statements</a:t>
            </a:r>
            <a:r>
              <a:rPr lang="en-US" sz="2200" dirty="0"/>
              <a:t> (i.e., lines of program code that perform some operation</a:t>
            </a:r>
            <a:r>
              <a:rPr lang="en-US" sz="2200" dirty="0" smtClean="0"/>
              <a:t>).</a:t>
            </a:r>
            <a:endParaRPr lang="en-US" sz="2200" dirty="0"/>
          </a:p>
          <a:p>
            <a:pPr lvl="1"/>
            <a:r>
              <a:rPr lang="en-US" sz="2200" dirty="0"/>
              <a:t>are separated in some way from the rest of the program, for example, by being enclosed in curly brackets, {.....}</a:t>
            </a:r>
          </a:p>
          <a:p>
            <a:pPr lvl="1"/>
            <a:r>
              <a:rPr lang="en-US" sz="2200" dirty="0"/>
              <a:t>are given a unique name, so that they can be </a:t>
            </a:r>
            <a:r>
              <a:rPr lang="en-US" sz="2200" i="1" dirty="0"/>
              <a:t>called</a:t>
            </a:r>
            <a:r>
              <a:rPr lang="en-US" sz="2200" dirty="0"/>
              <a:t> from elsewhere in the program.</a:t>
            </a:r>
          </a:p>
          <a:p>
            <a:r>
              <a:rPr lang="en-US" sz="2400" dirty="0"/>
              <a:t>Functions are </a:t>
            </a:r>
            <a:r>
              <a:rPr lang="en-US" sz="2400" dirty="0" smtClean="0"/>
              <a:t>used where </a:t>
            </a:r>
            <a:r>
              <a:rPr lang="en-US" sz="2400" dirty="0"/>
              <a:t>the same operation has to be performed many times within a program.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23500"/>
              </p:ext>
            </p:extLst>
          </p:nvPr>
        </p:nvGraphicFramePr>
        <p:xfrm>
          <a:off x="910731" y="2895600"/>
          <a:ext cx="7634287" cy="2590800"/>
        </p:xfrm>
        <a:graphic>
          <a:graphicData uri="http://schemas.openxmlformats.org/drawingml/2006/table">
            <a:tbl>
              <a:tblPr/>
              <a:tblGrid>
                <a:gridCol w="763429"/>
                <a:gridCol w="763429"/>
                <a:gridCol w="6107429"/>
              </a:tblGrid>
              <a:tr h="4861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7" y="1371601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JavaScript, functions are created in the following way: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066800"/>
            <a:ext cx="78522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 smtClean="0"/>
              <a:t>However</a:t>
            </a:r>
            <a:r>
              <a:rPr lang="en-US" sz="3200" dirty="0"/>
              <a:t>, it is often necessary to supply information to a function so that it can carry out its task.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63545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alert(price);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559242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/>
              <a:t>Sometimes we also need to get some information back from a function.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0701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4262464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41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Array object is used to store a set of values in a single variable name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data= </a:t>
            </a:r>
            <a:r>
              <a:rPr lang="en-US" dirty="0"/>
              <a:t>new Array(); 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dirty="0" smtClean="0"/>
              <a:t>“Hurling"; 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data[1</a:t>
            </a:r>
            <a:r>
              <a:rPr lang="en-US" dirty="0"/>
              <a:t>] = </a:t>
            </a:r>
            <a:r>
              <a:rPr lang="en-US" dirty="0" smtClean="0"/>
              <a:t>“Rugby";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[2</a:t>
            </a:r>
            <a:r>
              <a:rPr lang="en-US" dirty="0"/>
              <a:t>] = "Football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data[3] </a:t>
            </a:r>
            <a:r>
              <a:rPr lang="en-US" dirty="0"/>
              <a:t>= </a:t>
            </a:r>
            <a:r>
              <a:rPr lang="en-US" dirty="0" smtClean="0"/>
              <a:t>“Soccer";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data[4] </a:t>
            </a:r>
            <a:r>
              <a:rPr lang="en-US" dirty="0"/>
              <a:t>= </a:t>
            </a:r>
            <a:r>
              <a:rPr lang="en-US" dirty="0" smtClean="0"/>
              <a:t>“Tennis";</a:t>
            </a:r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altLang="en-US" dirty="0" err="1" smtClean="0"/>
              <a:t>document.write</a:t>
            </a:r>
            <a:r>
              <a:rPr lang="en-US" altLang="en-US" dirty="0" smtClean="0"/>
              <a:t>(data);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1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987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spcAft>
                <a:spcPct val="70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String Manipulation allows us to: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ombine these strings into </a:t>
            </a:r>
            <a:r>
              <a:rPr lang="en-US" altLang="en-US" sz="2200" dirty="0" smtClean="0">
                <a:solidFill>
                  <a:schemeClr val="tx1"/>
                </a:solidFill>
              </a:rPr>
              <a:t>a sentence i.e. take these strings and concatenate them into </a:t>
            </a:r>
            <a:r>
              <a:rPr lang="en-US" altLang="en-US" sz="2200" dirty="0" smtClean="0">
                <a:solidFill>
                  <a:schemeClr val="tx1"/>
                </a:solidFill>
              </a:rPr>
              <a:t>one.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Break </a:t>
            </a:r>
            <a:r>
              <a:rPr lang="en-US" altLang="en-US" sz="2200" dirty="0" smtClean="0">
                <a:solidFill>
                  <a:schemeClr val="tx1"/>
                </a:solidFill>
              </a:rPr>
              <a:t>a string </a:t>
            </a:r>
            <a:r>
              <a:rPr lang="en-US" altLang="en-US" sz="2200" dirty="0" smtClean="0">
                <a:solidFill>
                  <a:schemeClr val="tx1"/>
                </a:solidFill>
              </a:rPr>
              <a:t>into smaller </a:t>
            </a:r>
            <a:r>
              <a:rPr lang="en-US" altLang="en-US" sz="2200" dirty="0" smtClean="0">
                <a:solidFill>
                  <a:schemeClr val="tx1"/>
                </a:solidFill>
              </a:rPr>
              <a:t>ones.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</a:t>
            </a:r>
            <a:r>
              <a:rPr lang="en-US" altLang="en-US" sz="2200" dirty="0" smtClean="0">
                <a:solidFill>
                  <a:schemeClr val="tx1"/>
                </a:solidFill>
              </a:rPr>
              <a:t>a string </a:t>
            </a:r>
            <a:r>
              <a:rPr lang="en-US" altLang="en-US" sz="2200" dirty="0" smtClean="0">
                <a:solidFill>
                  <a:schemeClr val="tx1"/>
                </a:solidFill>
              </a:rPr>
              <a:t>into upper </a:t>
            </a:r>
            <a:r>
              <a:rPr lang="en-US" altLang="en-US" sz="2200" dirty="0" smtClean="0">
                <a:solidFill>
                  <a:schemeClr val="tx1"/>
                </a:solidFill>
              </a:rPr>
              <a:t>case or lowercase.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See if a particular character exists in a </a:t>
            </a:r>
            <a:r>
              <a:rPr lang="en-US" altLang="en-US" sz="2200" dirty="0" smtClean="0">
                <a:solidFill>
                  <a:schemeClr val="tx1"/>
                </a:solidFill>
              </a:rPr>
              <a:t>string.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Find the length of a </a:t>
            </a:r>
            <a:r>
              <a:rPr lang="en-US" altLang="en-US" sz="2200" dirty="0" smtClean="0">
                <a:solidFill>
                  <a:schemeClr val="tx1"/>
                </a:solidFill>
              </a:rPr>
              <a:t>string.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</a:t>
            </a:r>
            <a:r>
              <a:rPr lang="en-US" altLang="en-US" sz="2200" dirty="0" smtClean="0">
                <a:solidFill>
                  <a:schemeClr val="tx1"/>
                </a:solidFill>
              </a:rPr>
              <a:t>a string </a:t>
            </a:r>
            <a:r>
              <a:rPr lang="en-US" altLang="en-US" sz="2200" dirty="0" smtClean="0">
                <a:solidFill>
                  <a:schemeClr val="tx1"/>
                </a:solidFill>
              </a:rPr>
              <a:t>into a </a:t>
            </a:r>
            <a:r>
              <a:rPr lang="en-US" altLang="en-US" sz="2200" dirty="0" smtClean="0">
                <a:solidFill>
                  <a:schemeClr val="tx1"/>
                </a:solidFill>
              </a:rPr>
              <a:t>number.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 Manipulation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914400" y="1295400"/>
            <a:ext cx="7321235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(count=0; count&lt;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count++) {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(data[count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&gt;");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914400" y="3657600"/>
            <a:ext cx="6410729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(x in data) {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document.write(data[x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"&lt;br&gt;");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  <p:bldP spid="7301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Object based array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rrays </a:t>
            </a:r>
            <a:r>
              <a:rPr lang="en-US" sz="2400" dirty="0"/>
              <a:t>have lots of nifty built in functions such as </a:t>
            </a:r>
            <a:r>
              <a:rPr lang="en-US" sz="2400" dirty="0" smtClean="0"/>
              <a:t>join(), push</a:t>
            </a:r>
            <a:r>
              <a:rPr lang="en-US" sz="2400" dirty="0"/>
              <a:t>(), pop(), sort(), slice(), splice(), and more. </a:t>
            </a:r>
            <a:endParaRPr lang="en-US" alt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102" y="1752600"/>
            <a:ext cx="29718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join()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2102" y="25908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join()</a:t>
            </a:r>
            <a:r>
              <a:rPr lang="en-US" sz="2400" dirty="0">
                <a:solidFill>
                  <a:schemeClr val="bg1"/>
                </a:solidFill>
              </a:rPr>
              <a:t> method is used to put all the elements of an array into a string. The elements will be separated by a specified separator.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2102" y="5332750"/>
            <a:ext cx="2971800" cy="1220449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>
                <a:solidFill>
                  <a:schemeClr val="bg1"/>
                </a:solidFill>
              </a:rPr>
              <a:t>(',  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</a:p>
          <a:p>
            <a:pPr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 smtClean="0">
                <a:solidFill>
                  <a:schemeClr val="bg1"/>
                </a:solidFill>
              </a:rPr>
              <a:t>(‘&lt;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br</a:t>
            </a:r>
            <a:r>
              <a:rPr lang="en-US" altLang="en-US" sz="2800" dirty="0" smtClean="0">
                <a:solidFill>
                  <a:schemeClr val="bg1"/>
                </a:solidFill>
              </a:rPr>
              <a:t>&gt; </a:t>
            </a:r>
            <a:r>
              <a:rPr lang="en-US" altLang="en-US" sz="2800" dirty="0">
                <a:solidFill>
                  <a:schemeClr val="bg1"/>
                </a:solidFill>
              </a:rPr>
              <a:t>');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push()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method </a:t>
            </a:r>
            <a:r>
              <a:rPr lang="en-US" sz="2400" dirty="0">
                <a:solidFill>
                  <a:schemeClr val="bg1"/>
                </a:solidFill>
              </a:rPr>
              <a:t>adds one or more elements to the end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data.push</a:t>
            </a:r>
            <a:r>
              <a:rPr lang="en-US" altLang="en-US" sz="2800" dirty="0">
                <a:solidFill>
                  <a:schemeClr val="bg1"/>
                </a:solidFill>
              </a:rPr>
              <a:t>('golf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unshift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adds one or more elements to the start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data.unshift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altLang="en-US" sz="2800" dirty="0">
                <a:solidFill>
                  <a:schemeClr val="bg1"/>
                </a:solidFill>
              </a:rPr>
              <a:t>'golf');</a:t>
            </a:r>
          </a:p>
        </p:txBody>
      </p:sp>
    </p:spTree>
    <p:extLst>
      <p:ext uri="{BB962C8B-B14F-4D97-AF65-F5344CB8AC3E}">
        <p14:creationId xmlns:p14="http://schemas.microsoft.com/office/powerpoint/2010/main" val="33501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pop()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last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data.pop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shift()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first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shift()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34452" y="1676400"/>
            <a:ext cx="3456482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b="1" dirty="0">
                <a:solidFill>
                  <a:schemeClr val="bg1"/>
                </a:solidFill>
              </a:rPr>
              <a:t>splice()</a:t>
            </a:r>
            <a:r>
              <a:rPr lang="en-US" sz="2000" dirty="0">
                <a:solidFill>
                  <a:schemeClr val="bg1"/>
                </a:solidFill>
              </a:rPr>
              <a:t> command must specify where it should begin deleting (index number of first item to be deleted) and how many items it should delete.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542144"/>
            <a:ext cx="3429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splice()-delete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861934" y="4402111"/>
            <a:ext cx="3429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(2,2);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19600" y="1676400"/>
            <a:ext cx="4343400" cy="30480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splice() command must specify where the new items should be located, 0 to indicate that you do not want to delete any items, then the list of items to </a:t>
            </a:r>
            <a:r>
              <a:rPr lang="en-US" sz="2000" dirty="0">
                <a:solidFill>
                  <a:schemeClr val="bg1"/>
                </a:solidFill>
              </a:rPr>
              <a:t>be </a:t>
            </a:r>
            <a:r>
              <a:rPr lang="en-US" sz="2400" dirty="0">
                <a:solidFill>
                  <a:schemeClr val="bg1"/>
                </a:solidFill>
              </a:rPr>
              <a:t>inserted: one or more values separated by commas.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419600" y="533400"/>
            <a:ext cx="4343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splice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()-add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419600" y="4696293"/>
            <a:ext cx="4343400" cy="1458418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2,0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 smtClean="0">
                <a:solidFill>
                  <a:schemeClr val="bg1"/>
                </a:solidFill>
              </a:rPr>
              <a:t>“Cricket", “Snooker"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);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662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 process is the same as adding an item, but instead of specifying 0 for the second piece of information, you supply the number of items to be replaced. This is followed by the list of items that are replacing the deleted (replaced) items.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35308" y="533400"/>
            <a:ext cx="6641892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splice()-replace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662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2,2, </a:t>
            </a:r>
            <a:r>
              <a:rPr lang="en-US" sz="2800" dirty="0">
                <a:solidFill>
                  <a:schemeClr val="bg1"/>
                </a:solidFill>
              </a:rPr>
              <a:t>“Cricket", “Snooker"</a:t>
            </a:r>
            <a:r>
              <a:rPr lang="en-US" altLang="en-US" sz="28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8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3352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reverse()</a:t>
            </a:r>
            <a:r>
              <a:rPr lang="en-US" sz="2400" dirty="0">
                <a:solidFill>
                  <a:schemeClr val="bg1"/>
                </a:solidFill>
              </a:rPr>
              <a:t> method is used to reverse the order of the elements in an array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3352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reverse()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3352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data.reverse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concat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is used to join two or more arrays.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concat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18089" y="4442085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data.concat</a:t>
            </a:r>
            <a:r>
              <a:rPr lang="en-US" altLang="en-US" sz="2800" smtClean="0">
                <a:solidFill>
                  <a:schemeClr val="bg1"/>
                </a:solidFill>
              </a:rPr>
              <a:t>(data);</a:t>
            </a:r>
            <a:endParaRPr lang="en-US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22860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 sort() method is used to sort the elements of an array.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2286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2286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data.sort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505200" y="1676400"/>
            <a:ext cx="5181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To sort numbers, you must add a function that compare numbers.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505200" y="533400"/>
            <a:ext cx="5181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 - numeric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505200" y="4442085"/>
            <a:ext cx="5181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data.sort</a:t>
            </a:r>
            <a:r>
              <a:rPr lang="en-US" altLang="en-US" sz="2400" dirty="0">
                <a:solidFill>
                  <a:schemeClr val="bg1"/>
                </a:solidFill>
              </a:rPr>
              <a:t>(function(</a:t>
            </a:r>
            <a:r>
              <a:rPr lang="en-US" altLang="en-US" sz="24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){return a - b});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233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638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In addition to the concatenation operator (+) JavaScript supports several advanced string operations as </a:t>
            </a:r>
            <a:r>
              <a:rPr lang="en-US" altLang="en-US" sz="2400" dirty="0" smtClean="0">
                <a:solidFill>
                  <a:schemeClr val="tx1"/>
                </a:solidFill>
              </a:rPr>
              <a:t>well.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These functions are accessed by referring to various methods of the String </a:t>
            </a:r>
            <a:r>
              <a:rPr lang="en-US" altLang="en-US" sz="2400" dirty="0" smtClean="0">
                <a:solidFill>
                  <a:schemeClr val="tx1"/>
                </a:solidFill>
              </a:rPr>
              <a:t>object.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Moreover, this object also contains the ‘length’ </a:t>
            </a:r>
            <a:r>
              <a:rPr lang="en-US" altLang="en-US" sz="2400" dirty="0" smtClean="0">
                <a:solidFill>
                  <a:schemeClr val="tx1"/>
                </a:solidFill>
              </a:rPr>
              <a:t>property.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391400" cy="3429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name = “BHOLA” ;</a:t>
            </a:r>
          </a:p>
          <a:p>
            <a:pPr marL="0" indent="0"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“The length of the string ‘name’ is ”, </a:t>
            </a:r>
            <a:r>
              <a:rPr lang="en-US" altLang="en-US" dirty="0" err="1" smtClean="0">
                <a:solidFill>
                  <a:schemeClr val="tx1"/>
                </a:solidFill>
              </a:rPr>
              <a:t>name.length</a:t>
            </a:r>
            <a:r>
              <a:rPr lang="en-US" altLang="en-US" dirty="0" smtClean="0">
                <a:solidFill>
                  <a:schemeClr val="tx1"/>
                </a:solidFill>
              </a:rPr>
              <a:t> ) ;</a:t>
            </a:r>
          </a:p>
        </p:txBody>
      </p:sp>
      <p:sp>
        <p:nvSpPr>
          <p:cNvPr id="744452" name="AutoShape 4"/>
          <p:cNvSpPr>
            <a:spLocks noChangeAspect="1" noChangeArrowheads="1"/>
          </p:cNvSpPr>
          <p:nvPr/>
        </p:nvSpPr>
        <p:spPr bwMode="auto">
          <a:xfrm>
            <a:off x="1201711" y="35814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The length of the string ‘name’ is 5</a:t>
            </a: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124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5715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FORMAT: </a:t>
            </a:r>
            <a:r>
              <a:rPr lang="en-US" altLang="en-US" sz="2400" i="1" dirty="0" err="1" smtClean="0"/>
              <a:t>string.methodName</a:t>
            </a:r>
            <a:r>
              <a:rPr lang="en-US" altLang="en-US" sz="2400" i="1" dirty="0" smtClean="0"/>
              <a:t>( 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name =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” ;</a:t>
            </a: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>
                <a:solidFill>
                  <a:schemeClr val="tx1"/>
                </a:solidFill>
              </a:rPr>
              <a:t>( </a:t>
            </a:r>
            <a:r>
              <a:rPr lang="en-US" altLang="en-US" sz="2400" dirty="0" smtClean="0">
                <a:solidFill>
                  <a:schemeClr val="tx1"/>
                </a:solidFill>
              </a:rPr>
              <a:t>name. </a:t>
            </a:r>
            <a:r>
              <a:rPr lang="en-US" altLang="en-US" sz="2400" dirty="0">
                <a:solidFill>
                  <a:schemeClr val="tx1"/>
                </a:solidFill>
              </a:rPr>
              <a:t>) ;</a:t>
            </a:r>
          </a:p>
          <a:p>
            <a:pPr marL="0" indent="0"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name.toUpperCase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 ) ) ;</a:t>
            </a:r>
          </a:p>
        </p:txBody>
      </p:sp>
      <p:sp>
        <p:nvSpPr>
          <p:cNvPr id="745476" name="AutoShape 4"/>
          <p:cNvSpPr>
            <a:spLocks noChangeAspect="1" noChangeArrowheads="1"/>
          </p:cNvSpPr>
          <p:nvPr/>
        </p:nvSpPr>
        <p:spPr bwMode="auto">
          <a:xfrm>
            <a:off x="990600" y="45720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BholaBHOLA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Methods: All Others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2735044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</a:t>
            </a:r>
            <a:r>
              <a:rPr lang="en-US" altLang="en-US" sz="3200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967038" cy="11731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toLowerCase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 )</a:t>
            </a: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toUpperCase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 )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5029200" y="1600200"/>
            <a:ext cx="2916183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charAt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46474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lastIndexOf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7" grpId="0" animBg="1" autoUpdateAnimBg="0"/>
      <p:bldP spid="73011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942B8-4E60-414A-855E-0E80B6A5E9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5767" y="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>
                <a:solidFill>
                  <a:schemeClr val="tx1"/>
                </a:solidFill>
              </a:rPr>
              <a:t>toLowerCase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(), </a:t>
            </a:r>
            <a:r>
              <a:rPr lang="en-US" altLang="en-US" sz="4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534400" cy="5715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person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person 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person.toLowerCase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 ) 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 ) ) 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0596" name="AutoShape 4"/>
          <p:cNvSpPr>
            <a:spLocks noChangeAspect="1" noChangeArrowheads="1"/>
          </p:cNvSpPr>
          <p:nvPr/>
        </p:nvSpPr>
        <p:spPr bwMode="auto">
          <a:xfrm>
            <a:off x="1295400" y="41910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BholabholaBHOLA</a:t>
            </a:r>
          </a:p>
        </p:txBody>
      </p:sp>
    </p:spTree>
    <p:extLst>
      <p:ext uri="{BB962C8B-B14F-4D97-AF65-F5344CB8AC3E}">
        <p14:creationId xmlns:p14="http://schemas.microsoft.com/office/powerpoint/2010/main" val="42211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6" grpId="0" animBg="1" autoUpdateAnimBg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932</TotalTime>
  <Words>1756</Words>
  <Application>Microsoft Office PowerPoint</Application>
  <PresentationFormat>On-screen Show (4:3)</PresentationFormat>
  <Paragraphs>407</Paragraphs>
  <Slides>47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Badge</vt:lpstr>
      <vt:lpstr>INTRODUCTION TO JAVASCRIPT Part two</vt:lpstr>
      <vt:lpstr>Introduction to javascript</vt:lpstr>
      <vt:lpstr>String Manipulation</vt:lpstr>
      <vt:lpstr>String Manipulation</vt:lpstr>
      <vt:lpstr>String Manipulation</vt:lpstr>
      <vt:lpstr>example</vt:lpstr>
      <vt:lpstr>String Methods</vt:lpstr>
      <vt:lpstr>String Methods: All Others</vt:lpstr>
      <vt:lpstr>toLowerCase(), toUpperCase()</vt:lpstr>
      <vt:lpstr>charAt(n ) </vt:lpstr>
      <vt:lpstr>substring(n, m ) </vt:lpstr>
      <vt:lpstr>indexOf(searchstring, n )  </vt:lpstr>
      <vt:lpstr>split( delimiter )  </vt:lpstr>
      <vt:lpstr>Automatic Conversion to Strings </vt:lpstr>
      <vt:lpstr>The ‘+’ Operator</vt:lpstr>
      <vt:lpstr>The ‘+’ Operator: Examples</vt:lpstr>
      <vt:lpstr>Strings In Mathematical Expressions</vt:lpstr>
      <vt:lpstr>The ‘toString’ Method Explicit conversion to a string</vt:lpstr>
      <vt:lpstr>Introduction to javascript</vt:lpstr>
      <vt:lpstr>Javascript math object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random( ): Example</vt:lpstr>
      <vt:lpstr>Introduction to javascript</vt:lpstr>
      <vt:lpstr>date object</vt:lpstr>
      <vt:lpstr>PowerPoint Presentation</vt:lpstr>
      <vt:lpstr>PowerPoint Presentation</vt:lpstr>
      <vt:lpstr>Date: Other Retrieval methods</vt:lpstr>
      <vt:lpstr>Introduction to javascript</vt:lpstr>
      <vt:lpstr>functions</vt:lpstr>
      <vt:lpstr>functions</vt:lpstr>
      <vt:lpstr>functions</vt:lpstr>
      <vt:lpstr>functions</vt:lpstr>
      <vt:lpstr>Introduction to javascript</vt:lpstr>
      <vt:lpstr>arrays</vt:lpstr>
      <vt:lpstr>Array Manipulation</vt:lpstr>
      <vt:lpstr>Object based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mary</dc:creator>
  <cp:lastModifiedBy>mary</cp:lastModifiedBy>
  <cp:revision>177</cp:revision>
  <dcterms:created xsi:type="dcterms:W3CDTF">2015-11-09T10:51:36Z</dcterms:created>
  <dcterms:modified xsi:type="dcterms:W3CDTF">2018-01-19T12:51:03Z</dcterms:modified>
</cp:coreProperties>
</file>