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83" r:id="rId2"/>
    <p:sldId id="327" r:id="rId3"/>
    <p:sldId id="328" r:id="rId4"/>
    <p:sldId id="329" r:id="rId5"/>
    <p:sldId id="330" r:id="rId6"/>
    <p:sldId id="331" r:id="rId7"/>
    <p:sldId id="332" r:id="rId8"/>
    <p:sldId id="333" r:id="rId9"/>
    <p:sldId id="334" r:id="rId10"/>
    <p:sldId id="33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p:scale>
          <a:sx n="64" d="100"/>
          <a:sy n="64" d="100"/>
        </p:scale>
        <p:origin x="-148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1/5/2018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en-US" altLang="en-US" sz="6000" b="1" smtClean="0"/>
              <a:t>Website development 2</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sp>
        <p:nvSpPr>
          <p:cNvPr id="3" name="Content Placeholder 2"/>
          <p:cNvSpPr>
            <a:spLocks noGrp="1"/>
          </p:cNvSpPr>
          <p:nvPr>
            <p:ph idx="1"/>
          </p:nvPr>
        </p:nvSpPr>
        <p:spPr/>
        <p:txBody>
          <a:bodyPr/>
          <a:lstStyle/>
          <a:p>
            <a:r>
              <a:rPr lang="en-IE" dirty="0"/>
              <a:t>JavaScript can also be used for adding interactivity to the web page through Document Object Manipulation (DOM) manipulation. This involves:</a:t>
            </a:r>
          </a:p>
          <a:p>
            <a:pPr lvl="1"/>
            <a:r>
              <a:rPr lang="en-IE" dirty="0"/>
              <a:t>Selecting elements,</a:t>
            </a:r>
          </a:p>
          <a:p>
            <a:pPr lvl="1"/>
            <a:r>
              <a:rPr lang="en-IE" dirty="0"/>
              <a:t>Updating elements,</a:t>
            </a:r>
          </a:p>
          <a:p>
            <a:pPr lvl="1"/>
            <a:r>
              <a:rPr lang="en-IE" dirty="0"/>
              <a:t>Adding </a:t>
            </a:r>
            <a:r>
              <a:rPr lang="en-IE"/>
              <a:t>new elements,</a:t>
            </a:r>
            <a:endParaRPr lang="en-IE" dirty="0"/>
          </a:p>
          <a:p>
            <a:pPr lvl="1"/>
            <a:r>
              <a:rPr lang="en-IE" dirty="0"/>
              <a:t>Applying actions.</a:t>
            </a:r>
          </a:p>
          <a:p>
            <a:pPr lvl="1"/>
            <a:endParaRPr lang="en-IE" dirty="0"/>
          </a:p>
          <a:p>
            <a:endParaRPr lang="en-IE" dirty="0"/>
          </a:p>
        </p:txBody>
      </p:sp>
    </p:spTree>
    <p:extLst>
      <p:ext uri="{BB962C8B-B14F-4D97-AF65-F5344CB8AC3E}">
        <p14:creationId xmlns:p14="http://schemas.microsoft.com/office/powerpoint/2010/main" val="163267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US" dirty="0"/>
          </a:p>
        </p:txBody>
      </p:sp>
      <p:sp>
        <p:nvSpPr>
          <p:cNvPr id="3" name="Content Placeholder 2"/>
          <p:cNvSpPr>
            <a:spLocks noGrp="1"/>
          </p:cNvSpPr>
          <p:nvPr>
            <p:ph idx="1"/>
          </p:nvPr>
        </p:nvSpPr>
        <p:spPr>
          <a:xfrm>
            <a:off x="838200" y="2286000"/>
            <a:ext cx="7633742" cy="3593591"/>
          </a:xfrm>
        </p:spPr>
        <p:txBody>
          <a:bodyPr/>
          <a:lstStyle/>
          <a:p>
            <a:pPr marL="114300" indent="0">
              <a:buNone/>
            </a:pPr>
            <a:r>
              <a:rPr lang="en-US" b="1" dirty="0"/>
              <a:t>Description of Module / Aims</a:t>
            </a:r>
            <a:endParaRPr lang="en-US" dirty="0"/>
          </a:p>
          <a:p>
            <a:pPr marL="114300" indent="0">
              <a:buNone/>
            </a:pPr>
            <a:r>
              <a:rPr lang="en-US" dirty="0" smtClean="0"/>
              <a:t>In </a:t>
            </a:r>
            <a:r>
              <a:rPr lang="en-US" dirty="0"/>
              <a:t>this module, the student will develop the core technical skills necessary for a complete understanding of client side web development.  This module will examine the concepts involved in front-end user interface design and client side scripting. The module will focus on the development of dynamic interactive client side web applications. The use of client side frameworks, client side libraries and plugins will also be examined.</a:t>
            </a:r>
          </a:p>
          <a:p>
            <a:pPr marL="114300" indent="0">
              <a:buNone/>
            </a:pPr>
            <a:endParaRPr lang="en-US" dirty="0"/>
          </a:p>
        </p:txBody>
      </p:sp>
    </p:spTree>
    <p:extLst>
      <p:ext uri="{BB962C8B-B14F-4D97-AF65-F5344CB8AC3E}">
        <p14:creationId xmlns:p14="http://schemas.microsoft.com/office/powerpoint/2010/main" val="137668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sp>
        <p:nvSpPr>
          <p:cNvPr id="3" name="Content Placeholder 2"/>
          <p:cNvSpPr>
            <a:spLocks noGrp="1"/>
          </p:cNvSpPr>
          <p:nvPr>
            <p:ph idx="1"/>
          </p:nvPr>
        </p:nvSpPr>
        <p:spPr/>
        <p:txBody>
          <a:bodyPr>
            <a:normAutofit fontScale="55000" lnSpcReduction="20000"/>
          </a:bodyPr>
          <a:lstStyle/>
          <a:p>
            <a:pPr marL="0" indent="0">
              <a:buNone/>
            </a:pPr>
            <a:r>
              <a:rPr lang="en-GB" sz="3600" b="1" dirty="0"/>
              <a:t>Learning </a:t>
            </a:r>
            <a:r>
              <a:rPr lang="en-GB" sz="3600" b="1" dirty="0" smtClean="0"/>
              <a:t>Outcomes</a:t>
            </a:r>
            <a:endParaRPr lang="en-IE" sz="3600" b="1" dirty="0"/>
          </a:p>
          <a:p>
            <a:r>
              <a:rPr lang="en-US" sz="3600" dirty="0" smtClean="0"/>
              <a:t>On successful completion of this module a student will be able to</a:t>
            </a:r>
            <a:r>
              <a:rPr lang="en-US" sz="3200" dirty="0" smtClean="0"/>
              <a:t>:</a:t>
            </a:r>
            <a:endParaRPr lang="en-IE" sz="3200" dirty="0" smtClean="0"/>
          </a:p>
          <a:p>
            <a:pPr lvl="1"/>
            <a:r>
              <a:rPr lang="en-US" sz="3200" dirty="0" smtClean="0">
                <a:solidFill>
                  <a:schemeClr val="tx1"/>
                </a:solidFill>
              </a:rPr>
              <a:t>Plan and construct dynamic websites incorporating client side scripts.</a:t>
            </a:r>
            <a:endParaRPr lang="en-IE" sz="3200" dirty="0" smtClean="0">
              <a:solidFill>
                <a:schemeClr val="tx1"/>
              </a:solidFill>
            </a:endParaRPr>
          </a:p>
          <a:p>
            <a:pPr lvl="1"/>
            <a:r>
              <a:rPr lang="en-US" sz="3200" dirty="0" smtClean="0">
                <a:solidFill>
                  <a:schemeClr val="tx1"/>
                </a:solidFill>
              </a:rPr>
              <a:t>Construct dynamic interactive websites that support user interaction, feedback, and validation.</a:t>
            </a:r>
            <a:endParaRPr lang="en-IE" sz="3200" dirty="0" smtClean="0">
              <a:solidFill>
                <a:schemeClr val="tx1"/>
              </a:solidFill>
            </a:endParaRPr>
          </a:p>
          <a:p>
            <a:pPr lvl="1"/>
            <a:r>
              <a:rPr lang="en-US" sz="3200" dirty="0" smtClean="0">
                <a:solidFill>
                  <a:schemeClr val="tx1"/>
                </a:solidFill>
              </a:rPr>
              <a:t>Use client side libraries and plugins in the design of dynamic websites.</a:t>
            </a:r>
            <a:endParaRPr lang="en-IE" sz="3200" dirty="0" smtClean="0">
              <a:solidFill>
                <a:schemeClr val="tx1"/>
              </a:solidFill>
            </a:endParaRPr>
          </a:p>
          <a:p>
            <a:pPr lvl="1"/>
            <a:r>
              <a:rPr lang="en-US" sz="3200" dirty="0" smtClean="0">
                <a:solidFill>
                  <a:schemeClr val="tx1"/>
                </a:solidFill>
              </a:rPr>
              <a:t>Apply a client web framework in the design of interactive websites.</a:t>
            </a:r>
          </a:p>
          <a:p>
            <a:pPr lvl="1"/>
            <a:r>
              <a:rPr lang="en-US" sz="3200" dirty="0" smtClean="0">
                <a:solidFill>
                  <a:schemeClr val="tx1"/>
                </a:solidFill>
              </a:rPr>
              <a:t>Employ the client side components in a web application.</a:t>
            </a:r>
            <a:endParaRPr lang="en-IE" sz="3200" dirty="0" smtClean="0">
              <a:solidFill>
                <a:schemeClr val="tx1"/>
              </a:solidFill>
            </a:endParaRPr>
          </a:p>
          <a:p>
            <a:pPr marL="0" indent="0">
              <a:buNone/>
            </a:pPr>
            <a:endParaRPr lang="en-IE" dirty="0"/>
          </a:p>
        </p:txBody>
      </p:sp>
    </p:spTree>
    <p:extLst>
      <p:ext uri="{BB962C8B-B14F-4D97-AF65-F5344CB8AC3E}">
        <p14:creationId xmlns:p14="http://schemas.microsoft.com/office/powerpoint/2010/main" val="296312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sp>
        <p:nvSpPr>
          <p:cNvPr id="3" name="Content Placeholder 2"/>
          <p:cNvSpPr>
            <a:spLocks noGrp="1"/>
          </p:cNvSpPr>
          <p:nvPr>
            <p:ph sz="quarter" idx="1"/>
          </p:nvPr>
        </p:nvSpPr>
        <p:spPr/>
        <p:txBody>
          <a:bodyPr>
            <a:normAutofit fontScale="85000" lnSpcReduction="10000"/>
          </a:bodyPr>
          <a:lstStyle/>
          <a:p>
            <a:pPr marL="0" indent="0">
              <a:buNone/>
            </a:pPr>
            <a:r>
              <a:rPr lang="fr-FR" sz="2200" b="1" dirty="0"/>
              <a:t>Syllabus </a:t>
            </a:r>
            <a:r>
              <a:rPr lang="fr-FR" sz="2200" b="1" dirty="0" smtClean="0"/>
              <a:t>Content</a:t>
            </a:r>
            <a:endParaRPr lang="en-IE" sz="2200" b="1" dirty="0"/>
          </a:p>
          <a:p>
            <a:pPr lvl="0"/>
            <a:r>
              <a:rPr lang="en-US" sz="2100" dirty="0"/>
              <a:t>Basic Scripting: Variables; Functions; Conditions; Loops and Repetition; </a:t>
            </a:r>
            <a:r>
              <a:rPr lang="en-US" sz="2100" dirty="0" smtClean="0"/>
              <a:t>Arrays.</a:t>
            </a:r>
          </a:p>
          <a:p>
            <a:pPr lvl="0"/>
            <a:r>
              <a:rPr lang="en-US" sz="2100" dirty="0"/>
              <a:t>The Document Object Model: Nodes; Manipulation; Scripting; Event </a:t>
            </a:r>
            <a:r>
              <a:rPr lang="en-US" sz="2100" dirty="0" smtClean="0"/>
              <a:t>Handling.</a:t>
            </a:r>
          </a:p>
          <a:p>
            <a:pPr lvl="0"/>
            <a:r>
              <a:rPr lang="en-US" sz="2100" dirty="0"/>
              <a:t>Storing and transporting data with JavaScript Object Notation (JSON</a:t>
            </a:r>
            <a:r>
              <a:rPr lang="en-US" sz="2100" dirty="0" smtClean="0"/>
              <a:t>).</a:t>
            </a:r>
            <a:endParaRPr lang="fr-FR" sz="2100" dirty="0" smtClean="0"/>
          </a:p>
          <a:p>
            <a:r>
              <a:rPr lang="en-US" sz="2100" dirty="0"/>
              <a:t>Use of libraries and </a:t>
            </a:r>
            <a:r>
              <a:rPr lang="en-US" sz="2100" dirty="0" smtClean="0"/>
              <a:t>plugins.</a:t>
            </a:r>
          </a:p>
          <a:p>
            <a:r>
              <a:rPr lang="en-US" sz="2100" dirty="0"/>
              <a:t>Forms Enhancements and </a:t>
            </a:r>
            <a:r>
              <a:rPr lang="en-US" sz="2100" dirty="0" smtClean="0"/>
              <a:t>Validation.</a:t>
            </a:r>
          </a:p>
          <a:p>
            <a:r>
              <a:rPr lang="en-US" sz="2100" dirty="0"/>
              <a:t>Role of Client Web Frameworks &amp; Cascading Style Sheets (CSS) meta </a:t>
            </a:r>
            <a:r>
              <a:rPr lang="en-US" sz="2100" dirty="0" smtClean="0"/>
              <a:t>languages.</a:t>
            </a:r>
          </a:p>
          <a:p>
            <a:r>
              <a:rPr lang="en-US" sz="2100" dirty="0" smtClean="0"/>
              <a:t>Dynamic </a:t>
            </a:r>
            <a:r>
              <a:rPr lang="en-US" sz="2100" dirty="0"/>
              <a:t>Web: Combining Content; Presentation; and </a:t>
            </a:r>
            <a:r>
              <a:rPr lang="en-US" sz="2100" dirty="0" err="1" smtClean="0"/>
              <a:t>Behaviour</a:t>
            </a:r>
            <a:r>
              <a:rPr lang="en-US" sz="2100" dirty="0" smtClean="0"/>
              <a:t>.</a:t>
            </a:r>
          </a:p>
          <a:p>
            <a:endParaRPr lang="en-GB" sz="2100" dirty="0" smtClean="0"/>
          </a:p>
          <a:p>
            <a:endParaRPr lang="en-IE" dirty="0"/>
          </a:p>
        </p:txBody>
      </p:sp>
    </p:spTree>
    <p:extLst>
      <p:ext uri="{BB962C8B-B14F-4D97-AF65-F5344CB8AC3E}">
        <p14:creationId xmlns:p14="http://schemas.microsoft.com/office/powerpoint/2010/main" val="365401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sp>
        <p:nvSpPr>
          <p:cNvPr id="3" name="Content Placeholder 2"/>
          <p:cNvSpPr>
            <a:spLocks noGrp="1"/>
          </p:cNvSpPr>
          <p:nvPr>
            <p:ph sz="quarter" idx="1"/>
          </p:nvPr>
        </p:nvSpPr>
        <p:spPr/>
        <p:txBody>
          <a:bodyPr>
            <a:normAutofit/>
          </a:bodyPr>
          <a:lstStyle/>
          <a:p>
            <a:pPr marL="0" indent="0">
              <a:buNone/>
            </a:pPr>
            <a:r>
              <a:rPr lang="en-GB" b="1" dirty="0"/>
              <a:t>Essential </a:t>
            </a:r>
            <a:r>
              <a:rPr lang="en-GB" b="1" dirty="0" smtClean="0"/>
              <a:t>Texts</a:t>
            </a:r>
            <a:endParaRPr lang="en-IE" dirty="0"/>
          </a:p>
          <a:p>
            <a:r>
              <a:rPr lang="en-GB" dirty="0" err="1"/>
              <a:t>Ara</a:t>
            </a:r>
            <a:r>
              <a:rPr lang="en-GB" dirty="0"/>
              <a:t> </a:t>
            </a:r>
            <a:r>
              <a:rPr lang="en-GB" dirty="0" err="1"/>
              <a:t>Pehlivanain</a:t>
            </a:r>
            <a:r>
              <a:rPr lang="en-GB" dirty="0"/>
              <a:t> &amp; Don Nguyen, (</a:t>
            </a:r>
            <a:r>
              <a:rPr lang="en-GB" i="1" dirty="0"/>
              <a:t>2013) Jump Start JavaScript,  </a:t>
            </a:r>
            <a:r>
              <a:rPr lang="en-GB" dirty="0" err="1"/>
              <a:t>Sitepoint</a:t>
            </a:r>
            <a:endParaRPr lang="en-GB" dirty="0"/>
          </a:p>
          <a:p>
            <a:r>
              <a:rPr lang="en-GB" dirty="0"/>
              <a:t>David Sawyer McFarland, (</a:t>
            </a:r>
            <a:r>
              <a:rPr lang="en-GB" dirty="0" smtClean="0"/>
              <a:t>2014) </a:t>
            </a:r>
            <a:r>
              <a:rPr lang="en-GB" i="1" dirty="0"/>
              <a:t>JavaScript (The Missing Manual)</a:t>
            </a:r>
            <a:r>
              <a:rPr lang="en-GB" dirty="0"/>
              <a:t>, </a:t>
            </a:r>
            <a:r>
              <a:rPr lang="en-US" dirty="0" smtClean="0"/>
              <a:t>3</a:t>
            </a:r>
            <a:r>
              <a:rPr lang="en-US" baseline="30000" dirty="0" smtClean="0"/>
              <a:t>rd</a:t>
            </a:r>
            <a:r>
              <a:rPr lang="en-US" dirty="0" smtClean="0"/>
              <a:t>, </a:t>
            </a:r>
            <a:r>
              <a:rPr lang="en-GB" dirty="0" smtClean="0"/>
              <a:t>O’Reilly Press</a:t>
            </a:r>
          </a:p>
          <a:p>
            <a:r>
              <a:rPr lang="en-US" dirty="0"/>
              <a:t>"</a:t>
            </a:r>
            <a:r>
              <a:rPr lang="en-US" dirty="0" err="1" smtClean="0"/>
              <a:t>Tutorialspoint</a:t>
            </a:r>
            <a:r>
              <a:rPr lang="en-US" dirty="0"/>
              <a:t>."  </a:t>
            </a:r>
            <a:r>
              <a:rPr lang="en-US" dirty="0">
                <a:hlinkClick r:id="rId2"/>
              </a:rPr>
              <a:t>http://</a:t>
            </a:r>
            <a:r>
              <a:rPr lang="en-US" dirty="0" smtClean="0">
                <a:hlinkClick r:id="rId2"/>
              </a:rPr>
              <a:t>www.tutorialspoint.com</a:t>
            </a:r>
            <a:endParaRPr lang="en-US" dirty="0" smtClean="0"/>
          </a:p>
          <a:p>
            <a:r>
              <a:rPr lang="en-US" dirty="0"/>
              <a:t>"w3schools."  </a:t>
            </a:r>
            <a:r>
              <a:rPr lang="en-US" dirty="0">
                <a:hlinkClick r:id="rId3"/>
              </a:rPr>
              <a:t>http://</a:t>
            </a:r>
            <a:r>
              <a:rPr lang="en-US" dirty="0" smtClean="0">
                <a:hlinkClick r:id="rId3"/>
              </a:rPr>
              <a:t>www.w3schools.com</a:t>
            </a:r>
            <a:endParaRPr lang="en-US" dirty="0" smtClean="0"/>
          </a:p>
        </p:txBody>
      </p:sp>
    </p:spTree>
    <p:extLst>
      <p:ext uri="{BB962C8B-B14F-4D97-AF65-F5344CB8AC3E}">
        <p14:creationId xmlns:p14="http://schemas.microsoft.com/office/powerpoint/2010/main" val="328204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sp>
        <p:nvSpPr>
          <p:cNvPr id="3" name="Content Placeholder 2"/>
          <p:cNvSpPr>
            <a:spLocks noGrp="1"/>
          </p:cNvSpPr>
          <p:nvPr>
            <p:ph sz="quarter" idx="1"/>
          </p:nvPr>
        </p:nvSpPr>
        <p:spPr/>
        <p:txBody>
          <a:bodyPr>
            <a:normAutofit/>
          </a:bodyPr>
          <a:lstStyle/>
          <a:p>
            <a:pPr marL="0" indent="0">
              <a:buNone/>
            </a:pPr>
            <a:r>
              <a:rPr lang="en-US" b="1" dirty="0"/>
              <a:t>Assessment </a:t>
            </a:r>
            <a:r>
              <a:rPr lang="en-US" b="1" dirty="0" smtClean="0"/>
              <a:t>Methods</a:t>
            </a:r>
            <a:endParaRPr lang="en-IE" dirty="0"/>
          </a:p>
          <a:p>
            <a:r>
              <a:rPr lang="en-GB" dirty="0"/>
              <a:t>Continuous Assessment: 100%</a:t>
            </a:r>
          </a:p>
          <a:p>
            <a:pPr lvl="1"/>
            <a:r>
              <a:rPr lang="en-GB" dirty="0">
                <a:solidFill>
                  <a:schemeClr val="tx1"/>
                </a:solidFill>
              </a:rPr>
              <a:t>Part One</a:t>
            </a:r>
          </a:p>
          <a:p>
            <a:pPr lvl="2"/>
            <a:r>
              <a:rPr lang="en-GB" sz="1800" dirty="0" smtClean="0"/>
              <a:t>Interactive Assignment using JavaScript and the </a:t>
            </a:r>
            <a:r>
              <a:rPr lang="en-GB" sz="1800" dirty="0"/>
              <a:t>jQuery library </a:t>
            </a:r>
          </a:p>
          <a:p>
            <a:pPr lvl="1"/>
            <a:r>
              <a:rPr lang="en-GB" dirty="0">
                <a:solidFill>
                  <a:schemeClr val="tx1"/>
                </a:solidFill>
              </a:rPr>
              <a:t>Part </a:t>
            </a:r>
            <a:r>
              <a:rPr lang="en-GB" dirty="0" smtClean="0">
                <a:solidFill>
                  <a:schemeClr val="tx1"/>
                </a:solidFill>
              </a:rPr>
              <a:t>Two</a:t>
            </a:r>
            <a:endParaRPr lang="en-GB" dirty="0">
              <a:solidFill>
                <a:schemeClr val="tx1"/>
              </a:solidFill>
            </a:endParaRPr>
          </a:p>
          <a:p>
            <a:pPr lvl="2"/>
            <a:r>
              <a:rPr lang="en-GB" sz="1800" dirty="0"/>
              <a:t>Assignment </a:t>
            </a:r>
            <a:r>
              <a:rPr lang="en-GB" sz="1800" dirty="0" smtClean="0"/>
              <a:t>using </a:t>
            </a:r>
            <a:r>
              <a:rPr lang="en-GB" sz="1800" dirty="0"/>
              <a:t>the AngularJS framework</a:t>
            </a:r>
          </a:p>
          <a:p>
            <a:r>
              <a:rPr lang="en-GB" dirty="0"/>
              <a:t>On a weekly basis, you will complete work set out in the computer-based practical. Failure to complete this work will lead to failure of the module.</a:t>
            </a:r>
          </a:p>
          <a:p>
            <a:pPr lvl="1"/>
            <a:endParaRPr lang="en-GB" dirty="0"/>
          </a:p>
          <a:p>
            <a:pPr lvl="1"/>
            <a:endParaRPr lang="en-GB" dirty="0"/>
          </a:p>
        </p:txBody>
      </p:sp>
    </p:spTree>
    <p:extLst>
      <p:ext uri="{BB962C8B-B14F-4D97-AF65-F5344CB8AC3E}">
        <p14:creationId xmlns:p14="http://schemas.microsoft.com/office/powerpoint/2010/main" val="249895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sp>
        <p:nvSpPr>
          <p:cNvPr id="3" name="Content Placeholder 2"/>
          <p:cNvSpPr>
            <a:spLocks noGrp="1"/>
          </p:cNvSpPr>
          <p:nvPr>
            <p:ph sz="half" idx="1"/>
          </p:nvPr>
        </p:nvSpPr>
        <p:spPr/>
        <p:txBody>
          <a:bodyPr>
            <a:normAutofit lnSpcReduction="10000"/>
          </a:bodyPr>
          <a:lstStyle/>
          <a:p>
            <a:r>
              <a:rPr lang="en-IE" dirty="0"/>
              <a:t>STRUCTURE</a:t>
            </a:r>
          </a:p>
          <a:p>
            <a:pPr lvl="1"/>
            <a:r>
              <a:rPr lang="en-IE" dirty="0"/>
              <a:t>HTML</a:t>
            </a:r>
          </a:p>
          <a:p>
            <a:r>
              <a:rPr lang="en-IE" dirty="0"/>
              <a:t>STYLE</a:t>
            </a:r>
          </a:p>
          <a:p>
            <a:pPr lvl="1"/>
            <a:r>
              <a:rPr lang="en-IE" dirty="0"/>
              <a:t>CSS</a:t>
            </a:r>
          </a:p>
          <a:p>
            <a:pPr lvl="1"/>
            <a:r>
              <a:rPr lang="en-IE" dirty="0"/>
              <a:t>BOOTSTRAP</a:t>
            </a:r>
          </a:p>
          <a:p>
            <a:r>
              <a:rPr lang="en-IE" dirty="0"/>
              <a:t>FUNCTION</a:t>
            </a:r>
          </a:p>
          <a:p>
            <a:pPr lvl="1"/>
            <a:r>
              <a:rPr lang="en-IE" dirty="0"/>
              <a:t>JAVASCRIPT</a:t>
            </a:r>
          </a:p>
          <a:p>
            <a:pPr lvl="2"/>
            <a:r>
              <a:rPr lang="en-IE" dirty="0"/>
              <a:t>LIBRARY (jQuery)</a:t>
            </a:r>
          </a:p>
          <a:p>
            <a:pPr lvl="2"/>
            <a:r>
              <a:rPr lang="en-IE" dirty="0"/>
              <a:t>Frameworks (Angular, Backbone)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8997" y="2379447"/>
            <a:ext cx="3077005" cy="3086531"/>
          </a:xfrm>
        </p:spPr>
      </p:pic>
    </p:spTree>
    <p:extLst>
      <p:ext uri="{BB962C8B-B14F-4D97-AF65-F5344CB8AC3E}">
        <p14:creationId xmlns:p14="http://schemas.microsoft.com/office/powerpoint/2010/main" val="160397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225" y="2077244"/>
            <a:ext cx="401955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89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p>
        </p:txBody>
      </p:sp>
      <p:sp>
        <p:nvSpPr>
          <p:cNvPr id="3" name="Content Placeholder 2"/>
          <p:cNvSpPr>
            <a:spLocks noGrp="1"/>
          </p:cNvSpPr>
          <p:nvPr>
            <p:ph idx="1"/>
          </p:nvPr>
        </p:nvSpPr>
        <p:spPr/>
        <p:txBody>
          <a:bodyPr/>
          <a:lstStyle/>
          <a:p>
            <a:r>
              <a:rPr lang="en-IE" dirty="0"/>
              <a:t>JavaScript is required for all </a:t>
            </a:r>
            <a:r>
              <a:rPr lang="en-IE"/>
              <a:t>the basic programming </a:t>
            </a:r>
            <a:r>
              <a:rPr lang="en-IE" dirty="0"/>
              <a:t>tasks:</a:t>
            </a:r>
          </a:p>
          <a:p>
            <a:pPr lvl="1"/>
            <a:r>
              <a:rPr lang="en-IE" dirty="0"/>
              <a:t>Assignment,</a:t>
            </a:r>
          </a:p>
          <a:p>
            <a:pPr lvl="1"/>
            <a:r>
              <a:rPr lang="en-IE" dirty="0"/>
              <a:t>Calculations,</a:t>
            </a:r>
          </a:p>
          <a:p>
            <a:pPr lvl="1"/>
            <a:r>
              <a:rPr lang="en-IE" dirty="0"/>
              <a:t>Loops,</a:t>
            </a:r>
          </a:p>
          <a:p>
            <a:pPr lvl="1"/>
            <a:r>
              <a:rPr lang="en-IE" dirty="0"/>
              <a:t>Control,</a:t>
            </a:r>
          </a:p>
          <a:p>
            <a:pPr lvl="1"/>
            <a:r>
              <a:rPr lang="en-IE" dirty="0"/>
              <a:t>String Manipulation,</a:t>
            </a:r>
          </a:p>
          <a:p>
            <a:pPr lvl="1"/>
            <a:r>
              <a:rPr lang="en-IE" dirty="0"/>
              <a:t>Functions,</a:t>
            </a:r>
          </a:p>
          <a:p>
            <a:pPr lvl="1"/>
            <a:r>
              <a:rPr lang="en-IE" dirty="0"/>
              <a:t>Arrays, etc..</a:t>
            </a:r>
          </a:p>
        </p:txBody>
      </p:sp>
    </p:spTree>
    <p:extLst>
      <p:ext uri="{BB962C8B-B14F-4D97-AF65-F5344CB8AC3E}">
        <p14:creationId xmlns:p14="http://schemas.microsoft.com/office/powerpoint/2010/main" val="277533098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771</TotalTime>
  <Words>439</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Badge</vt:lpstr>
      <vt:lpstr>Website development 2</vt:lpstr>
      <vt:lpstr>Website Development 2</vt:lpstr>
      <vt:lpstr>Website Development 2</vt:lpstr>
      <vt:lpstr>Website Development 2</vt:lpstr>
      <vt:lpstr>Website Development 2</vt:lpstr>
      <vt:lpstr>Website Development 2</vt:lpstr>
      <vt:lpstr>Website Development 2</vt:lpstr>
      <vt:lpstr>Website Development 2</vt:lpstr>
      <vt:lpstr>Website Development 2</vt:lpstr>
      <vt:lpstr>Website Development 2</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Development 2</dc:title>
  <dc:creator>mary</dc:creator>
  <cp:lastModifiedBy>mary</cp:lastModifiedBy>
  <cp:revision>103</cp:revision>
  <dcterms:created xsi:type="dcterms:W3CDTF">2015-11-09T10:51:36Z</dcterms:created>
  <dcterms:modified xsi:type="dcterms:W3CDTF">2018-01-05T12:43:10Z</dcterms:modified>
</cp:coreProperties>
</file>