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2"/>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2/24/2018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2/24/2018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2/24/2018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2/24/2018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2/24/2018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lugins.jquery.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keshdhakar.com/projects/lightbox2/#op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a:t>
            </a:r>
            <a:r>
              <a:rPr lang="en-IE" altLang="en-US" sz="6000" b="1" dirty="0" smtClean="0"/>
              <a:t/>
            </a:r>
            <a:br>
              <a:rPr lang="en-IE" altLang="en-US" sz="6000" b="1" dirty="0" smtClean="0"/>
            </a:br>
            <a:r>
              <a:rPr lang="tr-TR" altLang="en-US" sz="6000" b="1" dirty="0" smtClean="0"/>
              <a:t>TO </a:t>
            </a:r>
            <a:r>
              <a:rPr lang="en-IE" altLang="en-US" sz="6000" b="1" dirty="0" err="1" smtClean="0"/>
              <a:t>jquery</a:t>
            </a:r>
            <a:r>
              <a:rPr lang="en-IE" altLang="en-US" sz="6000" b="1" dirty="0" smtClean="0"/>
              <a:t> </a:t>
            </a:r>
            <a:br>
              <a:rPr lang="en-IE" altLang="en-US" sz="6000" b="1" dirty="0" smtClean="0"/>
            </a:br>
            <a:r>
              <a:rPr lang="en-IE" altLang="en-US" sz="6000" b="1" dirty="0" smtClean="0"/>
              <a:t>(part </a:t>
            </a:r>
            <a:r>
              <a:rPr lang="en-IE" altLang="en-US" sz="6000" b="1" dirty="0" smtClean="0"/>
              <a:t>two)</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lstStyle/>
          <a:p>
            <a:r>
              <a:rPr lang="en-US" dirty="0"/>
              <a:t>In the following example, if we move the mouse over the image it changes; move the mouse away and the original image is restored.</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911" y="3276600"/>
            <a:ext cx="5973089" cy="234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12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2057400"/>
            <a:ext cx="7633742" cy="3593591"/>
          </a:xfrm>
        </p:spPr>
        <p:txBody>
          <a:bodyPr/>
          <a:lstStyle/>
          <a:p>
            <a:r>
              <a:rPr lang="en-US" dirty="0"/>
              <a:t>We will now look at a method of performing image rollovers. This example uses the opacity property in CSS to control the display (1 = fully visible; 0 = fully invisible).</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04" y="3429000"/>
            <a:ext cx="467949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20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1981200"/>
            <a:ext cx="7633742" cy="3593591"/>
          </a:xfrm>
        </p:spPr>
        <p:txBody>
          <a:bodyPr/>
          <a:lstStyle/>
          <a:p>
            <a:r>
              <a:rPr lang="en-US" dirty="0"/>
              <a:t>In this example, we also use the .</a:t>
            </a:r>
            <a:r>
              <a:rPr lang="en-US" dirty="0" err="1"/>
              <a:t>fadeTo</a:t>
            </a:r>
            <a:r>
              <a:rPr lang="en-US" dirty="0"/>
              <a:t>() method </a:t>
            </a:r>
            <a:r>
              <a:rPr lang="en-US" dirty="0" err="1"/>
              <a:t>tofade</a:t>
            </a:r>
            <a:r>
              <a:rPr lang="en-US" dirty="0"/>
              <a:t> in and out the opacity of the images.</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89" y="2986088"/>
            <a:ext cx="5107511" cy="326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77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sp>
        <p:nvSpPr>
          <p:cNvPr id="3" name="Content Placeholder 2"/>
          <p:cNvSpPr>
            <a:spLocks noGrp="1"/>
          </p:cNvSpPr>
          <p:nvPr>
            <p:ph idx="1"/>
          </p:nvPr>
        </p:nvSpPr>
        <p:spPr/>
        <p:txBody>
          <a:bodyPr/>
          <a:lstStyle/>
          <a:p>
            <a:r>
              <a:rPr lang="en-US" dirty="0"/>
              <a:t>Because the images are included in links in the previous examples, if you clicked an image then you would follow the link and a new page would open displaying a bigger image of the link/image clicked. </a:t>
            </a:r>
          </a:p>
          <a:p>
            <a:r>
              <a:rPr lang="en-US" dirty="0"/>
              <a:t>We will now look at another example that will ignore the click event on the thumbnail image (and associated link) and instead get the link's </a:t>
            </a:r>
            <a:r>
              <a:rPr lang="en-US" dirty="0" err="1"/>
              <a:t>href</a:t>
            </a:r>
            <a:r>
              <a:rPr lang="en-US" dirty="0"/>
              <a:t> value and display it on the current page (i.e. replace the larger image with the </a:t>
            </a:r>
            <a:r>
              <a:rPr lang="en-US" dirty="0" err="1"/>
              <a:t>href</a:t>
            </a:r>
            <a:r>
              <a:rPr lang="en-US" dirty="0"/>
              <a:t> value of the chosen link). </a:t>
            </a:r>
            <a:endParaRPr lang="en-US" dirty="0" smtClean="0"/>
          </a:p>
          <a:p>
            <a:r>
              <a:rPr lang="en-US" dirty="0" smtClean="0"/>
              <a:t>As </a:t>
            </a:r>
            <a:r>
              <a:rPr lang="en-US" dirty="0"/>
              <a:t>the image is being replaced, it fades into view slowly as opposed to immediately.</a:t>
            </a:r>
          </a:p>
          <a:p>
            <a:endParaRPr lang="en-IE" dirty="0"/>
          </a:p>
        </p:txBody>
      </p:sp>
    </p:spTree>
    <p:extLst>
      <p:ext uri="{BB962C8B-B14F-4D97-AF65-F5344CB8AC3E}">
        <p14:creationId xmlns:p14="http://schemas.microsoft.com/office/powerpoint/2010/main" val="18944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553200" cy="3739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73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plugins</a:t>
            </a:r>
            <a:endParaRPr lang="en-IE" dirty="0"/>
          </a:p>
        </p:txBody>
      </p:sp>
      <p:sp>
        <p:nvSpPr>
          <p:cNvPr id="3" name="Content Placeholder 2"/>
          <p:cNvSpPr>
            <a:spLocks noGrp="1"/>
          </p:cNvSpPr>
          <p:nvPr>
            <p:ph idx="1"/>
          </p:nvPr>
        </p:nvSpPr>
        <p:spPr/>
        <p:txBody>
          <a:bodyPr/>
          <a:lstStyle/>
          <a:p>
            <a:r>
              <a:rPr lang="en-US" dirty="0"/>
              <a:t>jQuery plugins build on the capabilities of the jQuery </a:t>
            </a:r>
            <a:r>
              <a:rPr lang="en-US" dirty="0" smtClean="0"/>
              <a:t>library</a:t>
            </a:r>
          </a:p>
          <a:p>
            <a:r>
              <a:rPr lang="en-US" dirty="0"/>
              <a:t>You can also find more examples on the jQuery plugin </a:t>
            </a:r>
            <a:r>
              <a:rPr lang="en-US" dirty="0" smtClean="0"/>
              <a:t>registry:</a:t>
            </a:r>
            <a:endParaRPr lang="en-US" dirty="0"/>
          </a:p>
          <a:p>
            <a:pPr lvl="1"/>
            <a:r>
              <a:rPr lang="en-US" dirty="0">
                <a:hlinkClick r:id="rId2"/>
              </a:rPr>
              <a:t>https://plugins.jquery.com/</a:t>
            </a:r>
            <a:endParaRPr lang="en-US" dirty="0"/>
          </a:p>
          <a:p>
            <a:pPr marL="0" indent="0">
              <a:buNone/>
            </a:pPr>
            <a:endParaRPr lang="en-IE" dirty="0"/>
          </a:p>
        </p:txBody>
      </p:sp>
    </p:spTree>
    <p:extLst>
      <p:ext uri="{BB962C8B-B14F-4D97-AF65-F5344CB8AC3E}">
        <p14:creationId xmlns:p14="http://schemas.microsoft.com/office/powerpoint/2010/main" val="179478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adding a lightbox</a:t>
            </a:r>
            <a:endParaRPr lang="en-IE" dirty="0"/>
          </a:p>
        </p:txBody>
      </p:sp>
      <p:sp>
        <p:nvSpPr>
          <p:cNvPr id="3" name="Content Placeholder 2"/>
          <p:cNvSpPr>
            <a:spLocks noGrp="1"/>
          </p:cNvSpPr>
          <p:nvPr>
            <p:ph idx="1"/>
          </p:nvPr>
        </p:nvSpPr>
        <p:spPr/>
        <p:txBody>
          <a:bodyPr/>
          <a:lstStyle/>
          <a:p>
            <a:r>
              <a:rPr lang="en-US" dirty="0" smtClean="0"/>
              <a:t>One </a:t>
            </a:r>
            <a:r>
              <a:rPr lang="en-US" dirty="0"/>
              <a:t>very popular technique for viewing images is dimming the Web page and displaying the larger image version of the thumbnail as if it were floating on top of the browser window. </a:t>
            </a:r>
            <a:endParaRPr lang="en-US" dirty="0" smtClean="0"/>
          </a:p>
          <a:p>
            <a:r>
              <a:rPr lang="en-US" dirty="0" smtClean="0"/>
              <a:t>One </a:t>
            </a:r>
            <a:r>
              <a:rPr lang="en-US" dirty="0"/>
              <a:t>well known version of this method is a JavaScript </a:t>
            </a:r>
            <a:r>
              <a:rPr lang="en-US" dirty="0" smtClean="0"/>
              <a:t>plugin </a:t>
            </a:r>
            <a:r>
              <a:rPr lang="en-US" dirty="0"/>
              <a:t>called </a:t>
            </a:r>
            <a:r>
              <a:rPr lang="en-US" dirty="0" smtClean="0"/>
              <a:t>Lightbox. </a:t>
            </a:r>
          </a:p>
          <a:p>
            <a:r>
              <a:rPr lang="en-US" dirty="0" smtClean="0"/>
              <a:t>Lightbox </a:t>
            </a:r>
            <a:r>
              <a:rPr lang="en-US" dirty="0"/>
              <a:t>is small </a:t>
            </a:r>
            <a:r>
              <a:rPr lang="en-US" dirty="0" err="1"/>
              <a:t>javascript</a:t>
            </a:r>
            <a:r>
              <a:rPr lang="en-US" dirty="0"/>
              <a:t> library used to overlay images on top of the current page.</a:t>
            </a:r>
            <a:endParaRPr lang="en-IE" dirty="0"/>
          </a:p>
        </p:txBody>
      </p:sp>
    </p:spTree>
    <p:extLst>
      <p:ext uri="{BB962C8B-B14F-4D97-AF65-F5344CB8AC3E}">
        <p14:creationId xmlns:p14="http://schemas.microsoft.com/office/powerpoint/2010/main" val="392832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Setting the </a:t>
            </a:r>
            <a:r>
              <a:rPr lang="en-US" dirty="0" err="1"/>
              <a:t>LightBox</a:t>
            </a:r>
            <a:r>
              <a:rPr lang="en-US" dirty="0"/>
              <a:t> up</a:t>
            </a:r>
            <a:r>
              <a:rPr lang="en-US" b="1" dirty="0"/>
              <a:t/>
            </a:r>
            <a:br>
              <a:rPr lang="en-US" b="1" dirty="0"/>
            </a:br>
            <a:endParaRPr lang="en-IE" dirty="0"/>
          </a:p>
        </p:txBody>
      </p:sp>
      <p:sp>
        <p:nvSpPr>
          <p:cNvPr id="3" name="Content Placeholder 2"/>
          <p:cNvSpPr>
            <a:spLocks noGrp="1"/>
          </p:cNvSpPr>
          <p:nvPr>
            <p:ph idx="1"/>
          </p:nvPr>
        </p:nvSpPr>
        <p:spPr/>
        <p:txBody>
          <a:bodyPr>
            <a:normAutofit/>
          </a:bodyPr>
          <a:lstStyle/>
          <a:p>
            <a:r>
              <a:rPr lang="en-US" dirty="0" smtClean="0"/>
              <a:t>In </a:t>
            </a:r>
            <a:r>
              <a:rPr lang="en-US" dirty="0"/>
              <a:t>the &lt;head&gt; of the document, before the other &lt;link&gt; tag, we will add: &lt;link </a:t>
            </a:r>
            <a:r>
              <a:rPr lang="en-US" dirty="0" err="1"/>
              <a:t>href</a:t>
            </a:r>
            <a:r>
              <a:rPr lang="en-US" dirty="0"/>
              <a:t>="</a:t>
            </a:r>
            <a:r>
              <a:rPr lang="en-US" dirty="0" err="1"/>
              <a:t>css</a:t>
            </a:r>
            <a:r>
              <a:rPr lang="en-US" dirty="0"/>
              <a:t>/lightbox.css" </a:t>
            </a:r>
            <a:r>
              <a:rPr lang="en-US" dirty="0" err="1"/>
              <a:t>rel</a:t>
            </a:r>
            <a:r>
              <a:rPr lang="en-US" dirty="0"/>
              <a:t>="stylesheet"&gt;. This file contains all of the styles used to format the background that lies over the Web page, the pop up image, and the photo caption text.</a:t>
            </a:r>
          </a:p>
          <a:p>
            <a:r>
              <a:rPr lang="en-US" dirty="0"/>
              <a:t>We will attach the Lightbox plugin JavaScript file immediately after the &lt;script&gt; tag that attaches the </a:t>
            </a:r>
            <a:r>
              <a:rPr lang="en-US" dirty="0" err="1"/>
              <a:t>jquery</a:t>
            </a:r>
            <a:r>
              <a:rPr lang="en-US" dirty="0"/>
              <a:t> file. &lt;script </a:t>
            </a:r>
            <a:r>
              <a:rPr lang="en-US" dirty="0" err="1"/>
              <a:t>src</a:t>
            </a:r>
            <a:r>
              <a:rPr lang="en-US" dirty="0"/>
              <a:t>="</a:t>
            </a:r>
            <a:r>
              <a:rPr lang="en-US" dirty="0" err="1"/>
              <a:t>js</a:t>
            </a:r>
            <a:r>
              <a:rPr lang="en-US" dirty="0"/>
              <a:t>/lightbox.min.js"&gt;&lt;/script&gt;</a:t>
            </a:r>
          </a:p>
          <a:p>
            <a:r>
              <a:rPr lang="en-US" dirty="0"/>
              <a:t>Look inside the images folder to find close.png, loading.gif, prev.png, and next.png. These files are used in lightbox.css</a:t>
            </a:r>
            <a:r>
              <a:rPr lang="en-US" dirty="0" smtClean="0"/>
              <a:t>.</a:t>
            </a:r>
            <a:endParaRPr lang="en-US" dirty="0"/>
          </a:p>
        </p:txBody>
      </p:sp>
    </p:spTree>
    <p:extLst>
      <p:ext uri="{BB962C8B-B14F-4D97-AF65-F5344CB8AC3E}">
        <p14:creationId xmlns:p14="http://schemas.microsoft.com/office/powerpoint/2010/main" val="187718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Executing the </a:t>
            </a:r>
            <a:r>
              <a:rPr lang="en-US" dirty="0" err="1"/>
              <a:t>LightBox</a:t>
            </a:r>
            <a:r>
              <a:rPr lang="en-US" b="1" dirty="0"/>
              <a:t/>
            </a:r>
            <a:br>
              <a:rPr lang="en-US" b="1" dirty="0"/>
            </a:br>
            <a:endParaRPr lang="en-IE" dirty="0"/>
          </a:p>
        </p:txBody>
      </p:sp>
      <p:sp>
        <p:nvSpPr>
          <p:cNvPr id="3" name="Content Placeholder 2"/>
          <p:cNvSpPr>
            <a:spLocks noGrp="1"/>
          </p:cNvSpPr>
          <p:nvPr>
            <p:ph idx="1"/>
          </p:nvPr>
        </p:nvSpPr>
        <p:spPr>
          <a:xfrm>
            <a:off x="938758" y="1905000"/>
            <a:ext cx="7633742" cy="3593591"/>
          </a:xfrm>
        </p:spPr>
        <p:txBody>
          <a:bodyPr/>
          <a:lstStyle/>
          <a:p>
            <a:r>
              <a:rPr lang="en-US" dirty="0" smtClean="0"/>
              <a:t>Add </a:t>
            </a:r>
            <a:r>
              <a:rPr lang="en-US" dirty="0"/>
              <a:t>a data-lightbox attribute to any image link to activate Lightbox. </a:t>
            </a:r>
            <a:endParaRPr lang="en-US" dirty="0" smtClean="0"/>
          </a:p>
          <a:p>
            <a:r>
              <a:rPr lang="en-US" dirty="0" smtClean="0"/>
              <a:t>For </a:t>
            </a:r>
            <a:r>
              <a:rPr lang="en-US" dirty="0"/>
              <a:t>the value of the attribute, use a unique name for each image. For example: </a:t>
            </a:r>
            <a:endParaRPr lang="en-US" dirty="0" smtClean="0"/>
          </a:p>
          <a:p>
            <a:pPr lvl="1"/>
            <a:r>
              <a:rPr lang="en-US" dirty="0" smtClean="0"/>
              <a:t>&lt;</a:t>
            </a:r>
            <a:r>
              <a:rPr lang="en-US" dirty="0"/>
              <a:t>a </a:t>
            </a:r>
            <a:r>
              <a:rPr lang="en-US" dirty="0" err="1"/>
              <a:t>href</a:t>
            </a:r>
            <a:r>
              <a:rPr lang="en-US" dirty="0"/>
              <a:t>="images/image-1.jpg" data-lightbox="image-1" data-title="My caption"&gt;image #1&lt;/a&gt;</a:t>
            </a:r>
          </a:p>
          <a:p>
            <a:r>
              <a:rPr lang="en-US" dirty="0"/>
              <a:t>Optional: Set the data-title attribute if you want to show a caption.</a:t>
            </a:r>
          </a:p>
          <a:p>
            <a:r>
              <a:rPr lang="en-US" dirty="0"/>
              <a:t>If you have a group of related images that you would like to combine into a set, use the same data-lightbox attribute value for all of the images. For example:</a:t>
            </a:r>
          </a:p>
          <a:p>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39" y="5334000"/>
            <a:ext cx="76862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241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edit lightbox </a:t>
            </a:r>
            <a:r>
              <a:rPr lang="en-IE" dirty="0" err="1" smtClean="0"/>
              <a:t>css</a:t>
            </a:r>
            <a:r>
              <a:rPr lang="en-IE" dirty="0" smtClean="0"/>
              <a:t> properties</a:t>
            </a:r>
            <a:endParaRPr lang="en-IE" dirty="0"/>
          </a:p>
        </p:txBody>
      </p:sp>
      <p:sp>
        <p:nvSpPr>
          <p:cNvPr id="3" name="Content Placeholder 2"/>
          <p:cNvSpPr>
            <a:spLocks noGrp="1"/>
          </p:cNvSpPr>
          <p:nvPr>
            <p:ph idx="1"/>
          </p:nvPr>
        </p:nvSpPr>
        <p:spPr/>
        <p:txBody>
          <a:bodyPr/>
          <a:lstStyle/>
          <a:p>
            <a:r>
              <a:rPr lang="en-US" b="1" dirty="0"/>
              <a:t>Changing the </a:t>
            </a:r>
            <a:r>
              <a:rPr lang="en-US" b="1" dirty="0" err="1"/>
              <a:t>LightBox</a:t>
            </a:r>
            <a:r>
              <a:rPr lang="en-US" b="1" dirty="0"/>
              <a:t> CSS property values</a:t>
            </a:r>
          </a:p>
          <a:p>
            <a:r>
              <a:rPr lang="en-US" dirty="0"/>
              <a:t>To use a different pointers/buttons/arrows, change the background property in the (lightbox.css file) to the following for </a:t>
            </a:r>
            <a:r>
              <a:rPr lang="en-US" dirty="0" err="1"/>
              <a:t>prev</a:t>
            </a:r>
            <a:r>
              <a:rPr lang="en-US" dirty="0"/>
              <a:t> (.</a:t>
            </a:r>
            <a:r>
              <a:rPr lang="en-US" dirty="0" err="1"/>
              <a:t>lb-nav</a:t>
            </a:r>
            <a:r>
              <a:rPr lang="en-US" dirty="0"/>
              <a:t> a.lb-</a:t>
            </a:r>
            <a:r>
              <a:rPr lang="en-US" dirty="0" err="1"/>
              <a:t>prev</a:t>
            </a:r>
            <a:r>
              <a:rPr lang="en-US" dirty="0"/>
              <a:t>):</a:t>
            </a:r>
          </a:p>
          <a:p>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8001000" cy="61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5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Events</a:t>
            </a:r>
          </a:p>
          <a:p>
            <a:r>
              <a:rPr lang="en-IE" dirty="0" smtClean="0"/>
              <a:t>Image rollover</a:t>
            </a:r>
          </a:p>
          <a:p>
            <a:r>
              <a:rPr lang="en-IE" dirty="0" smtClean="0"/>
              <a:t>Image replacement</a:t>
            </a:r>
          </a:p>
          <a:p>
            <a:r>
              <a:rPr lang="en-IE" dirty="0" smtClean="0"/>
              <a:t>Plugins</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adding options</a:t>
            </a:r>
            <a:endParaRPr lang="en-IE" dirty="0"/>
          </a:p>
        </p:txBody>
      </p:sp>
      <p:sp>
        <p:nvSpPr>
          <p:cNvPr id="3" name="Content Placeholder 2"/>
          <p:cNvSpPr>
            <a:spLocks noGrp="1"/>
          </p:cNvSpPr>
          <p:nvPr>
            <p:ph idx="1"/>
          </p:nvPr>
        </p:nvSpPr>
        <p:spPr/>
        <p:txBody>
          <a:bodyPr/>
          <a:lstStyle/>
          <a:p>
            <a:r>
              <a:rPr lang="en-US" dirty="0"/>
              <a:t>We may add options to the lightbox plugin, as can be seen in the following example. For example instead of stopping when we reach the maximum number of images, the lightbox continues to iterate.</a:t>
            </a:r>
          </a:p>
          <a:p>
            <a:r>
              <a:rPr lang="en-US" dirty="0"/>
              <a:t>All options can be found at the following site: </a:t>
            </a:r>
            <a:r>
              <a:rPr lang="en-US" dirty="0">
                <a:hlinkClick r:id="rId2"/>
              </a:rPr>
              <a:t>http://lokeshdhakar.com/projects/lightbox2/#options</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78036"/>
            <a:ext cx="3848100" cy="2098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0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events</a:t>
            </a:r>
            <a:endParaRPr lang="en-IE" dirty="0"/>
          </a:p>
        </p:txBody>
      </p:sp>
      <p:sp>
        <p:nvSpPr>
          <p:cNvPr id="3" name="Content Placeholder 2"/>
          <p:cNvSpPr>
            <a:spLocks noGrp="1"/>
          </p:cNvSpPr>
          <p:nvPr>
            <p:ph idx="1"/>
          </p:nvPr>
        </p:nvSpPr>
        <p:spPr/>
        <p:txBody>
          <a:bodyPr>
            <a:normAutofit/>
          </a:bodyPr>
          <a:lstStyle/>
          <a:p>
            <a:r>
              <a:rPr lang="en-US" sz="2400" dirty="0"/>
              <a:t>Web browsers are programmed to </a:t>
            </a:r>
            <a:r>
              <a:rPr lang="en-US" sz="2400" dirty="0" err="1"/>
              <a:t>recognise</a:t>
            </a:r>
            <a:r>
              <a:rPr lang="en-US" sz="2400" dirty="0"/>
              <a:t> basic actions like the page loading, someone moving a mouse, typing a key, or resizing the browser </a:t>
            </a:r>
            <a:r>
              <a:rPr lang="en-US" sz="2400" dirty="0" smtClean="0"/>
              <a:t>window</a:t>
            </a:r>
            <a:endParaRPr lang="en-US" sz="2400" dirty="0"/>
          </a:p>
          <a:p>
            <a:r>
              <a:rPr lang="en-US" sz="2400" dirty="0"/>
              <a:t>Preparing a web page to respond to an event is a two-stage process:</a:t>
            </a:r>
          </a:p>
          <a:p>
            <a:pPr lvl="1"/>
            <a:r>
              <a:rPr lang="en-US" sz="2000" dirty="0"/>
              <a:t>Identify the page element that you wish to respond to an event.</a:t>
            </a:r>
          </a:p>
          <a:p>
            <a:pPr lvl="1"/>
            <a:r>
              <a:rPr lang="en-US" sz="2000" dirty="0"/>
              <a:t>Assign an event and define a function to run when the event occurs.</a:t>
            </a:r>
          </a:p>
          <a:p>
            <a:endParaRPr lang="en-IE" sz="2400" dirty="0"/>
          </a:p>
        </p:txBody>
      </p:sp>
    </p:spTree>
    <p:extLst>
      <p:ext uri="{BB962C8B-B14F-4D97-AF65-F5344CB8AC3E}">
        <p14:creationId xmlns:p14="http://schemas.microsoft.com/office/powerpoint/2010/main" val="204235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Mouse events</a:t>
            </a:r>
            <a:endParaRPr lang="en-IE" dirty="0"/>
          </a:p>
        </p:txBody>
      </p:sp>
      <p:sp>
        <p:nvSpPr>
          <p:cNvPr id="3" name="Content Placeholder 2"/>
          <p:cNvSpPr>
            <a:spLocks noGrp="1"/>
          </p:cNvSpPr>
          <p:nvPr>
            <p:ph idx="1"/>
          </p:nvPr>
        </p:nvSpPr>
        <p:spPr>
          <a:xfrm>
            <a:off x="938758" y="1371600"/>
            <a:ext cx="7633742" cy="3593591"/>
          </a:xfrm>
        </p:spPr>
        <p:txBody>
          <a:bodyPr>
            <a:noAutofit/>
          </a:bodyPr>
          <a:lstStyle/>
          <a:p>
            <a:r>
              <a:rPr lang="en-US" sz="1800" b="1" dirty="0"/>
              <a:t>.click</a:t>
            </a:r>
            <a:r>
              <a:rPr lang="en-US" sz="1800" dirty="0"/>
              <a:t>: The click fires after you click and release the mouse button.</a:t>
            </a:r>
          </a:p>
          <a:p>
            <a:r>
              <a:rPr lang="en-US" sz="1800" b="1" dirty="0"/>
              <a:t>.</a:t>
            </a:r>
            <a:r>
              <a:rPr lang="en-US" sz="1800" b="1" dirty="0" err="1"/>
              <a:t>dblclick</a:t>
            </a:r>
            <a:r>
              <a:rPr lang="en-US" sz="1800" dirty="0"/>
              <a:t>: The </a:t>
            </a:r>
            <a:r>
              <a:rPr lang="en-US" sz="1800" dirty="0" err="1"/>
              <a:t>dblclick</a:t>
            </a:r>
            <a:r>
              <a:rPr lang="en-US" sz="1800" dirty="0"/>
              <a:t> fires after you click and release the mouse button twice.</a:t>
            </a:r>
          </a:p>
          <a:p>
            <a:r>
              <a:rPr lang="en-US" sz="1800" b="1" dirty="0"/>
              <a:t>.</a:t>
            </a:r>
            <a:r>
              <a:rPr lang="en-US" sz="1800" b="1" dirty="0" err="1"/>
              <a:t>mousedown</a:t>
            </a:r>
            <a:r>
              <a:rPr lang="en-US" sz="1800" dirty="0"/>
              <a:t>: The </a:t>
            </a:r>
            <a:r>
              <a:rPr lang="en-US" sz="1800" dirty="0" err="1"/>
              <a:t>mousedown</a:t>
            </a:r>
            <a:r>
              <a:rPr lang="en-US" sz="1800" dirty="0"/>
              <a:t> fires after you press the mouse button down.</a:t>
            </a:r>
          </a:p>
          <a:p>
            <a:r>
              <a:rPr lang="en-US" sz="1800" b="1" dirty="0"/>
              <a:t>.</a:t>
            </a:r>
            <a:r>
              <a:rPr lang="en-US" sz="1800" b="1" dirty="0" err="1"/>
              <a:t>mouseup</a:t>
            </a:r>
            <a:r>
              <a:rPr lang="en-US" sz="1800" dirty="0"/>
              <a:t>: The </a:t>
            </a:r>
            <a:r>
              <a:rPr lang="en-US" sz="1800" dirty="0" err="1"/>
              <a:t>mouseup</a:t>
            </a:r>
            <a:r>
              <a:rPr lang="en-US" sz="1800" dirty="0"/>
              <a:t> fires after you release the mouse button.</a:t>
            </a:r>
          </a:p>
          <a:p>
            <a:r>
              <a:rPr lang="en-US" sz="1800" b="1" dirty="0"/>
              <a:t>.</a:t>
            </a:r>
            <a:r>
              <a:rPr lang="en-US" sz="1800" b="1" dirty="0" err="1"/>
              <a:t>mouseenter</a:t>
            </a:r>
            <a:r>
              <a:rPr lang="en-US" sz="1800" dirty="0"/>
              <a:t>: The </a:t>
            </a:r>
            <a:r>
              <a:rPr lang="en-US" sz="1800" dirty="0" err="1"/>
              <a:t>mouseenter</a:t>
            </a:r>
            <a:r>
              <a:rPr lang="en-US" sz="1800" dirty="0"/>
              <a:t> fires after you move the mouse over a page element.</a:t>
            </a:r>
          </a:p>
          <a:p>
            <a:r>
              <a:rPr lang="en-US" sz="1800" b="1" dirty="0"/>
              <a:t>.</a:t>
            </a:r>
            <a:r>
              <a:rPr lang="en-US" sz="1800" b="1" dirty="0" err="1"/>
              <a:t>mouseover</a:t>
            </a:r>
            <a:r>
              <a:rPr lang="en-US" sz="1800" dirty="0"/>
              <a:t>: The </a:t>
            </a:r>
            <a:r>
              <a:rPr lang="en-US" sz="1800" dirty="0" err="1"/>
              <a:t>mouseover</a:t>
            </a:r>
            <a:r>
              <a:rPr lang="en-US" sz="1800" dirty="0"/>
              <a:t> fires after you move the mouse over a page element. It works on child elements also.</a:t>
            </a:r>
          </a:p>
          <a:p>
            <a:r>
              <a:rPr lang="en-US" sz="1800" b="1" dirty="0"/>
              <a:t>.</a:t>
            </a:r>
            <a:r>
              <a:rPr lang="en-US" sz="1800" b="1" dirty="0" err="1"/>
              <a:t>mouseleave</a:t>
            </a:r>
            <a:r>
              <a:rPr lang="en-US" sz="1800" dirty="0"/>
              <a:t>: The </a:t>
            </a:r>
            <a:r>
              <a:rPr lang="en-US" sz="1800" dirty="0" err="1"/>
              <a:t>mouseleave</a:t>
            </a:r>
            <a:r>
              <a:rPr lang="en-US" sz="1800" dirty="0"/>
              <a:t> fires after you move the mouse off a page element.</a:t>
            </a:r>
          </a:p>
          <a:p>
            <a:r>
              <a:rPr lang="en-US" sz="1800" b="1" dirty="0"/>
              <a:t>.</a:t>
            </a:r>
            <a:r>
              <a:rPr lang="en-US" sz="1800" b="1" dirty="0" err="1"/>
              <a:t>mouseout</a:t>
            </a:r>
            <a:r>
              <a:rPr lang="en-US" sz="1800" dirty="0"/>
              <a:t>: The </a:t>
            </a:r>
            <a:r>
              <a:rPr lang="en-US" sz="1800" dirty="0" err="1"/>
              <a:t>mouseout</a:t>
            </a:r>
            <a:r>
              <a:rPr lang="en-US" sz="1800" dirty="0"/>
              <a:t> fires after you move the mouse off a page element. It works on child elements also.</a:t>
            </a:r>
          </a:p>
          <a:p>
            <a:r>
              <a:rPr lang="en-US" sz="1800" b="1" dirty="0"/>
              <a:t>.</a:t>
            </a:r>
            <a:r>
              <a:rPr lang="en-US" sz="1800" b="1" dirty="0" err="1"/>
              <a:t>mousemove</a:t>
            </a:r>
            <a:r>
              <a:rPr lang="en-US" sz="1800" dirty="0"/>
              <a:t>: The </a:t>
            </a:r>
            <a:r>
              <a:rPr lang="en-US" sz="1800" dirty="0" err="1"/>
              <a:t>mousemove</a:t>
            </a:r>
            <a:r>
              <a:rPr lang="en-US" sz="1800" dirty="0"/>
              <a:t> fires after you move the mouse.</a:t>
            </a:r>
          </a:p>
          <a:p>
            <a:pPr marL="0" indent="0">
              <a:buNone/>
            </a:pPr>
            <a:endParaRPr lang="en-IE" sz="1800" dirty="0"/>
          </a:p>
        </p:txBody>
      </p:sp>
    </p:spTree>
    <p:extLst>
      <p:ext uri="{BB962C8B-B14F-4D97-AF65-F5344CB8AC3E}">
        <p14:creationId xmlns:p14="http://schemas.microsoft.com/office/powerpoint/2010/main" val="25166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Document/Window </a:t>
            </a:r>
            <a:r>
              <a:rPr lang="en-IE" b="1" dirty="0" smtClean="0"/>
              <a:t>Events</a:t>
            </a:r>
            <a:endParaRPr lang="en-IE" dirty="0"/>
          </a:p>
        </p:txBody>
      </p:sp>
      <p:sp>
        <p:nvSpPr>
          <p:cNvPr id="3" name="Content Placeholder 2"/>
          <p:cNvSpPr>
            <a:spLocks noGrp="1"/>
          </p:cNvSpPr>
          <p:nvPr>
            <p:ph idx="1"/>
          </p:nvPr>
        </p:nvSpPr>
        <p:spPr/>
        <p:txBody>
          <a:bodyPr>
            <a:normAutofit fontScale="92500"/>
          </a:bodyPr>
          <a:lstStyle/>
          <a:p>
            <a:r>
              <a:rPr lang="en-US" b="1" dirty="0"/>
              <a:t>.load</a:t>
            </a:r>
            <a:r>
              <a:rPr lang="en-US" dirty="0"/>
              <a:t>: The load fires when the web browser finishes downloading all of a web page's files.</a:t>
            </a:r>
          </a:p>
          <a:p>
            <a:r>
              <a:rPr lang="en-US" b="1" dirty="0"/>
              <a:t>.resize</a:t>
            </a:r>
            <a:r>
              <a:rPr lang="en-US" dirty="0"/>
              <a:t>: The resize fires when you resize the browser window by clicking the </a:t>
            </a:r>
            <a:r>
              <a:rPr lang="en-US" dirty="0" err="1"/>
              <a:t>maximise</a:t>
            </a:r>
            <a:r>
              <a:rPr lang="en-US" dirty="0"/>
              <a:t> button, or by dragging the browser's resize handle.</a:t>
            </a:r>
          </a:p>
          <a:p>
            <a:r>
              <a:rPr lang="en-US" b="1" dirty="0"/>
              <a:t>.scroll</a:t>
            </a:r>
            <a:r>
              <a:rPr lang="en-US" dirty="0"/>
              <a:t>: The scroll fires when you drag the scroll bar, or use the keyboard (up/down/home/end) keys, or mouse scroll wheel to scroll a web page. If the web page has no scroll bars then no scroll event is ever triggered.</a:t>
            </a:r>
          </a:p>
          <a:p>
            <a:r>
              <a:rPr lang="en-US" b="1" dirty="0"/>
              <a:t>.unload</a:t>
            </a:r>
            <a:r>
              <a:rPr lang="en-US" dirty="0"/>
              <a:t>: The unload fires when you click a link to go to another page, close a browser tab, or close a browser window.</a:t>
            </a:r>
          </a:p>
          <a:p>
            <a:pPr marL="0" indent="0">
              <a:buNone/>
            </a:pPr>
            <a:endParaRPr lang="en-IE" dirty="0"/>
          </a:p>
        </p:txBody>
      </p:sp>
    </p:spTree>
    <p:extLst>
      <p:ext uri="{BB962C8B-B14F-4D97-AF65-F5344CB8AC3E}">
        <p14:creationId xmlns:p14="http://schemas.microsoft.com/office/powerpoint/2010/main" val="44208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Form </a:t>
            </a:r>
            <a:r>
              <a:rPr lang="en-IE" b="1" dirty="0" smtClean="0"/>
              <a:t>Events</a:t>
            </a:r>
            <a:endParaRPr lang="en-IE" dirty="0"/>
          </a:p>
        </p:txBody>
      </p:sp>
      <p:sp>
        <p:nvSpPr>
          <p:cNvPr id="3" name="Content Placeholder 2"/>
          <p:cNvSpPr>
            <a:spLocks noGrp="1"/>
          </p:cNvSpPr>
          <p:nvPr>
            <p:ph idx="1"/>
          </p:nvPr>
        </p:nvSpPr>
        <p:spPr/>
        <p:txBody>
          <a:bodyPr/>
          <a:lstStyle/>
          <a:p>
            <a:r>
              <a:rPr lang="en-US" b="1" dirty="0"/>
              <a:t>.submit</a:t>
            </a:r>
            <a:r>
              <a:rPr lang="en-US" dirty="0"/>
              <a:t>: The submit fires whenever a visitor submits a form.</a:t>
            </a:r>
          </a:p>
          <a:p>
            <a:r>
              <a:rPr lang="en-US" b="1" dirty="0"/>
              <a:t>.reset</a:t>
            </a:r>
            <a:r>
              <a:rPr lang="en-US" dirty="0"/>
              <a:t>: The reset fires whenever a visitor clicks the reset button on a form.</a:t>
            </a:r>
          </a:p>
          <a:p>
            <a:r>
              <a:rPr lang="en-US" b="1" dirty="0"/>
              <a:t>.change</a:t>
            </a:r>
            <a:r>
              <a:rPr lang="en-US" dirty="0"/>
              <a:t>: The change fires whenever a form field value or status changes.</a:t>
            </a:r>
          </a:p>
          <a:p>
            <a:r>
              <a:rPr lang="en-US" b="1" dirty="0"/>
              <a:t>.focus</a:t>
            </a:r>
            <a:r>
              <a:rPr lang="en-US" dirty="0"/>
              <a:t>: The focus fires when you click into or select a form element.</a:t>
            </a:r>
          </a:p>
          <a:p>
            <a:r>
              <a:rPr lang="en-US" b="1" dirty="0"/>
              <a:t>.blur</a:t>
            </a:r>
            <a:r>
              <a:rPr lang="en-US" dirty="0"/>
              <a:t>: The blur fires when you exit a currently focused form element.</a:t>
            </a:r>
          </a:p>
          <a:p>
            <a:pPr marL="0" indent="0">
              <a:buNone/>
            </a:pPr>
            <a:endParaRPr lang="en-IE" dirty="0"/>
          </a:p>
        </p:txBody>
      </p:sp>
    </p:spTree>
    <p:extLst>
      <p:ext uri="{BB962C8B-B14F-4D97-AF65-F5344CB8AC3E}">
        <p14:creationId xmlns:p14="http://schemas.microsoft.com/office/powerpoint/2010/main" val="132683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Writing an Event </a:t>
            </a:r>
            <a:r>
              <a:rPr lang="en-IE" b="1" dirty="0" smtClean="0"/>
              <a:t>Handler</a:t>
            </a:r>
            <a:endParaRPr lang="en-IE" dirty="0"/>
          </a:p>
        </p:txBody>
      </p:sp>
      <p:sp>
        <p:nvSpPr>
          <p:cNvPr id="3" name="Content Placeholder 2"/>
          <p:cNvSpPr>
            <a:spLocks noGrp="1"/>
          </p:cNvSpPr>
          <p:nvPr>
            <p:ph idx="1"/>
          </p:nvPr>
        </p:nvSpPr>
        <p:spPr/>
        <p:txBody>
          <a:bodyPr/>
          <a:lstStyle/>
          <a:p>
            <a:r>
              <a:rPr lang="en-US" dirty="0"/>
              <a:t>We are going to handle events using the on() Method. </a:t>
            </a:r>
            <a:endParaRPr lang="en-US" dirty="0" smtClean="0"/>
          </a:p>
          <a:p>
            <a:r>
              <a:rPr lang="en-US" dirty="0" smtClean="0"/>
              <a:t>The </a:t>
            </a:r>
            <a:r>
              <a:rPr lang="en-US" dirty="0"/>
              <a:t>on() method attaches one or more event handlers for the selected elements. </a:t>
            </a:r>
            <a:endParaRPr lang="en-US" dirty="0" smtClean="0"/>
          </a:p>
          <a:p>
            <a:r>
              <a:rPr lang="en-US" dirty="0" smtClean="0"/>
              <a:t>Event </a:t>
            </a:r>
            <a:r>
              <a:rPr lang="en-US" dirty="0"/>
              <a:t>handlers attached using the on() method will work for both current and </a:t>
            </a:r>
            <a:r>
              <a:rPr lang="en-US" dirty="0" smtClean="0"/>
              <a:t>future </a:t>
            </a:r>
            <a:r>
              <a:rPr lang="en-US" dirty="0"/>
              <a:t>elements.</a:t>
            </a:r>
          </a:p>
          <a:p>
            <a:r>
              <a:rPr lang="en-US" dirty="0"/>
              <a:t>For example, if we want to attach a click event to a &lt;p&gt; element</a:t>
            </a:r>
            <a:r>
              <a:rPr lang="en-US" dirty="0" smtClean="0"/>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52988"/>
            <a:ext cx="5154473"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50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Writing an event handler</a:t>
            </a:r>
            <a:endParaRPr lang="en-I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810" y="2362200"/>
            <a:ext cx="585439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61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normAutofit/>
          </a:bodyPr>
          <a:lstStyle/>
          <a:p>
            <a:r>
              <a:rPr lang="en-US" dirty="0" smtClean="0"/>
              <a:t>The </a:t>
            </a:r>
            <a:r>
              <a:rPr lang="en-US" dirty="0" err="1"/>
              <a:t>mouseenter</a:t>
            </a:r>
            <a:r>
              <a:rPr lang="en-US" dirty="0"/>
              <a:t> and </a:t>
            </a:r>
            <a:r>
              <a:rPr lang="en-US" dirty="0" err="1"/>
              <a:t>mouseleave</a:t>
            </a:r>
            <a:r>
              <a:rPr lang="en-US" dirty="0"/>
              <a:t> events are frequently used together. </a:t>
            </a:r>
            <a:endParaRPr lang="en-US" dirty="0" smtClean="0"/>
          </a:p>
          <a:p>
            <a:r>
              <a:rPr lang="en-US" dirty="0" smtClean="0"/>
              <a:t>For </a:t>
            </a:r>
            <a:r>
              <a:rPr lang="en-US" dirty="0"/>
              <a:t>example, when you mouse over a button, a menu might appear, move your mouse off the button, and the menu disappears. </a:t>
            </a:r>
            <a:endParaRPr lang="en-US" dirty="0" smtClean="0"/>
          </a:p>
          <a:p>
            <a:r>
              <a:rPr lang="en-US" dirty="0" smtClean="0"/>
              <a:t>jQuery </a:t>
            </a:r>
            <a:r>
              <a:rPr lang="en-US" dirty="0"/>
              <a:t>provides a shortcut of referring to both. </a:t>
            </a:r>
            <a:r>
              <a:rPr lang="en-US" dirty="0" smtClean="0"/>
              <a:t> The </a:t>
            </a:r>
            <a:r>
              <a:rPr lang="en-US" dirty="0"/>
              <a:t>.hover() method binds handlers for both </a:t>
            </a:r>
            <a:r>
              <a:rPr lang="en-US" dirty="0" err="1"/>
              <a:t>mouseenter</a:t>
            </a:r>
            <a:r>
              <a:rPr lang="en-US" dirty="0"/>
              <a:t> and </a:t>
            </a:r>
            <a:r>
              <a:rPr lang="en-US" dirty="0" err="1"/>
              <a:t>mouseleave</a:t>
            </a:r>
            <a:r>
              <a:rPr lang="en-US" dirty="0"/>
              <a:t> events. </a:t>
            </a:r>
            <a:endParaRPr lang="en-US" dirty="0" smtClean="0"/>
          </a:p>
          <a:p>
            <a:r>
              <a:rPr lang="en-US" dirty="0" smtClean="0"/>
              <a:t>jQuery's </a:t>
            </a:r>
            <a:r>
              <a:rPr lang="en-US" dirty="0"/>
              <a:t>.hover() method works like any other event, except it accepts two functions.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53" y="5257800"/>
            <a:ext cx="4615147"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8439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1369</TotalTime>
  <Words>823</Words>
  <Application>Microsoft Office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Badge</vt:lpstr>
      <vt:lpstr>INTRODUCTION  TO jquery  (part two)</vt:lpstr>
      <vt:lpstr>overview</vt:lpstr>
      <vt:lpstr>events</vt:lpstr>
      <vt:lpstr>Mouse events</vt:lpstr>
      <vt:lpstr>Document/Window Events</vt:lpstr>
      <vt:lpstr>Form Events</vt:lpstr>
      <vt:lpstr>Writing an Event Handler</vt:lpstr>
      <vt:lpstr>Writing an event handler</vt:lpstr>
      <vt:lpstr>Jquery hover</vt:lpstr>
      <vt:lpstr>Jquery hover</vt:lpstr>
      <vt:lpstr>Image rollover</vt:lpstr>
      <vt:lpstr>Image rollover</vt:lpstr>
      <vt:lpstr>Image replacement</vt:lpstr>
      <vt:lpstr>Image replacement</vt:lpstr>
      <vt:lpstr>Jquery plugins</vt:lpstr>
      <vt:lpstr>Example: adding a lightbox</vt:lpstr>
      <vt:lpstr>Example: Setting the LightBox up </vt:lpstr>
      <vt:lpstr>Example: Executing the LightBox </vt:lpstr>
      <vt:lpstr>Example: edit lightbox css properties</vt:lpstr>
      <vt:lpstr>Example: adding options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One</dc:title>
  <dc:creator>Rosanne Birney</dc:creator>
  <cp:lastModifiedBy>Rosanne Birney</cp:lastModifiedBy>
  <cp:revision>240</cp:revision>
  <dcterms:created xsi:type="dcterms:W3CDTF">2015-11-09T10:51:36Z</dcterms:created>
  <dcterms:modified xsi:type="dcterms:W3CDTF">2018-02-24T12:35:22Z</dcterms:modified>
</cp:coreProperties>
</file>