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41"/>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22" r:id="rId24"/>
    <p:sldId id="305"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120"/>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a:t>
            </a:r>
            <a:r>
              <a:rPr lang="en-IE" altLang="en-US" sz="6000" b="1" dirty="0" smtClean="0"/>
              <a:t/>
            </a:r>
            <a:br>
              <a:rPr lang="en-IE" altLang="en-US" sz="6000" b="1" dirty="0" smtClean="0"/>
            </a:br>
            <a:r>
              <a:rPr lang="tr-TR" altLang="en-US" sz="6000" b="1" dirty="0" smtClean="0"/>
              <a:t>TO </a:t>
            </a:r>
            <a:r>
              <a:rPr lang="en-IE" altLang="en-US" sz="6000" b="1" dirty="0" err="1" smtClean="0"/>
              <a:t>jquery</a:t>
            </a:r>
            <a:r>
              <a:rPr lang="en-IE" altLang="en-US" sz="6000" b="1" dirty="0" smtClean="0"/>
              <a:t> </a:t>
            </a:r>
            <a:br>
              <a:rPr lang="en-IE" altLang="en-US" sz="6000" b="1" dirty="0" smtClean="0"/>
            </a:br>
            <a:r>
              <a:rPr lang="en-IE" altLang="en-US" sz="6000" b="1" dirty="0" smtClean="0"/>
              <a:t>(part one)</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selectors</a:t>
            </a:r>
            <a:endParaRPr lang="en-IE" dirty="0"/>
          </a:p>
        </p:txBody>
      </p:sp>
      <p:sp>
        <p:nvSpPr>
          <p:cNvPr id="3" name="Content Placeholder 2"/>
          <p:cNvSpPr>
            <a:spLocks noGrp="1"/>
          </p:cNvSpPr>
          <p:nvPr>
            <p:ph idx="1"/>
          </p:nvPr>
        </p:nvSpPr>
        <p:spPr/>
        <p:txBody>
          <a:bodyPr/>
          <a:lstStyle/>
          <a:p>
            <a:r>
              <a:rPr lang="en-US" dirty="0"/>
              <a:t>You can select all page elements with the same class name. For example: to select every element on the page with the class name submenu, you'd write this: </a:t>
            </a:r>
            <a:r>
              <a:rPr lang="en-US" dirty="0" err="1"/>
              <a:t>var</a:t>
            </a:r>
            <a:r>
              <a:rPr lang="en-US" dirty="0"/>
              <a:t> menus = $('.submenu');</a:t>
            </a:r>
          </a:p>
          <a:p>
            <a:r>
              <a:rPr lang="en-US" dirty="0"/>
              <a:t>In this example, </a:t>
            </a:r>
            <a:r>
              <a:rPr lang="en-US" dirty="0" smtClean="0"/>
              <a:t>any paragraph which has a class </a:t>
            </a:r>
            <a:r>
              <a:rPr lang="en-US" b="1" dirty="0" smtClean="0"/>
              <a:t>friends</a:t>
            </a:r>
            <a:r>
              <a:rPr lang="en-US" dirty="0" smtClean="0"/>
              <a:t> </a:t>
            </a:r>
            <a:r>
              <a:rPr lang="en-US" dirty="0"/>
              <a:t>are highlighted (background </a:t>
            </a:r>
            <a:r>
              <a:rPr lang="en-US" dirty="0" err="1"/>
              <a:t>colour</a:t>
            </a:r>
            <a:r>
              <a:rPr lang="en-US" dirty="0"/>
              <a:t> has changed) because the elements with the class friends are selected and modified.</a:t>
            </a:r>
          </a:p>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72025"/>
            <a:ext cx="6114098"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Attribute Selectors</a:t>
            </a:r>
            <a:endParaRPr lang="en-IE" dirty="0"/>
          </a:p>
        </p:txBody>
      </p:sp>
      <p:sp>
        <p:nvSpPr>
          <p:cNvPr id="3" name="Content Placeholder 2"/>
          <p:cNvSpPr>
            <a:spLocks noGrp="1"/>
          </p:cNvSpPr>
          <p:nvPr>
            <p:ph idx="1"/>
          </p:nvPr>
        </p:nvSpPr>
        <p:spPr>
          <a:xfrm>
            <a:off x="938758" y="2286002"/>
            <a:ext cx="7633742" cy="4038598"/>
          </a:xfrm>
        </p:spPr>
        <p:txBody>
          <a:bodyPr>
            <a:normAutofit lnSpcReduction="10000"/>
          </a:bodyPr>
          <a:lstStyle/>
          <a:p>
            <a:r>
              <a:rPr lang="en-US" dirty="0"/>
              <a:t>Attribute selectors let you select elements based on whether the element has a particular attribute, and even check to make sure the attribute matches a specific value</a:t>
            </a:r>
            <a:r>
              <a:rPr lang="en-US" dirty="0" smtClean="0"/>
              <a:t>.</a:t>
            </a:r>
          </a:p>
          <a:p>
            <a:pPr marL="0" indent="0">
              <a:buNone/>
            </a:pPr>
            <a:endParaRPr lang="en-US" b="1" dirty="0" smtClean="0"/>
          </a:p>
          <a:p>
            <a:r>
              <a:rPr lang="en-US" b="1" dirty="0" smtClean="0"/>
              <a:t>$(</a:t>
            </a:r>
            <a:r>
              <a:rPr lang="en-US" b="1" dirty="0"/>
              <a:t>'</a:t>
            </a:r>
            <a:r>
              <a:rPr lang="en-US" b="1" dirty="0" err="1"/>
              <a:t>img</a:t>
            </a:r>
            <a:r>
              <a:rPr lang="en-US" b="1" dirty="0"/>
              <a:t>[alt]') </a:t>
            </a:r>
            <a:r>
              <a:rPr lang="en-US" dirty="0"/>
              <a:t>select all &lt;</a:t>
            </a:r>
            <a:r>
              <a:rPr lang="en-US" dirty="0" err="1"/>
              <a:t>img</a:t>
            </a:r>
            <a:r>
              <a:rPr lang="en-US" dirty="0"/>
              <a:t>&gt; tags with the alt attribute set.</a:t>
            </a:r>
          </a:p>
          <a:p>
            <a:r>
              <a:rPr lang="en-US" b="1" dirty="0"/>
              <a:t>$('input[type="text"]') </a:t>
            </a:r>
            <a:r>
              <a:rPr lang="en-US" dirty="0"/>
              <a:t>select all text boxes in a form.</a:t>
            </a:r>
          </a:p>
          <a:p>
            <a:r>
              <a:rPr lang="en-US" b="1" dirty="0"/>
              <a:t>$('a[</a:t>
            </a:r>
            <a:r>
              <a:rPr lang="en-US" b="1" dirty="0" err="1"/>
              <a:t>href</a:t>
            </a:r>
            <a:r>
              <a:rPr lang="en-US" b="1" dirty="0"/>
              <a:t>^="http://"]') </a:t>
            </a:r>
            <a:r>
              <a:rPr lang="en-US" dirty="0"/>
              <a:t>select all links that point outside your site.</a:t>
            </a:r>
          </a:p>
          <a:p>
            <a:r>
              <a:rPr lang="en-US" b="1" dirty="0"/>
              <a:t>$('a[</a:t>
            </a:r>
            <a:r>
              <a:rPr lang="en-US" b="1" dirty="0" err="1"/>
              <a:t>href</a:t>
            </a:r>
            <a:r>
              <a:rPr lang="en-US" b="1" dirty="0"/>
              <a:t>^="mailto:"]') </a:t>
            </a:r>
            <a:r>
              <a:rPr lang="en-US" dirty="0"/>
              <a:t>select all mailto: links.</a:t>
            </a:r>
          </a:p>
          <a:p>
            <a:r>
              <a:rPr lang="en-US" b="1" dirty="0"/>
              <a:t>$('a[</a:t>
            </a:r>
            <a:r>
              <a:rPr lang="en-US" b="1" dirty="0" err="1"/>
              <a:t>href</a:t>
            </a:r>
            <a:r>
              <a:rPr lang="en-US" b="1" dirty="0"/>
              <a:t>$=".pdf"]') </a:t>
            </a:r>
            <a:r>
              <a:rPr lang="en-US" dirty="0"/>
              <a:t>select all links that point to PDF files.</a:t>
            </a:r>
          </a:p>
          <a:p>
            <a:r>
              <a:rPr lang="en-US" b="1" dirty="0"/>
              <a:t>$('a[</a:t>
            </a:r>
            <a:r>
              <a:rPr lang="en-US" b="1" dirty="0" err="1"/>
              <a:t>href</a:t>
            </a:r>
            <a:r>
              <a:rPr lang="en-US" b="1" dirty="0"/>
              <a:t>*="wit.ie"]') </a:t>
            </a:r>
            <a:r>
              <a:rPr lang="en-US" dirty="0"/>
              <a:t>select all links that point to </a:t>
            </a:r>
            <a:r>
              <a:rPr lang="en-US" dirty="0" smtClean="0"/>
              <a:t>wit.ie</a:t>
            </a:r>
            <a:endParaRPr lang="en-US" dirty="0"/>
          </a:p>
          <a:p>
            <a:pPr marL="0" indent="0">
              <a:buNone/>
            </a:pPr>
            <a:endParaRPr lang="en-IE" dirty="0"/>
          </a:p>
        </p:txBody>
      </p:sp>
    </p:spTree>
    <p:extLst>
      <p:ext uri="{BB962C8B-B14F-4D97-AF65-F5344CB8AC3E}">
        <p14:creationId xmlns:p14="http://schemas.microsoft.com/office/powerpoint/2010/main" val="29001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Document.ready</a:t>
            </a:r>
            <a:endParaRPr lang="en-IE" dirty="0"/>
          </a:p>
        </p:txBody>
      </p:sp>
      <p:sp>
        <p:nvSpPr>
          <p:cNvPr id="3" name="Content Placeholder 2"/>
          <p:cNvSpPr>
            <a:spLocks noGrp="1"/>
          </p:cNvSpPr>
          <p:nvPr>
            <p:ph idx="1"/>
          </p:nvPr>
        </p:nvSpPr>
        <p:spPr/>
        <p:txBody>
          <a:bodyPr/>
          <a:lstStyle/>
          <a:p>
            <a:r>
              <a:rPr lang="en-US" dirty="0"/>
              <a:t>You might have noticed that all jQuery functions, in our examples, are inside a </a:t>
            </a:r>
            <a:r>
              <a:rPr lang="en-US" dirty="0" err="1"/>
              <a:t>document.ready</a:t>
            </a:r>
            <a:r>
              <a:rPr lang="en-US" dirty="0"/>
              <a:t>() function. </a:t>
            </a:r>
            <a:endParaRPr lang="en-US" dirty="0" smtClean="0"/>
          </a:p>
          <a:p>
            <a:r>
              <a:rPr lang="en-US" dirty="0" smtClean="0"/>
              <a:t>As </a:t>
            </a:r>
            <a:r>
              <a:rPr lang="en-US" dirty="0"/>
              <a:t>almost everything we do when using jQuery reads or manipulates the document object model (DOM), we need to make sure that we start adding events etc. as soon as the DOM is ready. </a:t>
            </a:r>
            <a:endParaRPr lang="en-US" dirty="0" smtClean="0"/>
          </a:p>
          <a:p>
            <a:r>
              <a:rPr lang="en-US" dirty="0" smtClean="0"/>
              <a:t>If </a:t>
            </a:r>
            <a:r>
              <a:rPr lang="en-US" dirty="0"/>
              <a:t>you want an event to work on your page, you should call it inside the $(document).ready()function. </a:t>
            </a:r>
            <a:endParaRPr lang="en-US" dirty="0" smtClean="0"/>
          </a:p>
          <a:p>
            <a:r>
              <a:rPr lang="en-US" dirty="0" smtClean="0"/>
              <a:t>Everything </a:t>
            </a:r>
            <a:r>
              <a:rPr lang="en-US" dirty="0"/>
              <a:t>inside it will load as soon as the DOM is loaded and before the page contents are loaded.</a:t>
            </a:r>
            <a:endParaRPr lang="en-IE" dirty="0"/>
          </a:p>
        </p:txBody>
      </p:sp>
    </p:spTree>
    <p:extLst>
      <p:ext uri="{BB962C8B-B14F-4D97-AF65-F5344CB8AC3E}">
        <p14:creationId xmlns:p14="http://schemas.microsoft.com/office/powerpoint/2010/main" val="41183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Document.ready</a:t>
            </a:r>
            <a:endParaRPr lang="en-IE"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4636" y="1600200"/>
            <a:ext cx="6283964" cy="3289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7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p:txBody>
          <a:bodyPr/>
          <a:lstStyle/>
          <a:p>
            <a:r>
              <a:rPr lang="en-US" dirty="0"/>
              <a:t>jQuery also provides a way to filter your selections based on certain characteristics. </a:t>
            </a:r>
          </a:p>
          <a:p>
            <a:r>
              <a:rPr lang="en-US" dirty="0" smtClean="0"/>
              <a:t>For </a:t>
            </a:r>
            <a:r>
              <a:rPr lang="en-US" dirty="0"/>
              <a:t>example, the</a:t>
            </a:r>
            <a:r>
              <a:rPr lang="en-US" b="1" dirty="0"/>
              <a:t> :even</a:t>
            </a:r>
            <a:r>
              <a:rPr lang="en-US" dirty="0"/>
              <a:t> filter lets you select every even element in a collection of elements. </a:t>
            </a:r>
            <a:endParaRPr lang="en-US" dirty="0" smtClean="0"/>
          </a:p>
          <a:p>
            <a:r>
              <a:rPr lang="en-US" dirty="0" smtClean="0"/>
              <a:t>In </a:t>
            </a:r>
            <a:r>
              <a:rPr lang="en-US" dirty="0"/>
              <a:t>addition, you can find elements that contain particular tags, specific text, elements that are hidden from view, and even elements that do not match a particular selector. </a:t>
            </a:r>
            <a:endParaRPr lang="en-US" dirty="0" smtClean="0"/>
          </a:p>
          <a:p>
            <a:r>
              <a:rPr lang="en-US" dirty="0" smtClean="0"/>
              <a:t>For </a:t>
            </a:r>
            <a:r>
              <a:rPr lang="en-US" dirty="0"/>
              <a:t>Example, to find every row of a table, the jQuery selector would be as follows: </a:t>
            </a:r>
            <a:r>
              <a:rPr lang="en-US" b="1" dirty="0"/>
              <a:t>$('</a:t>
            </a:r>
            <a:r>
              <a:rPr lang="en-US" b="1" dirty="0" err="1"/>
              <a:t>tr</a:t>
            </a:r>
            <a:r>
              <a:rPr lang="en-US" b="1" dirty="0"/>
              <a:t>')</a:t>
            </a:r>
            <a:endParaRPr lang="en-IE" b="1" dirty="0"/>
          </a:p>
        </p:txBody>
      </p:sp>
    </p:spTree>
    <p:extLst>
      <p:ext uri="{BB962C8B-B14F-4D97-AF65-F5344CB8AC3E}">
        <p14:creationId xmlns:p14="http://schemas.microsoft.com/office/powerpoint/2010/main" val="341684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a:xfrm>
            <a:off x="938758" y="1905002"/>
            <a:ext cx="7633742" cy="4495798"/>
          </a:xfrm>
        </p:spPr>
        <p:txBody>
          <a:bodyPr>
            <a:normAutofit/>
          </a:bodyPr>
          <a:lstStyle/>
          <a:p>
            <a:r>
              <a:rPr lang="en-US" b="1" dirty="0"/>
              <a:t>:even</a:t>
            </a:r>
            <a:r>
              <a:rPr lang="en-US" dirty="0"/>
              <a:t> and </a:t>
            </a:r>
            <a:r>
              <a:rPr lang="en-US" b="1" dirty="0"/>
              <a:t>:odd</a:t>
            </a:r>
            <a:r>
              <a:rPr lang="en-US" dirty="0"/>
              <a:t> select every other element in a group.</a:t>
            </a:r>
          </a:p>
          <a:p>
            <a:r>
              <a:rPr lang="en-US" b="1" dirty="0"/>
              <a:t>:first</a:t>
            </a:r>
            <a:r>
              <a:rPr lang="en-US" dirty="0"/>
              <a:t> and </a:t>
            </a:r>
            <a:r>
              <a:rPr lang="en-US" b="1" dirty="0"/>
              <a:t>:last</a:t>
            </a:r>
            <a:r>
              <a:rPr lang="en-US" dirty="0"/>
              <a:t> matches the first selected element and last selected element respectively.</a:t>
            </a:r>
          </a:p>
          <a:p>
            <a:r>
              <a:rPr lang="en-US" b="1" dirty="0"/>
              <a:t>:not()</a:t>
            </a:r>
            <a:r>
              <a:rPr lang="en-US" dirty="0"/>
              <a:t> finds elements that do not match a particular selector type. </a:t>
            </a:r>
            <a:endParaRPr lang="en-US" dirty="0" smtClean="0"/>
          </a:p>
          <a:p>
            <a:pPr lvl="1"/>
            <a:r>
              <a:rPr lang="en-US" dirty="0" smtClean="0"/>
              <a:t>For </a:t>
            </a:r>
            <a:r>
              <a:rPr lang="en-US" dirty="0"/>
              <a:t>example, say you want to select every &lt;a&gt; tag except ones with a class of </a:t>
            </a:r>
            <a:r>
              <a:rPr lang="en-US" dirty="0" err="1"/>
              <a:t>navButton</a:t>
            </a:r>
            <a:r>
              <a:rPr lang="en-US" dirty="0"/>
              <a:t>. </a:t>
            </a:r>
            <a:endParaRPr lang="en-US" dirty="0" smtClean="0"/>
          </a:p>
          <a:p>
            <a:pPr lvl="1"/>
            <a:r>
              <a:rPr lang="en-US" dirty="0" smtClean="0"/>
              <a:t>You </a:t>
            </a:r>
            <a:r>
              <a:rPr lang="en-US" dirty="0"/>
              <a:t>could do that as follows: </a:t>
            </a:r>
            <a:r>
              <a:rPr lang="en-US" b="1" dirty="0"/>
              <a:t>$('</a:t>
            </a:r>
            <a:r>
              <a:rPr lang="en-US" b="1" dirty="0" err="1"/>
              <a:t>a:not</a:t>
            </a:r>
            <a:r>
              <a:rPr lang="en-US" b="1" dirty="0"/>
              <a:t>(.</a:t>
            </a:r>
            <a:r>
              <a:rPr lang="en-US" b="1" dirty="0" err="1"/>
              <a:t>navButton</a:t>
            </a:r>
            <a:r>
              <a:rPr lang="en-US" b="1" dirty="0" smtClean="0"/>
              <a:t>)');</a:t>
            </a:r>
          </a:p>
          <a:p>
            <a:r>
              <a:rPr lang="en-US" b="1" dirty="0"/>
              <a:t>:has()</a:t>
            </a:r>
            <a:r>
              <a:rPr lang="en-US" dirty="0"/>
              <a:t> finds elements that contain another selector. </a:t>
            </a:r>
            <a:endParaRPr lang="en-US" dirty="0" smtClean="0"/>
          </a:p>
          <a:p>
            <a:pPr lvl="1"/>
            <a:r>
              <a:rPr lang="en-US" dirty="0" smtClean="0"/>
              <a:t>For </a:t>
            </a:r>
            <a:r>
              <a:rPr lang="en-US" dirty="0"/>
              <a:t>example, say you want to find all &lt;li&gt; tags, but only if they have an &lt;a&gt; tag inside them. </a:t>
            </a:r>
            <a:endParaRPr lang="en-US" dirty="0" smtClean="0"/>
          </a:p>
          <a:p>
            <a:pPr lvl="1"/>
            <a:r>
              <a:rPr lang="en-US" dirty="0" smtClean="0"/>
              <a:t>You </a:t>
            </a:r>
            <a:r>
              <a:rPr lang="en-US" dirty="0"/>
              <a:t>could do that as follows: </a:t>
            </a:r>
            <a:r>
              <a:rPr lang="en-US" b="1" dirty="0"/>
              <a:t>$('</a:t>
            </a:r>
            <a:r>
              <a:rPr lang="en-US" b="1" dirty="0" err="1"/>
              <a:t>li:has</a:t>
            </a:r>
            <a:r>
              <a:rPr lang="en-US" b="1" dirty="0"/>
              <a:t>(a)');</a:t>
            </a:r>
          </a:p>
          <a:p>
            <a:pPr lvl="1"/>
            <a:endParaRPr lang="en-US" dirty="0"/>
          </a:p>
          <a:p>
            <a:endParaRPr lang="en-IE" dirty="0"/>
          </a:p>
        </p:txBody>
      </p:sp>
    </p:spTree>
    <p:extLst>
      <p:ext uri="{BB962C8B-B14F-4D97-AF65-F5344CB8AC3E}">
        <p14:creationId xmlns:p14="http://schemas.microsoft.com/office/powerpoint/2010/main" val="29372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p:txBody>
          <a:bodyPr>
            <a:normAutofit lnSpcReduction="10000"/>
          </a:bodyPr>
          <a:lstStyle/>
          <a:p>
            <a:r>
              <a:rPr lang="en-US" b="1" dirty="0" smtClean="0"/>
              <a:t>:</a:t>
            </a:r>
            <a:r>
              <a:rPr lang="en-US" b="1" dirty="0"/>
              <a:t>contains()</a:t>
            </a:r>
            <a:r>
              <a:rPr lang="en-US" dirty="0"/>
              <a:t> finds elements that contain specific text. </a:t>
            </a:r>
            <a:endParaRPr lang="en-US" dirty="0" smtClean="0"/>
          </a:p>
          <a:p>
            <a:pPr lvl="1"/>
            <a:r>
              <a:rPr lang="en-US" dirty="0" smtClean="0"/>
              <a:t>For </a:t>
            </a:r>
            <a:r>
              <a:rPr lang="en-US" dirty="0"/>
              <a:t>example, to find every link that says "Click Me!" you can create a jQuery object like this: </a:t>
            </a:r>
            <a:r>
              <a:rPr lang="en-US" b="1" dirty="0"/>
              <a:t>$('</a:t>
            </a:r>
            <a:r>
              <a:rPr lang="en-US" b="1" dirty="0" err="1"/>
              <a:t>a:contains</a:t>
            </a:r>
            <a:r>
              <a:rPr lang="en-US" b="1" dirty="0"/>
              <a:t>("Click Me!")');</a:t>
            </a:r>
          </a:p>
          <a:p>
            <a:r>
              <a:rPr lang="en-US" b="1" dirty="0"/>
              <a:t>:hidden</a:t>
            </a:r>
            <a:r>
              <a:rPr lang="en-US" dirty="0"/>
              <a:t> locates elements that are hidden, which includes elements that either have the CSS display property set to none, elements that are hidden using jQuery's hide() function, or hidden form fields. </a:t>
            </a:r>
            <a:endParaRPr lang="en-US" dirty="0" smtClean="0"/>
          </a:p>
          <a:p>
            <a:pPr lvl="1"/>
            <a:r>
              <a:rPr lang="en-US" dirty="0" smtClean="0"/>
              <a:t>For </a:t>
            </a:r>
            <a:r>
              <a:rPr lang="en-US" dirty="0"/>
              <a:t>example, if you have hidden several &lt;div&gt; tags, you can find them and make them visible as follows: </a:t>
            </a:r>
            <a:r>
              <a:rPr lang="en-US" b="1" dirty="0"/>
              <a:t>$('</a:t>
            </a:r>
            <a:r>
              <a:rPr lang="en-US" b="1" dirty="0" err="1"/>
              <a:t>div:hidden</a:t>
            </a:r>
            <a:r>
              <a:rPr lang="en-US" b="1" dirty="0"/>
              <a:t>').show();</a:t>
            </a:r>
          </a:p>
          <a:p>
            <a:r>
              <a:rPr lang="en-US" b="1" dirty="0"/>
              <a:t>:visible</a:t>
            </a:r>
            <a:r>
              <a:rPr lang="en-US" dirty="0"/>
              <a:t> is the opposite of hidden. It locates elements that are visible on the page</a:t>
            </a:r>
            <a:r>
              <a:rPr lang="en-US" dirty="0" smtClean="0"/>
              <a:t>.</a:t>
            </a:r>
            <a:endParaRPr lang="en-US" dirty="0"/>
          </a:p>
        </p:txBody>
      </p:sp>
    </p:spTree>
    <p:extLst>
      <p:ext uri="{BB962C8B-B14F-4D97-AF65-F5344CB8AC3E}">
        <p14:creationId xmlns:p14="http://schemas.microsoft.com/office/powerpoint/2010/main" val="208537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loops</a:t>
            </a:r>
            <a:endParaRPr lang="en-IE" dirty="0"/>
          </a:p>
        </p:txBody>
      </p:sp>
      <p:sp>
        <p:nvSpPr>
          <p:cNvPr id="3" name="Content Placeholder 2"/>
          <p:cNvSpPr>
            <a:spLocks noGrp="1"/>
          </p:cNvSpPr>
          <p:nvPr>
            <p:ph idx="1"/>
          </p:nvPr>
        </p:nvSpPr>
        <p:spPr/>
        <p:txBody>
          <a:bodyPr/>
          <a:lstStyle/>
          <a:p>
            <a:r>
              <a:rPr lang="en-US" dirty="0"/>
              <a:t>If jQuery returns a set of elements, you would think you need a loop to process each element in turn, but because looping through a collection of elements is so common, jQuery functions have that feature built right in. </a:t>
            </a:r>
            <a:endParaRPr lang="en-US" dirty="0" smtClean="0"/>
          </a:p>
          <a:p>
            <a:r>
              <a:rPr lang="en-US" dirty="0" smtClean="0"/>
              <a:t>In </a:t>
            </a:r>
            <a:r>
              <a:rPr lang="en-US" dirty="0"/>
              <a:t>other words, when you apply a jQuery function to a selection of elements, you do not need to create a loop yourself, since the function does it automatically. </a:t>
            </a:r>
            <a:endParaRPr lang="en-US" dirty="0" smtClean="0"/>
          </a:p>
          <a:p>
            <a:r>
              <a:rPr lang="en-US" dirty="0" smtClean="0"/>
              <a:t>For </a:t>
            </a:r>
            <a:r>
              <a:rPr lang="en-US" dirty="0"/>
              <a:t>example, to select all images inside a &lt;div&gt; tag with an ID of slideshow and then hide those images, you write this in jQuery:</a:t>
            </a:r>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573" y="5643563"/>
            <a:ext cx="4909827" cy="757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15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loops</a:t>
            </a:r>
            <a:endParaRPr lang="en-IE" dirty="0"/>
          </a:p>
        </p:txBody>
      </p:sp>
      <p:sp>
        <p:nvSpPr>
          <p:cNvPr id="3" name="Content Placeholder 2"/>
          <p:cNvSpPr>
            <a:spLocks noGrp="1"/>
          </p:cNvSpPr>
          <p:nvPr>
            <p:ph idx="1"/>
          </p:nvPr>
        </p:nvSpPr>
        <p:spPr/>
        <p:txBody>
          <a:bodyPr/>
          <a:lstStyle/>
          <a:p>
            <a:r>
              <a:rPr lang="en-US" dirty="0"/>
              <a:t>In the following example we hide all paragraphs (&lt;p&gt;) using: $('p').</a:t>
            </a:r>
            <a:r>
              <a:rPr lang="en-US" dirty="0" err="1"/>
              <a:t>fadeOut</a:t>
            </a:r>
            <a:r>
              <a:rPr lang="en-US" dirty="0"/>
              <a:t>(1500); </a:t>
            </a:r>
            <a:r>
              <a:rPr lang="en-US" dirty="0" smtClean="0"/>
              <a:t> and </a:t>
            </a:r>
            <a:r>
              <a:rPr lang="en-US" dirty="0"/>
              <a:t>we have also included the option to select and display/show all paragraphs: $('p').</a:t>
            </a:r>
            <a:r>
              <a:rPr lang="en-US" dirty="0" err="1"/>
              <a:t>fadeIn</a:t>
            </a:r>
            <a:r>
              <a:rPr lang="en-US" dirty="0"/>
              <a:t>(1500);</a:t>
            </a:r>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4338638" cy="2820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607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Chaining functions</a:t>
            </a:r>
            <a:endParaRPr lang="en-IE" dirty="0"/>
          </a:p>
        </p:txBody>
      </p:sp>
      <p:sp>
        <p:nvSpPr>
          <p:cNvPr id="3" name="Content Placeholder 2"/>
          <p:cNvSpPr>
            <a:spLocks noGrp="1"/>
          </p:cNvSpPr>
          <p:nvPr>
            <p:ph idx="1"/>
          </p:nvPr>
        </p:nvSpPr>
        <p:spPr/>
        <p:txBody>
          <a:bodyPr/>
          <a:lstStyle/>
          <a:p>
            <a:r>
              <a:rPr lang="en-US" dirty="0"/>
              <a:t>Sometimes you will want to perform several operations on a selection of elements. </a:t>
            </a:r>
            <a:endParaRPr lang="en-US" dirty="0" smtClean="0"/>
          </a:p>
          <a:p>
            <a:r>
              <a:rPr lang="en-US" dirty="0" smtClean="0"/>
              <a:t>For </a:t>
            </a:r>
            <a:r>
              <a:rPr lang="en-US" dirty="0"/>
              <a:t>example, say you want to set the width and height of a &lt;div&gt; tag (with an ID of popup) using JavaScript. </a:t>
            </a:r>
            <a:endParaRPr lang="en-US" dirty="0" smtClean="0"/>
          </a:p>
          <a:p>
            <a:r>
              <a:rPr lang="en-US" dirty="0" smtClean="0"/>
              <a:t>jQuery </a:t>
            </a:r>
            <a:r>
              <a:rPr lang="en-US" dirty="0"/>
              <a:t>lets you do this as follows:</a:t>
            </a:r>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463" y="4410075"/>
            <a:ext cx="6432737"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685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What is jQuery?</a:t>
            </a:r>
          </a:p>
          <a:p>
            <a:r>
              <a:rPr lang="en-IE" dirty="0" smtClean="0"/>
              <a:t>Selectors</a:t>
            </a:r>
          </a:p>
          <a:p>
            <a:r>
              <a:rPr lang="en-IE" dirty="0" smtClean="0"/>
              <a:t>Filters</a:t>
            </a:r>
          </a:p>
          <a:p>
            <a:r>
              <a:rPr lang="en-IE" dirty="0" smtClean="0"/>
              <a:t>Adding content to a page</a:t>
            </a:r>
          </a:p>
          <a:p>
            <a:r>
              <a:rPr lang="en-IE" dirty="0" smtClean="0"/>
              <a:t>Modifying CSS properties</a:t>
            </a:r>
          </a:p>
          <a:p>
            <a:r>
              <a:rPr lang="en-IE" dirty="0" smtClean="0"/>
              <a:t>Setting attributes of tags</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Chaining functions</a:t>
            </a:r>
          </a:p>
        </p:txBody>
      </p:sp>
      <p:sp>
        <p:nvSpPr>
          <p:cNvPr id="3" name="Content Placeholder 2"/>
          <p:cNvSpPr>
            <a:spLocks noGrp="1"/>
          </p:cNvSpPr>
          <p:nvPr>
            <p:ph idx="1"/>
          </p:nvPr>
        </p:nvSpPr>
        <p:spPr/>
        <p:txBody>
          <a:bodyPr/>
          <a:lstStyle/>
          <a:p>
            <a:r>
              <a:rPr lang="en-US" dirty="0"/>
              <a:t>jQuery uses a unique principle called chaining, which lets you add functions one after the other. </a:t>
            </a:r>
            <a:endParaRPr lang="en-US" dirty="0" smtClean="0"/>
          </a:p>
          <a:p>
            <a:r>
              <a:rPr lang="en-US" dirty="0" smtClean="0"/>
              <a:t>Each </a:t>
            </a:r>
            <a:r>
              <a:rPr lang="en-US" dirty="0"/>
              <a:t>function is connected to the next by a period(.), and operates on the same jQuery collection of elements as the previous function. </a:t>
            </a:r>
            <a:endParaRPr lang="en-US" dirty="0" smtClean="0"/>
          </a:p>
          <a:p>
            <a:r>
              <a:rPr lang="en-US" dirty="0"/>
              <a:t>For example, say you not only want to set the width and height of the &lt;div&gt; tag but also want to add text inside the &lt;div&gt; and make it fade into view (assuming it is not visible at present). </a:t>
            </a:r>
            <a:endParaRPr lang="en-US" dirty="0" smtClean="0"/>
          </a:p>
          <a:p>
            <a:r>
              <a:rPr lang="en-US" dirty="0" smtClean="0"/>
              <a:t>You </a:t>
            </a:r>
            <a:r>
              <a:rPr lang="en-US" dirty="0"/>
              <a:t>can do that very succinctly as follows:</a:t>
            </a:r>
            <a:endParaRPr lang="en-IE"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268"/>
          <a:stretch/>
        </p:blipFill>
        <p:spPr bwMode="auto">
          <a:xfrm>
            <a:off x="762000" y="5410200"/>
            <a:ext cx="8097187" cy="44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3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2286002"/>
            <a:ext cx="7633742" cy="3886198"/>
          </a:xfrm>
        </p:spPr>
        <p:txBody>
          <a:bodyPr>
            <a:normAutofit/>
          </a:bodyPr>
          <a:lstStyle/>
          <a:p>
            <a:r>
              <a:rPr lang="en-US" dirty="0"/>
              <a:t>jQuery provides many functions for manipulating elements and content on a page, from simply replacing HTML, to precisely positioning new HTML in relation to a selected element, to completely removing tags and content from the page</a:t>
            </a:r>
            <a:r>
              <a:rPr lang="en-US" dirty="0" smtClean="0"/>
              <a:t>.</a:t>
            </a:r>
          </a:p>
          <a:p>
            <a:pPr lvl="1"/>
            <a:r>
              <a:rPr lang="en-US" b="1" dirty="0" smtClean="0"/>
              <a:t>.html()</a:t>
            </a:r>
          </a:p>
          <a:p>
            <a:pPr lvl="1"/>
            <a:r>
              <a:rPr lang="en-US" b="1" dirty="0" smtClean="0"/>
              <a:t>.text()</a:t>
            </a:r>
          </a:p>
          <a:p>
            <a:pPr lvl="1"/>
            <a:r>
              <a:rPr lang="en-US" b="1" dirty="0" smtClean="0"/>
              <a:t>.append() </a:t>
            </a:r>
          </a:p>
          <a:p>
            <a:pPr lvl="1"/>
            <a:r>
              <a:rPr lang="en-US" b="1" dirty="0" smtClean="0"/>
              <a:t>.prepend()</a:t>
            </a:r>
          </a:p>
          <a:p>
            <a:pPr lvl="1"/>
            <a:r>
              <a:rPr lang="en-US" b="1" dirty="0" smtClean="0"/>
              <a:t>.before()</a:t>
            </a:r>
          </a:p>
          <a:p>
            <a:pPr lvl="1"/>
            <a:r>
              <a:rPr lang="en-US" b="1" dirty="0" smtClean="0"/>
              <a:t>.after()</a:t>
            </a:r>
            <a:endParaRPr lang="en-IE" b="1" dirty="0"/>
          </a:p>
        </p:txBody>
      </p:sp>
    </p:spTree>
    <p:extLst>
      <p:ext uri="{BB962C8B-B14F-4D97-AF65-F5344CB8AC3E}">
        <p14:creationId xmlns:p14="http://schemas.microsoft.com/office/powerpoint/2010/main" val="279868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1752600"/>
            <a:ext cx="7633742" cy="4419600"/>
          </a:xfrm>
        </p:spPr>
        <p:txBody>
          <a:bodyPr>
            <a:normAutofit/>
          </a:bodyPr>
          <a:lstStyle/>
          <a:p>
            <a:r>
              <a:rPr lang="en-US" dirty="0"/>
              <a:t>To illustrate the</a:t>
            </a:r>
            <a:r>
              <a:rPr lang="en-US" b="1" dirty="0"/>
              <a:t> .html()</a:t>
            </a:r>
            <a:r>
              <a:rPr lang="en-US" dirty="0"/>
              <a:t> method we are going to work with the following HTML</a:t>
            </a:r>
            <a:r>
              <a:rPr lang="en-US" dirty="0" smtClean="0"/>
              <a:t>:</a:t>
            </a:r>
          </a:p>
          <a:p>
            <a:endParaRPr lang="en-US" dirty="0"/>
          </a:p>
          <a:p>
            <a:endParaRPr lang="en-US" dirty="0" smtClean="0"/>
          </a:p>
          <a:p>
            <a:r>
              <a:rPr lang="en-US" dirty="0" smtClean="0"/>
              <a:t>To </a:t>
            </a:r>
            <a:r>
              <a:rPr lang="en-US" dirty="0"/>
              <a:t>retrieve the HTML currently inside the selection, just add .html() after the jQuery selection, as in the following example:</a:t>
            </a:r>
          </a:p>
          <a:p>
            <a:endParaRPr lang="en-US" dirty="0" smtClean="0"/>
          </a:p>
          <a:p>
            <a:endParaRPr lang="en-US" dirty="0" smtClean="0"/>
          </a:p>
          <a:p>
            <a:r>
              <a:rPr lang="en-US" dirty="0" smtClean="0"/>
              <a:t>This </a:t>
            </a:r>
            <a:r>
              <a:rPr lang="en-US" dirty="0"/>
              <a:t>example produces </a:t>
            </a:r>
            <a:r>
              <a:rPr lang="en-US" dirty="0" smtClean="0"/>
              <a:t>an alert with the text &lt;h2&gt;Errors</a:t>
            </a:r>
            <a:r>
              <a:rPr lang="en-US" dirty="0"/>
              <a:t>&lt;/h2&gt;. </a:t>
            </a:r>
            <a:endParaRPr lang="en-US"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275726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81475"/>
            <a:ext cx="3951474"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849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Adding content</a:t>
            </a:r>
            <a:endParaRPr lang="en-US" dirty="0"/>
          </a:p>
        </p:txBody>
      </p:sp>
      <p:sp>
        <p:nvSpPr>
          <p:cNvPr id="3" name="Content Placeholder 2"/>
          <p:cNvSpPr>
            <a:spLocks noGrp="1"/>
          </p:cNvSpPr>
          <p:nvPr>
            <p:ph idx="1"/>
          </p:nvPr>
        </p:nvSpPr>
        <p:spPr/>
        <p:txBody>
          <a:bodyPr/>
          <a:lstStyle/>
          <a:p>
            <a:r>
              <a:rPr lang="en-US" dirty="0"/>
              <a:t>If you supply a string as an argument to </a:t>
            </a:r>
            <a:r>
              <a:rPr lang="en-US" b="1" dirty="0"/>
              <a:t>.html()</a:t>
            </a:r>
            <a:r>
              <a:rPr lang="en-US" dirty="0"/>
              <a:t>, you can set the html contents of every matched element. </a:t>
            </a:r>
            <a:endParaRPr lang="en-US" dirty="0" smtClean="0"/>
          </a:p>
          <a:p>
            <a:endParaRPr lang="en-US" dirty="0"/>
          </a:p>
          <a:p>
            <a:endParaRPr lang="en-US" b="1" dirty="0" smtClean="0"/>
          </a:p>
          <a:p>
            <a:r>
              <a:rPr lang="en-US" b="1" dirty="0" smtClean="0"/>
              <a:t>text</a:t>
            </a:r>
            <a:r>
              <a:rPr lang="en-US" b="1" dirty="0"/>
              <a:t>()</a:t>
            </a:r>
            <a:r>
              <a:rPr lang="en-US" dirty="0"/>
              <a:t> returns the </a:t>
            </a:r>
            <a:r>
              <a:rPr lang="en-US" dirty="0" smtClean="0"/>
              <a:t>text </a:t>
            </a:r>
            <a:r>
              <a:rPr lang="en-US" dirty="0"/>
              <a:t>contents of all matched </a:t>
            </a:r>
            <a:r>
              <a:rPr lang="en-US" dirty="0" smtClean="0"/>
              <a:t>elements. </a:t>
            </a:r>
          </a:p>
          <a:p>
            <a:r>
              <a:rPr lang="en-US" dirty="0" smtClean="0"/>
              <a:t>If you supply </a:t>
            </a:r>
            <a:r>
              <a:rPr lang="en-US" dirty="0"/>
              <a:t>a string as an argument to </a:t>
            </a:r>
            <a:r>
              <a:rPr lang="en-US" b="1" dirty="0"/>
              <a:t>.text()</a:t>
            </a:r>
            <a:r>
              <a:rPr lang="en-US" dirty="0"/>
              <a:t>, you can set the text contents of all matched </a:t>
            </a:r>
            <a:r>
              <a:rPr lang="en-US" dirty="0" smtClean="0"/>
              <a:t>elements.</a:t>
            </a:r>
            <a:endParaRPr lang="en-US" dirty="0"/>
          </a:p>
          <a:p>
            <a:r>
              <a:rPr lang="en-US" b="1" dirty="0"/>
              <a:t>Note:</a:t>
            </a:r>
            <a:r>
              <a:rPr lang="en-US" dirty="0"/>
              <a:t> Any HTML tags that are passed to text() are encoded and displayed and not treated as </a:t>
            </a:r>
            <a:r>
              <a:rPr lang="en-US" dirty="0" smtClean="0"/>
              <a:t>tags.</a:t>
            </a:r>
            <a:endParaRPr lang="en-US" dirty="0"/>
          </a:p>
          <a:p>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815340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00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1981200"/>
            <a:ext cx="7633742" cy="3733798"/>
          </a:xfrm>
        </p:spPr>
        <p:txBody>
          <a:bodyPr>
            <a:normAutofit fontScale="92500" lnSpcReduction="10000"/>
          </a:bodyPr>
          <a:lstStyle/>
          <a:p>
            <a:r>
              <a:rPr lang="en-US" b="1" dirty="0"/>
              <a:t>.append</a:t>
            </a:r>
            <a:r>
              <a:rPr lang="en-US" b="1" dirty="0" smtClean="0"/>
              <a:t>() </a:t>
            </a:r>
            <a:r>
              <a:rPr lang="en-US" dirty="0" smtClean="0"/>
              <a:t>adds </a:t>
            </a:r>
            <a:r>
              <a:rPr lang="en-US" dirty="0"/>
              <a:t>HTML as the last child element of the selected element. The append() function is a great way to add an item to the end of a bulleted (&lt;</a:t>
            </a:r>
            <a:r>
              <a:rPr lang="en-US" dirty="0" err="1"/>
              <a:t>ul</a:t>
            </a:r>
            <a:r>
              <a:rPr lang="en-US" dirty="0"/>
              <a:t>&gt;) list or a numbered (&lt;</a:t>
            </a:r>
            <a:r>
              <a:rPr lang="en-US" dirty="0" err="1"/>
              <a:t>ol</a:t>
            </a:r>
            <a:r>
              <a:rPr lang="en-US" dirty="0"/>
              <a:t>&gt;) list.</a:t>
            </a:r>
          </a:p>
          <a:p>
            <a:r>
              <a:rPr lang="en-US" dirty="0"/>
              <a:t>As an example, we will add a fruit list item to the end of an already existing list:</a:t>
            </a:r>
          </a:p>
          <a:p>
            <a:endParaRPr lang="en-US" dirty="0" smtClean="0"/>
          </a:p>
          <a:p>
            <a:endParaRPr lang="en-US" b="1" dirty="0" smtClean="0"/>
          </a:p>
          <a:p>
            <a:r>
              <a:rPr lang="en-US" b="1" dirty="0" smtClean="0"/>
              <a:t>prepend()</a:t>
            </a:r>
            <a:r>
              <a:rPr lang="en-US" dirty="0" smtClean="0"/>
              <a:t> </a:t>
            </a:r>
            <a:r>
              <a:rPr lang="en-US" dirty="0"/>
              <a:t>is just like append(), but adds HTML after the opening tag of the selected element. </a:t>
            </a:r>
            <a:endParaRPr lang="en-US" dirty="0" smtClean="0"/>
          </a:p>
          <a:p>
            <a:r>
              <a:rPr lang="en-US" dirty="0" smtClean="0"/>
              <a:t>As </a:t>
            </a:r>
            <a:r>
              <a:rPr lang="en-US" dirty="0"/>
              <a:t>an example, we will add a fruit list item to the start of an already existing list</a:t>
            </a:r>
            <a:r>
              <a:rPr lang="en-US" dirty="0" smtClean="0"/>
              <a: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859" y="3352800"/>
            <a:ext cx="4741541" cy="62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603" y="5486400"/>
            <a:ext cx="4732797" cy="671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540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81200"/>
            <a:ext cx="7633742" cy="4191000"/>
          </a:xfrm>
        </p:spPr>
        <p:txBody>
          <a:bodyPr>
            <a:normAutofit/>
          </a:bodyPr>
          <a:lstStyle/>
          <a:p>
            <a:r>
              <a:rPr lang="en-US" dirty="0"/>
              <a:t>Adding, removing, and changing elements is not the only thing jQuery is good at. You will often want </a:t>
            </a:r>
            <a:r>
              <a:rPr lang="en-US" dirty="0" smtClean="0"/>
              <a:t>to, </a:t>
            </a:r>
            <a:r>
              <a:rPr lang="en-US" dirty="0"/>
              <a:t>for example, add a class to a </a:t>
            </a:r>
            <a:r>
              <a:rPr lang="en-US" dirty="0" smtClean="0"/>
              <a:t>tag or </a:t>
            </a:r>
            <a:r>
              <a:rPr lang="en-US" dirty="0"/>
              <a:t>change a CSS property of an element.</a:t>
            </a:r>
          </a:p>
          <a:p>
            <a:r>
              <a:rPr lang="en-US" dirty="0"/>
              <a:t>We can create some really advanced visual effects </a:t>
            </a:r>
            <a:r>
              <a:rPr lang="en-US" dirty="0" smtClean="0"/>
              <a:t>by </a:t>
            </a:r>
            <a:r>
              <a:rPr lang="en-US" dirty="0"/>
              <a:t>simply using </a:t>
            </a:r>
            <a:r>
              <a:rPr lang="en-US" dirty="0" smtClean="0"/>
              <a:t>jQuery </a:t>
            </a:r>
            <a:r>
              <a:rPr lang="en-US" dirty="0"/>
              <a:t>to add, remove, or change a class applied to an element. </a:t>
            </a:r>
            <a:endParaRPr lang="en-US" dirty="0" smtClean="0"/>
          </a:p>
          <a:p>
            <a:r>
              <a:rPr lang="en-US" dirty="0" smtClean="0"/>
              <a:t>jQuery </a:t>
            </a:r>
            <a:r>
              <a:rPr lang="en-US" dirty="0"/>
              <a:t>provides several functions for manipulating a tag's class </a:t>
            </a:r>
            <a:r>
              <a:rPr lang="en-US" dirty="0" smtClean="0"/>
              <a:t>attribute:</a:t>
            </a:r>
          </a:p>
          <a:p>
            <a:pPr lvl="1"/>
            <a:r>
              <a:rPr lang="en-US" dirty="0" err="1" smtClean="0"/>
              <a:t>addClass</a:t>
            </a:r>
            <a:r>
              <a:rPr lang="en-US" dirty="0" smtClean="0"/>
              <a:t>()</a:t>
            </a:r>
          </a:p>
          <a:p>
            <a:pPr lvl="1"/>
            <a:r>
              <a:rPr lang="en-US" dirty="0" err="1" smtClean="0"/>
              <a:t>removeClass</a:t>
            </a:r>
            <a:r>
              <a:rPr lang="en-US" dirty="0" smtClean="0"/>
              <a:t>()</a:t>
            </a:r>
          </a:p>
          <a:p>
            <a:pPr lvl="1"/>
            <a:r>
              <a:rPr lang="en-US" dirty="0" err="1" smtClean="0"/>
              <a:t>toggleClass</a:t>
            </a:r>
            <a:r>
              <a:rPr lang="en-US" dirty="0" smtClean="0"/>
              <a:t>()</a:t>
            </a:r>
            <a:endParaRPr lang="en-US" dirty="0"/>
          </a:p>
          <a:p>
            <a:endParaRPr lang="en-IE" dirty="0"/>
          </a:p>
        </p:txBody>
      </p:sp>
    </p:spTree>
    <p:extLst>
      <p:ext uri="{BB962C8B-B14F-4D97-AF65-F5344CB8AC3E}">
        <p14:creationId xmlns:p14="http://schemas.microsoft.com/office/powerpoint/2010/main" val="136993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05000"/>
            <a:ext cx="7633742" cy="4419600"/>
          </a:xfrm>
        </p:spPr>
        <p:txBody>
          <a:bodyPr>
            <a:normAutofit/>
          </a:bodyPr>
          <a:lstStyle/>
          <a:p>
            <a:r>
              <a:rPr lang="en-US" b="1" dirty="0" err="1"/>
              <a:t>addClass</a:t>
            </a:r>
            <a:r>
              <a:rPr lang="en-US" b="1" dirty="0"/>
              <a:t>() </a:t>
            </a:r>
            <a:r>
              <a:rPr lang="en-US" dirty="0"/>
              <a:t>adds a specified class to an element. </a:t>
            </a:r>
            <a:endParaRPr lang="en-US" dirty="0" smtClean="0"/>
          </a:p>
          <a:p>
            <a:r>
              <a:rPr lang="en-US" dirty="0" smtClean="0"/>
              <a:t>You </a:t>
            </a:r>
            <a:r>
              <a:rPr lang="en-US" dirty="0"/>
              <a:t>can add the </a:t>
            </a:r>
            <a:r>
              <a:rPr lang="en-US" dirty="0" err="1"/>
              <a:t>addClass</a:t>
            </a:r>
            <a:r>
              <a:rPr lang="en-US" dirty="0"/>
              <a:t>() after a jQuery selection and pass the function a string, which represents the class name you wish to add. </a:t>
            </a:r>
            <a:endParaRPr lang="en-US" dirty="0" smtClean="0"/>
          </a:p>
          <a:p>
            <a:r>
              <a:rPr lang="en-US" dirty="0" smtClean="0"/>
              <a:t>For </a:t>
            </a:r>
            <a:r>
              <a:rPr lang="en-US" dirty="0"/>
              <a:t>example, to add the class </a:t>
            </a:r>
            <a:r>
              <a:rPr lang="en-US" dirty="0" err="1"/>
              <a:t>externalLink</a:t>
            </a:r>
            <a:r>
              <a:rPr lang="en-US" dirty="0"/>
              <a:t> to all links pointing outside your site, you can use this code:</a:t>
            </a:r>
          </a:p>
          <a:p>
            <a:endParaRPr lang="en-US" dirty="0" smtClean="0"/>
          </a:p>
          <a:p>
            <a:r>
              <a:rPr lang="en-US" dirty="0" smtClean="0"/>
              <a:t>This </a:t>
            </a:r>
            <a:r>
              <a:rPr lang="en-US" dirty="0"/>
              <a:t>would take HTML like this</a:t>
            </a:r>
            <a:r>
              <a:rPr lang="en-US" dirty="0" smtClean="0"/>
              <a:t>:</a:t>
            </a:r>
          </a:p>
          <a:p>
            <a:pPr marL="0" indent="0">
              <a:buNone/>
            </a:pPr>
            <a:endParaRPr lang="en-US" dirty="0"/>
          </a:p>
          <a:p>
            <a:r>
              <a:rPr lang="en-US" dirty="0" smtClean="0"/>
              <a:t>And </a:t>
            </a:r>
            <a:r>
              <a:rPr lang="en-US" dirty="0"/>
              <a:t>change it to the following</a:t>
            </a:r>
            <a:r>
              <a:rPr lang="en-US" dirty="0" smtClean="0"/>
              <a: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10000"/>
            <a:ext cx="4845454" cy="45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648200"/>
            <a:ext cx="4038600" cy="498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5562600"/>
            <a:ext cx="5772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50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81200"/>
            <a:ext cx="7633742" cy="4343400"/>
          </a:xfrm>
        </p:spPr>
        <p:txBody>
          <a:bodyPr>
            <a:normAutofit/>
          </a:bodyPr>
          <a:lstStyle/>
          <a:p>
            <a:r>
              <a:rPr lang="en-US" b="1" dirty="0" err="1"/>
              <a:t>removeClass</a:t>
            </a:r>
            <a:r>
              <a:rPr lang="en-US" b="1" dirty="0"/>
              <a:t>() </a:t>
            </a:r>
            <a:r>
              <a:rPr lang="en-US" dirty="0"/>
              <a:t>is the opposite to </a:t>
            </a:r>
            <a:r>
              <a:rPr lang="en-US" dirty="0" err="1"/>
              <a:t>addClass</a:t>
            </a:r>
            <a:r>
              <a:rPr lang="en-US" dirty="0"/>
              <a:t>(). </a:t>
            </a:r>
            <a:endParaRPr lang="en-US" dirty="0" smtClean="0"/>
          </a:p>
          <a:p>
            <a:r>
              <a:rPr lang="en-US" dirty="0" smtClean="0"/>
              <a:t>It </a:t>
            </a:r>
            <a:r>
              <a:rPr lang="en-US" dirty="0"/>
              <a:t>removes a single class, multiple classes, or all classes from each element in the set of matched elements. </a:t>
            </a:r>
            <a:endParaRPr lang="en-US" dirty="0" smtClean="0"/>
          </a:p>
          <a:p>
            <a:r>
              <a:rPr lang="en-US" dirty="0" smtClean="0"/>
              <a:t>For </a:t>
            </a:r>
            <a:r>
              <a:rPr lang="en-US" dirty="0"/>
              <a:t>example, if you wanted to remove a class named highlight from a &lt;div&gt; with an ID of </a:t>
            </a:r>
            <a:r>
              <a:rPr lang="en-US" dirty="0" err="1"/>
              <a:t>alertbox</a:t>
            </a:r>
            <a:r>
              <a:rPr lang="en-US" dirty="0"/>
              <a:t>, you would do this</a:t>
            </a:r>
            <a:r>
              <a:rPr lang="en-US" dirty="0" smtClean="0"/>
              <a:t>:</a:t>
            </a:r>
          </a:p>
          <a:p>
            <a:endParaRPr lang="en-US" dirty="0"/>
          </a:p>
          <a:p>
            <a:endParaRPr lang="en-US" dirty="0" smtClean="0"/>
          </a:p>
          <a:p>
            <a:r>
              <a:rPr lang="en-US" b="1" dirty="0" err="1"/>
              <a:t>toggleClass</a:t>
            </a:r>
            <a:r>
              <a:rPr lang="en-US" b="1" dirty="0"/>
              <a:t>() </a:t>
            </a:r>
            <a:r>
              <a:rPr lang="en-US" dirty="0"/>
              <a:t>allows you to toggle a particular class - meaning it will add the class if it does not already exist, or remove the class if it does. </a:t>
            </a:r>
            <a:endParaRPr lang="en-US" dirty="0" smtClean="0"/>
          </a:p>
          <a:p>
            <a:r>
              <a:rPr lang="en-US" dirty="0" smtClean="0"/>
              <a:t>Toggling </a:t>
            </a:r>
            <a:r>
              <a:rPr lang="en-US" dirty="0"/>
              <a:t>is a popular way to show an element in either an on or off state</a:t>
            </a:r>
            <a:r>
              <a:rPr lang="en-US" dirty="0" smtClean="0"/>
              <a: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62400"/>
            <a:ext cx="4683919"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290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get &amp; set </a:t>
            </a:r>
            <a:r>
              <a:rPr lang="en-IE" dirty="0" err="1" smtClean="0"/>
              <a:t>css</a:t>
            </a:r>
            <a:r>
              <a:rPr lang="en-IE" dirty="0" smtClean="0"/>
              <a:t> properties</a:t>
            </a:r>
            <a:endParaRPr lang="en-IE" dirty="0"/>
          </a:p>
        </p:txBody>
      </p:sp>
      <p:sp>
        <p:nvSpPr>
          <p:cNvPr id="3" name="Content Placeholder 2"/>
          <p:cNvSpPr>
            <a:spLocks noGrp="1"/>
          </p:cNvSpPr>
          <p:nvPr>
            <p:ph idx="1"/>
          </p:nvPr>
        </p:nvSpPr>
        <p:spPr/>
        <p:txBody>
          <a:bodyPr>
            <a:normAutofit/>
          </a:bodyPr>
          <a:lstStyle/>
          <a:p>
            <a:r>
              <a:rPr lang="en-US" dirty="0"/>
              <a:t>jQuery's </a:t>
            </a:r>
            <a:r>
              <a:rPr lang="en-US" dirty="0" err="1"/>
              <a:t>css</a:t>
            </a:r>
            <a:r>
              <a:rPr lang="en-US" dirty="0"/>
              <a:t>() function lets you directly change CSS properties of an element, so instead of simply applying a class style to an element, you can immediately add a border or background </a:t>
            </a:r>
            <a:r>
              <a:rPr lang="en-US" dirty="0" err="1"/>
              <a:t>colour</a:t>
            </a:r>
            <a:r>
              <a:rPr lang="en-US" dirty="0"/>
              <a:t>, or set a width or positioning property. </a:t>
            </a:r>
            <a:endParaRPr lang="en-US" dirty="0" smtClean="0"/>
          </a:p>
          <a:p>
            <a:r>
              <a:rPr lang="en-US" dirty="0" smtClean="0"/>
              <a:t>You </a:t>
            </a:r>
            <a:r>
              <a:rPr lang="en-US" dirty="0"/>
              <a:t>can use the </a:t>
            </a:r>
            <a:r>
              <a:rPr lang="en-US" dirty="0" err="1"/>
              <a:t>css</a:t>
            </a:r>
            <a:r>
              <a:rPr lang="en-US" dirty="0"/>
              <a:t>() function in three </a:t>
            </a:r>
            <a:r>
              <a:rPr lang="en-US" dirty="0" smtClean="0"/>
              <a:t>ways:</a:t>
            </a:r>
          </a:p>
          <a:p>
            <a:pPr lvl="1"/>
            <a:r>
              <a:rPr lang="en-US" dirty="0" smtClean="0"/>
              <a:t>Get the current value of a CSS property</a:t>
            </a:r>
          </a:p>
          <a:p>
            <a:pPr lvl="1"/>
            <a:r>
              <a:rPr lang="en-US" dirty="0" smtClean="0"/>
              <a:t>Set the CSS property for an element </a:t>
            </a:r>
          </a:p>
          <a:p>
            <a:pPr lvl="1"/>
            <a:r>
              <a:rPr lang="en-US" dirty="0" smtClean="0"/>
              <a:t>Change multiple CSS properties at once</a:t>
            </a:r>
            <a:endParaRPr lang="en-US" dirty="0"/>
          </a:p>
          <a:p>
            <a:endParaRPr lang="en-IE" dirty="0"/>
          </a:p>
        </p:txBody>
      </p:sp>
    </p:spTree>
    <p:extLst>
      <p:ext uri="{BB962C8B-B14F-4D97-AF65-F5344CB8AC3E}">
        <p14:creationId xmlns:p14="http://schemas.microsoft.com/office/powerpoint/2010/main" val="59935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Get the current value of a CSS property</a:t>
            </a:r>
          </a:p>
          <a:p>
            <a:r>
              <a:rPr lang="en-US" dirty="0"/>
              <a:t>For example, say you want to find the background </a:t>
            </a:r>
            <a:r>
              <a:rPr lang="en-US" dirty="0" err="1"/>
              <a:t>colour</a:t>
            </a:r>
            <a:r>
              <a:rPr lang="en-US" dirty="0"/>
              <a:t> of a &lt;div&gt; tag with an ID of </a:t>
            </a:r>
            <a:r>
              <a:rPr lang="en-US" dirty="0" smtClean="0"/>
              <a:t>main:</a:t>
            </a:r>
          </a:p>
          <a:p>
            <a:endParaRPr lang="en-US" dirty="0" smtClean="0"/>
          </a:p>
          <a:p>
            <a:endParaRPr lang="en-US" dirty="0"/>
          </a:p>
          <a:p>
            <a:r>
              <a:rPr lang="en-US" dirty="0" smtClean="0"/>
              <a:t>After </a:t>
            </a:r>
            <a:r>
              <a:rPr lang="en-US" dirty="0"/>
              <a:t>this code runs, the variable </a:t>
            </a:r>
            <a:r>
              <a:rPr lang="en-US" dirty="0" err="1"/>
              <a:t>bgColor</a:t>
            </a:r>
            <a:r>
              <a:rPr lang="en-US" dirty="0"/>
              <a:t> will contain a string with the element's background </a:t>
            </a:r>
            <a:r>
              <a:rPr lang="en-US" dirty="0" err="1"/>
              <a:t>colour</a:t>
            </a:r>
            <a:r>
              <a:rPr lang="en-US" dirty="0"/>
              <a:t> value. </a:t>
            </a:r>
          </a:p>
          <a:p>
            <a:endParaRPr lang="en-IE"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614" y="3567113"/>
            <a:ext cx="5774186"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44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What is jquery?</a:t>
            </a:r>
            <a:endParaRPr lang="en-IE" dirty="0"/>
          </a:p>
        </p:txBody>
      </p:sp>
      <p:sp>
        <p:nvSpPr>
          <p:cNvPr id="3" name="Content Placeholder 2"/>
          <p:cNvSpPr>
            <a:spLocks noGrp="1"/>
          </p:cNvSpPr>
          <p:nvPr>
            <p:ph idx="1"/>
          </p:nvPr>
        </p:nvSpPr>
        <p:spPr/>
        <p:txBody>
          <a:bodyPr/>
          <a:lstStyle/>
          <a:p>
            <a:r>
              <a:rPr lang="en-US" dirty="0" smtClean="0"/>
              <a:t>jQuery is an open source JavaScript library that simplifies the interactions between an HTML document, or more precisely the Document Object Model (aka the DOM), and JavaScript</a:t>
            </a:r>
          </a:p>
          <a:p>
            <a:r>
              <a:rPr lang="en-US" dirty="0" smtClean="0"/>
              <a:t>jQuery also provides capabilities for developers to create plug-ins on top of the JavaScript library.</a:t>
            </a:r>
          </a:p>
          <a:p>
            <a:r>
              <a:rPr lang="en-US" dirty="0"/>
              <a:t>jQuery is not a language but it is a well written JavaScript code. As quoted on an official jQuery website, "it is a fast and concise JavaScript Library that simplifies HTML document traversing, event handling, animating, and Ajax interactions for rapid web development."</a:t>
            </a:r>
            <a:endParaRPr lang="en-US" dirty="0" smtClean="0"/>
          </a:p>
          <a:p>
            <a:endParaRPr lang="en-IE" dirty="0"/>
          </a:p>
        </p:txBody>
      </p:sp>
    </p:spTree>
    <p:extLst>
      <p:ext uri="{BB962C8B-B14F-4D97-AF65-F5344CB8AC3E}">
        <p14:creationId xmlns:p14="http://schemas.microsoft.com/office/powerpoint/2010/main" val="297839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Set the CSS property for an element</a:t>
            </a:r>
          </a:p>
          <a:p>
            <a:r>
              <a:rPr lang="en-US" dirty="0"/>
              <a:t>To use the function in this way, you must supply two arguments to the function: the CSS property name and a value. </a:t>
            </a:r>
            <a:endParaRPr lang="en-US" dirty="0" smtClean="0"/>
          </a:p>
          <a:p>
            <a:r>
              <a:rPr lang="en-US" dirty="0" smtClean="0"/>
              <a:t>For </a:t>
            </a:r>
            <a:r>
              <a:rPr lang="en-US" dirty="0"/>
              <a:t>example, to change the font size for the tag to 200%, you could do this:</a:t>
            </a:r>
          </a:p>
          <a:p>
            <a:endParaRPr lang="en-US" dirty="0" smtClean="0"/>
          </a:p>
          <a:p>
            <a:r>
              <a:rPr lang="en-US" dirty="0" smtClean="0"/>
              <a:t>To </a:t>
            </a:r>
            <a:r>
              <a:rPr lang="en-US" dirty="0"/>
              <a:t>add a black, one pixel border around all paragraphs with a class of highlight</a:t>
            </a:r>
            <a:r>
              <a:rPr lang="en-US" dirty="0" smtClean="0"/>
              <a: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3652978"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10" y="5557838"/>
            <a:ext cx="4908690"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6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Change multiple CSS properties at once</a:t>
            </a:r>
          </a:p>
          <a:p>
            <a:r>
              <a:rPr lang="en-US" dirty="0" smtClean="0"/>
              <a:t>If </a:t>
            </a:r>
            <a:r>
              <a:rPr lang="en-US" dirty="0"/>
              <a:t>you want to change more than one CSS property on an element, you do not need to resort to multiple uses of the .</a:t>
            </a:r>
            <a:r>
              <a:rPr lang="en-US" dirty="0" err="1"/>
              <a:t>css</a:t>
            </a:r>
            <a:r>
              <a:rPr lang="en-US" dirty="0"/>
              <a:t>() function. </a:t>
            </a:r>
            <a:endParaRPr lang="en-US" dirty="0" smtClean="0"/>
          </a:p>
          <a:p>
            <a:r>
              <a:rPr lang="en-US" dirty="0" smtClean="0"/>
              <a:t>Instead, we </a:t>
            </a:r>
            <a:r>
              <a:rPr lang="en-US" dirty="0"/>
              <a:t>can pass what is called an object literal to the .</a:t>
            </a:r>
            <a:r>
              <a:rPr lang="en-US" dirty="0" err="1"/>
              <a:t>css</a:t>
            </a:r>
            <a:r>
              <a:rPr lang="en-US" dirty="0"/>
              <a:t>() function. Think of an object literal as a list of property name/value pairs. </a:t>
            </a:r>
            <a:endParaRPr lang="en-IE"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352924"/>
            <a:ext cx="4802190" cy="220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883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html tag attributes</a:t>
            </a:r>
            <a:endParaRPr lang="en-IE" dirty="0"/>
          </a:p>
        </p:txBody>
      </p:sp>
      <p:sp>
        <p:nvSpPr>
          <p:cNvPr id="3" name="Content Placeholder 2"/>
          <p:cNvSpPr>
            <a:spLocks noGrp="1"/>
          </p:cNvSpPr>
          <p:nvPr>
            <p:ph idx="1"/>
          </p:nvPr>
        </p:nvSpPr>
        <p:spPr/>
        <p:txBody>
          <a:bodyPr/>
          <a:lstStyle/>
          <a:p>
            <a:r>
              <a:rPr lang="en-US" dirty="0"/>
              <a:t>jQuery includes general purpose functions for handling HTML attributes such as the </a:t>
            </a:r>
            <a:r>
              <a:rPr lang="en-US" b="1" dirty="0" err="1"/>
              <a:t>attr</a:t>
            </a:r>
            <a:r>
              <a:rPr lang="en-US" b="1" dirty="0"/>
              <a:t>()</a:t>
            </a:r>
            <a:r>
              <a:rPr lang="en-US" dirty="0"/>
              <a:t> and </a:t>
            </a:r>
            <a:r>
              <a:rPr lang="en-US" b="1" dirty="0" err="1"/>
              <a:t>removeAttr</a:t>
            </a:r>
            <a:r>
              <a:rPr lang="en-US" b="1" dirty="0"/>
              <a:t>() </a:t>
            </a:r>
            <a:r>
              <a:rPr lang="en-US" dirty="0"/>
              <a:t>functions.</a:t>
            </a:r>
          </a:p>
          <a:p>
            <a:r>
              <a:rPr lang="en-US" dirty="0" smtClean="0"/>
              <a:t>The </a:t>
            </a:r>
            <a:r>
              <a:rPr lang="en-US" b="1" dirty="0" err="1"/>
              <a:t>attr</a:t>
            </a:r>
            <a:r>
              <a:rPr lang="en-US" b="1" dirty="0"/>
              <a:t>() </a:t>
            </a:r>
            <a:r>
              <a:rPr lang="en-US" dirty="0"/>
              <a:t>method can be used to either fetch the value of an attribute from the first element in the matched set or set attribute values onto all matched elements. For example, to determine the current graphic file a particular &lt;</a:t>
            </a:r>
            <a:r>
              <a:rPr lang="en-US" dirty="0" err="1"/>
              <a:t>img</a:t>
            </a:r>
            <a:r>
              <a:rPr lang="en-US" dirty="0"/>
              <a:t>&gt; points to, you pass the string '</a:t>
            </a:r>
            <a:r>
              <a:rPr lang="en-US" dirty="0" err="1"/>
              <a:t>src</a:t>
            </a:r>
            <a:r>
              <a:rPr lang="en-US" dirty="0"/>
              <a:t>' to the function</a:t>
            </a:r>
            <a:r>
              <a:rPr lang="en-US" dirty="0" smtClean="0"/>
              <a:t>:</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042550"/>
            <a:ext cx="7215140" cy="972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25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html tag attributes</a:t>
            </a:r>
          </a:p>
        </p:txBody>
      </p:sp>
      <p:sp>
        <p:nvSpPr>
          <p:cNvPr id="3" name="Content Placeholder 2"/>
          <p:cNvSpPr>
            <a:spLocks noGrp="1"/>
          </p:cNvSpPr>
          <p:nvPr>
            <p:ph idx="1"/>
          </p:nvPr>
        </p:nvSpPr>
        <p:spPr/>
        <p:txBody>
          <a:bodyPr/>
          <a:lstStyle/>
          <a:p>
            <a:r>
              <a:rPr lang="en-US" dirty="0"/>
              <a:t>If you pass a second argument to the </a:t>
            </a:r>
            <a:r>
              <a:rPr lang="en-US" dirty="0" err="1"/>
              <a:t>attr</a:t>
            </a:r>
            <a:r>
              <a:rPr lang="en-US" dirty="0"/>
              <a:t>() function, you can set the tag's attribute. </a:t>
            </a:r>
            <a:endParaRPr lang="en-US" dirty="0" smtClean="0"/>
          </a:p>
          <a:p>
            <a:r>
              <a:rPr lang="en-US" dirty="0" smtClean="0"/>
              <a:t>For </a:t>
            </a:r>
            <a:r>
              <a:rPr lang="en-US" dirty="0"/>
              <a:t>example, to swap in a different image, you can change an &lt;</a:t>
            </a:r>
            <a:r>
              <a:rPr lang="en-US" dirty="0" err="1"/>
              <a:t>img</a:t>
            </a:r>
            <a:r>
              <a:rPr lang="en-US" dirty="0"/>
              <a:t>&gt; tag's </a:t>
            </a:r>
            <a:r>
              <a:rPr lang="en-US" dirty="0" err="1"/>
              <a:t>src</a:t>
            </a:r>
            <a:r>
              <a:rPr lang="en-US" dirty="0"/>
              <a:t> property like this:</a:t>
            </a:r>
            <a:endParaRPr lang="en-IE"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7" y="3948113"/>
            <a:ext cx="7607613" cy="77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39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html tag attributes</a:t>
            </a:r>
          </a:p>
        </p:txBody>
      </p:sp>
      <p:sp>
        <p:nvSpPr>
          <p:cNvPr id="3" name="Content Placeholder 2"/>
          <p:cNvSpPr>
            <a:spLocks noGrp="1"/>
          </p:cNvSpPr>
          <p:nvPr>
            <p:ph idx="1"/>
          </p:nvPr>
        </p:nvSpPr>
        <p:spPr/>
        <p:txBody>
          <a:bodyPr/>
          <a:lstStyle/>
          <a:p>
            <a:r>
              <a:rPr lang="en-US" dirty="0" smtClean="0"/>
              <a:t>If </a:t>
            </a:r>
            <a:r>
              <a:rPr lang="en-US" dirty="0"/>
              <a:t>you want to completely remove an attribute from a tag, use the </a:t>
            </a:r>
            <a:r>
              <a:rPr lang="en-US" b="1" dirty="0" err="1"/>
              <a:t>removeAttr</a:t>
            </a:r>
            <a:r>
              <a:rPr lang="en-US" b="1" dirty="0"/>
              <a:t>() </a:t>
            </a:r>
            <a:r>
              <a:rPr lang="en-US" dirty="0"/>
              <a:t>function. </a:t>
            </a:r>
            <a:endParaRPr lang="en-US" dirty="0" smtClean="0"/>
          </a:p>
          <a:p>
            <a:r>
              <a:rPr lang="en-US" dirty="0" smtClean="0"/>
              <a:t>For </a:t>
            </a:r>
            <a:r>
              <a:rPr lang="en-US" dirty="0"/>
              <a:t>example, this code removes the </a:t>
            </a:r>
            <a:r>
              <a:rPr lang="en-US" dirty="0" err="1"/>
              <a:t>bgColor</a:t>
            </a:r>
            <a:r>
              <a:rPr lang="en-US" dirty="0"/>
              <a:t> property from the tag:</a:t>
            </a:r>
          </a:p>
          <a:p>
            <a:endParaRPr lang="en-IE"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256" y="4100513"/>
            <a:ext cx="5553344" cy="85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146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Anonymous functions</a:t>
            </a:r>
            <a:endParaRPr lang="en-IE" dirty="0"/>
          </a:p>
        </p:txBody>
      </p:sp>
      <p:sp>
        <p:nvSpPr>
          <p:cNvPr id="3" name="Content Placeholder 2"/>
          <p:cNvSpPr>
            <a:spLocks noGrp="1"/>
          </p:cNvSpPr>
          <p:nvPr>
            <p:ph idx="1"/>
          </p:nvPr>
        </p:nvSpPr>
        <p:spPr>
          <a:xfrm>
            <a:off x="938758" y="2286002"/>
            <a:ext cx="7633742" cy="3886198"/>
          </a:xfrm>
        </p:spPr>
        <p:txBody>
          <a:bodyPr>
            <a:normAutofit/>
          </a:bodyPr>
          <a:lstStyle/>
          <a:p>
            <a:r>
              <a:rPr lang="en-US" dirty="0"/>
              <a:t>As stated previously, jQuery functions have automatic loops built in. </a:t>
            </a:r>
            <a:endParaRPr lang="en-US" dirty="0" smtClean="0"/>
          </a:p>
          <a:p>
            <a:r>
              <a:rPr lang="en-US" dirty="0" smtClean="0"/>
              <a:t>For </a:t>
            </a:r>
            <a:r>
              <a:rPr lang="en-US" dirty="0"/>
              <a:t>example, to hide all external referenced links in a web page the following would suffice: </a:t>
            </a:r>
            <a:r>
              <a:rPr lang="en-US" b="1" dirty="0"/>
              <a:t>$('a[</a:t>
            </a:r>
            <a:r>
              <a:rPr lang="en-US" b="1" dirty="0" err="1"/>
              <a:t>href</a:t>
            </a:r>
            <a:r>
              <a:rPr lang="en-US" b="1" dirty="0"/>
              <a:t>^="http://"]').hide();</a:t>
            </a:r>
          </a:p>
          <a:p>
            <a:r>
              <a:rPr lang="en-US" dirty="0"/>
              <a:t>However, what if you wanted to retrieve the URL for each selected link and do something with it (such as display it somewhere else on the page) - how do we achieve this? </a:t>
            </a:r>
            <a:endParaRPr lang="en-US" dirty="0" smtClean="0"/>
          </a:p>
          <a:p>
            <a:r>
              <a:rPr lang="en-US" dirty="0" smtClean="0"/>
              <a:t>The </a:t>
            </a:r>
            <a:r>
              <a:rPr lang="en-US" dirty="0"/>
              <a:t>problem is that there is a few tasks to complete, but the solution is rather simple. jQuery does not have a built-in function that performs all the tasks you require, but we can use the </a:t>
            </a:r>
            <a:r>
              <a:rPr lang="en-US" b="1" dirty="0"/>
              <a:t>each() </a:t>
            </a:r>
            <a:r>
              <a:rPr lang="en-US" dirty="0" smtClean="0"/>
              <a:t>function.</a:t>
            </a:r>
            <a:endParaRPr lang="en-US" dirty="0"/>
          </a:p>
          <a:p>
            <a:endParaRPr lang="en-IE" dirty="0"/>
          </a:p>
        </p:txBody>
      </p:sp>
    </p:spTree>
    <p:extLst>
      <p:ext uri="{BB962C8B-B14F-4D97-AF65-F5344CB8AC3E}">
        <p14:creationId xmlns:p14="http://schemas.microsoft.com/office/powerpoint/2010/main" val="285684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1981200"/>
            <a:ext cx="7633742" cy="3593591"/>
          </a:xfrm>
        </p:spPr>
        <p:txBody>
          <a:bodyPr/>
          <a:lstStyle/>
          <a:p>
            <a:r>
              <a:rPr lang="en-US" dirty="0"/>
              <a:t>To use the each() function, you pass a special kind of argument to it - an anonymous function. The anonymous function is simply a function containing the steps that you wish to perform on each selected element. It is called anonymous because you don't give it a name.</a:t>
            </a:r>
          </a:p>
          <a:p>
            <a:r>
              <a:rPr lang="en-US" dirty="0"/>
              <a:t>Here is how you incorporate an anonymous function as part of the each() function:</a:t>
            </a:r>
          </a:p>
          <a:p>
            <a:endParaRPr lang="en-IE"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906" y="4271963"/>
            <a:ext cx="5139894" cy="212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42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2286002"/>
            <a:ext cx="7633742" cy="4038598"/>
          </a:xfrm>
        </p:spPr>
        <p:txBody>
          <a:bodyPr>
            <a:normAutofit/>
          </a:bodyPr>
          <a:lstStyle/>
          <a:p>
            <a:r>
              <a:rPr lang="en-US" dirty="0"/>
              <a:t>The each() function works like a loop - meaning the instructions inside the anonymous function will run once for each element that you have retrieved. </a:t>
            </a:r>
            <a:endParaRPr lang="en-US" dirty="0" smtClean="0"/>
          </a:p>
          <a:p>
            <a:r>
              <a:rPr lang="en-US" dirty="0" smtClean="0"/>
              <a:t>For </a:t>
            </a:r>
            <a:r>
              <a:rPr lang="en-US" dirty="0"/>
              <a:t>example, say you have 10 images on a page and add the following JavaScript code:</a:t>
            </a:r>
          </a:p>
          <a:p>
            <a:endParaRPr lang="en-US" dirty="0"/>
          </a:p>
          <a:p>
            <a:endParaRPr lang="en-US" dirty="0" smtClean="0"/>
          </a:p>
          <a:p>
            <a:endParaRPr lang="en-US" dirty="0" smtClean="0"/>
          </a:p>
          <a:p>
            <a:endParaRPr lang="en-US" dirty="0" smtClean="0"/>
          </a:p>
          <a:p>
            <a:r>
              <a:rPr lang="en-US" dirty="0" smtClean="0"/>
              <a:t>Ten </a:t>
            </a:r>
            <a:r>
              <a:rPr lang="en-US" dirty="0"/>
              <a:t>alert dialog boxes will appear.</a:t>
            </a:r>
          </a:p>
          <a:p>
            <a:endParaRPr lang="en-IE"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71950"/>
            <a:ext cx="427196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401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2286002"/>
            <a:ext cx="7633742" cy="3809998"/>
          </a:xfrm>
        </p:spPr>
        <p:txBody>
          <a:bodyPr>
            <a:normAutofit/>
          </a:bodyPr>
          <a:lstStyle/>
          <a:p>
            <a:r>
              <a:rPr lang="en-US" dirty="0"/>
              <a:t>When using the each() function, you will want to access or set attributes of each element - for example, to find the URL for each external link. </a:t>
            </a:r>
            <a:endParaRPr lang="en-US" dirty="0" smtClean="0"/>
          </a:p>
          <a:p>
            <a:r>
              <a:rPr lang="en-US" dirty="0" smtClean="0"/>
              <a:t>To </a:t>
            </a:r>
            <a:r>
              <a:rPr lang="en-US" dirty="0"/>
              <a:t>access the current element through the loop, you use a special keyword called </a:t>
            </a:r>
            <a:r>
              <a:rPr lang="en-US" b="1" dirty="0"/>
              <a:t>this</a:t>
            </a:r>
            <a:r>
              <a:rPr lang="en-US" dirty="0"/>
              <a:t>. </a:t>
            </a:r>
            <a:endParaRPr lang="en-US" dirty="0" smtClean="0"/>
          </a:p>
          <a:p>
            <a:r>
              <a:rPr lang="en-US" dirty="0" smtClean="0"/>
              <a:t>The </a:t>
            </a:r>
            <a:r>
              <a:rPr lang="en-US" dirty="0"/>
              <a:t>this keyword refers to whatever element is calling the anonymous function. So the first time through the loop this refers to the first element in the jQuery selection, while the second time through the loop, this refers to the second element. </a:t>
            </a:r>
            <a:endParaRPr lang="en-US" dirty="0" smtClean="0"/>
          </a:p>
          <a:p>
            <a:r>
              <a:rPr lang="en-US" dirty="0" smtClean="0"/>
              <a:t>We </a:t>
            </a:r>
            <a:r>
              <a:rPr lang="en-US" dirty="0"/>
              <a:t>write this as </a:t>
            </a:r>
            <a:r>
              <a:rPr lang="en-US" b="1" dirty="0"/>
              <a:t>$(this)</a:t>
            </a:r>
            <a:r>
              <a:rPr lang="en-US" dirty="0"/>
              <a:t>.</a:t>
            </a:r>
            <a:endParaRPr lang="en-IE" dirty="0"/>
          </a:p>
        </p:txBody>
      </p:sp>
    </p:spTree>
    <p:extLst>
      <p:ext uri="{BB962C8B-B14F-4D97-AF65-F5344CB8AC3E}">
        <p14:creationId xmlns:p14="http://schemas.microsoft.com/office/powerpoint/2010/main" val="386830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p:txBody>
          <a:bodyPr/>
          <a:lstStyle/>
          <a:p>
            <a:r>
              <a:rPr lang="en-US" dirty="0"/>
              <a:t>In this example, the URL for each external link is extracted and added to an unordered list at the end of the web page.</a:t>
            </a:r>
            <a:endParaRPr lang="en-IE"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3162300"/>
            <a:ext cx="7700963"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962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t>
            </a:r>
            <a:r>
              <a:rPr lang="en-IE" dirty="0" err="1" smtClean="0"/>
              <a:t>jquery</a:t>
            </a:r>
            <a:r>
              <a:rPr lang="en-IE" dirty="0" smtClean="0"/>
              <a:t>?</a:t>
            </a:r>
            <a:endParaRPr lang="en-IE" dirty="0"/>
          </a:p>
        </p:txBody>
      </p:sp>
      <p:sp>
        <p:nvSpPr>
          <p:cNvPr id="3" name="Content Placeholder 2"/>
          <p:cNvSpPr>
            <a:spLocks noGrp="1"/>
          </p:cNvSpPr>
          <p:nvPr>
            <p:ph idx="1"/>
          </p:nvPr>
        </p:nvSpPr>
        <p:spPr/>
        <p:txBody>
          <a:bodyPr/>
          <a:lstStyle/>
          <a:p>
            <a:r>
              <a:rPr lang="en-US" dirty="0"/>
              <a:t>The jQuery library contains the following features:</a:t>
            </a:r>
          </a:p>
          <a:p>
            <a:pPr lvl="1"/>
            <a:r>
              <a:rPr lang="en-US" dirty="0"/>
              <a:t>HTML/DOM manipulation</a:t>
            </a:r>
          </a:p>
          <a:p>
            <a:pPr lvl="1"/>
            <a:r>
              <a:rPr lang="en-US" dirty="0"/>
              <a:t>CSS manipulation</a:t>
            </a:r>
          </a:p>
          <a:p>
            <a:pPr lvl="1"/>
            <a:r>
              <a:rPr lang="en-US" dirty="0"/>
              <a:t>HTML event methods</a:t>
            </a:r>
          </a:p>
          <a:p>
            <a:pPr lvl="1"/>
            <a:r>
              <a:rPr lang="en-US" dirty="0"/>
              <a:t>Effects and animations</a:t>
            </a:r>
          </a:p>
          <a:p>
            <a:pPr lvl="1"/>
            <a:r>
              <a:rPr lang="en-US" dirty="0"/>
              <a:t>AJAX</a:t>
            </a:r>
          </a:p>
          <a:p>
            <a:pPr lvl="1"/>
            <a:r>
              <a:rPr lang="en-US" dirty="0"/>
              <a:t>Utilities</a:t>
            </a:r>
          </a:p>
          <a:p>
            <a:endParaRPr lang="en-IE" dirty="0"/>
          </a:p>
        </p:txBody>
      </p:sp>
    </p:spTree>
    <p:extLst>
      <p:ext uri="{BB962C8B-B14F-4D97-AF65-F5344CB8AC3E}">
        <p14:creationId xmlns:p14="http://schemas.microsoft.com/office/powerpoint/2010/main" val="69329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use </a:t>
            </a:r>
            <a:r>
              <a:rPr lang="en-IE" dirty="0" err="1" smtClean="0"/>
              <a:t>jquery</a:t>
            </a:r>
            <a:endParaRPr lang="en-IE" dirty="0"/>
          </a:p>
        </p:txBody>
      </p:sp>
      <p:sp>
        <p:nvSpPr>
          <p:cNvPr id="3" name="Content Placeholder 2"/>
          <p:cNvSpPr>
            <a:spLocks noGrp="1"/>
          </p:cNvSpPr>
          <p:nvPr>
            <p:ph idx="1"/>
          </p:nvPr>
        </p:nvSpPr>
        <p:spPr/>
        <p:txBody>
          <a:bodyPr/>
          <a:lstStyle/>
          <a:p>
            <a:r>
              <a:rPr lang="en-IE" dirty="0" smtClean="0"/>
              <a:t>Include jQuery in your webpage by using link to jQuery JavaScript file hosted online:</a:t>
            </a:r>
          </a:p>
          <a:p>
            <a:endParaRPr lang="en-IE" dirty="0"/>
          </a:p>
          <a:p>
            <a:endParaRPr lang="en-IE" dirty="0" smtClean="0"/>
          </a:p>
          <a:p>
            <a:endParaRPr lang="en-IE" dirty="0"/>
          </a:p>
          <a:p>
            <a:r>
              <a:rPr lang="en-IE" dirty="0" smtClean="0"/>
              <a:t>Or downloading the jquery-3.1.1.min.js file and placing it in your ‘</a:t>
            </a:r>
            <a:r>
              <a:rPr lang="en-IE" dirty="0" err="1" smtClean="0"/>
              <a:t>js</a:t>
            </a:r>
            <a:r>
              <a:rPr lang="en-IE" dirty="0" smtClean="0"/>
              <a:t>’ folder with any other JavaScript you are using</a:t>
            </a:r>
          </a:p>
          <a:p>
            <a:pPr marL="0" indent="0">
              <a:buNone/>
            </a:pPr>
            <a:endParaRPr lang="en-IE" dirty="0" smtClean="0"/>
          </a:p>
          <a:p>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82391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5334000"/>
            <a:ext cx="5690088" cy="904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22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selectors</a:t>
            </a:r>
            <a:endParaRPr lang="en-IE" dirty="0"/>
          </a:p>
        </p:txBody>
      </p:sp>
      <p:sp>
        <p:nvSpPr>
          <p:cNvPr id="3" name="Content Placeholder 2"/>
          <p:cNvSpPr>
            <a:spLocks noGrp="1"/>
          </p:cNvSpPr>
          <p:nvPr>
            <p:ph idx="1"/>
          </p:nvPr>
        </p:nvSpPr>
        <p:spPr/>
        <p:txBody>
          <a:bodyPr/>
          <a:lstStyle/>
          <a:p>
            <a:r>
              <a:rPr lang="en-US" dirty="0"/>
              <a:t>The jQuery library harnesses the power of Cascading Style Sheets (CSS) selectors to let us quickly and easily access elements or groups of elements in the Document Object Model (DOM). </a:t>
            </a:r>
            <a:endParaRPr lang="en-US" dirty="0" smtClean="0"/>
          </a:p>
          <a:p>
            <a:r>
              <a:rPr lang="en-US" dirty="0" smtClean="0"/>
              <a:t>A </a:t>
            </a:r>
            <a:r>
              <a:rPr lang="en-US" dirty="0"/>
              <a:t>jQuery Selector is a function which makes use of expressions to find out matching elements from a DOM based on the given criteria. </a:t>
            </a:r>
            <a:endParaRPr lang="en-US" dirty="0" smtClean="0"/>
          </a:p>
          <a:p>
            <a:r>
              <a:rPr lang="en-US" dirty="0" smtClean="0"/>
              <a:t>Simply </a:t>
            </a:r>
            <a:r>
              <a:rPr lang="en-US" dirty="0"/>
              <a:t>you can say, selectors are used to select one or more HTML elements using jQuery. Once an element is selected then we can perform various operations on that selected element.</a:t>
            </a:r>
            <a:endParaRPr lang="en-IE" dirty="0"/>
          </a:p>
        </p:txBody>
      </p:sp>
    </p:spTree>
    <p:extLst>
      <p:ext uri="{BB962C8B-B14F-4D97-AF65-F5344CB8AC3E}">
        <p14:creationId xmlns:p14="http://schemas.microsoft.com/office/powerpoint/2010/main" val="239065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selectors</a:t>
            </a:r>
          </a:p>
        </p:txBody>
      </p:sp>
      <p:sp>
        <p:nvSpPr>
          <p:cNvPr id="3" name="Content Placeholder 2"/>
          <p:cNvSpPr>
            <a:spLocks noGrp="1"/>
          </p:cNvSpPr>
          <p:nvPr>
            <p:ph idx="1"/>
          </p:nvPr>
        </p:nvSpPr>
        <p:spPr/>
        <p:txBody>
          <a:bodyPr/>
          <a:lstStyle/>
          <a:p>
            <a:r>
              <a:rPr lang="en-US" dirty="0"/>
              <a:t>jQuery selectors start with the dollar sign and parentheses - $(). </a:t>
            </a:r>
            <a:endParaRPr lang="en-US" dirty="0" smtClean="0"/>
          </a:p>
          <a:p>
            <a:r>
              <a:rPr lang="en-US" dirty="0" smtClean="0"/>
              <a:t>$ </a:t>
            </a:r>
            <a:r>
              <a:rPr lang="en-US" dirty="0"/>
              <a:t>is shorthand for jQuery. </a:t>
            </a:r>
            <a:endParaRPr lang="en-US" dirty="0" smtClean="0"/>
          </a:p>
          <a:p>
            <a:r>
              <a:rPr lang="en-US" dirty="0" smtClean="0"/>
              <a:t>$()</a:t>
            </a:r>
            <a:r>
              <a:rPr lang="en-US" dirty="0"/>
              <a:t> makes use of following three building blocks while selecting elements in a given document</a:t>
            </a:r>
            <a:r>
              <a:rPr lang="en-US" dirty="0" smtClean="0"/>
              <a:t>:</a:t>
            </a:r>
          </a:p>
          <a:p>
            <a:pPr lvl="1"/>
            <a:r>
              <a:rPr lang="en-US" dirty="0" smtClean="0"/>
              <a:t>Elements/tags</a:t>
            </a:r>
          </a:p>
          <a:p>
            <a:pPr lvl="1"/>
            <a:r>
              <a:rPr lang="en-US" dirty="0" smtClean="0"/>
              <a:t>IDs</a:t>
            </a:r>
          </a:p>
          <a:p>
            <a:pPr lvl="1"/>
            <a:r>
              <a:rPr lang="en-US" dirty="0" smtClean="0"/>
              <a:t>Classes</a:t>
            </a:r>
            <a:endParaRPr lang="en-IE" dirty="0"/>
          </a:p>
        </p:txBody>
      </p:sp>
    </p:spTree>
    <p:extLst>
      <p:ext uri="{BB962C8B-B14F-4D97-AF65-F5344CB8AC3E}">
        <p14:creationId xmlns:p14="http://schemas.microsoft.com/office/powerpoint/2010/main" val="64173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Element selectors</a:t>
            </a:r>
            <a:endParaRPr lang="en-IE" dirty="0"/>
          </a:p>
        </p:txBody>
      </p:sp>
      <p:sp>
        <p:nvSpPr>
          <p:cNvPr id="3" name="Content Placeholder 2"/>
          <p:cNvSpPr>
            <a:spLocks noGrp="1"/>
          </p:cNvSpPr>
          <p:nvPr>
            <p:ph idx="1"/>
          </p:nvPr>
        </p:nvSpPr>
        <p:spPr/>
        <p:txBody>
          <a:bodyPr/>
          <a:lstStyle/>
          <a:p>
            <a:r>
              <a:rPr lang="en-US" dirty="0"/>
              <a:t>You can select any page element by its tag name. For example: to select every &lt;a&gt; tag on the page, you'd write this</a:t>
            </a:r>
            <a:r>
              <a:rPr lang="en-US" dirty="0" smtClean="0"/>
              <a:t>: </a:t>
            </a:r>
            <a:r>
              <a:rPr lang="en-US" dirty="0" err="1" smtClean="0"/>
              <a:t>var</a:t>
            </a:r>
            <a:r>
              <a:rPr lang="en-US" dirty="0" smtClean="0"/>
              <a:t> </a:t>
            </a:r>
            <a:r>
              <a:rPr lang="en-US" dirty="0" err="1"/>
              <a:t>linkslist</a:t>
            </a:r>
            <a:r>
              <a:rPr lang="en-US" dirty="0"/>
              <a:t> = $('a');</a:t>
            </a:r>
          </a:p>
          <a:p>
            <a:r>
              <a:rPr lang="en-US" dirty="0"/>
              <a:t>In this example, we </a:t>
            </a:r>
            <a:r>
              <a:rPr lang="en-US" dirty="0" smtClean="0"/>
              <a:t>would see </a:t>
            </a:r>
            <a:r>
              <a:rPr lang="en-US" dirty="0"/>
              <a:t>the paragraphs are highlighted (background </a:t>
            </a:r>
            <a:r>
              <a:rPr lang="en-US" dirty="0" err="1"/>
              <a:t>colour</a:t>
            </a:r>
            <a:r>
              <a:rPr lang="en-US" dirty="0"/>
              <a:t> has changed) because the elements with the &lt;p&gt; tag are selected and modified</a:t>
            </a:r>
            <a:r>
              <a:rPr lang="en-US" dirty="0" smtClean="0"/>
              <a:t>.</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4343400"/>
            <a:ext cx="67913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83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Id selectors</a:t>
            </a:r>
            <a:endParaRPr lang="en-IE" dirty="0"/>
          </a:p>
        </p:txBody>
      </p:sp>
      <p:sp>
        <p:nvSpPr>
          <p:cNvPr id="3" name="Content Placeholder 2"/>
          <p:cNvSpPr>
            <a:spLocks noGrp="1"/>
          </p:cNvSpPr>
          <p:nvPr>
            <p:ph idx="1"/>
          </p:nvPr>
        </p:nvSpPr>
        <p:spPr/>
        <p:txBody>
          <a:bodyPr>
            <a:normAutofit/>
          </a:bodyPr>
          <a:lstStyle/>
          <a:p>
            <a:r>
              <a:rPr lang="en-US" dirty="0"/>
              <a:t>You can select any page element that has an ID applied to it using jQuery and a CSS ID selector. </a:t>
            </a:r>
            <a:endParaRPr lang="en-US" dirty="0" smtClean="0"/>
          </a:p>
          <a:p>
            <a:r>
              <a:rPr lang="en-US" dirty="0" smtClean="0"/>
              <a:t>For </a:t>
            </a:r>
            <a:r>
              <a:rPr lang="en-US" dirty="0"/>
              <a:t>example, say you have the following HTML in a Web page</a:t>
            </a:r>
            <a:r>
              <a:rPr lang="en-US" dirty="0" smtClean="0"/>
              <a:t>: </a:t>
            </a:r>
          </a:p>
          <a:p>
            <a:pPr marL="457200" lvl="1" indent="0">
              <a:buNone/>
            </a:pPr>
            <a:r>
              <a:rPr lang="en-US" dirty="0" smtClean="0"/>
              <a:t>&lt;</a:t>
            </a:r>
            <a:r>
              <a:rPr lang="en-US" dirty="0"/>
              <a:t>p id = 'message'&gt;Special message&lt;/</a:t>
            </a:r>
            <a:r>
              <a:rPr lang="en-US" dirty="0" smtClean="0"/>
              <a:t>p&gt;</a:t>
            </a:r>
          </a:p>
          <a:p>
            <a:r>
              <a:rPr lang="en-US" dirty="0" smtClean="0"/>
              <a:t>To </a:t>
            </a:r>
            <a:r>
              <a:rPr lang="en-US" dirty="0"/>
              <a:t>select the element using jQuery: </a:t>
            </a:r>
            <a:endParaRPr lang="en-US" dirty="0" smtClean="0"/>
          </a:p>
          <a:p>
            <a:pPr marL="457200" lvl="1" indent="0">
              <a:buNone/>
            </a:pPr>
            <a:r>
              <a:rPr lang="en-US" dirty="0" err="1" smtClean="0"/>
              <a:t>var</a:t>
            </a:r>
            <a:r>
              <a:rPr lang="en-US" dirty="0" smtClean="0"/>
              <a:t> </a:t>
            </a:r>
            <a:r>
              <a:rPr lang="en-US" dirty="0" err="1"/>
              <a:t>messagePara</a:t>
            </a:r>
            <a:r>
              <a:rPr lang="en-US" dirty="0"/>
              <a:t> = $('#message'); </a:t>
            </a:r>
            <a:endParaRPr lang="en-US" dirty="0" smtClean="0"/>
          </a:p>
          <a:p>
            <a:r>
              <a:rPr lang="en-US" dirty="0" smtClean="0"/>
              <a:t>You </a:t>
            </a:r>
            <a:r>
              <a:rPr lang="en-US" dirty="0"/>
              <a:t>have to use the CSS-syntax for defining an </a:t>
            </a:r>
            <a:r>
              <a:rPr lang="en-US" dirty="0" smtClean="0"/>
              <a:t>ID selector</a:t>
            </a:r>
            <a:r>
              <a:rPr lang="en-US" dirty="0"/>
              <a:t> ('#message</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555" y="5534025"/>
            <a:ext cx="538924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58637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1317</TotalTime>
  <Words>1575</Words>
  <Application>Microsoft Office PowerPoint</Application>
  <PresentationFormat>On-screen Show (4:3)</PresentationFormat>
  <Paragraphs>207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Badge</vt:lpstr>
      <vt:lpstr>INTRODUCTION  TO jquery  (part one)</vt:lpstr>
      <vt:lpstr>overview</vt:lpstr>
      <vt:lpstr>What is jquery?</vt:lpstr>
      <vt:lpstr>What is jquery?</vt:lpstr>
      <vt:lpstr>How to use jquery</vt:lpstr>
      <vt:lpstr>Jquery selectors</vt:lpstr>
      <vt:lpstr>Jquery selectors</vt:lpstr>
      <vt:lpstr>Element selectors</vt:lpstr>
      <vt:lpstr>Id selectors</vt:lpstr>
      <vt:lpstr>Class selectors</vt:lpstr>
      <vt:lpstr>Attribute Selectors</vt:lpstr>
      <vt:lpstr>Document.ready</vt:lpstr>
      <vt:lpstr>Document.ready</vt:lpstr>
      <vt:lpstr>Jquery filters</vt:lpstr>
      <vt:lpstr>Jquery filters</vt:lpstr>
      <vt:lpstr>Jquery filters</vt:lpstr>
      <vt:lpstr>Automatic loops</vt:lpstr>
      <vt:lpstr>Automatic loops</vt:lpstr>
      <vt:lpstr>Chaining functions</vt:lpstr>
      <vt:lpstr>Chaining functions</vt:lpstr>
      <vt:lpstr>Adding content</vt:lpstr>
      <vt:lpstr>Adding content</vt:lpstr>
      <vt:lpstr>Adding content</vt:lpstr>
      <vt:lpstr>Adding content</vt:lpstr>
      <vt:lpstr>Modifying css</vt:lpstr>
      <vt:lpstr>Modifying css</vt:lpstr>
      <vt:lpstr>Modifying css</vt:lpstr>
      <vt:lpstr>get &amp; set css properties</vt:lpstr>
      <vt:lpstr>get &amp; set css properties</vt:lpstr>
      <vt:lpstr>get &amp; set css properties</vt:lpstr>
      <vt:lpstr>get &amp; set css properties</vt:lpstr>
      <vt:lpstr>html tag attributes</vt:lpstr>
      <vt:lpstr>html tag attributes</vt:lpstr>
      <vt:lpstr>html tag attributes</vt:lpstr>
      <vt:lpstr>Anonymous functions</vt:lpstr>
      <vt:lpstr>Anonymous functions</vt:lpstr>
      <vt:lpstr>Anonymous functions</vt:lpstr>
      <vt:lpstr>Anonymous functions</vt:lpstr>
      <vt:lpstr>Anonymous functions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One</dc:title>
  <dc:creator>Rosanne Birney</dc:creator>
  <cp:lastModifiedBy>mary</cp:lastModifiedBy>
  <cp:revision>233</cp:revision>
  <dcterms:created xsi:type="dcterms:W3CDTF">2015-11-09T10:51:36Z</dcterms:created>
  <dcterms:modified xsi:type="dcterms:W3CDTF">2018-02-12T10:49:18Z</dcterms:modified>
</cp:coreProperties>
</file>